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381" r:id="rId5"/>
    <p:sldId id="466" r:id="rId6"/>
    <p:sldId id="522" r:id="rId7"/>
    <p:sldId id="289" r:id="rId8"/>
    <p:sldId id="506" r:id="rId9"/>
    <p:sldId id="523" r:id="rId10"/>
    <p:sldId id="524" r:id="rId11"/>
    <p:sldId id="525" r:id="rId12"/>
    <p:sldId id="526" r:id="rId13"/>
    <p:sldId id="527" r:id="rId14"/>
    <p:sldId id="528" r:id="rId15"/>
    <p:sldId id="529" r:id="rId16"/>
    <p:sldId id="530" r:id="rId17"/>
    <p:sldId id="531" r:id="rId18"/>
    <p:sldId id="532" r:id="rId19"/>
    <p:sldId id="533" r:id="rId20"/>
    <p:sldId id="534" r:id="rId21"/>
    <p:sldId id="467" r:id="rId22"/>
    <p:sldId id="535" r:id="rId23"/>
    <p:sldId id="537" r:id="rId24"/>
    <p:sldId id="475" r:id="rId25"/>
    <p:sldId id="538" r:id="rId26"/>
    <p:sldId id="490" r:id="rId27"/>
    <p:sldId id="539" r:id="rId28"/>
    <p:sldId id="540" r:id="rId29"/>
    <p:sldId id="541" r:id="rId30"/>
    <p:sldId id="542" r:id="rId31"/>
    <p:sldId id="543" r:id="rId32"/>
    <p:sldId id="544" r:id="rId33"/>
    <p:sldId id="545" r:id="rId34"/>
    <p:sldId id="546" r:id="rId35"/>
    <p:sldId id="547" r:id="rId3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20" d="100"/>
          <a:sy n="120" d="100"/>
        </p:scale>
        <p:origin x="1020"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5/2/2017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pogue.info/CPSC-24500/Week07/2017SpringW07QuestionsAssignment.doc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894753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are a multitude of network and Internet protocols. It is beyond the scope of this class to cover them in detail. </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2274865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500338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JSON is an open-standard format that uses human-readable text to transmit data objects consisting of attribute–value pairs. It is a very common data format used for asynchronous browser/server communication, including as a replacement for XML in some web service style systems.</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3725862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Some people would say that binary files include all files, and that text files are just binary files that are being interpreted in a specific way. </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679003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3587230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405297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1719502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4141110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3734680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Questions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a:hlinkClick r:id="rId3"/>
              </a:rPr>
              <a:t>http://www.epogue.info/CPSC-24500/Week07/2017SpringW07QuestionsAssignment.docx</a:t>
            </a: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TCP/IP: Transmission Control Protocol / Internet Protocol </a:t>
            </a:r>
          </a:p>
          <a:p>
            <a:r>
              <a:rPr lang="en-US" sz="1000" dirty="0"/>
              <a:t>HTTP: Hypertext Transfer Protocol </a:t>
            </a:r>
          </a:p>
          <a:p>
            <a:r>
              <a:rPr lang="en-US" sz="1000" dirty="0"/>
              <a:t>HTTPs: Hypertext Transfer Protocol Secure</a:t>
            </a:r>
          </a:p>
          <a:p>
            <a:r>
              <a:rPr lang="en-US" sz="1000" dirty="0"/>
              <a:t>SSL: Secure Sockets Layer</a:t>
            </a:r>
          </a:p>
          <a:p>
            <a:r>
              <a:rPr lang="en-US" sz="1000" dirty="0"/>
              <a:t>HTML: Hypertext Markup Language</a:t>
            </a:r>
          </a:p>
          <a:p>
            <a:r>
              <a:rPr lang="en-US" sz="1000" dirty="0"/>
              <a:t>XML: Extensible Markup Language</a:t>
            </a:r>
          </a:p>
          <a:p>
            <a:r>
              <a:rPr lang="en-US" sz="1000" dirty="0"/>
              <a:t>JSON: </a:t>
            </a:r>
          </a:p>
          <a:p>
            <a:endParaRPr lang="en-US" sz="1000" dirty="0"/>
          </a:p>
          <a:p>
            <a:r>
              <a:rPr lang="en-US" sz="1000" dirty="0"/>
              <a:t>Web Server: A server that utilizes TCP/IP and responds on Port 80 from a given IP address using HTTP and generally returns HTML.</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a:p>
        </p:txBody>
      </p:sp>
    </p:spTree>
    <p:extLst>
      <p:ext uri="{BB962C8B-B14F-4D97-AF65-F5344CB8AC3E}">
        <p14:creationId xmlns:p14="http://schemas.microsoft.com/office/powerpoint/2010/main" val="556053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4053031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3164610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3786532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2712987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r>
              <a:rPr lang="en-US" sz="1000" dirty="0"/>
              <a:t>“</a:t>
            </a:r>
            <a:r>
              <a:rPr lang="en-US" sz="1000" dirty="0" err="1"/>
              <a:t>git</a:t>
            </a:r>
            <a:r>
              <a:rPr lang="en-US" sz="1000" dirty="0"/>
              <a:t> clone https://github.com/EricJPogue/CPSC-24500.git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1496533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a:p>
        </p:txBody>
      </p:sp>
    </p:spTree>
    <p:extLst>
      <p:ext uri="{BB962C8B-B14F-4D97-AF65-F5344CB8AC3E}">
        <p14:creationId xmlns:p14="http://schemas.microsoft.com/office/powerpoint/2010/main" val="40278658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Microsoft has a long history of providing (mostly incompatible) mechanisms to develop, deploy, and utilize component architectures. Over time component architectures have evolved into Service Oriented Architectures (SOA). </a:t>
            </a:r>
          </a:p>
          <a:p>
            <a:endParaRPr lang="en-US" sz="1000" dirty="0"/>
          </a:p>
          <a:p>
            <a:r>
              <a:rPr lang="en-US" sz="1000" dirty="0"/>
              <a:t>Components: A binary (compiled) package that contains local application functions/methods or APIs (Application Programming Interfaces) that can be utilized during development or run-time. JAR files are an example of a component. The functions/methods run locally on the same computer as the application. Note: the fact that they run on the same computer is why information hiding and components do not provide data security.</a:t>
            </a:r>
          </a:p>
          <a:p>
            <a:endParaRPr lang="en-US" sz="1000" dirty="0"/>
          </a:p>
          <a:p>
            <a:r>
              <a:rPr lang="en-US" sz="1000" dirty="0"/>
              <a:t>Service: A remote API that (generally) runs on a separate machine accessed by a network protocol (HTTP, REST, SOAP). </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a:p>
        </p:txBody>
      </p:sp>
    </p:spTree>
    <p:extLst>
      <p:ext uri="{BB962C8B-B14F-4D97-AF65-F5344CB8AC3E}">
        <p14:creationId xmlns:p14="http://schemas.microsoft.com/office/powerpoint/2010/main" val="18551818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Components: A binary (compiled) package that contains local application functions/methods or APIs (Application Programming Interfaces) that can be utilized during development or run-time. JAR files are an example of a component. The functions/methods run locally on the same computer as the application. Note: the fact that they run on the same computer is why information hiding and components do not provide data security.</a:t>
            </a:r>
          </a:p>
          <a:p>
            <a:endParaRPr lang="en-US" sz="1000" dirty="0"/>
          </a:p>
          <a:p>
            <a:r>
              <a:rPr lang="en-US" sz="1000" dirty="0"/>
              <a:t>Service: A remote API that (generally) runs on a separate machine accessed by a network protocol (HTTP, REST, SOAP). XML or JSON are generally used within SOAP and REST. </a:t>
            </a:r>
          </a:p>
          <a:p>
            <a:endParaRPr lang="en-US" sz="1000" dirty="0"/>
          </a:p>
          <a:p>
            <a:r>
              <a:rPr lang="en-US" sz="1000" dirty="0"/>
              <a:t>Note: The Common Object Request Broker Architecture (CORBA) is a standard defined by the Object Management Group (OMG) designed to facilitate the communication of systems that are deployed on diverse platforms. It was a mostly failed attempt to implement “full” OOP across the network in a SOA implementation. Over time this gave way to simpler implementation (with less OOP functionality) like SOAP and REST.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a:p>
        </p:txBody>
      </p:sp>
    </p:spTree>
    <p:extLst>
      <p:ext uri="{BB962C8B-B14F-4D97-AF65-F5344CB8AC3E}">
        <p14:creationId xmlns:p14="http://schemas.microsoft.com/office/powerpoint/2010/main" val="12502296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99464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Programming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hlinkClick r:id="rId3"/>
              </a:rPr>
              <a:t>http://www.epogue.info/CPSC-24500/Week07/2017SpringW07ProgrammingAssignment.pdf</a:t>
            </a: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4955585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r>
              <a:rPr lang="en-US" sz="1000" dirty="0"/>
              <a:t>“</a:t>
            </a:r>
            <a:r>
              <a:rPr lang="en-US" sz="1000" dirty="0" err="1"/>
              <a:t>git</a:t>
            </a:r>
            <a:r>
              <a:rPr lang="en-US" sz="1000" dirty="0"/>
              <a:t> clone https://github.com/EricJPogue/CPSC-24500.git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1003988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18648401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208108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Additional C# modifiers include: </a:t>
            </a:r>
          </a:p>
          <a:p>
            <a:r>
              <a:rPr lang="en-US" sz="1000" dirty="0"/>
              <a:t>Internal: only code in the same assembly has access</a:t>
            </a:r>
          </a:p>
          <a:p>
            <a:r>
              <a:rPr lang="en-US" sz="1000" dirty="0"/>
              <a:t>Protected Internal: Either code  from the derived type or code in the same assembly has access</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48200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Why use Setters &amp; Getters? Because 2 weeks (months, years) from now when you realize that your setter needs to do more than just set the value, you'll also realize that the property has been used directly in 238 other classes. (Internet quote)</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264360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174482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Very concise, but really doesn’t protect us from the most challenging parts of hiding data.</a:t>
            </a:r>
          </a:p>
          <a:p>
            <a:endParaRPr lang="en-US" sz="1000" dirty="0"/>
          </a:p>
          <a:p>
            <a:r>
              <a:rPr lang="en-US" sz="1200" kern="1200" dirty="0">
                <a:solidFill>
                  <a:schemeClr val="tx1"/>
                </a:solidFill>
                <a:effectLst/>
                <a:latin typeface="+mn-lt"/>
                <a:ea typeface="+mn-ea"/>
                <a:cs typeface="+mn-cs"/>
              </a:rPr>
              <a:t>public</a:t>
            </a:r>
            <a:r>
              <a:rPr lang="en-US" sz="1000" dirty="0"/>
              <a:t> </a:t>
            </a:r>
            <a:r>
              <a:rPr lang="en-US" sz="1200" kern="1200" dirty="0">
                <a:solidFill>
                  <a:schemeClr val="tx1"/>
                </a:solidFill>
                <a:effectLst/>
                <a:latin typeface="+mn-lt"/>
                <a:ea typeface="+mn-ea"/>
                <a:cs typeface="+mn-cs"/>
              </a:rPr>
              <a:t>string</a:t>
            </a:r>
            <a:r>
              <a:rPr lang="en-US" sz="1000" dirty="0"/>
              <a:t> </a:t>
            </a:r>
            <a:r>
              <a:rPr lang="en-US" sz="1000" dirty="0" err="1"/>
              <a:t>FirstName</a:t>
            </a:r>
            <a:r>
              <a:rPr lang="en-US" sz="1000" dirty="0"/>
              <a:t> { </a:t>
            </a:r>
            <a:r>
              <a:rPr lang="en-US" sz="1200" kern="1200" dirty="0">
                <a:solidFill>
                  <a:schemeClr val="tx1"/>
                </a:solidFill>
                <a:effectLst/>
                <a:latin typeface="+mn-lt"/>
                <a:ea typeface="+mn-ea"/>
                <a:cs typeface="+mn-cs"/>
              </a:rPr>
              <a:t>get</a:t>
            </a:r>
            <a:r>
              <a:rPr lang="en-US" sz="1000" dirty="0"/>
              <a:t>; </a:t>
            </a:r>
            <a:r>
              <a:rPr lang="en-US" sz="1200" kern="1200" dirty="0">
                <a:solidFill>
                  <a:schemeClr val="tx1"/>
                </a:solidFill>
                <a:effectLst/>
                <a:latin typeface="+mn-lt"/>
                <a:ea typeface="+mn-ea"/>
                <a:cs typeface="+mn-cs"/>
              </a:rPr>
              <a:t>set</a:t>
            </a:r>
            <a:r>
              <a:rPr lang="en-US" sz="1000" dirty="0"/>
              <a:t>; } = </a:t>
            </a:r>
            <a:r>
              <a:rPr lang="en-US" sz="1200" kern="1200" dirty="0">
                <a:solidFill>
                  <a:schemeClr val="tx1"/>
                </a:solidFill>
                <a:effectLst/>
                <a:latin typeface="+mn-lt"/>
                <a:ea typeface="+mn-ea"/>
                <a:cs typeface="+mn-cs"/>
              </a:rPr>
              <a:t>"Jane"</a:t>
            </a:r>
            <a:r>
              <a:rPr lang="en-US" sz="1000" dirty="0"/>
              <a:t>; </a:t>
            </a:r>
          </a:p>
          <a:p>
            <a:endParaRPr lang="en-US" sz="1000" dirty="0"/>
          </a:p>
          <a:p>
            <a:r>
              <a:rPr lang="en-US" sz="1000" dirty="0"/>
              <a:t>Why use Setters &amp; Getters? Because 2 weeks (months, years) from now when you realize that your setter needs to do more than just set the value, you'll also realize that the property has been used directly in 238 other classes. (Internet quote)</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2389746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41107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5/2/2017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sdn.microsoft.com/en-us/library/mt693062.asp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epogue.info/CPSC-24500/Week07/2017SpringW07QuestionsAssignment.doc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Hypertext_Transfer_Protoco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www.epogue.info/CPSC-24500/Week07/2017SpringW07ProgrammingAssignment.pdf" TargetMode="External"/><Relationship Id="rId4" Type="http://schemas.openxmlformats.org/officeDocument/2006/relationships/hyperlink" Target="http://www.epogue.info/CPSC-24500/Week07/2017SpringW07QuestionsAssignment.docx"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Assignments</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Topics</a:t>
            </a:r>
          </a:p>
          <a:p>
            <a:pPr marL="457200" indent="-457200">
              <a:buFont typeface="+mj-lt"/>
              <a:buAutoNum type="arabicPeriod"/>
            </a:pPr>
            <a:r>
              <a:rPr lang="en-US" sz="2000" dirty="0"/>
              <a:t>Leaving time for you to start working on “Create a Picture Viewer” tutorial</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 Suggestions</a:t>
            </a:r>
          </a:p>
        </p:txBody>
      </p:sp>
      <p:sp>
        <p:nvSpPr>
          <p:cNvPr id="3" name="Content Placeholder 2"/>
          <p:cNvSpPr>
            <a:spLocks noGrp="1"/>
          </p:cNvSpPr>
          <p:nvPr>
            <p:ph idx="1"/>
          </p:nvPr>
        </p:nvSpPr>
        <p:spPr>
          <a:xfrm>
            <a:off x="838198" y="1525772"/>
            <a:ext cx="10515601" cy="4651191"/>
          </a:xfrm>
        </p:spPr>
        <p:txBody>
          <a:bodyPr>
            <a:noAutofit/>
          </a:bodyPr>
          <a:lstStyle/>
          <a:p>
            <a:pPr marL="457200" indent="-457200">
              <a:buFont typeface="+mj-lt"/>
              <a:buAutoNum type="arabicPeriod"/>
            </a:pPr>
            <a:r>
              <a:rPr lang="en-US" sz="2000" dirty="0"/>
              <a:t>Make everything local to a Method</a:t>
            </a:r>
          </a:p>
          <a:p>
            <a:pPr marL="457200" indent="-457200">
              <a:buFont typeface="+mj-lt"/>
              <a:buAutoNum type="arabicPeriod"/>
            </a:pPr>
            <a:r>
              <a:rPr lang="en-US" sz="2000" dirty="0"/>
              <a:t>Make everything a Method Parameter</a:t>
            </a:r>
          </a:p>
          <a:p>
            <a:pPr marL="457200" indent="-457200">
              <a:buFont typeface="+mj-lt"/>
              <a:buAutoNum type="arabicPeriod"/>
            </a:pPr>
            <a:r>
              <a:rPr lang="en-US" sz="2000" dirty="0"/>
              <a:t>Make everything Private…</a:t>
            </a:r>
          </a:p>
          <a:p>
            <a:pPr marL="457200" indent="-457200">
              <a:buFont typeface="+mj-lt"/>
              <a:buAutoNum type="arabicPeriod"/>
            </a:pPr>
            <a:r>
              <a:rPr lang="en-US" sz="2000" dirty="0"/>
              <a:t>If you must make it Protected or Public, provide “real” setters and getters</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3182192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Download documents from remote Web (HTTP) servers</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Multiple .NET (C#) classes and methods are provided that wrap various network protocols. For Web (HTTP) the .NET environment provides the </a:t>
            </a:r>
            <a:r>
              <a:rPr lang="en-US" sz="2000" dirty="0" err="1"/>
              <a:t>WebClient</a:t>
            </a:r>
            <a:r>
              <a:rPr lang="en-US" sz="2000" dirty="0"/>
              <a:t> class which:</a:t>
            </a:r>
          </a:p>
          <a:p>
            <a:r>
              <a:rPr lang="en-US" sz="2000" dirty="0"/>
              <a:t>Is most often used to retrieve files</a:t>
            </a:r>
          </a:p>
          <a:p>
            <a:r>
              <a:rPr lang="en-US" sz="2000" dirty="0"/>
              <a:t>Can access multiple Internet file types including HTML, XML, JSON, etc.</a:t>
            </a:r>
          </a:p>
          <a:p>
            <a:r>
              <a:rPr lang="en-US" sz="2000" dirty="0"/>
              <a:t>Utilized HTTP or HTTPs for communication</a:t>
            </a:r>
          </a:p>
          <a:p>
            <a:pPr marL="0" indent="0">
              <a:buNone/>
            </a:pPr>
            <a:endParaRPr lang="en-US" sz="2000" dirty="0"/>
          </a:p>
        </p:txBody>
      </p:sp>
    </p:spTree>
    <p:extLst>
      <p:ext uri="{BB962C8B-B14F-4D97-AF65-F5344CB8AC3E}">
        <p14:creationId xmlns:p14="http://schemas.microsoft.com/office/powerpoint/2010/main" val="185376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484656" y="1525772"/>
            <a:ext cx="4114800" cy="4443803"/>
          </a:xfrm>
          <a:prstGeom prst="rect">
            <a:avLst/>
          </a:prstGeom>
        </p:spPr>
      </p:pic>
      <p:sp>
        <p:nvSpPr>
          <p:cNvPr id="2" name="Title 1"/>
          <p:cNvSpPr>
            <a:spLocks noGrp="1"/>
          </p:cNvSpPr>
          <p:nvPr>
            <p:ph type="title"/>
          </p:nvPr>
        </p:nvSpPr>
        <p:spPr/>
        <p:txBody>
          <a:bodyPr>
            <a:normAutofit/>
          </a:bodyPr>
          <a:lstStyle/>
          <a:p>
            <a:r>
              <a:rPr lang="en-US" sz="3600" dirty="0"/>
              <a:t>XML</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In computing, XML (Extensible Markup Language) is a markup language that defines a set of rules for encoding documents in a format that is both human-readable and machine-readable.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r>
              <a:rPr lang="en-US" sz="2000" dirty="0"/>
              <a:t>Supports schema to validate data</a:t>
            </a:r>
          </a:p>
        </p:txBody>
      </p:sp>
    </p:spTree>
    <p:extLst>
      <p:ext uri="{BB962C8B-B14F-4D97-AF65-F5344CB8AC3E}">
        <p14:creationId xmlns:p14="http://schemas.microsoft.com/office/powerpoint/2010/main" val="1737448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84656" y="1525772"/>
            <a:ext cx="4114800" cy="5361709"/>
          </a:xfrm>
          <a:prstGeom prst="rect">
            <a:avLst/>
          </a:prstGeom>
        </p:spPr>
      </p:pic>
      <p:sp>
        <p:nvSpPr>
          <p:cNvPr id="2" name="Title 1"/>
          <p:cNvSpPr>
            <a:spLocks noGrp="1"/>
          </p:cNvSpPr>
          <p:nvPr>
            <p:ph type="title"/>
          </p:nvPr>
        </p:nvSpPr>
        <p:spPr/>
        <p:txBody>
          <a:bodyPr>
            <a:normAutofit/>
          </a:bodyPr>
          <a:lstStyle/>
          <a:p>
            <a:r>
              <a:rPr lang="en-US" sz="3600" dirty="0"/>
              <a:t>JSON</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JSON (JavaScript Object Notation) is a lightweight data-interchange format. It is easy for humans to read and write. It is easy for machines to parse and generate.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endParaRPr lang="en-US" sz="2000" dirty="0"/>
          </a:p>
        </p:txBody>
      </p:sp>
    </p:spTree>
    <p:extLst>
      <p:ext uri="{BB962C8B-B14F-4D97-AF65-F5344CB8AC3E}">
        <p14:creationId xmlns:p14="http://schemas.microsoft.com/office/powerpoint/2010/main" val="737875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Binary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A binary file is a computer file that is not a text file. The term "binary file" is often used as a term meaning "non-text file". The can be open or closed formats that are generally:</a:t>
            </a:r>
          </a:p>
          <a:p>
            <a:r>
              <a:rPr lang="en-US" sz="2000" dirty="0"/>
              <a:t>Fast, small, and efficient*</a:t>
            </a:r>
          </a:p>
          <a:p>
            <a:r>
              <a:rPr lang="en-US" sz="2000" dirty="0"/>
              <a:t>Often not very portable across applications and platforms</a:t>
            </a:r>
          </a:p>
          <a:p>
            <a:r>
              <a:rPr lang="en-US" sz="2000" dirty="0"/>
              <a:t>Difficult to maintain backward compatibility</a:t>
            </a:r>
          </a:p>
          <a:p>
            <a:endParaRPr lang="en-US" sz="2000" dirty="0"/>
          </a:p>
          <a:p>
            <a:endParaRPr lang="en-US" sz="2000" dirty="0"/>
          </a:p>
        </p:txBody>
      </p:sp>
      <p:pic>
        <p:nvPicPr>
          <p:cNvPr id="3" name="Picture 2"/>
          <p:cNvPicPr>
            <a:picLocks noChangeAspect="1"/>
          </p:cNvPicPr>
          <p:nvPr/>
        </p:nvPicPr>
        <p:blipFill>
          <a:blip r:embed="rId3"/>
          <a:stretch>
            <a:fillRect/>
          </a:stretch>
        </p:blipFill>
        <p:spPr>
          <a:xfrm>
            <a:off x="7484656" y="1525772"/>
            <a:ext cx="4114800" cy="3462108"/>
          </a:xfrm>
          <a:prstGeom prst="rect">
            <a:avLst/>
          </a:prstGeom>
        </p:spPr>
      </p:pic>
    </p:spTree>
    <p:extLst>
      <p:ext uri="{BB962C8B-B14F-4D97-AF65-F5344CB8AC3E}">
        <p14:creationId xmlns:p14="http://schemas.microsoft.com/office/powerpoint/2010/main" val="2088691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Parse data expressed in XML format</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Simple XML files can be parsed “by hand” without much difficulty. In addition, the .NET (C#) environment offers multiple classes that can assist in parsing XML including:  </a:t>
            </a:r>
          </a:p>
          <a:p>
            <a:r>
              <a:rPr lang="en-US" sz="2000" dirty="0" err="1"/>
              <a:t>XmlReader</a:t>
            </a:r>
            <a:endParaRPr lang="en-US" sz="2000" dirty="0"/>
          </a:p>
          <a:p>
            <a:r>
              <a:rPr lang="en-US" sz="2000" dirty="0"/>
              <a:t>LINQ to XML </a:t>
            </a:r>
            <a:r>
              <a:rPr lang="en-US" sz="2000" dirty="0">
                <a:hlinkClick r:id="rId3"/>
              </a:rPr>
              <a:t>[link]</a:t>
            </a:r>
            <a:endParaRPr lang="en-US" sz="2000" dirty="0"/>
          </a:p>
        </p:txBody>
      </p:sp>
    </p:spTree>
    <p:extLst>
      <p:ext uri="{BB962C8B-B14F-4D97-AF65-F5344CB8AC3E}">
        <p14:creationId xmlns:p14="http://schemas.microsoft.com/office/powerpoint/2010/main" val="851372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Preview </a:t>
            </a:r>
            <a:r>
              <a:rPr lang="en-US" sz="3600" dirty="0" err="1"/>
              <a:t>HideDataDownloadXML</a:t>
            </a:r>
            <a:r>
              <a:rPr lang="en-US" sz="3600" dirty="0"/>
              <a:t> Example</a:t>
            </a:r>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the URL to download</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r>
              <a:rPr lang="en-US" sz="2000" dirty="0"/>
              <a:t>Download HTML and XML files from various URLs</a:t>
            </a:r>
          </a:p>
          <a:p>
            <a:pPr marL="457200" indent="-457200">
              <a:buFont typeface="+mj-lt"/>
              <a:buAutoNum type="arabicPeriod"/>
            </a:pPr>
            <a:r>
              <a:rPr lang="en-US" sz="2000" dirty="0"/>
              <a:t>Get ready for parsing XML</a:t>
            </a:r>
          </a:p>
        </p:txBody>
      </p:sp>
    </p:spTree>
    <p:extLst>
      <p:ext uri="{BB962C8B-B14F-4D97-AF65-F5344CB8AC3E}">
        <p14:creationId xmlns:p14="http://schemas.microsoft.com/office/powerpoint/2010/main" val="1699693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solidFill>
                  <a:schemeClr val="bg1">
                    <a:lumMod val="65000"/>
                  </a:schemeClr>
                </a:solidFill>
              </a:rPr>
              <a:t>Review this week’s Assignments</a:t>
            </a:r>
          </a:p>
          <a:p>
            <a:pPr marL="457200" indent="-457200">
              <a:buFont typeface="+mj-lt"/>
              <a:buAutoNum type="arabicPeriod"/>
            </a:pPr>
            <a:r>
              <a:rPr lang="en-US" sz="2000" dirty="0">
                <a:solidFill>
                  <a:schemeClr val="bg1">
                    <a:lumMod val="65000"/>
                  </a:schemeClr>
                </a:solidFill>
              </a:rPr>
              <a:t>Introduce the week’s Learning Objectives</a:t>
            </a:r>
          </a:p>
          <a:p>
            <a:pPr marL="457200" indent="-457200">
              <a:buFont typeface="+mj-lt"/>
              <a:buAutoNum type="arabicPeriod"/>
            </a:pPr>
            <a:r>
              <a:rPr lang="en-US" sz="2000" dirty="0">
                <a:solidFill>
                  <a:schemeClr val="bg1">
                    <a:lumMod val="65000"/>
                  </a:schemeClr>
                </a:solidFill>
              </a:rPr>
              <a:t>Topics</a:t>
            </a:r>
          </a:p>
          <a:p>
            <a:pPr marL="457200" indent="-457200">
              <a:buFont typeface="+mj-lt"/>
              <a:buAutoNum type="arabicPeriod"/>
            </a:pPr>
            <a:r>
              <a:rPr lang="en-US" sz="2000" dirty="0"/>
              <a:t>Leaving time for you to start working on “Create a Picture Viewer” tutorial</a:t>
            </a:r>
          </a:p>
        </p:txBody>
      </p:sp>
    </p:spTree>
    <p:extLst>
      <p:ext uri="{BB962C8B-B14F-4D97-AF65-F5344CB8AC3E}">
        <p14:creationId xmlns:p14="http://schemas.microsoft.com/office/powerpoint/2010/main" val="328003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2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HideDataDownloadXML</a:t>
            </a:r>
            <a:r>
              <a:rPr lang="en-US" sz="2000" u="sng" dirty="0"/>
              <a:t> Example:</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the URL to download</a:t>
            </a:r>
          </a:p>
          <a:p>
            <a:pPr marL="457200" indent="-457200">
              <a:buFont typeface="+mj-lt"/>
              <a:buAutoNum type="arabicPeriod"/>
            </a:pPr>
            <a:r>
              <a:rPr lang="en-US" sz="2000" dirty="0"/>
              <a:t>Utilize Web (HTTP) protocols to download HTML and XML files </a:t>
            </a:r>
          </a:p>
          <a:p>
            <a:pPr marL="457200" indent="-457200">
              <a:buFont typeface="+mj-lt"/>
              <a:buAutoNum type="arabicPeriod"/>
            </a:pPr>
            <a:r>
              <a:rPr lang="en-US" sz="2000" dirty="0"/>
              <a:t>Get ready for parsing XML</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1455101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Questions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7 Questions Assignment </a:t>
            </a:r>
            <a:r>
              <a:rPr lang="en-US" sz="2000" u="sng" dirty="0">
                <a:hlinkClick r:id="rId3"/>
              </a:rPr>
              <a:t>[link]</a:t>
            </a:r>
            <a:endParaRPr lang="en-US" sz="2000" dirty="0"/>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Web (HTTP) Protocol</a:t>
            </a:r>
          </a:p>
        </p:txBody>
      </p:sp>
      <p:sp>
        <p:nvSpPr>
          <p:cNvPr id="8" name="Content Placeholder 2"/>
          <p:cNvSpPr>
            <a:spLocks noGrp="1"/>
          </p:cNvSpPr>
          <p:nvPr>
            <p:ph idx="1"/>
          </p:nvPr>
        </p:nvSpPr>
        <p:spPr>
          <a:xfrm>
            <a:off x="811620" y="1145929"/>
            <a:ext cx="10456854" cy="4783519"/>
          </a:xfrm>
        </p:spPr>
        <p:txBody>
          <a:bodyPr>
            <a:normAutofit/>
          </a:bodyPr>
          <a:lstStyle/>
          <a:p>
            <a:pPr marL="0" indent="0">
              <a:buNone/>
            </a:pPr>
            <a:r>
              <a:rPr lang="en-US" sz="2000" dirty="0"/>
              <a:t>The Hypertext Transfer Protocol (HTTP) is an application protocol for distributed, collaborative, and hypermedia information systems. HTTP is the foundation of data communication for the World Wide Web [</a:t>
            </a:r>
            <a:r>
              <a:rPr lang="en-US" sz="2000" dirty="0">
                <a:hlinkClick r:id="rId3"/>
              </a:rPr>
              <a:t>link</a:t>
            </a:r>
            <a:r>
              <a:rPr lang="en-US" sz="2000" dirty="0"/>
              <a:t>]:  </a:t>
            </a:r>
          </a:p>
          <a:p>
            <a:r>
              <a:rPr lang="en-US" sz="2000" dirty="0"/>
              <a:t>Network protocols like HTTP and HTTPs </a:t>
            </a:r>
            <a:r>
              <a:rPr lang="en-US" sz="2000" u="sng" dirty="0"/>
              <a:t>ARE</a:t>
            </a:r>
            <a:r>
              <a:rPr lang="en-US" sz="2000" dirty="0"/>
              <a:t> used to protect data!</a:t>
            </a:r>
          </a:p>
          <a:p>
            <a:r>
              <a:rPr lang="en-US" sz="2000" dirty="0"/>
              <a:t>HTTP defines methods (sometimes referred to as verbs) to indicate the desired action to be performed on the identified resource including:</a:t>
            </a:r>
          </a:p>
          <a:p>
            <a:pPr lvl="1"/>
            <a:r>
              <a:rPr lang="en-US" sz="1600" dirty="0"/>
              <a:t>GET: requests a resource</a:t>
            </a:r>
          </a:p>
          <a:p>
            <a:pPr lvl="1"/>
            <a:r>
              <a:rPr lang="en-US" sz="1600" dirty="0"/>
              <a:t>POST: requests that the server accept the entity enclosed in the request</a:t>
            </a:r>
          </a:p>
          <a:p>
            <a:pPr lvl="1"/>
            <a:r>
              <a:rPr lang="en-US" sz="1600" dirty="0"/>
              <a:t>Many, many more</a:t>
            </a:r>
          </a:p>
          <a:p>
            <a:r>
              <a:rPr lang="en-US" sz="2000" dirty="0"/>
              <a:t>Most often uses a Web browser as a client </a:t>
            </a:r>
          </a:p>
          <a:p>
            <a:r>
              <a:rPr lang="en-US" sz="2000" dirty="0"/>
              <a:t>A variety of Web servers are available</a:t>
            </a:r>
          </a:p>
          <a:p>
            <a:r>
              <a:rPr lang="en-US" sz="2000" dirty="0"/>
              <a:t>TCP, IP, HTTP, HTTPs, HTML, XML, JSON</a:t>
            </a:r>
          </a:p>
          <a:p>
            <a:r>
              <a:rPr lang="en-US" sz="2000" dirty="0"/>
              <a:t>Web Server: A server that utilizes TCP/IP and responds on Port 80 from a given IP address using HTTP or HTTPs and generally returns HTML (or XML or JSON)</a:t>
            </a:r>
          </a:p>
        </p:txBody>
      </p:sp>
    </p:spTree>
    <p:extLst>
      <p:ext uri="{BB962C8B-B14F-4D97-AF65-F5344CB8AC3E}">
        <p14:creationId xmlns:p14="http://schemas.microsoft.com/office/powerpoint/2010/main" val="2826666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2</a:t>
            </a:r>
          </a:p>
          <a:p>
            <a:pPr algn="l"/>
            <a:r>
              <a:rPr lang="en-US" dirty="0"/>
              <a:t>Instructor: Eric Pogue</a:t>
            </a:r>
          </a:p>
        </p:txBody>
      </p:sp>
    </p:spTree>
    <p:extLst>
      <p:ext uri="{BB962C8B-B14F-4D97-AF65-F5344CB8AC3E}">
        <p14:creationId xmlns:p14="http://schemas.microsoft.com/office/powerpoint/2010/main" val="2274666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3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HideDataDownloadXML</a:t>
            </a:r>
            <a:r>
              <a:rPr lang="en-US" sz="2000" u="sng" dirty="0"/>
              <a:t> Example:</a:t>
            </a:r>
          </a:p>
          <a:p>
            <a:pPr marL="457200" indent="-457200">
              <a:buFont typeface="+mj-lt"/>
              <a:buAutoNum type="arabicPeriod"/>
            </a:pPr>
            <a:r>
              <a:rPr lang="en-US" sz="2000" dirty="0">
                <a:solidFill>
                  <a:schemeClr val="bg1">
                    <a:lumMod val="65000"/>
                  </a:schemeClr>
                </a:solidFill>
              </a:rPr>
              <a:t>Develop  application entirely in Visual Studio 2017 and C#</a:t>
            </a:r>
          </a:p>
          <a:p>
            <a:pPr marL="457200" indent="-457200">
              <a:buFont typeface="+mj-lt"/>
              <a:buAutoNum type="arabicPeriod"/>
            </a:pPr>
            <a:r>
              <a:rPr lang="en-US" sz="2000" dirty="0">
                <a:solidFill>
                  <a:schemeClr val="bg1">
                    <a:lumMod val="65000"/>
                  </a:schemeClr>
                </a:solidFill>
              </a:rPr>
              <a:t>Take in one command line argument that is the URL to download</a:t>
            </a:r>
          </a:p>
          <a:p>
            <a:pPr marL="457200" indent="-457200">
              <a:buFont typeface="+mj-lt"/>
              <a:buAutoNum type="arabicPeriod"/>
            </a:pPr>
            <a:r>
              <a:rPr lang="en-US" sz="2000" dirty="0">
                <a:solidFill>
                  <a:schemeClr val="bg1">
                    <a:lumMod val="65000"/>
                  </a:schemeClr>
                </a:solidFill>
              </a:rPr>
              <a:t>Utilize Web (HTTP) protocols to download HTML and XML files </a:t>
            </a:r>
          </a:p>
          <a:p>
            <a:pPr marL="457200" indent="-457200">
              <a:buFont typeface="+mj-lt"/>
              <a:buAutoNum type="arabicPeriod"/>
            </a:pPr>
            <a:r>
              <a:rPr lang="en-US" sz="2000" dirty="0"/>
              <a:t>Parsing XML</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4263730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3</a:t>
            </a:r>
          </a:p>
          <a:p>
            <a:pPr algn="l"/>
            <a:r>
              <a:rPr lang="en-US" dirty="0"/>
              <a:t>Instructor: Eric Pogue</a:t>
            </a:r>
          </a:p>
        </p:txBody>
      </p:sp>
    </p:spTree>
    <p:extLst>
      <p:ext uri="{BB962C8B-B14F-4D97-AF65-F5344CB8AC3E}">
        <p14:creationId xmlns:p14="http://schemas.microsoft.com/office/powerpoint/2010/main" val="735112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Comment on Requesting Graded Homework Assignments</a:t>
            </a:r>
          </a:p>
          <a:p>
            <a:pPr marL="457200" indent="-457200">
              <a:buFont typeface="+mj-lt"/>
              <a:buAutoNum type="arabicPeriod"/>
            </a:pPr>
            <a:r>
              <a:rPr lang="en-US" sz="2000" dirty="0"/>
              <a:t>Discuss this week’s Assignments</a:t>
            </a:r>
          </a:p>
          <a:p>
            <a:pPr lvl="1"/>
            <a:r>
              <a:rPr lang="en-US" sz="1600" dirty="0"/>
              <a:t>Week 7 Questions Assignment </a:t>
            </a:r>
            <a:r>
              <a:rPr lang="en-US" sz="1600" u="sng" dirty="0">
                <a:hlinkClick r:id="rId4"/>
              </a:rPr>
              <a:t>[link]</a:t>
            </a:r>
            <a:endParaRPr lang="en-US" sz="1600" u="sng" dirty="0"/>
          </a:p>
          <a:p>
            <a:pPr lvl="1"/>
            <a:r>
              <a:rPr lang="en-US" sz="1600" dirty="0"/>
              <a:t>Week 7 Programming Assignment </a:t>
            </a:r>
            <a:r>
              <a:rPr lang="en-US" sz="1600" u="sng" dirty="0">
                <a:hlinkClick r:id="rId5"/>
              </a:rPr>
              <a:t>[link]</a:t>
            </a:r>
            <a:endParaRPr lang="en-US" sz="2000" dirty="0"/>
          </a:p>
          <a:p>
            <a:pPr marL="457200" indent="-457200">
              <a:buFont typeface="+mj-lt"/>
              <a:buAutoNum type="arabicPeriod"/>
            </a:pPr>
            <a:r>
              <a:rPr lang="en-US" sz="2000" dirty="0"/>
              <a:t>Review the week’s Learning Objectives</a:t>
            </a:r>
          </a:p>
          <a:p>
            <a:pPr marL="457200" indent="-457200">
              <a:buFont typeface="+mj-lt"/>
              <a:buAutoNum type="arabicPeriod"/>
            </a:pPr>
            <a:r>
              <a:rPr lang="en-US" sz="2000" dirty="0"/>
              <a:t>More Learning Objective Topics</a:t>
            </a:r>
          </a:p>
        </p:txBody>
      </p:sp>
    </p:spTree>
    <p:extLst>
      <p:ext uri="{BB962C8B-B14F-4D97-AF65-F5344CB8AC3E}">
        <p14:creationId xmlns:p14="http://schemas.microsoft.com/office/powerpoint/2010/main" val="2774854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solidFill>
                  <a:schemeClr val="bg1">
                    <a:lumMod val="65000"/>
                  </a:schemeClr>
                </a:solidFill>
              </a:rPr>
              <a:t>Review and implement information hiding</a:t>
            </a:r>
          </a:p>
          <a:p>
            <a:pPr marL="457200" indent="-457200">
              <a:buFont typeface="+mj-lt"/>
              <a:buAutoNum type="arabicPeriod"/>
            </a:pPr>
            <a:r>
              <a:rPr lang="en-US" sz="2000" dirty="0">
                <a:solidFill>
                  <a:schemeClr val="bg1">
                    <a:lumMod val="65000"/>
                  </a:schemeClr>
                </a:solidFill>
              </a:rPr>
              <a:t>Download documents from remote Web (HTTP) servers</a:t>
            </a:r>
          </a:p>
          <a:p>
            <a:pPr marL="457200" indent="-457200">
              <a:buFont typeface="+mj-lt"/>
              <a:buAutoNum type="arabicPeriod"/>
            </a:pPr>
            <a:r>
              <a:rPr lang="en-US" sz="2000" dirty="0">
                <a:solidFill>
                  <a:schemeClr val="bg1">
                    <a:lumMod val="65000"/>
                  </a:schemeClr>
                </a:solidFill>
              </a:rPr>
              <a:t>Parse data expressed in XML format</a:t>
            </a:r>
          </a:p>
          <a:p>
            <a:pPr marL="457200" indent="-457200">
              <a:buFont typeface="+mj-lt"/>
              <a:buAutoNum type="arabicPeriod"/>
            </a:pPr>
            <a:r>
              <a:rPr lang="en-US" sz="2000" dirty="0">
                <a:solidFill>
                  <a:schemeClr val="bg1">
                    <a:lumMod val="65000"/>
                  </a:schemeClr>
                </a:solidFill>
              </a:rPr>
              <a:t>Separate an application’s functionality among classes</a:t>
            </a:r>
          </a:p>
          <a:p>
            <a:pPr marL="457200" indent="-457200">
              <a:buFont typeface="+mj-lt"/>
              <a:buAutoNum type="arabicPeriod"/>
            </a:pPr>
            <a:r>
              <a:rPr lang="en-US" sz="2000" dirty="0"/>
              <a:t>Separate code among files and libraries so that you can reuse in other applications</a:t>
            </a:r>
          </a:p>
          <a:p>
            <a:pPr marL="457200" indent="-457200">
              <a:buFont typeface="+mj-lt"/>
              <a:buAutoNum type="arabicPeriod"/>
            </a:pPr>
            <a:r>
              <a:rPr lang="en-US" sz="2000" dirty="0"/>
              <a:t>Review a Model-View-Controller application</a:t>
            </a:r>
          </a:p>
          <a:p>
            <a:pPr marL="457200" indent="-457200">
              <a:buFont typeface="+mj-lt"/>
              <a:buAutoNum type="arabicPeriod"/>
            </a:pPr>
            <a:r>
              <a:rPr lang="en-US" sz="2000" dirty="0"/>
              <a:t>Perform basic drawing operations… as time allows</a:t>
            </a:r>
          </a:p>
        </p:txBody>
      </p:sp>
    </p:spTree>
    <p:extLst>
      <p:ext uri="{BB962C8B-B14F-4D97-AF65-F5344CB8AC3E}">
        <p14:creationId xmlns:p14="http://schemas.microsoft.com/office/powerpoint/2010/main" val="1225074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Separate C# Files</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C# code can be easily separated into files and be shared between application as source code. Pros and cons include:</a:t>
            </a:r>
          </a:p>
          <a:p>
            <a:r>
              <a:rPr lang="en-US" sz="2000" dirty="0"/>
              <a:t>Utilizing source code management (GIT) to manage it within or between applications</a:t>
            </a:r>
          </a:p>
          <a:p>
            <a:r>
              <a:rPr lang="en-US" sz="2000" dirty="0"/>
              <a:t>Sharing actual C# source code required (pro or con)</a:t>
            </a:r>
          </a:p>
          <a:p>
            <a:r>
              <a:rPr lang="en-US" sz="2000" dirty="0"/>
              <a:t>Compiling required in order to utilize (con)</a:t>
            </a:r>
          </a:p>
          <a:p>
            <a:r>
              <a:rPr lang="en-US" sz="2000" dirty="0"/>
              <a:t>Utilizing C# required (con)</a:t>
            </a:r>
          </a:p>
          <a:p>
            <a:r>
              <a:rPr lang="en-US" sz="2000" dirty="0"/>
              <a:t>Very similar to how we did it with Java and other languages</a:t>
            </a:r>
          </a:p>
        </p:txBody>
      </p:sp>
    </p:spTree>
    <p:extLst>
      <p:ext uri="{BB962C8B-B14F-4D97-AF65-F5344CB8AC3E}">
        <p14:creationId xmlns:p14="http://schemas.microsoft.com/office/powerpoint/2010/main" val="3569122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Libraries and Components</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The terms Libraries, </a:t>
            </a:r>
            <a:r>
              <a:rPr lang="en-US" sz="2000" u="sng" dirty="0"/>
              <a:t>Components</a:t>
            </a:r>
            <a:r>
              <a:rPr lang="en-US" sz="2000" dirty="0"/>
              <a:t>, and Frameworks are often used interchangeably. For our purposes we will utilize the term Component. C# code can be compiled into Components that can then be utilized in other applications. Pros and cons include:</a:t>
            </a:r>
          </a:p>
          <a:p>
            <a:r>
              <a:rPr lang="en-US" sz="2000" dirty="0"/>
              <a:t>Distributing source code is optional and can be done independently from the main application (pro)</a:t>
            </a:r>
          </a:p>
          <a:p>
            <a:r>
              <a:rPr lang="en-US" sz="2000" dirty="0"/>
              <a:t>Hiding of information and implementation enforced (pro)</a:t>
            </a:r>
          </a:p>
          <a:p>
            <a:r>
              <a:rPr lang="en-US" sz="2000" dirty="0"/>
              <a:t>Multiple (mostly incompatible) methods including DLLS, COM, .NET, etc. on Windows (con)</a:t>
            </a:r>
          </a:p>
          <a:p>
            <a:r>
              <a:rPr lang="en-US" sz="2000" dirty="0"/>
              <a:t>Language agnostic (pro)</a:t>
            </a:r>
          </a:p>
        </p:txBody>
      </p:sp>
    </p:spTree>
    <p:extLst>
      <p:ext uri="{BB962C8B-B14F-4D97-AF65-F5344CB8AC3E}">
        <p14:creationId xmlns:p14="http://schemas.microsoft.com/office/powerpoint/2010/main" val="2305614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Service Oriented Architecture</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Service Oriented Architectures (SOA) utilize standard network protocols to implement Encapsulation, Interface Inheritance (vs Implementation Inheritance), “limited” polymorphic abilities, operating system independence, and language independence. Pros and cons include:</a:t>
            </a:r>
          </a:p>
          <a:p>
            <a:r>
              <a:rPr lang="en-US" sz="2000" dirty="0"/>
              <a:t>Security can be enforced at the network level (pro)</a:t>
            </a:r>
          </a:p>
          <a:p>
            <a:r>
              <a:rPr lang="en-US" sz="2000" dirty="0"/>
              <a:t>“Components” do not have to run on the same operating system (pro)</a:t>
            </a:r>
          </a:p>
          <a:p>
            <a:r>
              <a:rPr lang="en-US" sz="2000" dirty="0"/>
              <a:t>“Components” can be run remotely at different companies (pro)</a:t>
            </a:r>
          </a:p>
          <a:p>
            <a:r>
              <a:rPr lang="en-US" sz="2000" dirty="0"/>
              <a:t>Cloud centric (pro)</a:t>
            </a:r>
          </a:p>
          <a:p>
            <a:r>
              <a:rPr lang="en-US" sz="2000" dirty="0"/>
              <a:t>Performance can be an issue (con)</a:t>
            </a:r>
          </a:p>
          <a:p>
            <a:r>
              <a:rPr lang="en-US" sz="2000" dirty="0"/>
              <a:t>Control and security is distributed (con… or pro)</a:t>
            </a:r>
          </a:p>
        </p:txBody>
      </p:sp>
    </p:spTree>
    <p:extLst>
      <p:ext uri="{BB962C8B-B14F-4D97-AF65-F5344CB8AC3E}">
        <p14:creationId xmlns:p14="http://schemas.microsoft.com/office/powerpoint/2010/main" val="59335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Separate </a:t>
            </a:r>
            <a:r>
              <a:rPr lang="en-US" sz="3600" dirty="0" err="1"/>
              <a:t>ShapeModel</a:t>
            </a:r>
            <a:r>
              <a:rPr lang="en-US" sz="3600" dirty="0"/>
              <a:t> in </a:t>
            </a:r>
            <a:r>
              <a:rPr lang="en-US" sz="3600" dirty="0" err="1"/>
              <a:t>HideDataDownloadXML</a:t>
            </a:r>
            <a:endParaRPr lang="en-US" sz="3600" dirty="0"/>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solidFill>
                  <a:schemeClr val="bg1">
                    <a:lumMod val="65000"/>
                  </a:schemeClr>
                </a:solidFill>
              </a:rPr>
              <a:t>Develop  application entirely in Visual Studio 2017 and C#</a:t>
            </a:r>
          </a:p>
          <a:p>
            <a:pPr marL="457200" indent="-457200">
              <a:buFont typeface="+mj-lt"/>
              <a:buAutoNum type="arabicPeriod"/>
            </a:pPr>
            <a:r>
              <a:rPr lang="en-US" sz="2000" dirty="0">
                <a:solidFill>
                  <a:schemeClr val="bg1">
                    <a:lumMod val="65000"/>
                  </a:schemeClr>
                </a:solidFill>
              </a:rPr>
              <a:t>Take in one command line argument that is the URL to download</a:t>
            </a:r>
          </a:p>
          <a:p>
            <a:pPr marL="457200" indent="-457200">
              <a:buFont typeface="+mj-lt"/>
              <a:buAutoNum type="arabicPeriod"/>
            </a:pPr>
            <a:r>
              <a:rPr lang="en-US" sz="2000" dirty="0">
                <a:solidFill>
                  <a:schemeClr val="bg1">
                    <a:lumMod val="65000"/>
                  </a:schemeClr>
                </a:solidFill>
              </a:rPr>
              <a:t>Utilize Web (HTTP) protocols to download HTML and XML files </a:t>
            </a:r>
          </a:p>
          <a:p>
            <a:pPr marL="457200" indent="-457200">
              <a:buFont typeface="+mj-lt"/>
              <a:buAutoNum type="arabicPeriod"/>
            </a:pPr>
            <a:r>
              <a:rPr lang="en-US" sz="2000" dirty="0">
                <a:solidFill>
                  <a:schemeClr val="bg1">
                    <a:lumMod val="65000"/>
                  </a:schemeClr>
                </a:solidFill>
              </a:rPr>
              <a:t>Parsing XML</a:t>
            </a:r>
          </a:p>
          <a:p>
            <a:pPr marL="457200" indent="-457200">
              <a:buFont typeface="+mj-lt"/>
              <a:buAutoNum type="arabicPeriod"/>
            </a:pPr>
            <a:r>
              <a:rPr lang="en-US" sz="2000" dirty="0">
                <a:solidFill>
                  <a:schemeClr val="bg1">
                    <a:lumMod val="65000"/>
                  </a:schemeClr>
                </a:solidFill>
              </a:rPr>
              <a:t>Implement multiple C# classes that appropriately hide data</a:t>
            </a:r>
          </a:p>
          <a:p>
            <a:pPr marL="457200" indent="-457200">
              <a:buFont typeface="+mj-lt"/>
              <a:buAutoNum type="arabicPeriod"/>
            </a:pPr>
            <a:r>
              <a:rPr lang="en-US" sz="2000" dirty="0">
                <a:solidFill>
                  <a:schemeClr val="bg1">
                    <a:lumMod val="65000"/>
                  </a:schemeClr>
                </a:solidFill>
              </a:rPr>
              <a:t>Clone class source code</a:t>
            </a:r>
          </a:p>
          <a:p>
            <a:pPr marL="457200" indent="-457200">
              <a:buFont typeface="+mj-lt"/>
              <a:buAutoNum type="arabicPeriod"/>
            </a:pPr>
            <a:r>
              <a:rPr lang="en-US" sz="2000" dirty="0"/>
              <a:t>Separate </a:t>
            </a:r>
            <a:r>
              <a:rPr lang="en-US" sz="2000" dirty="0" err="1"/>
              <a:t>ShapeModel</a:t>
            </a:r>
            <a:r>
              <a:rPr lang="en-US" sz="2000" dirty="0"/>
              <a:t> into separate file called </a:t>
            </a:r>
            <a:r>
              <a:rPr lang="en-US" sz="2000" dirty="0" err="1"/>
              <a:t>ShapeModel.cs</a:t>
            </a:r>
            <a:endParaRPr lang="en-US" sz="2000" dirty="0"/>
          </a:p>
          <a:p>
            <a:pPr marL="457200" indent="-457200">
              <a:buFont typeface="+mj-lt"/>
              <a:buAutoNum type="arabicPeriod"/>
            </a:pPr>
            <a:r>
              <a:rPr lang="en-US" sz="2000" dirty="0"/>
              <a:t>Update source code in </a:t>
            </a:r>
            <a:r>
              <a:rPr lang="en-US" sz="2000" dirty="0" err="1"/>
              <a:t>Git</a:t>
            </a:r>
            <a:r>
              <a:rPr lang="en-US" sz="2000" dirty="0"/>
              <a:t> repository</a:t>
            </a:r>
          </a:p>
          <a:p>
            <a:pPr marL="457200" indent="-457200">
              <a:buFont typeface="+mj-lt"/>
              <a:buAutoNum type="arabicPeriod"/>
            </a:pPr>
            <a:r>
              <a:rPr lang="en-US" sz="2000" dirty="0"/>
              <a:t>Implement, demonstrate and test </a:t>
            </a:r>
            <a:r>
              <a:rPr lang="en-US" sz="2000" dirty="0" err="1"/>
              <a:t>ShapeModel</a:t>
            </a:r>
            <a:r>
              <a:rPr lang="en-US" sz="2000" dirty="0"/>
              <a:t> new application</a:t>
            </a:r>
          </a:p>
        </p:txBody>
      </p:sp>
    </p:spTree>
    <p:extLst>
      <p:ext uri="{BB962C8B-B14F-4D97-AF65-F5344CB8AC3E}">
        <p14:creationId xmlns:p14="http://schemas.microsoft.com/office/powerpoint/2010/main" val="313706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Programming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7 Programming Assignment </a:t>
            </a:r>
            <a:r>
              <a:rPr lang="en-US" sz="2000" u="sng" dirty="0">
                <a:hlinkClick r:id="rId3"/>
              </a:rPr>
              <a:t>[link]</a:t>
            </a:r>
            <a:endParaRPr lang="en-US" sz="2000" dirty="0"/>
          </a:p>
          <a:p>
            <a:pPr marL="0" indent="0">
              <a:buNone/>
            </a:pPr>
            <a:endParaRPr lang="en-US" sz="2000" dirty="0"/>
          </a:p>
        </p:txBody>
      </p:sp>
    </p:spTree>
    <p:extLst>
      <p:ext uri="{BB962C8B-B14F-4D97-AF65-F5344CB8AC3E}">
        <p14:creationId xmlns:p14="http://schemas.microsoft.com/office/powerpoint/2010/main" val="686912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solidFill>
                  <a:schemeClr val="bg1">
                    <a:lumMod val="65000"/>
                  </a:schemeClr>
                </a:solidFill>
              </a:rPr>
              <a:t>Review and implement information hiding</a:t>
            </a:r>
          </a:p>
          <a:p>
            <a:pPr marL="457200" indent="-457200">
              <a:buFont typeface="+mj-lt"/>
              <a:buAutoNum type="arabicPeriod"/>
            </a:pPr>
            <a:r>
              <a:rPr lang="en-US" sz="2000" dirty="0">
                <a:solidFill>
                  <a:schemeClr val="bg1">
                    <a:lumMod val="65000"/>
                  </a:schemeClr>
                </a:solidFill>
              </a:rPr>
              <a:t>Download documents from remote Web (HTTP) servers</a:t>
            </a:r>
          </a:p>
          <a:p>
            <a:pPr marL="457200" indent="-457200">
              <a:buFont typeface="+mj-lt"/>
              <a:buAutoNum type="arabicPeriod"/>
            </a:pPr>
            <a:r>
              <a:rPr lang="en-US" sz="2000" dirty="0">
                <a:solidFill>
                  <a:schemeClr val="bg1">
                    <a:lumMod val="65000"/>
                  </a:schemeClr>
                </a:solidFill>
              </a:rPr>
              <a:t>Parse data expressed in XML format</a:t>
            </a:r>
          </a:p>
          <a:p>
            <a:pPr marL="457200" indent="-457200">
              <a:buFont typeface="+mj-lt"/>
              <a:buAutoNum type="arabicPeriod"/>
            </a:pPr>
            <a:r>
              <a:rPr lang="en-US" sz="2000" dirty="0">
                <a:solidFill>
                  <a:schemeClr val="bg1">
                    <a:lumMod val="65000"/>
                  </a:schemeClr>
                </a:solidFill>
              </a:rPr>
              <a:t>Separate an application’s functionality among classes</a:t>
            </a:r>
          </a:p>
          <a:p>
            <a:pPr marL="457200" indent="-457200">
              <a:buFont typeface="+mj-lt"/>
              <a:buAutoNum type="arabicPeriod"/>
            </a:pPr>
            <a:r>
              <a:rPr lang="en-US" sz="2000" dirty="0">
                <a:solidFill>
                  <a:schemeClr val="bg1">
                    <a:lumMod val="50000"/>
                  </a:schemeClr>
                </a:solidFill>
              </a:rPr>
              <a:t>Separate code among files and libraries so that you can reuse in other applications</a:t>
            </a:r>
          </a:p>
          <a:p>
            <a:pPr marL="457200" indent="-457200">
              <a:buFont typeface="+mj-lt"/>
              <a:buAutoNum type="arabicPeriod"/>
            </a:pPr>
            <a:r>
              <a:rPr lang="en-US" sz="2000" dirty="0"/>
              <a:t>Review a Model-View-Controller application</a:t>
            </a:r>
          </a:p>
          <a:p>
            <a:pPr marL="457200" indent="-457200">
              <a:buFont typeface="+mj-lt"/>
              <a:buAutoNum type="arabicPeriod"/>
            </a:pPr>
            <a:r>
              <a:rPr lang="en-US" sz="2000" dirty="0"/>
              <a:t>Perform basic drawing operations</a:t>
            </a:r>
          </a:p>
        </p:txBody>
      </p:sp>
    </p:spTree>
    <p:extLst>
      <p:ext uri="{BB962C8B-B14F-4D97-AF65-F5344CB8AC3E}">
        <p14:creationId xmlns:p14="http://schemas.microsoft.com/office/powerpoint/2010/main" val="2992220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Separate </a:t>
            </a:r>
            <a:r>
              <a:rPr lang="en-US" sz="3600" dirty="0" err="1"/>
              <a:t>DownloadXML_MVC</a:t>
            </a:r>
            <a:endParaRPr lang="en-US" sz="3600" dirty="0"/>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t>Develop new application entirely in Visual Studio 2017 and C#</a:t>
            </a:r>
          </a:p>
          <a:p>
            <a:pPr marL="457200" indent="-457200">
              <a:buFont typeface="+mj-lt"/>
              <a:buAutoNum type="arabicPeriod"/>
            </a:pPr>
            <a:r>
              <a:rPr lang="en-US" sz="2000" dirty="0"/>
              <a:t>Implement </a:t>
            </a:r>
            <a:r>
              <a:rPr lang="en-US" sz="2000" dirty="0" err="1"/>
              <a:t>ShapeModelViewController</a:t>
            </a:r>
            <a:endParaRPr lang="en-US" sz="2000" dirty="0"/>
          </a:p>
          <a:p>
            <a:pPr marL="457200" indent="-457200">
              <a:buFont typeface="+mj-lt"/>
              <a:buAutoNum type="arabicPeriod"/>
            </a:pPr>
            <a:r>
              <a:rPr lang="en-US" sz="2000" dirty="0"/>
              <a:t>Import </a:t>
            </a:r>
            <a:r>
              <a:rPr lang="en-US" sz="2000" dirty="0" err="1"/>
              <a:t>ShapeModel</a:t>
            </a:r>
            <a:r>
              <a:rPr lang="en-US" sz="2000" dirty="0"/>
              <a:t> into </a:t>
            </a:r>
            <a:r>
              <a:rPr lang="en-US" sz="2000" dirty="0" err="1"/>
              <a:t>ShapeModelViewController</a:t>
            </a:r>
            <a:endParaRPr lang="en-US" sz="2000" dirty="0"/>
          </a:p>
          <a:p>
            <a:pPr marL="457200" indent="-457200">
              <a:buFont typeface="+mj-lt"/>
              <a:buAutoNum type="arabicPeriod"/>
            </a:pPr>
            <a:r>
              <a:rPr lang="en-US" sz="2000" dirty="0"/>
              <a:t>Implement </a:t>
            </a:r>
            <a:r>
              <a:rPr lang="en-US" sz="2000" dirty="0" err="1"/>
              <a:t>ShapeConsoleView</a:t>
            </a:r>
            <a:endParaRPr lang="en-US" sz="2000" dirty="0"/>
          </a:p>
        </p:txBody>
      </p:sp>
    </p:spTree>
    <p:extLst>
      <p:ext uri="{BB962C8B-B14F-4D97-AF65-F5344CB8AC3E}">
        <p14:creationId xmlns:p14="http://schemas.microsoft.com/office/powerpoint/2010/main" val="475673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4</a:t>
            </a:r>
          </a:p>
          <a:p>
            <a:pPr algn="l"/>
            <a:r>
              <a:rPr lang="en-US" dirty="0"/>
              <a:t>Instructor: Eric Pogue</a:t>
            </a:r>
          </a:p>
        </p:txBody>
      </p:sp>
    </p:spTree>
    <p:extLst>
      <p:ext uri="{BB962C8B-B14F-4D97-AF65-F5344CB8AC3E}">
        <p14:creationId xmlns:p14="http://schemas.microsoft.com/office/powerpoint/2010/main" val="2418247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t>Review and implement information hiding</a:t>
            </a:r>
          </a:p>
          <a:p>
            <a:pPr marL="457200" indent="-457200">
              <a:buFont typeface="+mj-lt"/>
              <a:buAutoNum type="arabicPeriod"/>
            </a:pPr>
            <a:r>
              <a:rPr lang="en-US" sz="2000" dirty="0"/>
              <a:t>Download documents from remote Web (HTTP) servers</a:t>
            </a:r>
          </a:p>
          <a:p>
            <a:pPr marL="457200" indent="-457200">
              <a:buFont typeface="+mj-lt"/>
              <a:buAutoNum type="arabicPeriod"/>
            </a:pPr>
            <a:r>
              <a:rPr lang="en-US" sz="2000" dirty="0"/>
              <a:t>Parse data expressed in XML format</a:t>
            </a:r>
          </a:p>
          <a:p>
            <a:pPr marL="457200" indent="-457200">
              <a:buFont typeface="+mj-lt"/>
              <a:buAutoNum type="arabicPeriod"/>
            </a:pPr>
            <a:r>
              <a:rPr lang="en-US" sz="2000" dirty="0"/>
              <a:t>Perform basic drawing operations</a:t>
            </a:r>
          </a:p>
          <a:p>
            <a:pPr marL="457200" indent="-457200">
              <a:buFont typeface="+mj-lt"/>
              <a:buAutoNum type="arabicPeriod"/>
            </a:pPr>
            <a:r>
              <a:rPr lang="en-US" sz="2000" dirty="0"/>
              <a:t>Separate an application’s functionality among classes</a:t>
            </a:r>
          </a:p>
          <a:p>
            <a:pPr marL="457200" indent="-457200">
              <a:buFont typeface="+mj-lt"/>
              <a:buAutoNum type="arabicPeriod"/>
            </a:pPr>
            <a:r>
              <a:rPr lang="en-US" sz="2000" dirty="0"/>
              <a:t>Separate code among files and libraries that you can reuse in other applications</a:t>
            </a:r>
          </a:p>
          <a:p>
            <a:pPr marL="457200" indent="-457200">
              <a:buFont typeface="+mj-lt"/>
              <a:buAutoNum type="arabicPeriod"/>
            </a:pPr>
            <a:r>
              <a:rPr lang="en-US" sz="2000" dirty="0"/>
              <a:t>Review a Model-View-Controller application</a:t>
            </a:r>
          </a:p>
        </p:txBody>
      </p:sp>
    </p:spTree>
    <p:extLst>
      <p:ext uri="{BB962C8B-B14F-4D97-AF65-F5344CB8AC3E}">
        <p14:creationId xmlns:p14="http://schemas.microsoft.com/office/powerpoint/2010/main" val="107239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Encapsulation is used to hide data from outside classes. C# has three primary (five total) types of access modifiers to encapsulate data. In order to better encapsulate our code and implement data hiding prioritize our access modifiers: </a:t>
            </a:r>
          </a:p>
          <a:p>
            <a:pPr marL="457200" indent="-457200">
              <a:buFont typeface="+mj-lt"/>
              <a:buAutoNum type="arabicPeriod"/>
            </a:pPr>
            <a:r>
              <a:rPr lang="en-US" sz="2000" dirty="0"/>
              <a:t>Private: only elements of the same class has access</a:t>
            </a:r>
          </a:p>
          <a:p>
            <a:pPr marL="457200" indent="-457200">
              <a:buFont typeface="+mj-lt"/>
              <a:buAutoNum type="arabicPeriod"/>
            </a:pPr>
            <a:r>
              <a:rPr lang="en-US" sz="2000" dirty="0"/>
              <a:t>Protected: only elements off the same class and descendent classes have access</a:t>
            </a:r>
          </a:p>
          <a:p>
            <a:pPr marL="457200" indent="-457200">
              <a:buFont typeface="+mj-lt"/>
              <a:buAutoNum type="arabicPeriod"/>
            </a:pPr>
            <a:r>
              <a:rPr lang="en-US" sz="2000" dirty="0"/>
              <a:t>Public: any code has access</a:t>
            </a:r>
          </a:p>
          <a:p>
            <a:pPr marL="0" indent="0">
              <a:buNone/>
            </a:pPr>
            <a:endParaRPr lang="en-US" sz="2000" dirty="0"/>
          </a:p>
        </p:txBody>
      </p:sp>
    </p:spTree>
    <p:extLst>
      <p:ext uri="{BB962C8B-B14F-4D97-AF65-F5344CB8AC3E}">
        <p14:creationId xmlns:p14="http://schemas.microsoft.com/office/powerpoint/2010/main" val="250170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943833" y="1355240"/>
            <a:ext cx="4114800" cy="4604823"/>
          </a:xfrm>
          <a:prstGeom prst="rect">
            <a:avLst/>
          </a:prstGeom>
        </p:spPr>
      </p:pic>
      <p:sp>
        <p:nvSpPr>
          <p:cNvPr id="2" name="Title 1"/>
          <p:cNvSpPr>
            <a:spLocks noGrp="1"/>
          </p:cNvSpPr>
          <p:nvPr>
            <p:ph type="title"/>
          </p:nvPr>
        </p:nvSpPr>
        <p:spPr>
          <a:xfrm>
            <a:off x="811620" y="365126"/>
            <a:ext cx="10515600" cy="757272"/>
          </a:xfrm>
        </p:spPr>
        <p:txBody>
          <a:bodyPr>
            <a:normAutofit/>
          </a:bodyPr>
          <a:lstStyle/>
          <a:p>
            <a:r>
              <a:rPr lang="en-US" sz="3600" dirty="0"/>
              <a:t>Review Java Setters &amp; Getters</a:t>
            </a:r>
          </a:p>
        </p:txBody>
      </p:sp>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Shapes with Setters and Getters:</a:t>
            </a:r>
          </a:p>
          <a:p>
            <a:pPr marL="0" indent="0">
              <a:buFont typeface="Arial" panose="020B0604020202020204" pitchFamily="34" charset="0"/>
              <a:buNone/>
            </a:pPr>
            <a:endParaRPr lang="en-US" sz="2400" dirty="0"/>
          </a:p>
        </p:txBody>
      </p:sp>
      <p:sp>
        <p:nvSpPr>
          <p:cNvPr id="8" name="Content Placeholder 2"/>
          <p:cNvSpPr>
            <a:spLocks noGrp="1"/>
          </p:cNvSpPr>
          <p:nvPr>
            <p:ph idx="1"/>
          </p:nvPr>
        </p:nvSpPr>
        <p:spPr>
          <a:xfrm>
            <a:off x="811620" y="1065009"/>
            <a:ext cx="4860897" cy="4783519"/>
          </a:xfrm>
        </p:spPr>
        <p:txBody>
          <a:bodyPr>
            <a:normAutofit/>
          </a:bodyPr>
          <a:lstStyle/>
          <a:p>
            <a:pPr marL="0" indent="0">
              <a:buNone/>
            </a:pPr>
            <a:r>
              <a:rPr lang="en-US" sz="2000" dirty="0"/>
              <a:t>Setters and Getters are a practice where public Methods are put in place to control how private Attributes are updated.</a:t>
            </a:r>
          </a:p>
          <a:p>
            <a:pPr marL="0" indent="0">
              <a:buNone/>
            </a:pPr>
            <a:r>
              <a:rPr lang="en-US" sz="2000" dirty="0"/>
              <a:t>They can be beneficial in: </a:t>
            </a:r>
          </a:p>
          <a:p>
            <a:r>
              <a:rPr lang="en-US" sz="2000" dirty="0"/>
              <a:t>Validation</a:t>
            </a:r>
          </a:p>
          <a:p>
            <a:r>
              <a:rPr lang="en-US" sz="2000" dirty="0"/>
              <a:t>Optimization</a:t>
            </a:r>
          </a:p>
          <a:p>
            <a:r>
              <a:rPr lang="en-US" sz="2000" dirty="0"/>
              <a:t>Converting types (English to metric)</a:t>
            </a:r>
          </a:p>
          <a:p>
            <a:r>
              <a:rPr lang="en-US" sz="2000" dirty="0"/>
              <a:t>Debugging breakpoints</a:t>
            </a:r>
          </a:p>
          <a:p>
            <a:r>
              <a:rPr lang="en-US" sz="2000" dirty="0"/>
              <a:t>Some libraries expect setters and getters</a:t>
            </a:r>
          </a:p>
        </p:txBody>
      </p:sp>
    </p:spTree>
    <p:extLst>
      <p:ext uri="{BB962C8B-B14F-4D97-AF65-F5344CB8AC3E}">
        <p14:creationId xmlns:p14="http://schemas.microsoft.com/office/powerpoint/2010/main" val="175639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C# Setters &amp; Getters</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Setters and Getters are a practice where public Methods are put in place to control how private Attributes are updated.</a:t>
            </a:r>
          </a:p>
          <a:p>
            <a:pPr marL="0" indent="0">
              <a:buNone/>
            </a:pPr>
            <a:r>
              <a:rPr lang="en-US" sz="2000" dirty="0"/>
              <a:t>They can be beneficial in: </a:t>
            </a:r>
          </a:p>
          <a:p>
            <a:r>
              <a:rPr lang="en-US" sz="2000" dirty="0"/>
              <a:t>Validation</a:t>
            </a:r>
          </a:p>
          <a:p>
            <a:r>
              <a:rPr lang="en-US" sz="2000" dirty="0"/>
              <a:t>Optimization</a:t>
            </a:r>
          </a:p>
          <a:p>
            <a:r>
              <a:rPr lang="en-US" sz="2000" dirty="0"/>
              <a:t>Converting types (English to metric)</a:t>
            </a:r>
          </a:p>
          <a:p>
            <a:r>
              <a:rPr lang="en-US" sz="2000" dirty="0"/>
              <a:t>Debugging breakpoints</a:t>
            </a:r>
          </a:p>
          <a:p>
            <a:r>
              <a:rPr lang="en-US" sz="2000" dirty="0"/>
              <a:t>Some libraries expect setters and getters</a:t>
            </a:r>
          </a:p>
        </p:txBody>
      </p:sp>
    </p:spTree>
    <p:extLst>
      <p:ext uri="{BB962C8B-B14F-4D97-AF65-F5344CB8AC3E}">
        <p14:creationId xmlns:p14="http://schemas.microsoft.com/office/powerpoint/2010/main" val="393589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C# Auto-Implement Properties</a:t>
            </a:r>
          </a:p>
        </p:txBody>
      </p:sp>
      <p:sp>
        <p:nvSpPr>
          <p:cNvPr id="8" name="Content Placeholder 2"/>
          <p:cNvSpPr>
            <a:spLocks noGrp="1"/>
          </p:cNvSpPr>
          <p:nvPr>
            <p:ph idx="1"/>
          </p:nvPr>
        </p:nvSpPr>
        <p:spPr>
          <a:xfrm>
            <a:off x="811621" y="1065009"/>
            <a:ext cx="4932126" cy="4783519"/>
          </a:xfrm>
        </p:spPr>
        <p:txBody>
          <a:bodyPr>
            <a:normAutofit/>
          </a:bodyPr>
          <a:lstStyle/>
          <a:p>
            <a:pPr marL="0" indent="0">
              <a:buNone/>
            </a:pPr>
            <a:r>
              <a:rPr lang="en-US" sz="2000" dirty="0"/>
              <a:t>A property is a member that provides a flexible mechanism to read, write, or compute the value of a private field. Auto-Implement Properties provide a very concise syntax for implanting setters and getters. </a:t>
            </a:r>
          </a:p>
          <a:p>
            <a:pPr marL="0" indent="0">
              <a:buNone/>
            </a:pPr>
            <a:endParaRPr lang="en-US" sz="2000" dirty="0"/>
          </a:p>
        </p:txBody>
      </p:sp>
      <p:pic>
        <p:nvPicPr>
          <p:cNvPr id="4" name="Picture 3"/>
          <p:cNvPicPr>
            <a:picLocks noChangeAspect="1"/>
          </p:cNvPicPr>
          <p:nvPr/>
        </p:nvPicPr>
        <p:blipFill>
          <a:blip r:embed="rId3"/>
          <a:stretch>
            <a:fillRect/>
          </a:stretch>
        </p:blipFill>
        <p:spPr>
          <a:xfrm>
            <a:off x="6617314" y="1122398"/>
            <a:ext cx="4572000" cy="3058778"/>
          </a:xfrm>
          <a:prstGeom prst="rect">
            <a:avLst/>
          </a:prstGeom>
        </p:spPr>
      </p:pic>
    </p:spTree>
    <p:extLst>
      <p:ext uri="{BB962C8B-B14F-4D97-AF65-F5344CB8AC3E}">
        <p14:creationId xmlns:p14="http://schemas.microsoft.com/office/powerpoint/2010/main" val="2339613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 </a:t>
            </a:r>
            <a:r>
              <a:rPr lang="en-US" sz="3600" dirty="0" err="1"/>
              <a:t>Recommedation</a:t>
            </a:r>
            <a:endParaRPr lang="en-US" sz="3600" dirty="0"/>
          </a:p>
        </p:txBody>
      </p:sp>
      <p:sp>
        <p:nvSpPr>
          <p:cNvPr id="3" name="Content Placeholder 2"/>
          <p:cNvSpPr>
            <a:spLocks noGrp="1"/>
          </p:cNvSpPr>
          <p:nvPr>
            <p:ph idx="1"/>
          </p:nvPr>
        </p:nvSpPr>
        <p:spPr>
          <a:xfrm>
            <a:off x="838198" y="1525772"/>
            <a:ext cx="10515601" cy="4651191"/>
          </a:xfrm>
        </p:spPr>
        <p:txBody>
          <a:bodyPr>
            <a:noAutofit/>
          </a:bodyPr>
          <a:lstStyle/>
          <a:p>
            <a:pPr marL="457200" indent="-457200">
              <a:buFont typeface="+mj-lt"/>
              <a:buAutoNum type="arabicPeriod"/>
            </a:pPr>
            <a:r>
              <a:rPr lang="en-US" sz="2000" dirty="0"/>
              <a:t>Make everything local to a Method</a:t>
            </a:r>
          </a:p>
          <a:p>
            <a:pPr marL="457200" indent="-457200">
              <a:buFont typeface="+mj-lt"/>
              <a:buAutoNum type="arabicPeriod"/>
            </a:pPr>
            <a:r>
              <a:rPr lang="en-US" sz="2000" dirty="0"/>
              <a:t>Make everything a Method Parameter</a:t>
            </a:r>
          </a:p>
          <a:p>
            <a:pPr marL="457200" indent="-457200">
              <a:buFont typeface="+mj-lt"/>
              <a:buAutoNum type="arabicPeriod"/>
            </a:pPr>
            <a:r>
              <a:rPr lang="en-US" sz="2000" dirty="0"/>
              <a:t>Make everything Private…</a:t>
            </a:r>
          </a:p>
          <a:p>
            <a:pPr marL="457200" indent="-457200">
              <a:buFont typeface="+mj-lt"/>
              <a:buAutoNum type="arabicPeriod"/>
            </a:pPr>
            <a:r>
              <a:rPr lang="en-US" sz="2000" dirty="0"/>
              <a:t>If you must make it Protected or Public, provide “real” setters and getters</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292040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73EA1A-2744-48E8-B2A3-4F89C0FC849C}">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20592</TotalTime>
  <Words>2440</Words>
  <Application>Microsoft Office PowerPoint</Application>
  <PresentationFormat>Widescreen</PresentationFormat>
  <Paragraphs>271</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Object-Oriented Programming Session: Week 7 Session 1  Instructor: Eric Pogue</vt:lpstr>
      <vt:lpstr>Review Questions Assignment</vt:lpstr>
      <vt:lpstr>Review Programming Assignment</vt:lpstr>
      <vt:lpstr>Learning Objectives – Week 7</vt:lpstr>
      <vt:lpstr>Encapsulation &amp; Information Hiding</vt:lpstr>
      <vt:lpstr>Review Java Setters &amp; Getters</vt:lpstr>
      <vt:lpstr>C# Setters &amp; Getters</vt:lpstr>
      <vt:lpstr>C# Auto-Implement Properties</vt:lpstr>
      <vt:lpstr>Encapsulation &amp; Information Hiding Recommedation</vt:lpstr>
      <vt:lpstr>Encapsulation &amp; Information Hiding Suggestions</vt:lpstr>
      <vt:lpstr>Download documents from remote Web (HTTP) servers</vt:lpstr>
      <vt:lpstr>XML</vt:lpstr>
      <vt:lpstr>JSON</vt:lpstr>
      <vt:lpstr>Binary Files</vt:lpstr>
      <vt:lpstr>Parse data expressed in XML format</vt:lpstr>
      <vt:lpstr>Preview HideDataDownloadXML Example</vt:lpstr>
      <vt:lpstr>Object-Oriented Programming Session: Week 7 Session 1  Instructor: Eric Pogue</vt:lpstr>
      <vt:lpstr>End of Session</vt:lpstr>
      <vt:lpstr>Object-Oriented Programming Session: Week 7 Session 2  Instructor: Eric Pogue</vt:lpstr>
      <vt:lpstr>Web (HTTP) Protocol</vt:lpstr>
      <vt:lpstr>End of Session</vt:lpstr>
      <vt:lpstr>Object-Oriented Programming Session: Week 7 Session 3  Instructor: Eric Pogue</vt:lpstr>
      <vt:lpstr>End of Session</vt:lpstr>
      <vt:lpstr>Object-Oriented Programming Session: Week 7 Session 1  Instructor: Eric Pogue</vt:lpstr>
      <vt:lpstr>Learning Objectives – Week 7</vt:lpstr>
      <vt:lpstr>Separate C# Files</vt:lpstr>
      <vt:lpstr>Libraries and Components</vt:lpstr>
      <vt:lpstr>Service Oriented Architecture</vt:lpstr>
      <vt:lpstr>Separate ShapeModel in HideDataDownloadXML</vt:lpstr>
      <vt:lpstr>Learning Objectives – Week 7</vt:lpstr>
      <vt:lpstr>Separate DownloadXML_MVC</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J Pogue</cp:lastModifiedBy>
  <cp:revision>542</cp:revision>
  <cp:lastPrinted>2017-05-02T15:52:26Z</cp:lastPrinted>
  <dcterms:created xsi:type="dcterms:W3CDTF">2016-08-15T18:20:40Z</dcterms:created>
  <dcterms:modified xsi:type="dcterms:W3CDTF">2017-05-02T15:52:29Z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