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565" r:id="rId22"/>
    <p:sldId id="528" r:id="rId23"/>
    <p:sldId id="529" r:id="rId24"/>
    <p:sldId id="530" r:id="rId25"/>
    <p:sldId id="532" r:id="rId26"/>
    <p:sldId id="467" r:id="rId27"/>
    <p:sldId id="535" r:id="rId28"/>
    <p:sldId id="537" r:id="rId29"/>
    <p:sldId id="475" r:id="rId30"/>
    <p:sldId id="538" r:id="rId31"/>
    <p:sldId id="490" r:id="rId32"/>
    <p:sldId id="539" r:id="rId33"/>
    <p:sldId id="540" r:id="rId34"/>
    <p:sldId id="541" r:id="rId35"/>
    <p:sldId id="542" r:id="rId36"/>
    <p:sldId id="543" r:id="rId37"/>
    <p:sldId id="544" r:id="rId38"/>
    <p:sldId id="545" r:id="rId39"/>
    <p:sldId id="546" r:id="rId40"/>
    <p:sldId id="549" r:id="rId41"/>
    <p:sldId id="548" r:id="rId42"/>
    <p:sldId id="547" r:id="rId43"/>
    <p:sldId id="552" r:id="rId44"/>
    <p:sldId id="551"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472"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5/4/2017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git</a:t>
            </a:r>
            <a:r>
              <a:rPr lang="en-US" sz="1000" dirty="0"/>
              <a:t> clone https://github.com/EricJPogue/CPSC-24500.git</a:t>
            </a:r>
          </a:p>
          <a:p>
            <a:pPr marL="228600" indent="-228600">
              <a:buFont typeface="+mj-lt"/>
              <a:buAutoNum type="arabicPeriod"/>
            </a:pPr>
            <a:r>
              <a:rPr lang="en-US" sz="1000" dirty="0"/>
              <a:t>Open </a:t>
            </a:r>
            <a:r>
              <a:rPr lang="en-US" sz="1000" dirty="0" err="1"/>
              <a:t>DownloadAndParseXML</a:t>
            </a:r>
            <a:r>
              <a:rPr lang="en-US" sz="1000" dirty="0"/>
              <a:t> solution</a:t>
            </a:r>
          </a:p>
          <a:p>
            <a:pPr marL="228600" indent="-228600">
              <a:buFont typeface="+mj-lt"/>
              <a:buAutoNum type="arabicPeriod"/>
            </a:pPr>
            <a:r>
              <a:rPr lang="en-US" sz="1000" dirty="0"/>
              <a:t>Add new </a:t>
            </a:r>
            <a:r>
              <a:rPr lang="en-US" sz="1000" dirty="0" err="1"/>
              <a:t>ShapeModel</a:t>
            </a:r>
            <a:r>
              <a:rPr lang="en-US" sz="1000" dirty="0"/>
              <a:t> class .</a:t>
            </a:r>
            <a:r>
              <a:rPr lang="en-US" sz="1000" dirty="0" err="1"/>
              <a:t>cs</a:t>
            </a:r>
            <a:r>
              <a:rPr lang="en-US" sz="1000" dirty="0"/>
              <a:t> file</a:t>
            </a:r>
          </a:p>
          <a:p>
            <a:pPr marL="228600" indent="-228600">
              <a:buFont typeface="+mj-lt"/>
              <a:buAutoNum type="arabicPeriod"/>
            </a:pPr>
            <a:r>
              <a:rPr lang="en-US" sz="1000" dirty="0"/>
              <a:t>Cut and past </a:t>
            </a:r>
            <a:r>
              <a:rPr lang="en-US" sz="1000" dirty="0" err="1"/>
              <a:t>ShapeModel</a:t>
            </a:r>
            <a:r>
              <a:rPr lang="en-US" sz="1000" dirty="0"/>
              <a:t> source into new file</a:t>
            </a:r>
          </a:p>
          <a:p>
            <a:pPr marL="228600" indent="-228600">
              <a:buFont typeface="+mj-lt"/>
              <a:buAutoNum type="arabicPeriod"/>
            </a:pPr>
            <a:r>
              <a:rPr lang="en-US" sz="1000" dirty="0"/>
              <a:t>Change </a:t>
            </a:r>
            <a:r>
              <a:rPr lang="en-US" sz="1000" dirty="0" err="1"/>
              <a:t>NameSpace</a:t>
            </a:r>
            <a:r>
              <a:rPr lang="en-US" sz="1000" dirty="0"/>
              <a:t> to </a:t>
            </a:r>
            <a:r>
              <a:rPr lang="en-US" sz="1000" dirty="0" err="1"/>
              <a:t>ShapeModelXML</a:t>
            </a:r>
            <a:endParaRPr lang="en-US" sz="1000" dirty="0"/>
          </a:p>
          <a:p>
            <a:pPr marL="228600" indent="-228600">
              <a:buFont typeface="+mj-lt"/>
              <a:buAutoNum type="arabicPeriod"/>
            </a:pPr>
            <a:r>
              <a:rPr lang="en-US" sz="1000" dirty="0"/>
              <a:t>Update </a:t>
            </a:r>
            <a:r>
              <a:rPr lang="en-US" sz="1000" dirty="0" err="1"/>
              <a:t>Program.cs</a:t>
            </a:r>
            <a:r>
              <a:rPr lang="en-US" sz="1000" dirty="0"/>
              <a:t> to with “Using </a:t>
            </a:r>
            <a:r>
              <a:rPr lang="en-US" sz="1000" dirty="0" err="1"/>
              <a:t>ShapeModelXML</a:t>
            </a:r>
            <a:r>
              <a:rPr lang="en-US" sz="1000" dirty="0"/>
              <a:t>;”</a:t>
            </a:r>
          </a:p>
          <a:p>
            <a:pPr marL="228600" indent="-228600">
              <a:buFont typeface="+mj-lt"/>
              <a:buAutoNum type="arabicPeriod"/>
            </a:pPr>
            <a:r>
              <a:rPr lang="en-US" sz="1000" dirty="0"/>
              <a:t>Compile &amp; debug</a:t>
            </a:r>
          </a:p>
          <a:p>
            <a:pPr marL="228600" indent="-228600">
              <a:buFont typeface="+mj-lt"/>
              <a:buAutoNum type="arabicPeriod"/>
            </a:pPr>
            <a:r>
              <a:rPr lang="en-US" sz="1000" dirty="0" err="1"/>
              <a:t>git</a:t>
            </a:r>
            <a:r>
              <a:rPr lang="en-US" sz="1000" dirty="0"/>
              <a:t> add </a:t>
            </a:r>
            <a:r>
              <a:rPr lang="en-US" sz="1000" dirty="0" err="1"/>
              <a:t>ShapeModel.cs</a:t>
            </a:r>
            <a:endParaRPr lang="en-US" sz="1000" dirty="0"/>
          </a:p>
          <a:p>
            <a:pPr marL="228600" indent="-228600">
              <a:buFont typeface="+mj-lt"/>
              <a:buAutoNum type="arabicPeriod"/>
            </a:pPr>
            <a:r>
              <a:rPr lang="en-US" sz="1000" dirty="0" err="1"/>
              <a:t>git</a:t>
            </a:r>
            <a:r>
              <a:rPr lang="en-US" sz="1000" dirty="0"/>
              <a:t> commit</a:t>
            </a:r>
          </a:p>
          <a:p>
            <a:pPr marL="228600" indent="-228600">
              <a:buFont typeface="+mj-lt"/>
              <a:buAutoNum type="arabicPeriod"/>
            </a:pPr>
            <a:r>
              <a:rPr lang="en-US" sz="1000" dirty="0" err="1"/>
              <a:t>git</a:t>
            </a:r>
            <a:r>
              <a:rPr lang="en-US" sz="1000" dirty="0"/>
              <a:t> push</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Recognize that we may have multiple Models, Views, and Controllers in a complex application. We could end up with names like “</a:t>
            </a:r>
            <a:r>
              <a:rPr lang="en-US" sz="1000" dirty="0" err="1"/>
              <a:t>SimpleShapeModel_ShapeConsoleView_Controler</a:t>
            </a:r>
            <a:r>
              <a:rPr lang="en-US" sz="1000" dirty="0"/>
              <a:t>”. We will keep it very simple for our example.</a:t>
            </a:r>
          </a:p>
          <a:p>
            <a:pPr marL="0" indent="0">
              <a:buNone/>
            </a:pPr>
            <a:endParaRPr lang="en-US" sz="1000" dirty="0"/>
          </a:p>
          <a:p>
            <a:pPr marL="0" indent="0">
              <a:buNone/>
            </a:pPr>
            <a:r>
              <a:rPr lang="en-US" sz="1000" dirty="0"/>
              <a:t>Steps:</a:t>
            </a:r>
          </a:p>
          <a:p>
            <a:pPr marL="228600" indent="-228600">
              <a:buFont typeface="+mj-lt"/>
              <a:buAutoNum type="arabicPeriod"/>
            </a:pPr>
            <a:r>
              <a:rPr lang="en-US" sz="1000" dirty="0"/>
              <a:t>Create a new Visual Studio 2017 project named “</a:t>
            </a:r>
            <a:r>
              <a:rPr lang="en-US" sz="1000" dirty="0" err="1"/>
              <a:t>DownloadAndParseXML_MVC</a:t>
            </a:r>
            <a:r>
              <a:rPr lang="en-US" sz="1000" dirty="0"/>
              <a:t>”</a:t>
            </a:r>
          </a:p>
          <a:p>
            <a:pPr marL="228600" indent="-228600">
              <a:buFont typeface="+mj-lt"/>
              <a:buAutoNum type="arabicPeriod"/>
            </a:pPr>
            <a:r>
              <a:rPr lang="en-US" sz="1000" dirty="0"/>
              <a:t>Add a new Class and .</a:t>
            </a:r>
            <a:r>
              <a:rPr lang="en-US" sz="1000" dirty="0" err="1"/>
              <a:t>cs</a:t>
            </a:r>
            <a:r>
              <a:rPr lang="en-US" sz="1000" dirty="0"/>
              <a:t> file called </a:t>
            </a:r>
            <a:r>
              <a:rPr lang="en-US" sz="1000" dirty="0" err="1"/>
              <a:t>ShapeController</a:t>
            </a:r>
            <a:endParaRPr lang="en-US" sz="1000" dirty="0"/>
          </a:p>
          <a:p>
            <a:pPr marL="228600" indent="-228600">
              <a:buFont typeface="+mj-lt"/>
              <a:buAutoNum type="arabicPeriod"/>
            </a:pPr>
            <a:r>
              <a:rPr lang="en-US" sz="1000" dirty="0"/>
              <a:t>Create a new “</a:t>
            </a:r>
            <a:r>
              <a:rPr lang="en-US" sz="1000" dirty="0" err="1"/>
              <a:t>ShapeController</a:t>
            </a:r>
            <a:r>
              <a:rPr lang="en-US" sz="1000" dirty="0"/>
              <a:t>” in Main</a:t>
            </a:r>
          </a:p>
          <a:p>
            <a:pPr marL="228600" indent="-228600">
              <a:buFont typeface="+mj-lt"/>
              <a:buAutoNum type="arabicPeriod"/>
            </a:pPr>
            <a:r>
              <a:rPr lang="en-US" sz="1000" dirty="0"/>
              <a:t>“Import” </a:t>
            </a:r>
            <a:r>
              <a:rPr lang="en-US" sz="1000" dirty="0" err="1"/>
              <a:t>ShapeModel</a:t>
            </a:r>
            <a:r>
              <a:rPr lang="en-US" sz="1000" dirty="0"/>
              <a:t> from </a:t>
            </a:r>
            <a:r>
              <a:rPr lang="en-US" sz="1000" dirty="0" err="1"/>
              <a:t>DownloadAndParseXML</a:t>
            </a:r>
            <a:r>
              <a:rPr lang="en-US" sz="1000" dirty="0"/>
              <a:t>… copy </a:t>
            </a:r>
            <a:r>
              <a:rPr lang="en-US" sz="1000" dirty="0" err="1"/>
              <a:t>ShapeModel.cs</a:t>
            </a:r>
            <a:r>
              <a:rPr lang="en-US" sz="1000" dirty="0"/>
              <a:t> 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Add “Using </a:t>
            </a:r>
            <a:r>
              <a:rPr lang="en-US" sz="1000" dirty="0" err="1"/>
              <a:t>ShapeModelXML</a:t>
            </a:r>
            <a:r>
              <a:rPr lang="en-US" sz="1000" dirty="0"/>
              <a:t>;” to </a:t>
            </a:r>
            <a:r>
              <a:rPr lang="en-US" sz="1000" dirty="0" err="1"/>
              <a:t>ShapeController</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Enhance </a:t>
            </a:r>
            <a:r>
              <a:rPr lang="en-US" sz="1000" dirty="0" err="1"/>
              <a:t>ShapeController</a:t>
            </a:r>
            <a:r>
              <a:rPr lang="en-US" sz="1000" dirty="0"/>
              <a:t> with </a:t>
            </a:r>
            <a:r>
              <a:rPr lang="en-US" sz="1000" dirty="0" err="1"/>
              <a:t>ShapeModel</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Implemend</a:t>
            </a:r>
            <a:r>
              <a:rPr lang="en-US" sz="1000" dirty="0"/>
              <a:t> </a:t>
            </a:r>
            <a:r>
              <a:rPr lang="en-US" sz="1000" dirty="0" err="1"/>
              <a:t>ShapeConsoleView</a:t>
            </a:r>
            <a:r>
              <a:rPr lang="en-US" sz="1000" dirty="0"/>
              <a:t>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2601299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255821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91374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Review .NET (C#) framework as it relates to database usage and architectural decisions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interactive server using network programming and Web Services</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Review .NET (C#) framework as it relates to database usage and architectural decisions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interactive server using network programming and Web Services</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375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Discussion &amp; Lecture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Review Week 7 To-do List</a:t>
            </a:r>
          </a:p>
          <a:p>
            <a:pPr lvl="1"/>
            <a:r>
              <a:rPr lang="en-US" sz="1600" dirty="0"/>
              <a:t>Recognize that it may be valuable to review items “8a” and “8b” before this “Week 7 session 1” video</a:t>
            </a:r>
          </a:p>
          <a:p>
            <a:pPr lvl="1"/>
            <a:r>
              <a:rPr lang="en-US" sz="1600" dirty="0"/>
              <a:t>Don’t forget your Bb postings</a:t>
            </a:r>
          </a:p>
          <a:p>
            <a:pPr marL="457200" indent="-457200">
              <a:buFont typeface="+mj-lt"/>
              <a:buAutoNum type="arabicPeriod"/>
            </a:pPr>
            <a:r>
              <a:rPr lang="en-US" sz="2000" dirty="0"/>
              <a:t>Discuss this week’s Assignments</a:t>
            </a:r>
          </a:p>
          <a:p>
            <a:pPr lvl="1"/>
            <a:r>
              <a:rPr lang="en-US" sz="1600" dirty="0"/>
              <a:t>Week 7 Questions Assignment</a:t>
            </a:r>
            <a:endParaRPr lang="en-US" sz="1600" u="sng" dirty="0"/>
          </a:p>
          <a:p>
            <a:pPr lvl="1"/>
            <a:r>
              <a:rPr lang="en-US" sz="1600" dirty="0"/>
              <a:t>Week 7 Programming Assignment</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shared code (con)</a:t>
            </a:r>
          </a:p>
          <a:p>
            <a:r>
              <a:rPr lang="en-US" sz="2000" dirty="0"/>
              <a:t>Utilizing C# required (con)</a:t>
            </a:r>
          </a:p>
          <a:p>
            <a:r>
              <a:rPr lang="en-US" sz="2000" dirty="0"/>
              <a:t>Very similar to how we did it with Java</a:t>
            </a:r>
          </a:p>
        </p:txBody>
      </p:sp>
    </p:spTree>
    <p:extLst>
      <p:ext uri="{BB962C8B-B14F-4D97-AF65-F5344CB8AC3E}">
        <p14:creationId xmlns:p14="http://schemas.microsoft.com/office/powerpoint/2010/main" val="3569122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(pro)</a:t>
            </a:r>
          </a:p>
          <a:p>
            <a:r>
              <a:rPr lang="en-US" sz="2000" dirty="0"/>
              <a:t>Hiding of information and implementation enforced (pro)</a:t>
            </a:r>
          </a:p>
          <a:p>
            <a:r>
              <a:rPr lang="en-US" sz="2000" dirty="0"/>
              <a:t>Multiple (often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a:p>
            <a:r>
              <a:rPr lang="en-US" sz="2000" dirty="0"/>
              <a:t>Legal &amp; Privacy (pro… or con)</a:t>
            </a:r>
          </a:p>
        </p:txBody>
      </p:sp>
    </p:spTree>
    <p:extLst>
      <p:ext uri="{BB962C8B-B14F-4D97-AF65-F5344CB8AC3E}">
        <p14:creationId xmlns:p14="http://schemas.microsoft.com/office/powerpoint/2010/main" val="5933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ShapeModel</a:t>
            </a:r>
            <a:r>
              <a:rPr lang="en-US" sz="3600" dirty="0"/>
              <a:t> in </a:t>
            </a:r>
            <a:r>
              <a:rPr lang="en-US" sz="3600" dirty="0" err="1"/>
              <a:t>DownloadAndParseXML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t>Clone class source code</a:t>
            </a:r>
          </a:p>
          <a:p>
            <a:pPr marL="457200" indent="-457200">
              <a:buFont typeface="+mj-lt"/>
              <a:buAutoNum type="arabicPeriod"/>
            </a:pPr>
            <a:r>
              <a:rPr lang="en-US" sz="2000" dirty="0"/>
              <a:t>Review </a:t>
            </a:r>
            <a:r>
              <a:rPr lang="en-US" sz="2000" dirty="0" err="1"/>
              <a:t>ToString</a:t>
            </a:r>
            <a:r>
              <a:rPr lang="en-US" sz="2000" dirty="0"/>
              <a:t> method that was added to Shape class</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p:txBody>
      </p:sp>
    </p:spTree>
    <p:extLst>
      <p:ext uri="{BB962C8B-B14F-4D97-AF65-F5344CB8AC3E}">
        <p14:creationId xmlns:p14="http://schemas.microsoft.com/office/powerpoint/2010/main" val="313706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DownloadAndParseXML_MVC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ShapeController</a:t>
            </a:r>
            <a:r>
              <a:rPr lang="en-US" sz="2000" dirty="0"/>
              <a:t> using “</a:t>
            </a:r>
            <a:r>
              <a:rPr lang="en-US" sz="2000" dirty="0" err="1"/>
              <a:t>Project|Add</a:t>
            </a:r>
            <a:r>
              <a:rPr lang="en-US" sz="2000" dirty="0"/>
              <a:t> New Item”</a:t>
            </a:r>
          </a:p>
          <a:p>
            <a:pPr marL="457200" indent="-457200">
              <a:buFont typeface="+mj-lt"/>
              <a:buAutoNum type="arabicPeriod"/>
            </a:pPr>
            <a:r>
              <a:rPr lang="en-US" sz="2000" dirty="0"/>
              <a:t>“Import” </a:t>
            </a:r>
            <a:r>
              <a:rPr lang="en-US" sz="2000" dirty="0" err="1"/>
              <a:t>ShapeModel</a:t>
            </a:r>
            <a:r>
              <a:rPr lang="en-US" sz="2000" dirty="0"/>
              <a:t> into </a:t>
            </a:r>
            <a:r>
              <a:rPr lang="en-US" sz="2000" dirty="0" err="1"/>
              <a:t>ShapeController</a:t>
            </a:r>
            <a:r>
              <a:rPr lang="en-US" sz="2000" dirty="0"/>
              <a:t> using “</a:t>
            </a:r>
            <a:r>
              <a:rPr lang="en-US" sz="2000" dirty="0" err="1"/>
              <a:t>Project|Add</a:t>
            </a:r>
            <a:r>
              <a:rPr lang="en-US" sz="2000" dirty="0"/>
              <a:t> Existing Item”</a:t>
            </a:r>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solidFill>
                  <a:schemeClr val="bg1">
                    <a:lumMod val="65000"/>
                  </a:schemeClr>
                </a:solidFill>
              </a:rPr>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72640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DrawShapes</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dirty="0" err="1"/>
              <a:t>DrawShapes</a:t>
            </a:r>
            <a:endParaRPr lang="en-US" sz="2000" dirty="0"/>
          </a:p>
          <a:p>
            <a:pPr marL="457200" indent="-457200">
              <a:buFont typeface="+mj-lt"/>
              <a:buAutoNum type="arabicPeriod"/>
            </a:pPr>
            <a:r>
              <a:rPr lang="en-US" sz="2000" dirty="0"/>
              <a:t>Add a button called </a:t>
            </a:r>
            <a:r>
              <a:rPr lang="en-US" sz="2000" dirty="0" err="1"/>
              <a:t>DrawNow</a:t>
            </a:r>
            <a:r>
              <a:rPr lang="en-US" sz="2000" dirty="0"/>
              <a:t> with button text of “Draw”</a:t>
            </a:r>
          </a:p>
          <a:p>
            <a:pPr marL="457200" indent="-457200">
              <a:buFont typeface="+mj-lt"/>
              <a:buAutoNum type="arabicPeriod"/>
            </a:pPr>
            <a:r>
              <a:rPr lang="en-US" sz="2000" dirty="0"/>
              <a:t>Edit the button pressed code to draw Ovals and Rectangles</a:t>
            </a:r>
          </a:p>
          <a:p>
            <a:pPr marL="457200" indent="-457200">
              <a:buFont typeface="+mj-lt"/>
              <a:buAutoNum type="arabicPeriod"/>
            </a:pPr>
            <a:r>
              <a:rPr lang="en-US" sz="2000" dirty="0"/>
              <a:t>Create separate methods to draw and an Oval and a Rectangle</a:t>
            </a:r>
          </a:p>
          <a:p>
            <a:pPr marL="457200" indent="-457200">
              <a:buFont typeface="+mj-lt"/>
              <a:buAutoNum type="arabicPeriod"/>
            </a:pPr>
            <a:r>
              <a:rPr lang="en-US" sz="2000" dirty="0"/>
              <a:t>Draw a few Ovals </a:t>
            </a:r>
            <a:r>
              <a:rPr lang="en-US" sz="2000"/>
              <a:t>and Rectangles</a:t>
            </a:r>
            <a:endParaRPr lang="en-US" sz="2000" dirty="0"/>
          </a:p>
        </p:txBody>
      </p:sp>
    </p:spTree>
    <p:extLst>
      <p:ext uri="{BB962C8B-B14F-4D97-AF65-F5344CB8AC3E}">
        <p14:creationId xmlns:p14="http://schemas.microsoft.com/office/powerpoint/2010/main" val="1732647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Review .NET (C#) framework as it relates to database usage and architectural decisions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interactive server using network programming and Web Services</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5</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err="1"/>
              <a:t>InternetShapeDrawLite</a:t>
            </a:r>
            <a:r>
              <a:rPr lang="en-US" sz="2000" u="sng" dirty="0"/>
              <a:t>:</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u="sng" dirty="0" err="1"/>
              <a:t>EJP</a:t>
            </a:r>
            <a:r>
              <a:rPr lang="en-US" sz="2000" dirty="0" err="1"/>
              <a:t>InternetShapeDrawLite</a:t>
            </a:r>
            <a:endParaRPr lang="en-US" sz="2000" dirty="0"/>
          </a:p>
          <a:p>
            <a:pPr marL="457200" indent="-457200">
              <a:buFont typeface="+mj-lt"/>
              <a:buAutoNum type="arabicPeriod"/>
            </a:pPr>
            <a:r>
              <a:rPr lang="en-US" sz="2000" dirty="0"/>
              <a:t>Override </a:t>
            </a:r>
            <a:r>
              <a:rPr lang="en-US" sz="2000" dirty="0" err="1"/>
              <a:t>OnPaint</a:t>
            </a:r>
            <a:r>
              <a:rPr lang="en-US" sz="2000" dirty="0"/>
              <a:t>() </a:t>
            </a:r>
          </a:p>
          <a:p>
            <a:pPr marL="457200" indent="-457200">
              <a:buFont typeface="+mj-lt"/>
              <a:buAutoNum type="arabicPeriod"/>
            </a:pPr>
            <a:r>
              <a:rPr lang="en-US" sz="2000" dirty="0"/>
              <a:t>Implement graphical “Hello World!!!”</a:t>
            </a:r>
          </a:p>
          <a:p>
            <a:pPr marL="457200" indent="-457200">
              <a:buFont typeface="+mj-lt"/>
              <a:buAutoNum type="arabicPeriod"/>
            </a:pPr>
            <a:r>
              <a:rPr lang="en-US" sz="2000" dirty="0"/>
              <a:t>Draw Rectangles</a:t>
            </a:r>
          </a:p>
          <a:p>
            <a:pPr marL="457200" indent="-457200">
              <a:buFont typeface="+mj-lt"/>
              <a:buAutoNum type="arabicPeriod"/>
            </a:pPr>
            <a:r>
              <a:rPr lang="en-US" sz="2000" dirty="0"/>
              <a:t>Draw Ovals</a:t>
            </a:r>
          </a:p>
          <a:p>
            <a:pPr marL="457200" indent="-457200">
              <a:buFont typeface="+mj-lt"/>
              <a:buAutoNum type="arabicPeriod"/>
            </a:pPr>
            <a:r>
              <a:rPr lang="en-US" sz="2000" dirty="0"/>
              <a:t>Implement Loading and Parsing of Shapes… by copy/past importing from previous example</a:t>
            </a:r>
          </a:p>
          <a:p>
            <a:pPr marL="457200" indent="-457200">
              <a:buFont typeface="+mj-lt"/>
              <a:buAutoNum type="arabicPeriod"/>
            </a:pPr>
            <a:r>
              <a:rPr lang="en-US" sz="2000" dirty="0"/>
              <a:t>Draw Shape in </a:t>
            </a:r>
            <a:r>
              <a:rPr lang="en-US" sz="2000" dirty="0" err="1"/>
              <a:t>ShapeModel</a:t>
            </a:r>
            <a:endParaRPr lang="en-US" sz="2000" dirty="0"/>
          </a:p>
          <a:p>
            <a:pPr marL="457200" indent="-457200">
              <a:buFont typeface="+mj-lt"/>
              <a:buAutoNum type="arabicPeriod"/>
            </a:pPr>
            <a:r>
              <a:rPr lang="en-US" sz="2000" dirty="0"/>
              <a:t>Review application requirements… add comments</a:t>
            </a:r>
          </a:p>
          <a:p>
            <a:pPr marL="457200" indent="-457200">
              <a:buFont typeface="+mj-lt"/>
              <a:buAutoNum type="arabicPeriod"/>
            </a:pPr>
            <a:r>
              <a:rPr lang="en-US" sz="2000" dirty="0"/>
              <a:t>Compile &amp; Test release build</a:t>
            </a:r>
          </a:p>
        </p:txBody>
      </p:sp>
    </p:spTree>
    <p:extLst>
      <p:ext uri="{BB962C8B-B14F-4D97-AF65-F5344CB8AC3E}">
        <p14:creationId xmlns:p14="http://schemas.microsoft.com/office/powerpoint/2010/main" val="2141637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21068</TotalTime>
  <Words>4778</Words>
  <Application>Microsoft Office PowerPoint</Application>
  <PresentationFormat>Widescreen</PresentationFormat>
  <Paragraphs>440</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PowerPoint Presentation</vt:lpstr>
      <vt:lpstr>Download documents from remote Web (HTTP) servers</vt:lpstr>
      <vt:lpstr>XML</vt:lpstr>
      <vt:lpstr>JSON</vt:lpstr>
      <vt:lpstr>Parse data expressed in XML format</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Discussion &amp; Lecture  Instructor: Eric Pogue</vt:lpstr>
      <vt:lpstr>Learning Objectives – Week 7</vt:lpstr>
      <vt:lpstr>Separate C# Files</vt:lpstr>
      <vt:lpstr>Libraries and Components</vt:lpstr>
      <vt:lpstr>Service Oriented Architecture</vt:lpstr>
      <vt:lpstr>Implement ShapeModel in DownloadAndParseXML</vt:lpstr>
      <vt:lpstr>Learning Objectives – Week 7</vt:lpstr>
      <vt:lpstr>Implement DownloadAndParseXML_MVC</vt:lpstr>
      <vt:lpstr>Learning Objectives – Week 7</vt:lpstr>
      <vt:lpstr>Implement DrawShapes</vt:lpstr>
      <vt:lpstr>End of Session</vt:lpstr>
      <vt:lpstr>Object-Oriented Programming Session: Week 7 Session 5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569</cp:revision>
  <cp:lastPrinted>2017-05-02T15:52:26Z</cp:lastPrinted>
  <dcterms:created xsi:type="dcterms:W3CDTF">2016-08-15T18:20:40Z</dcterms:created>
  <dcterms:modified xsi:type="dcterms:W3CDTF">2017-05-04T17:00:30Z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