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sldIdLst>
    <p:sldId id="289" r:id="rId5"/>
    <p:sldId id="304" r:id="rId6"/>
    <p:sldId id="266" r:id="rId7"/>
    <p:sldId id="293" r:id="rId8"/>
    <p:sldId id="294" r:id="rId9"/>
    <p:sldId id="292" r:id="rId10"/>
    <p:sldId id="268" r:id="rId11"/>
    <p:sldId id="272" r:id="rId12"/>
    <p:sldId id="270" r:id="rId13"/>
    <p:sldId id="316" r:id="rId14"/>
    <p:sldId id="306" r:id="rId15"/>
    <p:sldId id="307" r:id="rId16"/>
    <p:sldId id="274" r:id="rId17"/>
    <p:sldId id="309" r:id="rId18"/>
    <p:sldId id="310" r:id="rId19"/>
    <p:sldId id="275" r:id="rId20"/>
    <p:sldId id="278" r:id="rId21"/>
    <p:sldId id="279" r:id="rId22"/>
    <p:sldId id="280" r:id="rId23"/>
    <p:sldId id="282" r:id="rId24"/>
    <p:sldId id="283" r:id="rId25"/>
    <p:sldId id="284" r:id="rId26"/>
    <p:sldId id="286" r:id="rId27"/>
    <p:sldId id="287" r:id="rId28"/>
    <p:sldId id="295" r:id="rId29"/>
    <p:sldId id="296" r:id="rId30"/>
    <p:sldId id="317" r:id="rId31"/>
    <p:sldId id="312" r:id="rId32"/>
    <p:sldId id="297" r:id="rId33"/>
    <p:sldId id="301" r:id="rId34"/>
    <p:sldId id="313" r:id="rId35"/>
    <p:sldId id="314" r:id="rId36"/>
    <p:sldId id="315" r:id="rId37"/>
    <p:sldId id="318" r:id="rId38"/>
    <p:sldId id="319" r:id="rId39"/>
    <p:sldId id="320" r:id="rId40"/>
    <p:sldId id="321" r:id="rId41"/>
    <p:sldId id="322" r:id="rId42"/>
    <p:sldId id="323" r:id="rId43"/>
    <p:sldId id="324" r:id="rId44"/>
    <p:sldId id="299" r:id="rId45"/>
    <p:sldId id="298" r:id="rId46"/>
    <p:sldId id="302" r:id="rId47"/>
    <p:sldId id="259" r:id="rId48"/>
    <p:sldId id="257" r:id="rId49"/>
    <p:sldId id="26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4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D72D7-FE6F-4B82-8D31-76BC00B06094}" type="datetimeFigureOut">
              <a:rPr lang="en-US" smtClean="0"/>
              <a:t>3/16/2017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notice very quickly that I prefer examples and actual source code over more philosophical discussion. Please feel free to ask for more development philosophy and background if you desire more. </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4262655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notice very quickly that I prefer examples and actual source code over more philosophical discussion. Please feel free to ask for more development philosophy and background if you desire more.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3693732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notice very quickly that I prefer examples and actual source code over more philosophical discussion. Please feel free to ask for more development philosophy and background if you desire more.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3332841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you are asked a conceptual question about object-programming in an software development interview (and you will be), answer confidently “Encapsulation”, “Inheritance”, and “Polymorphism”.</a:t>
            </a:r>
          </a:p>
          <a:p>
            <a:endParaRPr lang="en-US" dirty="0"/>
          </a:p>
          <a:p>
            <a:r>
              <a:rPr lang="en-US" dirty="0"/>
              <a:t>When asked what is Encapsulation (or how would you implement it), say, “I would limit or minimize variable scope and keep data attributes private as often as possible.”</a:t>
            </a:r>
          </a:p>
          <a:p>
            <a:endParaRPr lang="en-US" dirty="0"/>
          </a:p>
          <a:p>
            <a:r>
              <a:rPr lang="en-US" dirty="0"/>
              <a:t>Now as we are going through our object-oriented examples, be thinking about how you would answer the “What is Inheritance?” and “What is Polymorphism?” interview questions. Note that answering them both with very brief and </a:t>
            </a:r>
            <a:r>
              <a:rPr lang="en-US" dirty="0"/>
              <a:t>succinct animal examples can be very effective. </a:t>
            </a:r>
          </a:p>
          <a:p>
            <a:endParaRPr lang="en-US" dirty="0"/>
          </a:p>
          <a:p>
            <a:r>
              <a:rPr lang="en-US" dirty="0"/>
              <a:t>Now it would exceptional if we were also able to effectively utilize these concepts after we get the job </a:t>
            </a:r>
            <a:r>
              <a:rPr lang="en-US" dirty="0"/>
              <a:t>:-) Let’s start by walking through an example.</a:t>
            </a:r>
            <a:r>
              <a:rPr lang="en-US" dirty="0"/>
              <a:t> </a:t>
            </a:r>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12424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back to where we left off in our example. </a:t>
            </a:r>
          </a:p>
          <a:p>
            <a:endParaRPr lang="en-US" dirty="0"/>
          </a:p>
          <a:p>
            <a:r>
              <a:rPr lang="en-US" dirty="0"/>
              <a:t>We have a problem in both our procedural (C) and object-oriented (Java) implementations. Our BMI formula assumes metric inputs only (kg &amp; m) our interactions with the BMI procedures and methods are using English units (inches &amp; </a:t>
            </a:r>
            <a:r>
              <a:rPr lang="en-US" dirty="0" err="1"/>
              <a:t>lbs</a:t>
            </a:r>
            <a:r>
              <a:rPr lang="en-US" dirty="0"/>
              <a:t>). So our implementations do work; however, they only work for metric. Let fix our BMI (C) implementation in our normal procedural way.</a:t>
            </a:r>
          </a:p>
          <a:p>
            <a:endParaRPr lang="en-US" dirty="0"/>
          </a:p>
          <a:p>
            <a:r>
              <a:rPr lang="en-US" dirty="0"/>
              <a:t>After that we will enhance our Java implementation using Encapsulation and Inheritance concepts. </a:t>
            </a:r>
          </a:p>
          <a:p>
            <a:endParaRPr lang="en-US" dirty="0"/>
          </a:p>
          <a:p>
            <a:r>
              <a:rPr lang="en-US" dirty="0"/>
              <a:t>Polymorphism will need a different example… one with animals.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534992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back to where we left off in our example. </a:t>
            </a:r>
          </a:p>
          <a:p>
            <a:endParaRPr lang="en-US" dirty="0"/>
          </a:p>
          <a:p>
            <a:r>
              <a:rPr lang="en-US" dirty="0"/>
              <a:t>We have a problem in both our procedural (C) and object-oriented (Java) implementations. Our BMI formula assumes metric inputs only (kg &amp; m) our interactions with the BMI procedures and methods are using English units (inches &amp; </a:t>
            </a:r>
            <a:r>
              <a:rPr lang="en-US" dirty="0" err="1"/>
              <a:t>lbs</a:t>
            </a:r>
            <a:r>
              <a:rPr lang="en-US" dirty="0"/>
              <a:t>). So our implementations do work; however, they only work for metric. Let fix our BMI (C) implementation (without losing what already works) and then let’s enhance our Java implementation using Encapsulation and Inheritance concepts. Polymorphism will need a different example… one with animals.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158919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back to where we left off in our example. </a:t>
            </a:r>
          </a:p>
          <a:p>
            <a:endParaRPr lang="en-US" dirty="0"/>
          </a:p>
          <a:p>
            <a:r>
              <a:rPr lang="en-US" dirty="0"/>
              <a:t>We have a problem in both our procedural (C) and object-oriented (Java) implementations. Our BMI formula assumes metric inputs only (kg &amp; m) our interactions with the BMI procedures and methods are using English units (inches &amp; </a:t>
            </a:r>
            <a:r>
              <a:rPr lang="en-US" dirty="0" err="1"/>
              <a:t>lbs</a:t>
            </a:r>
            <a:r>
              <a:rPr lang="en-US" dirty="0"/>
              <a:t>). So our implementations do work; however, they only work for metric. Let fix our BMI (C) implementation (without losing what already works) and then let’s enhance our Java implementation using Encapsulation and Inheritance concepts. Polymorphism will need a different example… one with animals.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152093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consider what it would be like to reuse this C procedural code. Important note: Object Oriented program is NOT necessarily optimized for writing new code. It IS optimized for reusing, supporting, testing, and enhancing code! How would this change if instead of ~20 lines of code, we have a thousand lines of code… or 10,000…  or 1,000,000 lines? Software development and testing complexity grows exponentially as the size of the code grows.   </a:t>
            </a:r>
          </a:p>
          <a:p>
            <a:endParaRPr lang="en-US" dirty="0"/>
          </a:p>
          <a:p>
            <a:r>
              <a:rPr lang="en-US" dirty="0"/>
              <a:t>Consider: </a:t>
            </a:r>
            <a:r>
              <a:rPr lang="en-US" sz="1200" dirty="0"/>
              <a:t>: rigidity, immobility, fragility within the ongoing </a:t>
            </a:r>
            <a:r>
              <a:rPr lang="en-US" sz="1200" dirty="0" err="1"/>
              <a:t>sdlc</a:t>
            </a:r>
            <a:r>
              <a:rPr lang="en-US" sz="1200" dirty="0"/>
              <a:t> (software/systems development lifecycle)</a:t>
            </a:r>
          </a:p>
          <a:p>
            <a:endParaRPr lang="en-US" sz="1200" dirty="0"/>
          </a:p>
          <a:p>
            <a:r>
              <a:rPr lang="en-US" sz="1200" dirty="0"/>
              <a:t>Waterfall, Iterative, and Agile</a:t>
            </a:r>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601444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Encapsulation concept is not limited to is NOT limited to object-oriented languages and environments. Nearly every language and platform support Encapsulation. In my opinion Encapsulation is fundamental to all development. Object-oriented environments do add some wonderful tools to make Encapsulation elegant. </a:t>
            </a:r>
          </a:p>
          <a:p>
            <a:endParaRPr lang="en-US" dirty="0"/>
          </a:p>
          <a:p>
            <a:r>
              <a:rPr lang="en-US" dirty="0"/>
              <a:t>Consider: How would you add protective code around setting height to 0 in the first option? … in the second encapsulated example? Once again consider reuse, testing, and additional modification in thousands of lines off code. </a:t>
            </a:r>
          </a:p>
          <a:p>
            <a:endParaRPr lang="en-US" dirty="0"/>
          </a:p>
          <a:p>
            <a:r>
              <a:rPr lang="en-US" dirty="0"/>
              <a:t>Encapsulation is a feature of nearly all modern development languages… not just object-oriented languages.</a:t>
            </a:r>
          </a:p>
          <a:p>
            <a:endParaRPr lang="en-US" dirty="0"/>
          </a:p>
          <a:p>
            <a:r>
              <a:rPr lang="en-US" dirty="0"/>
              <a:t>1 – Minimize variable scope: (1)none, (2)local, (3)method parameters, (4)private attribute, (5)protected attribute, and (6)public</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3892029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real world where not breaking existing code (causing a retest or potentially a defect) is a VERY high priority, we would have chosen Option #1. It is simpler, less risky, more practical, and can be done with less code. As we go through these examples, always try to imagine thousands of lines of code instead of tens of lines of code. Complexity grows exponentially as the number lines of code (and developers) grow. </a:t>
            </a:r>
          </a:p>
          <a:p>
            <a:endParaRPr lang="en-US" dirty="0"/>
          </a:p>
          <a:p>
            <a:r>
              <a:rPr lang="en-US" dirty="0"/>
              <a:t>For our Learning exercise we will implement Option #2. It is a more pure and elegant implementation where BMI Metric and BMI English are at the same level in the class </a:t>
            </a:r>
            <a:r>
              <a:rPr lang="en-US" sz="1200" kern="1200" dirty="0">
                <a:solidFill>
                  <a:schemeClr val="tx1"/>
                </a:solidFill>
                <a:effectLst/>
                <a:latin typeface="+mn-lt"/>
                <a:ea typeface="+mn-ea"/>
                <a:cs typeface="+mn-cs"/>
              </a:rPr>
              <a:t>hierarchy… which satisfies my artistic needs. It also will allow us to demonstrate Abstraction, Superclass, and Subclass at the same time we are demonstrating Inheritance.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2531024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How would you add protective code around setting height to 0 in the first option? … in the second encapsulated example? Once again consider reuse, testing, and additional modification in thousands of lines off code. </a:t>
            </a:r>
          </a:p>
          <a:p>
            <a:endParaRPr lang="en-US" dirty="0"/>
          </a:p>
          <a:p>
            <a:r>
              <a:rPr lang="en-US" dirty="0"/>
              <a:t>Encapsulation is a feature of nearly all modern development languages… not just object-oriented languages.</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415281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notice very quickly that I prefer examples and actual source code over more philosophical discussion. Please feel free to ask for more development philosophy and background if you desire more.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a:p>
        </p:txBody>
      </p:sp>
    </p:spTree>
    <p:extLst>
      <p:ext uri="{BB962C8B-B14F-4D97-AF65-F5344CB8AC3E}">
        <p14:creationId xmlns:p14="http://schemas.microsoft.com/office/powerpoint/2010/main" val="1533016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How would you add protective code around setting height to 0 in the first option? … in the second encapsulated example? Once again consider reuse, testing, and additional modification in thousands of lines off code. </a:t>
            </a:r>
          </a:p>
          <a:p>
            <a:endParaRPr lang="en-US" dirty="0"/>
          </a:p>
          <a:p>
            <a:r>
              <a:rPr lang="en-US" dirty="0"/>
              <a:t>Encapsulation is a feature of nearly all modern development languages… not just object-oriented languages.</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1507889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How would you add protective code around setting height to 0 in the first option? … in the second encapsulated example? Once again consider reuse, testing, and additional modification in thousands of lines off code. </a:t>
            </a:r>
          </a:p>
          <a:p>
            <a:endParaRPr lang="en-US" dirty="0"/>
          </a:p>
          <a:p>
            <a:r>
              <a:rPr lang="en-US" dirty="0"/>
              <a:t>Encapsulation is a feature of nearly all modern development languages… not just object-oriented languages.</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1824858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Abstraction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Abstraction is another key concept. Something is abstract when it is a concept but is not concrete or defined enough to actually be built. Generally, in OO design, we start with abstract things, and then we build on them through inheritance.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 </a:t>
            </a:r>
            <a:r>
              <a:rPr lang="en-US" sz="1200" i="1" u="sng" kern="1200" dirty="0">
                <a:solidFill>
                  <a:schemeClr val="tx1"/>
                </a:solidFill>
                <a:effectLst/>
                <a:latin typeface="+mn-lt"/>
                <a:ea typeface="+mn-ea"/>
                <a:cs typeface="+mn-cs"/>
              </a:rPr>
              <a:t>abstract class</a:t>
            </a:r>
            <a:r>
              <a:rPr lang="en-US" sz="1200" kern="1200" dirty="0">
                <a:solidFill>
                  <a:schemeClr val="tx1"/>
                </a:solidFill>
                <a:effectLst/>
                <a:latin typeface="+mn-lt"/>
                <a:ea typeface="+mn-ea"/>
                <a:cs typeface="+mn-cs"/>
              </a:rPr>
              <a:t> is one that has one or more </a:t>
            </a:r>
            <a:r>
              <a:rPr lang="en-US" sz="1200" i="1" kern="1200" dirty="0">
                <a:solidFill>
                  <a:schemeClr val="tx1"/>
                </a:solidFill>
                <a:effectLst/>
                <a:latin typeface="+mn-lt"/>
                <a:ea typeface="+mn-ea"/>
                <a:cs typeface="+mn-cs"/>
              </a:rPr>
              <a:t>abstract methods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An </a:t>
            </a:r>
            <a:r>
              <a:rPr lang="en-US" sz="1200" i="1" kern="1200" dirty="0">
                <a:solidFill>
                  <a:schemeClr val="tx1"/>
                </a:solidFill>
                <a:effectLst/>
                <a:latin typeface="+mn-lt"/>
                <a:ea typeface="+mn-ea"/>
                <a:cs typeface="+mn-cs"/>
              </a:rPr>
              <a:t>abstract method</a:t>
            </a:r>
            <a:r>
              <a:rPr lang="en-US" sz="1200" kern="1200" dirty="0">
                <a:solidFill>
                  <a:schemeClr val="tx1"/>
                </a:solidFill>
                <a:effectLst/>
                <a:latin typeface="+mn-lt"/>
                <a:ea typeface="+mn-ea"/>
                <a:cs typeface="+mn-cs"/>
              </a:rPr>
              <a:t> is a method / function that has no body – just a name, return type, and parameters.</a:t>
            </a:r>
          </a:p>
          <a:p>
            <a:r>
              <a:rPr lang="en-US" sz="1200" kern="1200" dirty="0">
                <a:solidFill>
                  <a:schemeClr val="tx1"/>
                </a:solidFill>
                <a:effectLst/>
                <a:latin typeface="+mn-lt"/>
                <a:ea typeface="+mn-ea"/>
                <a:cs typeface="+mn-cs"/>
              </a:rPr>
              <a:t>An </a:t>
            </a:r>
            <a:r>
              <a:rPr lang="en-US" sz="1200" i="1" u="sng" kern="1200" dirty="0">
                <a:solidFill>
                  <a:schemeClr val="tx1"/>
                </a:solidFill>
                <a:effectLst/>
                <a:latin typeface="+mn-lt"/>
                <a:ea typeface="+mn-ea"/>
                <a:cs typeface="+mn-cs"/>
              </a:rPr>
              <a:t>interface</a:t>
            </a:r>
            <a:r>
              <a:rPr lang="en-US" sz="1200" kern="1200" dirty="0">
                <a:solidFill>
                  <a:schemeClr val="tx1"/>
                </a:solidFill>
                <a:effectLst/>
                <a:latin typeface="+mn-lt"/>
                <a:ea typeface="+mn-ea"/>
                <a:cs typeface="+mn-cs"/>
              </a:rPr>
              <a:t> is the strictest interpretation of an abstract class – it is a data structure that consists entirely of abstract methods. In other words, none of its methods/functions have a body.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Abstraction is related to inheritance. Often, when we construct families of related objects, we start the family with an abstract class that represents the least common denominator for everyone in that family. In other words, what do all classes that are part of that family have in common? We often (not always, but often) put that in an abstract class.</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1205048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how “</a:t>
            </a:r>
            <a:r>
              <a:rPr lang="en-US" dirty="0" err="1"/>
              <a:t>someAnimal</a:t>
            </a:r>
            <a:r>
              <a:rPr lang="en-US" dirty="0"/>
              <a:t>” can behave like “Dog”, “Cat”, or “</a:t>
            </a:r>
            <a:r>
              <a:rPr lang="en-US" dirty="0" err="1"/>
              <a:t>Bigcat</a:t>
            </a:r>
            <a:r>
              <a:rPr lang="en-US" dirty="0"/>
              <a:t>” depending the random number generated. Can you come up with a brief animal based interview example for Polymorphism. Be sure to throw in “oh yes, Polymorphism is usually implemented with virtual methods and a  virtual method table” to get full credit at the  interview. It may also be good to know what that actually means just in case one of the interviewers really know what a virtual method table is and has a follow up question. Virtual methods are similar to abstract methods. The difference is that Virtual methods CAN be overridden in a Subclass where Abstract methods MUST be overwritten in a Subclass.</a:t>
            </a:r>
          </a:p>
          <a:p>
            <a:endParaRPr lang="en-US" dirty="0"/>
          </a:p>
          <a:p>
            <a:r>
              <a:rPr lang="en-US" sz="1200" b="1" kern="1200" dirty="0">
                <a:solidFill>
                  <a:schemeClr val="tx1"/>
                </a:solidFill>
                <a:effectLst/>
                <a:latin typeface="+mn-lt"/>
                <a:ea typeface="+mn-ea"/>
                <a:cs typeface="+mn-cs"/>
              </a:rPr>
              <a:t>Polymorphism</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Polymorphism enables you to process collections of related things generically. This is particularly useful when you want to use a loop to march through a collection of items.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Shape[] shapes = new Shape[3];</a:t>
            </a:r>
          </a:p>
          <a:p>
            <a:r>
              <a:rPr lang="en-US" sz="1200" kern="1200" dirty="0">
                <a:solidFill>
                  <a:schemeClr val="tx1"/>
                </a:solidFill>
                <a:effectLst/>
                <a:latin typeface="+mn-lt"/>
                <a:ea typeface="+mn-ea"/>
                <a:cs typeface="+mn-cs"/>
              </a:rPr>
              <a:t>shapes[0] = new Circle();</a:t>
            </a:r>
          </a:p>
          <a:p>
            <a:r>
              <a:rPr lang="en-US" sz="1200" kern="1200" dirty="0">
                <a:solidFill>
                  <a:schemeClr val="tx1"/>
                </a:solidFill>
                <a:effectLst/>
                <a:latin typeface="+mn-lt"/>
                <a:ea typeface="+mn-ea"/>
                <a:cs typeface="+mn-cs"/>
              </a:rPr>
              <a:t>shapes[1] = new Rectangle();</a:t>
            </a:r>
          </a:p>
          <a:p>
            <a:r>
              <a:rPr lang="en-US" sz="1200" kern="1200" dirty="0">
                <a:solidFill>
                  <a:schemeClr val="tx1"/>
                </a:solidFill>
                <a:effectLst/>
                <a:latin typeface="+mn-lt"/>
                <a:ea typeface="+mn-ea"/>
                <a:cs typeface="+mn-cs"/>
              </a:rPr>
              <a:t>shapes[2] = new Triangle();</a:t>
            </a:r>
          </a:p>
          <a:p>
            <a:r>
              <a:rPr lang="en-US" sz="1200" kern="1200" dirty="0">
                <a:solidFill>
                  <a:schemeClr val="tx1"/>
                </a:solidFill>
                <a:effectLst/>
                <a:latin typeface="+mn-lt"/>
                <a:ea typeface="+mn-ea"/>
                <a:cs typeface="+mn-cs"/>
              </a:rPr>
              <a:t>for (Shape s : shapes)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System.out.println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s.area</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first time through the for loop, we’ll call the </a:t>
            </a:r>
            <a:r>
              <a:rPr lang="en-US" sz="1200" kern="1200" dirty="0" err="1">
                <a:solidFill>
                  <a:schemeClr val="tx1"/>
                </a:solidFill>
                <a:effectLst/>
                <a:latin typeface="+mn-lt"/>
                <a:ea typeface="+mn-ea"/>
                <a:cs typeface="+mn-cs"/>
              </a:rPr>
              <a:t>Circle.area</a:t>
            </a:r>
            <a:r>
              <a:rPr lang="en-US" sz="1200" kern="1200" dirty="0">
                <a:solidFill>
                  <a:schemeClr val="tx1"/>
                </a:solidFill>
                <a:effectLst/>
                <a:latin typeface="+mn-lt"/>
                <a:ea typeface="+mn-ea"/>
                <a:cs typeface="+mn-cs"/>
              </a:rPr>
              <a:t>() function – actually, we won’t; it will happen automatically. The next time through, we’ll call the Rectangle version, and then we’ll call the Triangle version.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Polymorphism is implemented behind the scenes using a </a:t>
            </a:r>
            <a:r>
              <a:rPr lang="en-US" sz="1200" u="sng" kern="1200" dirty="0">
                <a:solidFill>
                  <a:schemeClr val="tx1"/>
                </a:solidFill>
                <a:effectLst/>
                <a:latin typeface="+mn-lt"/>
                <a:ea typeface="+mn-ea"/>
                <a:cs typeface="+mn-cs"/>
              </a:rPr>
              <a:t>Virtual Method Table</a:t>
            </a:r>
            <a:r>
              <a:rPr lang="en-US" sz="1200" kern="1200" dirty="0">
                <a:solidFill>
                  <a:schemeClr val="tx1"/>
                </a:solidFill>
                <a:effectLst/>
                <a:latin typeface="+mn-lt"/>
                <a:ea typeface="+mn-ea"/>
                <a:cs typeface="+mn-cs"/>
              </a:rPr>
              <a:t> (VMT). The VMT keeps track of where various related classes’ same-named functions are located in memory. Using the VMT, the operating system is able to figure out which code to implement when we tell each shape to fire its area() function.</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1620225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Composition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 example of composition: the relationship between Face and Nose, Mouth, and Eye</a:t>
            </a:r>
          </a:p>
          <a:p>
            <a:r>
              <a:rPr lang="en-US" sz="1200" kern="1200" dirty="0">
                <a:solidFill>
                  <a:schemeClr val="tx1"/>
                </a:solidFill>
                <a:effectLst/>
                <a:latin typeface="+mn-lt"/>
                <a:ea typeface="+mn-ea"/>
                <a:cs typeface="+mn-cs"/>
              </a:rPr>
              <a:t>class Face {</a:t>
            </a:r>
          </a:p>
          <a:p>
            <a:r>
              <a:rPr lang="en-US" sz="1200" kern="1200" dirty="0">
                <a:solidFill>
                  <a:schemeClr val="tx1"/>
                </a:solidFill>
                <a:effectLst/>
                <a:latin typeface="+mn-lt"/>
                <a:ea typeface="+mn-ea"/>
                <a:cs typeface="+mn-cs"/>
              </a:rPr>
              <a:t>	Nose n;</a:t>
            </a:r>
          </a:p>
          <a:p>
            <a:r>
              <a:rPr lang="en-US" sz="1200" kern="1200" dirty="0">
                <a:solidFill>
                  <a:schemeClr val="tx1"/>
                </a:solidFill>
                <a:effectLst/>
                <a:latin typeface="+mn-lt"/>
                <a:ea typeface="+mn-ea"/>
                <a:cs typeface="+mn-cs"/>
              </a:rPr>
              <a:t>	Mouth m;</a:t>
            </a:r>
          </a:p>
          <a:p>
            <a:r>
              <a:rPr lang="en-US" sz="1200" kern="1200" dirty="0">
                <a:solidFill>
                  <a:schemeClr val="tx1"/>
                </a:solidFill>
                <a:effectLst/>
                <a:latin typeface="+mn-lt"/>
                <a:ea typeface="+mn-ea"/>
                <a:cs typeface="+mn-cs"/>
              </a:rPr>
              <a:t>	Eye le;</a:t>
            </a:r>
          </a:p>
          <a:p>
            <a:r>
              <a:rPr lang="en-US" sz="1200" kern="1200" dirty="0">
                <a:solidFill>
                  <a:schemeClr val="tx1"/>
                </a:solidFill>
                <a:effectLst/>
                <a:latin typeface="+mn-lt"/>
                <a:ea typeface="+mn-ea"/>
                <a:cs typeface="+mn-cs"/>
              </a:rPr>
              <a:t>	Eye re;</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probably wouldn’t let the Nose, Mouth, or Eye objects live beyond the Face. They are owned exclusively by the Face. That’s what composition is: exclusive ownership.</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Aggregation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Aggregation is also a form of ownership, but it’s non-exclusive ownership. The owned objects can live on and perhaps existed prior to the owned object.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 example of aggregation: A library patron borrows a book. That’s not exclusive ownership, since several people can borrow a book over its lifetime.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easy way to tell if something is composition or aggregation is to ask if the owner is responsible for creating and destroying the thing that is owned. If so, it’s a composition relationship.</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can describe many different things and become quite complex. There is some debate, particularly in the Agile development methodology circles, as to the benefits of this documentation outweigh the cost. Most developers agree that at least a basic understanding of UML diagrams aids greatly in the impromptu “chalkboard” design discussions that occur constantly during the design, implementation, and testing of a project.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UML helps us see the design without having to wade through lots of text to understand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UML reached its peak with Iterative Development methodologies like the Rational Unified Process (RUP) and </a:t>
            </a:r>
            <a:r>
              <a:rPr lang="en-US" sz="1200" kern="1200" dirty="0" err="1">
                <a:solidFill>
                  <a:schemeClr val="tx1"/>
                </a:solidFill>
                <a:effectLst/>
                <a:latin typeface="+mn-lt"/>
                <a:ea typeface="+mn-ea"/>
                <a:cs typeface="+mn-cs"/>
              </a:rPr>
              <a:t>OpenUp</a:t>
            </a:r>
            <a:r>
              <a:rPr lang="en-US" sz="1200" kern="1200" dirty="0">
                <a:solidFill>
                  <a:schemeClr val="tx1"/>
                </a:solidFill>
                <a:effectLst/>
                <a:latin typeface="+mn-lt"/>
                <a:ea typeface="+mn-ea"/>
                <a:cs typeface="+mn-cs"/>
              </a:rPr>
              <a:t>. It still is viewed as a critical part of Design for many Waterfall and Iterative organizations. </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a:p>
        </p:txBody>
      </p:sp>
    </p:spTree>
    <p:extLst>
      <p:ext uri="{BB962C8B-B14F-4D97-AF65-F5344CB8AC3E}">
        <p14:creationId xmlns:p14="http://schemas.microsoft.com/office/powerpoint/2010/main" val="2321023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can describe many different things and become quite complex. There is some debate, particularly in the Agile development methodology circles, as to the benefits of this documentation outweigh the cost. Most developers agree that at least a basic understanding of UML diagrams aids greatly in the impromptu “chalkboard” design discussions that occur constantly during the design, implementation, and testing of a project.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UML helps us see the design without having to wade through lots of text to understand it.</a:t>
            </a:r>
          </a:p>
          <a:p>
            <a:endParaRPr lang="en-US" dirty="0"/>
          </a:p>
          <a:p>
            <a:r>
              <a:rPr lang="en-US" sz="1200" b="1" kern="1200" dirty="0">
                <a:solidFill>
                  <a:schemeClr val="tx1"/>
                </a:solidFill>
                <a:effectLst/>
                <a:latin typeface="+mn-lt"/>
                <a:ea typeface="+mn-ea"/>
                <a:cs typeface="+mn-cs"/>
              </a:rPr>
              <a:t>UML</a:t>
            </a:r>
            <a:endParaRPr lang="en-US" sz="18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UML, or Unified Modeling Language, is a way to show a system’s architecture in graphical form. UML represents</a:t>
            </a:r>
            <a:endParaRPr lang="en-US" sz="18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classes as boxes with three sections, the top of which specifies the name of the class, the middle of which specifies the data, and the bottom of which specifies the functions.</a:t>
            </a:r>
            <a:endParaRPr lang="en-US" sz="16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Lines between the classes.</a:t>
            </a:r>
            <a:endParaRPr lang="en-US" sz="16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 line with an arrow / triangle pointing to the parent – inheritance</a:t>
            </a:r>
            <a:endParaRPr lang="en-US" sz="16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 line with a filled diamond next to the owner – composition</a:t>
            </a:r>
            <a:endParaRPr lang="en-US" sz="16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 line with an open  diamond next to the owner – aggregation</a:t>
            </a:r>
            <a:endParaRPr lang="en-US" sz="16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 line with no decorations – just an association (a using kind of relationship)</a:t>
            </a:r>
            <a:endParaRPr lang="en-US" sz="16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UML helps us see the design without having to wade through lots of text to understand it.</a:t>
            </a:r>
            <a:endParaRPr lang="en-US" sz="18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a:p>
        </p:txBody>
      </p:sp>
    </p:spTree>
    <p:extLst>
      <p:ext uri="{BB962C8B-B14F-4D97-AF65-F5344CB8AC3E}">
        <p14:creationId xmlns:p14="http://schemas.microsoft.com/office/powerpoint/2010/main" val="643491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notice very quickly that I prefer examples and actual source code over more philosophical discussion. Please feel free to ask for more development philosophy and background if you desire more.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2769585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notice very quickly that I prefer examples and actual source code over more philosophical discussion. Please feel free to ask for more development philosophy and background if you desire more. </a:t>
            </a:r>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2875541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a:p>
        </p:txBody>
      </p:sp>
    </p:spTree>
    <p:extLst>
      <p:ext uri="{BB962C8B-B14F-4D97-AF65-F5344CB8AC3E}">
        <p14:creationId xmlns:p14="http://schemas.microsoft.com/office/powerpoint/2010/main" val="159746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often start with definitions from Wikipedia and other sources. If you are struggling with a topic and/or would like more information, it can often be valuable to review the references.  </a:t>
            </a:r>
          </a:p>
          <a:p>
            <a:endParaRPr lang="en-US" dirty="0"/>
          </a:p>
          <a:p>
            <a:pPr lvl="0"/>
            <a:r>
              <a:rPr lang="en-US" sz="1200" kern="1200" dirty="0">
                <a:solidFill>
                  <a:schemeClr val="tx1"/>
                </a:solidFill>
                <a:effectLst/>
                <a:latin typeface="+mn-lt"/>
                <a:ea typeface="+mn-ea"/>
                <a:cs typeface="+mn-cs"/>
              </a:rPr>
              <a:t>Words and terminology our important as we discuss and learn new concepts. You will notice that I will often struggle with the attribute vs. data and method vs. </a:t>
            </a:r>
            <a:r>
              <a:rPr lang="en-US" sz="1200" u="none" dirty="0"/>
              <a:t>procedure</a:t>
            </a:r>
            <a:r>
              <a:rPr lang="en-US" sz="1200" kern="1200" dirty="0">
                <a:solidFill>
                  <a:schemeClr val="tx1"/>
                </a:solidFill>
                <a:effectLst/>
                <a:latin typeface="+mn-lt"/>
                <a:ea typeface="+mn-ea"/>
                <a:cs typeface="+mn-cs"/>
              </a:rPr>
              <a:t> distinction when I am talking. I would like for us to try to make that distinction in our work  as we go through the term.</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Concepts – powerful features that prove indispensable to modern software development, brought to us automatically by object-oriented programming.</a:t>
            </a:r>
          </a:p>
          <a:p>
            <a:pPr lvl="0"/>
            <a:r>
              <a:rPr lang="en-US" sz="1200" kern="1200" dirty="0">
                <a:solidFill>
                  <a:schemeClr val="tx1"/>
                </a:solidFill>
                <a:effectLst/>
                <a:latin typeface="+mn-lt"/>
                <a:ea typeface="+mn-ea"/>
                <a:cs typeface="+mn-cs"/>
              </a:rPr>
              <a:t>Patterns – tried-and-true templates for forging relationships between classes</a:t>
            </a:r>
          </a:p>
          <a:p>
            <a:pPr lvl="0"/>
            <a:r>
              <a:rPr lang="en-US" sz="1200" kern="1200" dirty="0">
                <a:solidFill>
                  <a:schemeClr val="tx1"/>
                </a:solidFill>
                <a:effectLst/>
                <a:latin typeface="+mn-lt"/>
                <a:ea typeface="+mn-ea"/>
                <a:cs typeface="+mn-cs"/>
              </a:rPr>
              <a:t>Principles – guidelines that help you determine what classes are needed and how they should divide up the work </a:t>
            </a: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a:p>
        </p:txBody>
      </p:sp>
    </p:spTree>
    <p:extLst>
      <p:ext uri="{BB962C8B-B14F-4D97-AF65-F5344CB8AC3E}">
        <p14:creationId xmlns:p14="http://schemas.microsoft.com/office/powerpoint/2010/main" val="18390700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sng" kern="1200" dirty="0">
                <a:solidFill>
                  <a:schemeClr val="tx1"/>
                </a:solidFill>
                <a:effectLst/>
                <a:latin typeface="+mn-lt"/>
                <a:ea typeface="+mn-ea"/>
                <a:cs typeface="+mn-cs"/>
              </a:rPr>
              <a:t>Singleton</a:t>
            </a:r>
            <a:r>
              <a:rPr lang="en-US" sz="1200" kern="1200" dirty="0">
                <a:solidFill>
                  <a:schemeClr val="tx1"/>
                </a:solidFill>
                <a:effectLst/>
                <a:latin typeface="+mn-lt"/>
                <a:ea typeface="+mn-ea"/>
                <a:cs typeface="+mn-cs"/>
              </a:rPr>
              <a:t> (making sure there is just one instance of something to avoid conflicts - </a:t>
            </a:r>
            <a:r>
              <a:rPr lang="en-US" sz="1200" u="sng" kern="1200" dirty="0">
                <a:solidFill>
                  <a:schemeClr val="tx1"/>
                </a:solidFill>
                <a:effectLst/>
                <a:latin typeface="+mn-lt"/>
                <a:ea typeface="+mn-ea"/>
                <a:cs typeface="+mn-cs"/>
                <a:hlinkClick r:id="rId3"/>
              </a:rPr>
              <a:t>http://www.oodesign.com/singleton-pattern.html</a:t>
            </a:r>
            <a:r>
              <a:rPr lang="en-US" sz="1200" kern="1200" dirty="0">
                <a:solidFill>
                  <a:schemeClr val="tx1"/>
                </a:solidFill>
                <a:effectLst/>
                <a:latin typeface="+mn-lt"/>
                <a:ea typeface="+mn-ea"/>
                <a:cs typeface="+mn-cs"/>
              </a:rPr>
              <a:t>) These are great for coordinating activity across multiple threads of execution.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 singleton can be written by making the constructor for the class private and equipping the class with a static function that ensures that the constructor is called only if no other objects of that class already exist.</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Singleton Example</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class Widget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static Widget </a:t>
            </a:r>
            <a:r>
              <a:rPr lang="en-US" sz="1200" kern="1200" dirty="0" err="1">
                <a:solidFill>
                  <a:schemeClr val="tx1"/>
                </a:solidFill>
                <a:effectLst/>
                <a:latin typeface="+mn-lt"/>
                <a:ea typeface="+mn-ea"/>
                <a:cs typeface="+mn-cs"/>
              </a:rPr>
              <a:t>theOne</a:t>
            </a:r>
            <a:r>
              <a:rPr lang="en-US" sz="1200" kern="1200" dirty="0">
                <a:solidFill>
                  <a:schemeClr val="tx1"/>
                </a:solidFill>
                <a:effectLst/>
                <a:latin typeface="+mn-lt"/>
                <a:ea typeface="+mn-ea"/>
                <a:cs typeface="+mn-cs"/>
              </a:rPr>
              <a:t> = null;</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static Widget </a:t>
            </a:r>
            <a:r>
              <a:rPr lang="en-US" sz="1200" kern="1200" dirty="0" err="1">
                <a:solidFill>
                  <a:schemeClr val="tx1"/>
                </a:solidFill>
                <a:effectLst/>
                <a:latin typeface="+mn-lt"/>
                <a:ea typeface="+mn-ea"/>
                <a:cs typeface="+mn-cs"/>
              </a:rPr>
              <a:t>buildWidget</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if (</a:t>
            </a:r>
            <a:r>
              <a:rPr lang="en-US" sz="1200" kern="1200" dirty="0" err="1">
                <a:solidFill>
                  <a:schemeClr val="tx1"/>
                </a:solidFill>
                <a:effectLst/>
                <a:latin typeface="+mn-lt"/>
                <a:ea typeface="+mn-ea"/>
                <a:cs typeface="+mn-cs"/>
              </a:rPr>
              <a:t>theOne</a:t>
            </a:r>
            <a:r>
              <a:rPr lang="en-US" sz="1200" kern="1200" dirty="0">
                <a:solidFill>
                  <a:schemeClr val="tx1"/>
                </a:solidFill>
                <a:effectLst/>
                <a:latin typeface="+mn-lt"/>
                <a:ea typeface="+mn-ea"/>
                <a:cs typeface="+mn-cs"/>
              </a:rPr>
              <a:t> == null)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theOne</a:t>
            </a:r>
            <a:r>
              <a:rPr lang="en-US" sz="1200" kern="1200" dirty="0">
                <a:solidFill>
                  <a:schemeClr val="tx1"/>
                </a:solidFill>
                <a:effectLst/>
                <a:latin typeface="+mn-lt"/>
                <a:ea typeface="+mn-ea"/>
                <a:cs typeface="+mn-cs"/>
              </a:rPr>
              <a:t> = new Widget();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return </a:t>
            </a:r>
            <a:r>
              <a:rPr lang="en-US" sz="1200" kern="1200" dirty="0" err="1">
                <a:solidFill>
                  <a:schemeClr val="tx1"/>
                </a:solidFill>
                <a:effectLst/>
                <a:latin typeface="+mn-lt"/>
                <a:ea typeface="+mn-ea"/>
                <a:cs typeface="+mn-cs"/>
              </a:rPr>
              <a:t>theOne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	</a:t>
            </a:r>
          </a:p>
          <a:p>
            <a:r>
              <a:rPr lang="en-US" sz="1200" kern="1200" dirty="0">
                <a:solidFill>
                  <a:schemeClr val="tx1"/>
                </a:solidFill>
                <a:effectLst/>
                <a:latin typeface="+mn-lt"/>
                <a:ea typeface="+mn-ea"/>
                <a:cs typeface="+mn-cs"/>
              </a:rPr>
              <a:t>	private Widget() {</a:t>
            </a:r>
          </a:p>
          <a:p>
            <a:r>
              <a:rPr lang="en-US" sz="1200" kern="1200" dirty="0">
                <a:solidFill>
                  <a:schemeClr val="tx1"/>
                </a:solidFill>
                <a:effectLst/>
                <a:latin typeface="+mn-lt"/>
                <a:ea typeface="+mn-ea"/>
                <a:cs typeface="+mn-cs"/>
              </a:rPr>
              <a:t>		// builds a widget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Widget variable = </a:t>
            </a:r>
            <a:r>
              <a:rPr lang="en-US" sz="1200" kern="1200" dirty="0" err="1">
                <a:solidFill>
                  <a:schemeClr val="tx1"/>
                </a:solidFill>
                <a:effectLst/>
                <a:latin typeface="+mn-lt"/>
                <a:ea typeface="+mn-ea"/>
                <a:cs typeface="+mn-cs"/>
              </a:rPr>
              <a:t>Widget.buildWidget</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a:p>
        </p:txBody>
      </p:sp>
    </p:spTree>
    <p:extLst>
      <p:ext uri="{BB962C8B-B14F-4D97-AF65-F5344CB8AC3E}">
        <p14:creationId xmlns:p14="http://schemas.microsoft.com/office/powerpoint/2010/main" val="2315985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1723500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sng" kern="1200" dirty="0">
                <a:solidFill>
                  <a:schemeClr val="tx1"/>
                </a:solidFill>
                <a:effectLst/>
                <a:latin typeface="+mn-lt"/>
                <a:ea typeface="+mn-ea"/>
                <a:cs typeface="+mn-cs"/>
              </a:rPr>
              <a:t>Delegation</a:t>
            </a:r>
            <a:r>
              <a:rPr lang="en-US" sz="1200" kern="1200" dirty="0">
                <a:solidFill>
                  <a:schemeClr val="tx1"/>
                </a:solidFill>
                <a:effectLst/>
                <a:latin typeface="+mn-lt"/>
                <a:ea typeface="+mn-ea"/>
                <a:cs typeface="+mn-cs"/>
              </a:rPr>
              <a:t> (chain of command; ask an object to do something, which tells something else to do that thing)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Example:</a:t>
            </a: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OrganizationTeam</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void advance() {</a:t>
            </a:r>
          </a:p>
          <a:p>
            <a:r>
              <a:rPr lang="en-US" sz="1200" kern="1200" dirty="0">
                <a:solidFill>
                  <a:schemeClr val="tx1"/>
                </a:solidFill>
                <a:effectLst/>
                <a:latin typeface="+mn-lt"/>
                <a:ea typeface="+mn-ea"/>
                <a:cs typeface="+mn-cs"/>
              </a:rPr>
              <a:t>		// do something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Organization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OrganizationTeam</a:t>
            </a:r>
            <a:r>
              <a:rPr lang="en-US" sz="1200" kern="1200" dirty="0">
                <a:solidFill>
                  <a:schemeClr val="tx1"/>
                </a:solidFill>
                <a:effectLst/>
                <a:latin typeface="+mn-lt"/>
                <a:ea typeface="+mn-ea"/>
                <a:cs typeface="+mn-cs"/>
              </a:rPr>
              <a:t> marketing;</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OrganizationTeam</a:t>
            </a:r>
            <a:r>
              <a:rPr lang="en-US" sz="1200" kern="1200" dirty="0">
                <a:solidFill>
                  <a:schemeClr val="tx1"/>
                </a:solidFill>
                <a:effectLst/>
                <a:latin typeface="+mn-lt"/>
                <a:ea typeface="+mn-ea"/>
                <a:cs typeface="+mn-cs"/>
              </a:rPr>
              <a:t> engineering;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void advance()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marketing.advance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engineering.advance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Another Example of the Delegation pattern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example, we have software for managing inventory for a manufacturer who makes classroom furniture. We have a variety of writing surfaces that consist of parts. We want to print out our inventory of parts.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class Part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WritingSurface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private Part[] parts;</a:t>
            </a:r>
          </a:p>
          <a:p>
            <a:r>
              <a:rPr lang="en-US" sz="1200" kern="1200" dirty="0">
                <a:solidFill>
                  <a:schemeClr val="tx1"/>
                </a:solidFill>
                <a:effectLst/>
                <a:latin typeface="+mn-lt"/>
                <a:ea typeface="+mn-ea"/>
                <a:cs typeface="+mn-cs"/>
              </a:rPr>
              <a:t>	public Part[] </a:t>
            </a:r>
            <a:r>
              <a:rPr lang="en-US" sz="1200" kern="1200" dirty="0" err="1">
                <a:solidFill>
                  <a:schemeClr val="tx1"/>
                </a:solidFill>
                <a:effectLst/>
                <a:latin typeface="+mn-lt"/>
                <a:ea typeface="+mn-ea"/>
                <a:cs typeface="+mn-cs"/>
              </a:rPr>
              <a:t>listParts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Podium extends </a:t>
            </a:r>
            <a:r>
              <a:rPr lang="en-US" sz="1200" kern="1200" dirty="0" err="1">
                <a:solidFill>
                  <a:schemeClr val="tx1"/>
                </a:solidFill>
                <a:effectLst/>
                <a:latin typeface="+mn-lt"/>
                <a:ea typeface="+mn-ea"/>
                <a:cs typeface="+mn-cs"/>
              </a:rPr>
              <a:t>WritingSurface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StudentDesk</a:t>
            </a:r>
            <a:r>
              <a:rPr lang="en-US" sz="1200" kern="1200" dirty="0">
                <a:solidFill>
                  <a:schemeClr val="tx1"/>
                </a:solidFill>
                <a:effectLst/>
                <a:latin typeface="+mn-lt"/>
                <a:ea typeface="+mn-ea"/>
                <a:cs typeface="+mn-cs"/>
              </a:rPr>
              <a:t> extends </a:t>
            </a:r>
            <a:r>
              <a:rPr lang="en-US" sz="1200" kern="1200" dirty="0" err="1">
                <a:solidFill>
                  <a:schemeClr val="tx1"/>
                </a:solidFill>
                <a:effectLst/>
                <a:latin typeface="+mn-lt"/>
                <a:ea typeface="+mn-ea"/>
                <a:cs typeface="+mn-cs"/>
              </a:rPr>
              <a:t>WritingSurface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PartsInventory</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 list all the components that comprise a factory's models</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WritingSurface</a:t>
            </a:r>
            <a:r>
              <a:rPr lang="en-US" sz="1200" kern="1200" dirty="0">
                <a:solidFill>
                  <a:schemeClr val="tx1"/>
                </a:solidFill>
                <a:effectLst/>
                <a:latin typeface="+mn-lt"/>
                <a:ea typeface="+mn-ea"/>
                <a:cs typeface="+mn-cs"/>
              </a:rPr>
              <a:t>[] models;</a:t>
            </a:r>
          </a:p>
          <a:p>
            <a:r>
              <a:rPr lang="en-US" sz="1200" kern="1200" dirty="0">
                <a:solidFill>
                  <a:schemeClr val="tx1"/>
                </a:solidFill>
                <a:effectLst/>
                <a:latin typeface="+mn-lt"/>
                <a:ea typeface="+mn-ea"/>
                <a:cs typeface="+mn-cs"/>
              </a:rPr>
              <a:t>	public Part[] </a:t>
            </a:r>
            <a:r>
              <a:rPr lang="en-US" sz="1200" kern="1200" dirty="0" err="1">
                <a:solidFill>
                  <a:schemeClr val="tx1"/>
                </a:solidFill>
                <a:effectLst/>
                <a:latin typeface="+mn-lt"/>
                <a:ea typeface="+mn-ea"/>
                <a:cs typeface="+mn-cs"/>
              </a:rPr>
              <a:t>listParts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for (</a:t>
            </a:r>
            <a:r>
              <a:rPr lang="en-US" sz="1200" kern="1200" dirty="0" err="1">
                <a:solidFill>
                  <a:schemeClr val="tx1"/>
                </a:solidFill>
                <a:effectLst/>
                <a:latin typeface="+mn-lt"/>
                <a:ea typeface="+mn-ea"/>
                <a:cs typeface="+mn-cs"/>
              </a:rPr>
              <a:t>WritingSurface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ws</a:t>
            </a:r>
            <a:r>
              <a:rPr lang="en-US" sz="1200" kern="1200" dirty="0">
                <a:solidFill>
                  <a:schemeClr val="tx1"/>
                </a:solidFill>
                <a:effectLst/>
                <a:latin typeface="+mn-lt"/>
                <a:ea typeface="+mn-ea"/>
                <a:cs typeface="+mn-cs"/>
              </a:rPr>
              <a:t> : models)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ws.listParts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PartsInventory</a:t>
            </a:r>
            <a:r>
              <a:rPr lang="en-US" sz="1200" kern="1200" dirty="0">
                <a:solidFill>
                  <a:schemeClr val="tx1"/>
                </a:solidFill>
                <a:effectLst/>
                <a:latin typeface="+mn-lt"/>
                <a:ea typeface="+mn-ea"/>
                <a:cs typeface="+mn-cs"/>
              </a:rPr>
              <a:t> pi = new </a:t>
            </a:r>
            <a:r>
              <a:rPr lang="en-US" sz="1200" kern="1200" dirty="0" err="1">
                <a:solidFill>
                  <a:schemeClr val="tx1"/>
                </a:solidFill>
                <a:effectLst/>
                <a:latin typeface="+mn-lt"/>
                <a:ea typeface="+mn-ea"/>
                <a:cs typeface="+mn-cs"/>
              </a:rPr>
              <a:t>PartsInventory</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pi.listParts</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2703620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kern="1200" dirty="0">
                <a:solidFill>
                  <a:schemeClr val="tx1"/>
                </a:solidFill>
                <a:effectLst/>
                <a:latin typeface="+mn-lt"/>
                <a:ea typeface="+mn-ea"/>
                <a:cs typeface="+mn-cs"/>
              </a:rPr>
              <a:t>Evolution of UI and Data segregation</a:t>
            </a:r>
          </a:p>
          <a:p>
            <a:pPr marL="171450" indent="-171450">
              <a:buFont typeface="Arial" panose="020B0604020202020204" pitchFamily="34" charset="0"/>
              <a:buChar char="•"/>
            </a:pPr>
            <a:r>
              <a:rPr lang="en-US" sz="1200" b="0" i="0" u="none" kern="1200" dirty="0">
                <a:solidFill>
                  <a:schemeClr val="tx1"/>
                </a:solidFill>
                <a:effectLst/>
                <a:latin typeface="+mn-lt"/>
                <a:ea typeface="+mn-ea"/>
                <a:cs typeface="+mn-cs"/>
              </a:rPr>
              <a:t>Document-View (View was responsible for View-Controller functionality)</a:t>
            </a:r>
          </a:p>
          <a:p>
            <a:pPr marL="171450" indent="-171450">
              <a:buFont typeface="Arial" panose="020B0604020202020204" pitchFamily="34" charset="0"/>
              <a:buChar char="•"/>
            </a:pPr>
            <a:r>
              <a:rPr lang="en-US" sz="1200" b="0" i="0" u="none" kern="1200" dirty="0">
                <a:solidFill>
                  <a:schemeClr val="tx1"/>
                </a:solidFill>
                <a:effectLst/>
                <a:latin typeface="+mn-lt"/>
                <a:ea typeface="+mn-ea"/>
                <a:cs typeface="+mn-cs"/>
              </a:rPr>
              <a:t>Model-View-Controller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Model–View–</a:t>
            </a:r>
            <a:r>
              <a:rPr lang="en-US" sz="1200" b="0" i="0" kern="1200" dirty="0" err="1">
                <a:solidFill>
                  <a:schemeClr val="tx1"/>
                </a:solidFill>
                <a:effectLst/>
                <a:latin typeface="+mn-lt"/>
                <a:ea typeface="+mn-ea"/>
                <a:cs typeface="+mn-cs"/>
              </a:rPr>
              <a:t>Viewmodel</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Why Use Patterns?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Using patterns helps us write good software more regularly, because they are tried-and-true approaches to writing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Each new level of abstraction adds complexity (and likely negatively impacts performance), and should be justified based on the additional value it provides. </a:t>
            </a:r>
          </a:p>
          <a:p>
            <a:endParaRPr lang="en-US" sz="1200" b="1" i="1" u="sng" kern="1200" dirty="0">
              <a:solidFill>
                <a:schemeClr val="tx1"/>
              </a:solidFill>
              <a:effectLst/>
              <a:latin typeface="+mn-lt"/>
              <a:ea typeface="+mn-ea"/>
              <a:cs typeface="+mn-cs"/>
            </a:endParaRPr>
          </a:p>
          <a:p>
            <a:endParaRPr lang="en-US" sz="1200" b="1" i="1" u="sng" kern="1200" dirty="0">
              <a:solidFill>
                <a:schemeClr val="tx1"/>
              </a:solidFill>
              <a:effectLst/>
              <a:latin typeface="+mn-lt"/>
              <a:ea typeface="+mn-ea"/>
              <a:cs typeface="+mn-cs"/>
            </a:endParaRPr>
          </a:p>
          <a:p>
            <a:r>
              <a:rPr lang="en-US" sz="1200" b="1" i="1" u="sng" kern="1200" dirty="0">
                <a:solidFill>
                  <a:schemeClr val="tx1"/>
                </a:solidFill>
                <a:effectLst/>
                <a:latin typeface="+mn-lt"/>
                <a:ea typeface="+mn-ea"/>
                <a:cs typeface="+mn-cs"/>
              </a:rPr>
              <a:t>Model-View-Controller</a:t>
            </a:r>
            <a:r>
              <a:rPr lang="en-US" sz="1200" kern="1200" dirty="0">
                <a:solidFill>
                  <a:schemeClr val="tx1"/>
                </a:solidFill>
                <a:effectLst/>
                <a:latin typeface="+mn-lt"/>
                <a:ea typeface="+mn-ea"/>
                <a:cs typeface="+mn-cs"/>
              </a:rPr>
              <a:t> – our primary focus this semester. It guides us to separate model – the data – from how we view the data – the view – using an intermediary called the controller.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Example of Model-View-Controller: Suppose we have a system that manages student data. The Student class would be the model; a </a:t>
            </a:r>
            <a:r>
              <a:rPr lang="en-US" sz="1200" kern="1200" dirty="0" err="1">
                <a:solidFill>
                  <a:schemeClr val="tx1"/>
                </a:solidFill>
                <a:effectLst/>
                <a:latin typeface="+mn-lt"/>
                <a:ea typeface="+mn-ea"/>
                <a:cs typeface="+mn-cs"/>
              </a:rPr>
              <a:t>StudentEntryForm</a:t>
            </a:r>
            <a:r>
              <a:rPr lang="en-US" sz="1200" kern="1200" dirty="0">
                <a:solidFill>
                  <a:schemeClr val="tx1"/>
                </a:solidFill>
                <a:effectLst/>
                <a:latin typeface="+mn-lt"/>
                <a:ea typeface="+mn-ea"/>
                <a:cs typeface="+mn-cs"/>
              </a:rPr>
              <a:t> could be the view, and a </a:t>
            </a:r>
            <a:r>
              <a:rPr lang="en-US" sz="1200" kern="1200" dirty="0" err="1">
                <a:solidFill>
                  <a:schemeClr val="tx1"/>
                </a:solidFill>
                <a:effectLst/>
                <a:latin typeface="+mn-lt"/>
                <a:ea typeface="+mn-ea"/>
                <a:cs typeface="+mn-cs"/>
              </a:rPr>
              <a:t>FillStudentEntryFormController</a:t>
            </a:r>
            <a:r>
              <a:rPr lang="en-US" sz="1200" kern="1200" dirty="0">
                <a:solidFill>
                  <a:schemeClr val="tx1"/>
                </a:solidFill>
                <a:effectLst/>
                <a:latin typeface="+mn-lt"/>
                <a:ea typeface="+mn-ea"/>
                <a:cs typeface="+mn-cs"/>
              </a:rPr>
              <a:t> could be the controller class responsible for populating a student data entry form with data.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class Student {  //model</a:t>
            </a:r>
          </a:p>
          <a:p>
            <a:r>
              <a:rPr lang="en-US" sz="1200" kern="1200" dirty="0">
                <a:solidFill>
                  <a:schemeClr val="tx1"/>
                </a:solidFill>
                <a:effectLst/>
                <a:latin typeface="+mn-lt"/>
                <a:ea typeface="+mn-ea"/>
                <a:cs typeface="+mn-cs"/>
              </a:rPr>
              <a:t>	private String </a:t>
            </a:r>
            <a:r>
              <a:rPr lang="en-US" sz="1200" kern="1200" dirty="0" err="1">
                <a:solidFill>
                  <a:schemeClr val="tx1"/>
                </a:solidFill>
                <a:effectLst/>
                <a:latin typeface="+mn-lt"/>
                <a:ea typeface="+mn-ea"/>
                <a:cs typeface="+mn-cs"/>
              </a:rPr>
              <a:t>studentID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private String </a:t>
            </a:r>
            <a:r>
              <a:rPr lang="en-US" sz="1200" kern="1200" dirty="0" err="1">
                <a:solidFill>
                  <a:schemeClr val="tx1"/>
                </a:solidFill>
                <a:effectLst/>
                <a:latin typeface="+mn-lt"/>
                <a:ea typeface="+mn-ea"/>
                <a:cs typeface="+mn-cs"/>
              </a:rPr>
              <a:t>lastName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private String </a:t>
            </a:r>
            <a:r>
              <a:rPr lang="en-US" sz="1200" kern="1200" dirty="0" err="1">
                <a:solidFill>
                  <a:schemeClr val="tx1"/>
                </a:solidFill>
                <a:effectLst/>
                <a:latin typeface="+mn-lt"/>
                <a:ea typeface="+mn-ea"/>
                <a:cs typeface="+mn-cs"/>
              </a:rPr>
              <a:t>firstName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StudentDataEntryForm</a:t>
            </a:r>
            <a:r>
              <a:rPr lang="en-US" sz="1200" kern="1200" dirty="0">
                <a:solidFill>
                  <a:schemeClr val="tx1"/>
                </a:solidFill>
                <a:effectLst/>
                <a:latin typeface="+mn-lt"/>
                <a:ea typeface="+mn-ea"/>
                <a:cs typeface="+mn-cs"/>
              </a:rPr>
              <a:t> extends </a:t>
            </a:r>
            <a:r>
              <a:rPr lang="en-US" sz="1200" kern="1200" dirty="0" err="1">
                <a:solidFill>
                  <a:schemeClr val="tx1"/>
                </a:solidFill>
                <a:effectLst/>
                <a:latin typeface="+mn-lt"/>
                <a:ea typeface="+mn-ea"/>
                <a:cs typeface="+mn-cs"/>
              </a:rPr>
              <a:t>JFrame</a:t>
            </a:r>
            <a:r>
              <a:rPr lang="en-US" sz="1200" kern="1200" dirty="0">
                <a:solidFill>
                  <a:schemeClr val="tx1"/>
                </a:solidFill>
                <a:effectLst/>
                <a:latin typeface="+mn-lt"/>
                <a:ea typeface="+mn-ea"/>
                <a:cs typeface="+mn-cs"/>
              </a:rPr>
              <a:t> {  //view</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JTextField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txtLastName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JTextField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txtFirstName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JTextField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txtStudentID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fillFields</a:t>
            </a:r>
            <a:r>
              <a:rPr lang="en-US" sz="1200" kern="1200" dirty="0">
                <a:solidFill>
                  <a:schemeClr val="tx1"/>
                </a:solidFill>
                <a:effectLst/>
                <a:latin typeface="+mn-lt"/>
                <a:ea typeface="+mn-ea"/>
                <a:cs typeface="+mn-cs"/>
              </a:rPr>
              <a:t>(String </a:t>
            </a:r>
            <a:r>
              <a:rPr lang="en-US" sz="1200" kern="1200" dirty="0" err="1">
                <a:solidFill>
                  <a:schemeClr val="tx1"/>
                </a:solidFill>
                <a:effectLst/>
                <a:latin typeface="+mn-lt"/>
                <a:ea typeface="+mn-ea"/>
                <a:cs typeface="+mn-cs"/>
              </a:rPr>
              <a:t>sid</a:t>
            </a:r>
            <a:r>
              <a:rPr lang="en-US" sz="1200" kern="1200" dirty="0">
                <a:solidFill>
                  <a:schemeClr val="tx1"/>
                </a:solidFill>
                <a:effectLst/>
                <a:latin typeface="+mn-lt"/>
                <a:ea typeface="+mn-ea"/>
                <a:cs typeface="+mn-cs"/>
              </a:rPr>
              <a:t>, String </a:t>
            </a:r>
            <a:r>
              <a:rPr lang="en-US" sz="1200" kern="1200" dirty="0" err="1">
                <a:solidFill>
                  <a:schemeClr val="tx1"/>
                </a:solidFill>
                <a:effectLst/>
                <a:latin typeface="+mn-lt"/>
                <a:ea typeface="+mn-ea"/>
                <a:cs typeface="+mn-cs"/>
              </a:rPr>
              <a:t>lastName</a:t>
            </a:r>
            <a:r>
              <a:rPr lang="en-US" sz="1200" kern="1200" dirty="0">
                <a:solidFill>
                  <a:schemeClr val="tx1"/>
                </a:solidFill>
                <a:effectLst/>
                <a:latin typeface="+mn-lt"/>
                <a:ea typeface="+mn-ea"/>
                <a:cs typeface="+mn-cs"/>
              </a:rPr>
              <a:t>, String </a:t>
            </a:r>
            <a:r>
              <a:rPr lang="en-US" sz="1200" kern="1200" dirty="0" err="1">
                <a:solidFill>
                  <a:schemeClr val="tx1"/>
                </a:solidFill>
                <a:effectLst/>
                <a:latin typeface="+mn-lt"/>
                <a:ea typeface="+mn-ea"/>
                <a:cs typeface="+mn-cs"/>
              </a:rPr>
              <a:t>firstName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FillDataEntryController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public void </a:t>
            </a:r>
            <a:r>
              <a:rPr lang="en-US" sz="1200" kern="1200" dirty="0" err="1">
                <a:solidFill>
                  <a:schemeClr val="tx1"/>
                </a:solidFill>
                <a:effectLst/>
                <a:latin typeface="+mn-lt"/>
                <a:ea typeface="+mn-ea"/>
                <a:cs typeface="+mn-cs"/>
              </a:rPr>
              <a:t>fillStudentForm</a:t>
            </a:r>
            <a:r>
              <a:rPr lang="en-US" sz="1200" kern="1200" dirty="0">
                <a:solidFill>
                  <a:schemeClr val="tx1"/>
                </a:solidFill>
                <a:effectLst/>
                <a:latin typeface="+mn-lt"/>
                <a:ea typeface="+mn-ea"/>
                <a:cs typeface="+mn-cs"/>
              </a:rPr>
              <a:t>(Student s, </a:t>
            </a:r>
            <a:r>
              <a:rPr lang="en-US" sz="1200" kern="1200" dirty="0" err="1">
                <a:solidFill>
                  <a:schemeClr val="tx1"/>
                </a:solidFill>
                <a:effectLst/>
                <a:latin typeface="+mn-lt"/>
                <a:ea typeface="+mn-ea"/>
                <a:cs typeface="+mn-cs"/>
              </a:rPr>
              <a:t>StudentDataEntryForm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sdef</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sdef.fillFields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s.getStudentID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s.getLastName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s.getFirstName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1896517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procedural </a:t>
            </a:r>
            <a:r>
              <a:rPr lang="en-US" dirty="0"/>
              <a:t>(C) implementation of BMI would be a great example of Immobility. </a:t>
            </a:r>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a:p>
        </p:txBody>
      </p:sp>
    </p:spTree>
    <p:extLst>
      <p:ext uri="{BB962C8B-B14F-4D97-AF65-F5344CB8AC3E}">
        <p14:creationId xmlns:p14="http://schemas.microsoft.com/office/powerpoint/2010/main" val="3067745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procedural </a:t>
            </a:r>
            <a:r>
              <a:rPr lang="en-US" dirty="0"/>
              <a:t>(C) implementation of BMI would be a great example of Immobility. </a:t>
            </a:r>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a:p>
        </p:txBody>
      </p:sp>
    </p:spTree>
    <p:extLst>
      <p:ext uri="{BB962C8B-B14F-4D97-AF65-F5344CB8AC3E}">
        <p14:creationId xmlns:p14="http://schemas.microsoft.com/office/powerpoint/2010/main" val="2327208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Open-Closed Principle Example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Software should open to extension and closed to modification.  You shouldn't have to change the code to have it handle new, related circumstances.</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Bad: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AreaCalculator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double </a:t>
            </a:r>
            <a:r>
              <a:rPr lang="en-US" sz="1200" kern="1200" dirty="0" err="1">
                <a:solidFill>
                  <a:schemeClr val="tx1"/>
                </a:solidFill>
                <a:effectLst/>
                <a:latin typeface="+mn-lt"/>
                <a:ea typeface="+mn-ea"/>
                <a:cs typeface="+mn-cs"/>
              </a:rPr>
              <a:t>calcArea</a:t>
            </a:r>
            <a:r>
              <a:rPr lang="en-US" sz="1200" kern="1200" dirty="0">
                <a:solidFill>
                  <a:schemeClr val="tx1"/>
                </a:solidFill>
                <a:effectLst/>
                <a:latin typeface="+mn-lt"/>
                <a:ea typeface="+mn-ea"/>
                <a:cs typeface="+mn-cs"/>
              </a:rPr>
              <a:t>(Shape s) {</a:t>
            </a:r>
          </a:p>
          <a:p>
            <a:r>
              <a:rPr lang="en-US" sz="1200" kern="1200" dirty="0">
                <a:solidFill>
                  <a:schemeClr val="tx1"/>
                </a:solidFill>
                <a:effectLst/>
                <a:latin typeface="+mn-lt"/>
                <a:ea typeface="+mn-ea"/>
                <a:cs typeface="+mn-cs"/>
              </a:rPr>
              <a:t>		if (s </a:t>
            </a:r>
            <a:r>
              <a:rPr lang="en-US" sz="1200" kern="1200" dirty="0" err="1">
                <a:solidFill>
                  <a:schemeClr val="tx1"/>
                </a:solidFill>
                <a:effectLst/>
                <a:latin typeface="+mn-lt"/>
                <a:ea typeface="+mn-ea"/>
                <a:cs typeface="+mn-cs"/>
              </a:rPr>
              <a:t>instanceof</a:t>
            </a:r>
            <a:r>
              <a:rPr lang="en-US" sz="1200" kern="1200" dirty="0">
                <a:solidFill>
                  <a:schemeClr val="tx1"/>
                </a:solidFill>
                <a:effectLst/>
                <a:latin typeface="+mn-lt"/>
                <a:ea typeface="+mn-ea"/>
                <a:cs typeface="+mn-cs"/>
              </a:rPr>
              <a:t> Circle) {</a:t>
            </a:r>
          </a:p>
          <a:p>
            <a:r>
              <a:rPr lang="en-US" sz="1200" kern="1200" dirty="0">
                <a:solidFill>
                  <a:schemeClr val="tx1"/>
                </a:solidFill>
                <a:effectLst/>
                <a:latin typeface="+mn-lt"/>
                <a:ea typeface="+mn-ea"/>
                <a:cs typeface="+mn-cs"/>
              </a:rPr>
              <a:t>			Circle c = (Circle)s;</a:t>
            </a:r>
          </a:p>
          <a:p>
            <a:r>
              <a:rPr lang="en-US" sz="1200" kern="1200" dirty="0">
                <a:solidFill>
                  <a:schemeClr val="tx1"/>
                </a:solidFill>
                <a:effectLst/>
                <a:latin typeface="+mn-lt"/>
                <a:ea typeface="+mn-ea"/>
                <a:cs typeface="+mn-cs"/>
              </a:rPr>
              <a:t>			return </a:t>
            </a:r>
            <a:r>
              <a:rPr lang="en-US" sz="1200" kern="1200" dirty="0" err="1">
                <a:solidFill>
                  <a:schemeClr val="tx1"/>
                </a:solidFill>
                <a:effectLst/>
                <a:latin typeface="+mn-lt"/>
                <a:ea typeface="+mn-ea"/>
                <a:cs typeface="+mn-cs"/>
              </a:rPr>
              <a:t>c.radius</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c.radius</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Math.PI</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 else if (s </a:t>
            </a:r>
            <a:r>
              <a:rPr lang="en-US" sz="1200" kern="1200" dirty="0" err="1">
                <a:solidFill>
                  <a:schemeClr val="tx1"/>
                </a:solidFill>
                <a:effectLst/>
                <a:latin typeface="+mn-lt"/>
                <a:ea typeface="+mn-ea"/>
                <a:cs typeface="+mn-cs"/>
              </a:rPr>
              <a:t>instanceof</a:t>
            </a:r>
            <a:r>
              <a:rPr lang="en-US" sz="1200" kern="1200" dirty="0">
                <a:solidFill>
                  <a:schemeClr val="tx1"/>
                </a:solidFill>
                <a:effectLst/>
                <a:latin typeface="+mn-lt"/>
                <a:ea typeface="+mn-ea"/>
                <a:cs typeface="+mn-cs"/>
              </a:rPr>
              <a:t> Rectangle) {</a:t>
            </a:r>
          </a:p>
          <a:p>
            <a:r>
              <a:rPr lang="en-US" sz="1200" kern="1200" dirty="0">
                <a:solidFill>
                  <a:schemeClr val="tx1"/>
                </a:solidFill>
                <a:effectLst/>
                <a:latin typeface="+mn-lt"/>
                <a:ea typeface="+mn-ea"/>
                <a:cs typeface="+mn-cs"/>
              </a:rPr>
              <a:t>			Rectangle r = (Rectangle)s;</a:t>
            </a:r>
          </a:p>
          <a:p>
            <a:r>
              <a:rPr lang="en-US" sz="1200" kern="1200" dirty="0">
                <a:solidFill>
                  <a:schemeClr val="tx1"/>
                </a:solidFill>
                <a:effectLst/>
                <a:latin typeface="+mn-lt"/>
                <a:ea typeface="+mn-ea"/>
                <a:cs typeface="+mn-cs"/>
              </a:rPr>
              <a:t>			return </a:t>
            </a:r>
            <a:r>
              <a:rPr lang="en-US" sz="1200" kern="1200" dirty="0" err="1">
                <a:solidFill>
                  <a:schemeClr val="tx1"/>
                </a:solidFill>
                <a:effectLst/>
                <a:latin typeface="+mn-lt"/>
                <a:ea typeface="+mn-ea"/>
                <a:cs typeface="+mn-cs"/>
              </a:rPr>
              <a:t>r.width</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r.height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 else if (s </a:t>
            </a:r>
            <a:r>
              <a:rPr lang="en-US" sz="1200" kern="1200" dirty="0" err="1">
                <a:solidFill>
                  <a:schemeClr val="tx1"/>
                </a:solidFill>
                <a:effectLst/>
                <a:latin typeface="+mn-lt"/>
                <a:ea typeface="+mn-ea"/>
                <a:cs typeface="+mn-cs"/>
              </a:rPr>
              <a:t>instanceof</a:t>
            </a:r>
            <a:r>
              <a:rPr lang="en-US" sz="1200" kern="1200" dirty="0">
                <a:solidFill>
                  <a:schemeClr val="tx1"/>
                </a:solidFill>
                <a:effectLst/>
                <a:latin typeface="+mn-lt"/>
                <a:ea typeface="+mn-ea"/>
                <a:cs typeface="+mn-cs"/>
              </a:rPr>
              <a:t> Triangle) {</a:t>
            </a:r>
          </a:p>
          <a:p>
            <a:r>
              <a:rPr lang="en-US" sz="1200" kern="1200" dirty="0">
                <a:solidFill>
                  <a:schemeClr val="tx1"/>
                </a:solidFill>
                <a:effectLst/>
                <a:latin typeface="+mn-lt"/>
                <a:ea typeface="+mn-ea"/>
                <a:cs typeface="+mn-cs"/>
              </a:rPr>
              <a:t>			Triangle t = (Triangle)s;</a:t>
            </a:r>
          </a:p>
          <a:p>
            <a:r>
              <a:rPr lang="en-US" sz="1200" kern="1200" dirty="0">
                <a:solidFill>
                  <a:schemeClr val="tx1"/>
                </a:solidFill>
                <a:effectLst/>
                <a:latin typeface="+mn-lt"/>
                <a:ea typeface="+mn-ea"/>
                <a:cs typeface="+mn-cs"/>
              </a:rPr>
              <a:t>			return 0.5 * </a:t>
            </a:r>
            <a:r>
              <a:rPr lang="en-US" sz="1200" kern="1200" dirty="0" err="1">
                <a:solidFill>
                  <a:schemeClr val="tx1"/>
                </a:solidFill>
                <a:effectLst/>
                <a:latin typeface="+mn-lt"/>
                <a:ea typeface="+mn-ea"/>
                <a:cs typeface="+mn-cs"/>
              </a:rPr>
              <a:t>t.base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t.height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Good: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abstract class Shape {</a:t>
            </a:r>
          </a:p>
          <a:p>
            <a:r>
              <a:rPr lang="en-US" sz="1200" kern="1200" dirty="0">
                <a:solidFill>
                  <a:schemeClr val="tx1"/>
                </a:solidFill>
                <a:effectLst/>
                <a:latin typeface="+mn-lt"/>
                <a:ea typeface="+mn-ea"/>
                <a:cs typeface="+mn-cs"/>
              </a:rPr>
              <a:t>	public abstract double </a:t>
            </a:r>
            <a:r>
              <a:rPr lang="en-US" sz="1200" kern="1200" dirty="0" err="1">
                <a:solidFill>
                  <a:schemeClr val="tx1"/>
                </a:solidFill>
                <a:effectLst/>
                <a:latin typeface="+mn-lt"/>
                <a:ea typeface="+mn-ea"/>
                <a:cs typeface="+mn-cs"/>
              </a:rPr>
              <a:t>calcArea</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Circle extends Shape {</a:t>
            </a:r>
          </a:p>
          <a:p>
            <a:r>
              <a:rPr lang="en-US" sz="1200" kern="1200" dirty="0">
                <a:solidFill>
                  <a:schemeClr val="tx1"/>
                </a:solidFill>
                <a:effectLst/>
                <a:latin typeface="+mn-lt"/>
                <a:ea typeface="+mn-ea"/>
                <a:cs typeface="+mn-cs"/>
              </a:rPr>
              <a:t>	private double radius;</a:t>
            </a:r>
          </a:p>
          <a:p>
            <a:r>
              <a:rPr lang="en-US" sz="1200" kern="1200" dirty="0">
                <a:solidFill>
                  <a:schemeClr val="tx1"/>
                </a:solidFill>
                <a:effectLst/>
                <a:latin typeface="+mn-lt"/>
                <a:ea typeface="+mn-ea"/>
                <a:cs typeface="+mn-cs"/>
              </a:rPr>
              <a:t>	public double </a:t>
            </a:r>
            <a:r>
              <a:rPr lang="en-US" sz="1200" kern="1200" dirty="0" err="1">
                <a:solidFill>
                  <a:schemeClr val="tx1"/>
                </a:solidFill>
                <a:effectLst/>
                <a:latin typeface="+mn-lt"/>
                <a:ea typeface="+mn-ea"/>
                <a:cs typeface="+mn-cs"/>
              </a:rPr>
              <a:t>calcArea</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return radius * radius * </a:t>
            </a:r>
            <a:r>
              <a:rPr lang="en-US" sz="1200" kern="1200" dirty="0" err="1">
                <a:solidFill>
                  <a:schemeClr val="tx1"/>
                </a:solidFill>
                <a:effectLst/>
                <a:latin typeface="+mn-lt"/>
                <a:ea typeface="+mn-ea"/>
                <a:cs typeface="+mn-cs"/>
              </a:rPr>
              <a:t>Math.PI</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Rectangle extends Shape {</a:t>
            </a:r>
          </a:p>
          <a:p>
            <a:r>
              <a:rPr lang="en-US" sz="1200" kern="1200" dirty="0">
                <a:solidFill>
                  <a:schemeClr val="tx1"/>
                </a:solidFill>
                <a:effectLst/>
                <a:latin typeface="+mn-lt"/>
                <a:ea typeface="+mn-ea"/>
                <a:cs typeface="+mn-cs"/>
              </a:rPr>
              <a:t>	private double w;</a:t>
            </a:r>
          </a:p>
          <a:p>
            <a:r>
              <a:rPr lang="en-US" sz="1200" kern="1200" dirty="0">
                <a:solidFill>
                  <a:schemeClr val="tx1"/>
                </a:solidFill>
                <a:effectLst/>
                <a:latin typeface="+mn-lt"/>
                <a:ea typeface="+mn-ea"/>
                <a:cs typeface="+mn-cs"/>
              </a:rPr>
              <a:t>	private double h;</a:t>
            </a:r>
          </a:p>
          <a:p>
            <a:r>
              <a:rPr lang="en-US" sz="1200" kern="1200" dirty="0">
                <a:solidFill>
                  <a:schemeClr val="tx1"/>
                </a:solidFill>
                <a:effectLst/>
                <a:latin typeface="+mn-lt"/>
                <a:ea typeface="+mn-ea"/>
                <a:cs typeface="+mn-cs"/>
              </a:rPr>
              <a:t>	public double </a:t>
            </a:r>
            <a:r>
              <a:rPr lang="en-US" sz="1200" kern="1200" dirty="0" err="1">
                <a:solidFill>
                  <a:schemeClr val="tx1"/>
                </a:solidFill>
                <a:effectLst/>
                <a:latin typeface="+mn-lt"/>
                <a:ea typeface="+mn-ea"/>
                <a:cs typeface="+mn-cs"/>
              </a:rPr>
              <a:t>calcArea</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return w * h;</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Triangle extends Shape {</a:t>
            </a:r>
          </a:p>
          <a:p>
            <a:r>
              <a:rPr lang="en-US" sz="1200" kern="1200" dirty="0">
                <a:solidFill>
                  <a:schemeClr val="tx1"/>
                </a:solidFill>
                <a:effectLst/>
                <a:latin typeface="+mn-lt"/>
                <a:ea typeface="+mn-ea"/>
                <a:cs typeface="+mn-cs"/>
              </a:rPr>
              <a:t>	public double </a:t>
            </a:r>
            <a:r>
              <a:rPr lang="en-US" sz="1200" kern="1200" dirty="0" err="1">
                <a:solidFill>
                  <a:schemeClr val="tx1"/>
                </a:solidFill>
                <a:effectLst/>
                <a:latin typeface="+mn-lt"/>
                <a:ea typeface="+mn-ea"/>
                <a:cs typeface="+mn-cs"/>
              </a:rPr>
              <a:t>calcArea</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AreaCalculator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double </a:t>
            </a:r>
            <a:r>
              <a:rPr lang="en-US" sz="1200" kern="1200" dirty="0" err="1">
                <a:solidFill>
                  <a:schemeClr val="tx1"/>
                </a:solidFill>
                <a:effectLst/>
                <a:latin typeface="+mn-lt"/>
                <a:ea typeface="+mn-ea"/>
                <a:cs typeface="+mn-cs"/>
              </a:rPr>
              <a:t>calcArea</a:t>
            </a:r>
            <a:r>
              <a:rPr lang="en-US" sz="1200" kern="1200" dirty="0">
                <a:solidFill>
                  <a:schemeClr val="tx1"/>
                </a:solidFill>
                <a:effectLst/>
                <a:latin typeface="+mn-lt"/>
                <a:ea typeface="+mn-ea"/>
                <a:cs typeface="+mn-cs"/>
              </a:rPr>
              <a:t>(Shape s) {</a:t>
            </a:r>
          </a:p>
          <a:p>
            <a:r>
              <a:rPr lang="en-US" sz="1200" kern="1200" dirty="0">
                <a:solidFill>
                  <a:schemeClr val="tx1"/>
                </a:solidFill>
                <a:effectLst/>
                <a:latin typeface="+mn-lt"/>
                <a:ea typeface="+mn-ea"/>
                <a:cs typeface="+mn-cs"/>
              </a:rPr>
              <a:t>		return </a:t>
            </a:r>
            <a:r>
              <a:rPr lang="en-US" sz="1200" kern="1200" dirty="0" err="1">
                <a:solidFill>
                  <a:schemeClr val="tx1"/>
                </a:solidFill>
                <a:effectLst/>
                <a:latin typeface="+mn-lt"/>
                <a:ea typeface="+mn-ea"/>
                <a:cs typeface="+mn-cs"/>
              </a:rPr>
              <a:t>s.calcArea</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a:p>
        </p:txBody>
      </p:sp>
    </p:spTree>
    <p:extLst>
      <p:ext uri="{BB962C8B-B14F-4D97-AF65-F5344CB8AC3E}">
        <p14:creationId xmlns:p14="http://schemas.microsoft.com/office/powerpoint/2010/main" val="8396600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Dependency Inversion Principle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Don't let owners depend on the implementation of the things it owns.</a:t>
            </a:r>
          </a:p>
          <a:p>
            <a:r>
              <a:rPr lang="en-US" sz="1200" kern="1200" dirty="0">
                <a:solidFill>
                  <a:schemeClr val="tx1"/>
                </a:solidFill>
                <a:effectLst/>
                <a:latin typeface="+mn-lt"/>
                <a:ea typeface="+mn-ea"/>
                <a:cs typeface="+mn-cs"/>
              </a:rPr>
              <a:t>Example: Manager and Worker</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Bad: Managers have to distinguish and handle separately two different kinds of workers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class Manager {</a:t>
            </a:r>
          </a:p>
          <a:p>
            <a:r>
              <a:rPr lang="en-US" sz="1200" kern="1200" dirty="0">
                <a:solidFill>
                  <a:schemeClr val="tx1"/>
                </a:solidFill>
                <a:effectLst/>
                <a:latin typeface="+mn-lt"/>
                <a:ea typeface="+mn-ea"/>
                <a:cs typeface="+mn-cs"/>
              </a:rPr>
              <a:t>	Worker[] workers;</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SuperWorker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sworkers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doWork</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for (Worker w : workers)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w.doWork</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for (</a:t>
            </a:r>
            <a:r>
              <a:rPr lang="en-US" sz="1200" kern="1200" dirty="0" err="1">
                <a:solidFill>
                  <a:schemeClr val="tx1"/>
                </a:solidFill>
                <a:effectLst/>
                <a:latin typeface="+mn-lt"/>
                <a:ea typeface="+mn-ea"/>
                <a:cs typeface="+mn-cs"/>
              </a:rPr>
              <a:t>SuperWorker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sw</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sworkers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sw.doWork</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One way to comply with Dependency Inversion Principle is to use an </a:t>
            </a:r>
            <a:r>
              <a:rPr lang="en-US" sz="1200" b="1" kern="1200" dirty="0">
                <a:solidFill>
                  <a:schemeClr val="tx1"/>
                </a:solidFill>
                <a:effectLst/>
                <a:latin typeface="+mn-lt"/>
                <a:ea typeface="+mn-ea"/>
                <a:cs typeface="+mn-cs"/>
              </a:rPr>
              <a:t>interface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An interface is a class-like data type that prescribes behaviors rather than</a:t>
            </a:r>
          </a:p>
          <a:p>
            <a:r>
              <a:rPr lang="en-US" sz="1200" kern="1200" dirty="0">
                <a:solidFill>
                  <a:schemeClr val="tx1"/>
                </a:solidFill>
                <a:effectLst/>
                <a:latin typeface="+mn-lt"/>
                <a:ea typeface="+mn-ea"/>
                <a:cs typeface="+mn-cs"/>
              </a:rPr>
              <a:t>data.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 interface a set of abstract functions.</a:t>
            </a:r>
          </a:p>
          <a:p>
            <a:r>
              <a:rPr lang="en-US" sz="1200" kern="1200" dirty="0">
                <a:solidFill>
                  <a:schemeClr val="tx1"/>
                </a:solidFill>
                <a:effectLst/>
                <a:latin typeface="+mn-lt"/>
                <a:ea typeface="+mn-ea"/>
                <a:cs typeface="+mn-cs"/>
              </a:rPr>
              <a:t>Classes then *implement* that interface. In other words, they implement all</a:t>
            </a:r>
          </a:p>
          <a:p>
            <a:r>
              <a:rPr lang="en-US" sz="1200" kern="1200" dirty="0">
                <a:solidFill>
                  <a:schemeClr val="tx1"/>
                </a:solidFill>
                <a:effectLst/>
                <a:latin typeface="+mn-lt"/>
                <a:ea typeface="+mn-ea"/>
                <a:cs typeface="+mn-cs"/>
              </a:rPr>
              <a:t>of the function that make up the interface.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Whereas you can you extend only one class, you can implement as many interfaces as you need.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interface </a:t>
            </a:r>
            <a:r>
              <a:rPr lang="en-US" sz="1200" kern="1200" dirty="0" err="1">
                <a:solidFill>
                  <a:schemeClr val="tx1"/>
                </a:solidFill>
                <a:effectLst/>
                <a:latin typeface="+mn-lt"/>
                <a:ea typeface="+mn-ea"/>
                <a:cs typeface="+mn-cs"/>
              </a:rPr>
              <a:t>IWorker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abstract void </a:t>
            </a:r>
            <a:r>
              <a:rPr lang="en-US" sz="1200" kern="1200" dirty="0" err="1">
                <a:solidFill>
                  <a:schemeClr val="tx1"/>
                </a:solidFill>
                <a:effectLst/>
                <a:latin typeface="+mn-lt"/>
                <a:ea typeface="+mn-ea"/>
                <a:cs typeface="+mn-cs"/>
              </a:rPr>
              <a:t>doWork</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public abstract void </a:t>
            </a:r>
            <a:r>
              <a:rPr lang="en-US" sz="1200" kern="1200" dirty="0" err="1">
                <a:solidFill>
                  <a:schemeClr val="tx1"/>
                </a:solidFill>
                <a:effectLst/>
                <a:latin typeface="+mn-lt"/>
                <a:ea typeface="+mn-ea"/>
                <a:cs typeface="+mn-cs"/>
              </a:rPr>
              <a:t>eatLunch</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Worker implements </a:t>
            </a:r>
            <a:r>
              <a:rPr lang="en-US" sz="1200" kern="1200" dirty="0" err="1">
                <a:solidFill>
                  <a:schemeClr val="tx1"/>
                </a:solidFill>
                <a:effectLst/>
                <a:latin typeface="+mn-lt"/>
                <a:ea typeface="+mn-ea"/>
                <a:cs typeface="+mn-cs"/>
              </a:rPr>
              <a:t>IWorker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doWork</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eatLunch</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SuperWorker</a:t>
            </a:r>
            <a:r>
              <a:rPr lang="en-US" sz="1200" kern="1200" dirty="0">
                <a:solidFill>
                  <a:schemeClr val="tx1"/>
                </a:solidFill>
                <a:effectLst/>
                <a:latin typeface="+mn-lt"/>
                <a:ea typeface="+mn-ea"/>
                <a:cs typeface="+mn-cs"/>
              </a:rPr>
              <a:t> implements </a:t>
            </a:r>
            <a:r>
              <a:rPr lang="en-US" sz="1200" kern="1200" dirty="0" err="1">
                <a:solidFill>
                  <a:schemeClr val="tx1"/>
                </a:solidFill>
                <a:effectLst/>
                <a:latin typeface="+mn-lt"/>
                <a:ea typeface="+mn-ea"/>
                <a:cs typeface="+mn-cs"/>
              </a:rPr>
              <a:t>IWorker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doWork</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eatLunch</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Good: Managers now don’t have to differentiate between regular workers and super workers.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class Manager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IWorker</a:t>
            </a:r>
            <a:r>
              <a:rPr lang="en-US" sz="1200" kern="1200" dirty="0">
                <a:solidFill>
                  <a:schemeClr val="tx1"/>
                </a:solidFill>
                <a:effectLst/>
                <a:latin typeface="+mn-lt"/>
                <a:ea typeface="+mn-ea"/>
                <a:cs typeface="+mn-cs"/>
              </a:rPr>
              <a:t>[] workers;</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doWork</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for (</a:t>
            </a:r>
            <a:r>
              <a:rPr lang="en-US" sz="1200" kern="1200" dirty="0" err="1">
                <a:solidFill>
                  <a:schemeClr val="tx1"/>
                </a:solidFill>
                <a:effectLst/>
                <a:latin typeface="+mn-lt"/>
                <a:ea typeface="+mn-ea"/>
                <a:cs typeface="+mn-cs"/>
              </a:rPr>
              <a:t>IWorker</a:t>
            </a:r>
            <a:r>
              <a:rPr lang="en-US" sz="1200" kern="1200" dirty="0">
                <a:solidFill>
                  <a:schemeClr val="tx1"/>
                </a:solidFill>
                <a:effectLst/>
                <a:latin typeface="+mn-lt"/>
                <a:ea typeface="+mn-ea"/>
                <a:cs typeface="+mn-cs"/>
              </a:rPr>
              <a:t> w : workers)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w.doWork</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a:p>
        </p:txBody>
      </p:sp>
    </p:spTree>
    <p:extLst>
      <p:ext uri="{BB962C8B-B14F-4D97-AF65-F5344CB8AC3E}">
        <p14:creationId xmlns:p14="http://schemas.microsoft.com/office/powerpoint/2010/main" val="26669824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Interface Segregation Principle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example we just did has a teensy flaw. Consider the </a:t>
            </a:r>
            <a:r>
              <a:rPr lang="en-US" sz="1200" kern="1200" dirty="0" err="1">
                <a:solidFill>
                  <a:schemeClr val="tx1"/>
                </a:solidFill>
                <a:effectLst/>
                <a:latin typeface="+mn-lt"/>
                <a:ea typeface="+mn-ea"/>
                <a:cs typeface="+mn-cs"/>
              </a:rPr>
              <a:t>IWorker</a:t>
            </a:r>
            <a:r>
              <a:rPr lang="en-US" sz="1200" kern="1200" dirty="0">
                <a:solidFill>
                  <a:schemeClr val="tx1"/>
                </a:solidFill>
                <a:effectLst/>
                <a:latin typeface="+mn-lt"/>
                <a:ea typeface="+mn-ea"/>
                <a:cs typeface="+mn-cs"/>
              </a:rPr>
              <a:t> interface. It specifies that workers both eat lunch and do work. What if we end up building and using robotic workers? They don’t have to eat. So, our definition of Worker includes too much and therefore can only be clumsily applied to situations where our understanding of what a worker is might change.</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NOT IDEAL:</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interface </a:t>
            </a:r>
            <a:r>
              <a:rPr lang="en-US" sz="1200" kern="1200" dirty="0" err="1">
                <a:solidFill>
                  <a:schemeClr val="tx1"/>
                </a:solidFill>
                <a:effectLst/>
                <a:latin typeface="+mn-lt"/>
                <a:ea typeface="+mn-ea"/>
                <a:cs typeface="+mn-cs"/>
              </a:rPr>
              <a:t>IWorker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abstract void eat();</a:t>
            </a:r>
          </a:p>
          <a:p>
            <a:r>
              <a:rPr lang="en-US" sz="1200" kern="1200" dirty="0">
                <a:solidFill>
                  <a:schemeClr val="tx1"/>
                </a:solidFill>
                <a:effectLst/>
                <a:latin typeface="+mn-lt"/>
                <a:ea typeface="+mn-ea"/>
                <a:cs typeface="+mn-cs"/>
              </a:rPr>
              <a:t>	public abstract void work();</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public class Robot implements </a:t>
            </a:r>
            <a:r>
              <a:rPr lang="en-US" sz="1200" kern="1200" dirty="0" err="1">
                <a:solidFill>
                  <a:schemeClr val="tx1"/>
                </a:solidFill>
                <a:effectLst/>
                <a:latin typeface="+mn-lt"/>
                <a:ea typeface="+mn-ea"/>
                <a:cs typeface="+mn-cs"/>
              </a:rPr>
              <a:t>IWorker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 implement work() and, somehow, eat()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BETTER: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interface </a:t>
            </a:r>
            <a:r>
              <a:rPr lang="en-US" sz="1200" kern="1200" dirty="0" err="1">
                <a:solidFill>
                  <a:schemeClr val="tx1"/>
                </a:solidFill>
                <a:effectLst/>
                <a:latin typeface="+mn-lt"/>
                <a:ea typeface="+mn-ea"/>
                <a:cs typeface="+mn-cs"/>
              </a:rPr>
              <a:t>IWorkable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abstract void work();</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interface </a:t>
            </a:r>
            <a:r>
              <a:rPr lang="en-US" sz="1200" kern="1200" dirty="0" err="1">
                <a:solidFill>
                  <a:schemeClr val="tx1"/>
                </a:solidFill>
                <a:effectLst/>
                <a:latin typeface="+mn-lt"/>
                <a:ea typeface="+mn-ea"/>
                <a:cs typeface="+mn-cs"/>
              </a:rPr>
              <a:t>IFeedable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abstract void eat();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Robot implements </a:t>
            </a:r>
            <a:r>
              <a:rPr lang="en-US" sz="1200" kern="1200" dirty="0" err="1">
                <a:solidFill>
                  <a:schemeClr val="tx1"/>
                </a:solidFill>
                <a:effectLst/>
                <a:latin typeface="+mn-lt"/>
                <a:ea typeface="+mn-ea"/>
                <a:cs typeface="+mn-cs"/>
              </a:rPr>
              <a:t>IWorkable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 implement work()</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Employee implements </a:t>
            </a:r>
            <a:r>
              <a:rPr lang="en-US" sz="1200" kern="1200" dirty="0" err="1">
                <a:solidFill>
                  <a:schemeClr val="tx1"/>
                </a:solidFill>
                <a:effectLst/>
                <a:latin typeface="+mn-lt"/>
                <a:ea typeface="+mn-ea"/>
                <a:cs typeface="+mn-cs"/>
              </a:rPr>
              <a:t>IWorkable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IFeedable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//implement both work() and eat()</a:t>
            </a:r>
          </a:p>
          <a:p>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a:p>
        </p:txBody>
      </p:sp>
    </p:spTree>
    <p:extLst>
      <p:ext uri="{BB962C8B-B14F-4D97-AF65-F5344CB8AC3E}">
        <p14:creationId xmlns:p14="http://schemas.microsoft.com/office/powerpoint/2010/main" val="520900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a:p>
        </p:txBody>
      </p:sp>
    </p:spTree>
    <p:extLst>
      <p:ext uri="{BB962C8B-B14F-4D97-AF65-F5344CB8AC3E}">
        <p14:creationId xmlns:p14="http://schemas.microsoft.com/office/powerpoint/2010/main" val="833167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Development Methodology and Software Development Lifecycle (SDLC) are often used interchangeably. </a:t>
            </a:r>
          </a:p>
          <a:p>
            <a:r>
              <a:rPr lang="en-US" dirty="0"/>
              <a:t>The Iterative development methodology is not depicted here as even the mainstays and inventors of the Iterative development methodology seem to be moving toward agile. Plus as Waterfall “holdouts” move, they seem to be moving directly toward Agile.</a:t>
            </a:r>
          </a:p>
          <a:p>
            <a:endParaRPr lang="en-US" dirty="0"/>
          </a:p>
          <a:p>
            <a:r>
              <a:rPr lang="en-US" dirty="0"/>
              <a:t>Development  Methodologies (SDLCs) are a future Bonus Topic. There is a optional slide and notes at the end of this deck.</a:t>
            </a:r>
          </a:p>
          <a:p>
            <a:endParaRPr lang="en-US" dirty="0"/>
          </a:p>
          <a:p>
            <a:r>
              <a:rPr lang="en-US" dirty="0"/>
              <a:t>Object oriented programming practices evolve and reprioritize depending on the development </a:t>
            </a:r>
          </a:p>
          <a:p>
            <a:endParaRPr lang="en-US" dirty="0"/>
          </a:p>
          <a:p>
            <a:r>
              <a:rPr lang="en-US" dirty="0"/>
              <a:t>In Waterfall (as well as in Iterative) object-oriented design often play a critical role in the (big upfront) design activities. UML diagrams and project artifacts are often important to the overall project success. </a:t>
            </a:r>
          </a:p>
          <a:p>
            <a:endParaRPr lang="en-US" dirty="0"/>
          </a:p>
          <a:p>
            <a:r>
              <a:rPr lang="en-US" dirty="0"/>
              <a:t>Practical reality has been that these design artifacts often do not reflect the actual implementation and are rarely maintained or updated.</a:t>
            </a:r>
          </a:p>
          <a:p>
            <a:endParaRPr lang="en-US" dirty="0"/>
          </a:p>
          <a:p>
            <a:r>
              <a:rPr lang="en-US" dirty="0"/>
              <a:t>The Agile practitioners do not reject these design artifacts. However, the focus on shorter time horizons, evolving architecture, and working code changes the value proposition for object-oriented practices to more focus on the build, test, enhance activities. </a:t>
            </a:r>
          </a:p>
          <a:p>
            <a:endParaRPr lang="en-US" dirty="0"/>
          </a:p>
          <a:p>
            <a:r>
              <a:rPr lang="en-US" dirty="0"/>
              <a:t>More later on Development Methodologies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4</a:t>
            </a:fld>
            <a:endParaRPr lang="en-US" dirty="0"/>
          </a:p>
        </p:txBody>
      </p:sp>
    </p:spTree>
    <p:extLst>
      <p:ext uri="{BB962C8B-B14F-4D97-AF65-F5344CB8AC3E}">
        <p14:creationId xmlns:p14="http://schemas.microsoft.com/office/powerpoint/2010/main" val="14038574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err="1">
                <a:solidFill>
                  <a:schemeClr val="tx1"/>
                </a:solidFill>
                <a:effectLst/>
                <a:latin typeface="+mn-lt"/>
                <a:ea typeface="+mn-ea"/>
                <a:cs typeface="+mn-cs"/>
              </a:rPr>
              <a:t>Liskov</a:t>
            </a:r>
            <a:r>
              <a:rPr lang="en-US" sz="1200" b="1" u="sng" kern="1200" dirty="0">
                <a:solidFill>
                  <a:schemeClr val="tx1"/>
                </a:solidFill>
                <a:effectLst/>
                <a:latin typeface="+mn-lt"/>
                <a:ea typeface="+mn-ea"/>
                <a:cs typeface="+mn-cs"/>
              </a:rPr>
              <a:t> Substitution Principle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Subclasses should not break core functionality introduced by their parent.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example: this is bad, because Square is not just setting its width in the </a:t>
            </a:r>
            <a:r>
              <a:rPr lang="en-US" sz="1200" kern="1200" dirty="0" err="1">
                <a:solidFill>
                  <a:schemeClr val="tx1"/>
                </a:solidFill>
                <a:effectLst/>
                <a:latin typeface="+mn-lt"/>
                <a:ea typeface="+mn-ea"/>
                <a:cs typeface="+mn-cs"/>
              </a:rPr>
              <a:t>setWidth</a:t>
            </a:r>
            <a:r>
              <a:rPr lang="en-US" sz="1200" kern="1200" dirty="0">
                <a:solidFill>
                  <a:schemeClr val="tx1"/>
                </a:solidFill>
                <a:effectLst/>
                <a:latin typeface="+mn-lt"/>
                <a:ea typeface="+mn-ea"/>
                <a:cs typeface="+mn-cs"/>
              </a:rPr>
              <a:t> function; it is also setting its height:</a:t>
            </a:r>
          </a:p>
          <a:p>
            <a:r>
              <a:rPr lang="en-US" sz="1200" kern="1200" dirty="0">
                <a:solidFill>
                  <a:schemeClr val="tx1"/>
                </a:solidFill>
                <a:effectLst/>
                <a:latin typeface="+mn-lt"/>
                <a:ea typeface="+mn-ea"/>
                <a:cs typeface="+mn-cs"/>
              </a:rPr>
              <a:t>	class Rectangle {</a:t>
            </a:r>
          </a:p>
          <a:p>
            <a:r>
              <a:rPr lang="en-US" sz="1200" kern="1200" dirty="0">
                <a:solidFill>
                  <a:schemeClr val="tx1"/>
                </a:solidFill>
                <a:effectLst/>
                <a:latin typeface="+mn-lt"/>
                <a:ea typeface="+mn-ea"/>
                <a:cs typeface="+mn-cs"/>
              </a:rPr>
              <a:t>		protected </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 w, h;</a:t>
            </a:r>
          </a:p>
          <a:p>
            <a:r>
              <a:rPr lang="en-US" sz="1200" kern="1200" dirty="0">
                <a:solidFill>
                  <a:schemeClr val="tx1"/>
                </a:solidFill>
                <a:effectLst/>
                <a:latin typeface="+mn-lt"/>
                <a:ea typeface="+mn-ea"/>
                <a:cs typeface="+mn-cs"/>
              </a:rPr>
              <a:t>		public double </a:t>
            </a:r>
            <a:r>
              <a:rPr lang="en-US" sz="1200" kern="1200" dirty="0" err="1">
                <a:solidFill>
                  <a:schemeClr val="tx1"/>
                </a:solidFill>
                <a:effectLst/>
                <a:latin typeface="+mn-lt"/>
                <a:ea typeface="+mn-ea"/>
                <a:cs typeface="+mn-cs"/>
              </a:rPr>
              <a:t>calcArea</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return w * h;</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setWidth</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wid</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w = </a:t>
            </a:r>
            <a:r>
              <a:rPr lang="en-US" sz="1200" kern="1200" dirty="0" err="1">
                <a:solidFill>
                  <a:schemeClr val="tx1"/>
                </a:solidFill>
                <a:effectLst/>
                <a:latin typeface="+mn-lt"/>
                <a:ea typeface="+mn-ea"/>
                <a:cs typeface="+mn-cs"/>
              </a:rPr>
              <a:t>wid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class Square : Rectangle {</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setWidth</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wid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ht</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w = </a:t>
            </a:r>
            <a:r>
              <a:rPr lang="en-US" sz="1200" kern="1200" dirty="0" err="1">
                <a:solidFill>
                  <a:schemeClr val="tx1"/>
                </a:solidFill>
                <a:effectLst/>
                <a:latin typeface="+mn-lt"/>
                <a:ea typeface="+mn-ea"/>
                <a:cs typeface="+mn-cs"/>
              </a:rPr>
              <a:t>wid</a:t>
            </a:r>
            <a:r>
              <a:rPr lang="en-US" sz="1200" kern="1200" dirty="0">
                <a:solidFill>
                  <a:schemeClr val="tx1"/>
                </a:solidFill>
                <a:effectLst/>
                <a:latin typeface="+mn-lt"/>
                <a:ea typeface="+mn-ea"/>
                <a:cs typeface="+mn-cs"/>
              </a:rPr>
              <a:t>;</a:t>
            </a:r>
          </a:p>
          <a:p>
            <a:r>
              <a:rPr lang="en-US" sz="1200" b="1" kern="1200" dirty="0">
                <a:solidFill>
                  <a:schemeClr val="tx1"/>
                </a:solidFill>
                <a:effectLst/>
                <a:latin typeface="+mn-lt"/>
                <a:ea typeface="+mn-ea"/>
                <a:cs typeface="+mn-cs"/>
              </a:rPr>
              <a:t>			h = </a:t>
            </a:r>
            <a:r>
              <a:rPr lang="en-US" sz="1200" b="1" kern="1200" dirty="0" err="1">
                <a:solidFill>
                  <a:schemeClr val="tx1"/>
                </a:solidFill>
                <a:effectLst/>
                <a:latin typeface="+mn-lt"/>
                <a:ea typeface="+mn-ea"/>
                <a:cs typeface="+mn-cs"/>
              </a:rPr>
              <a:t>ht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Not cool!</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Bottom Line About These Principles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We’ll see these principles again as the course continues. </a:t>
            </a:r>
          </a:p>
          <a:p>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This course mixes theory and practice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will learn and re-learn these concepts as we learn three object-oriented programming languages: Java and C#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a:p>
        </p:txBody>
      </p:sp>
    </p:spTree>
    <p:extLst>
      <p:ext uri="{BB962C8B-B14F-4D97-AF65-F5344CB8AC3E}">
        <p14:creationId xmlns:p14="http://schemas.microsoft.com/office/powerpoint/2010/main" val="3214378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utilize mostly Java and C# for our object-oriented programming examples. We may or may not do any Python work. Since it is often ‘unnatural’ to show procedural programming examples in Java, C#, or Python, we will implement programs in C to demonstrate procedure programming examples.</a:t>
            </a:r>
          </a:p>
          <a:p>
            <a:endParaRPr lang="en-US" dirty="0"/>
          </a:p>
          <a:p>
            <a:r>
              <a:rPr lang="en-US" dirty="0"/>
              <a:t>Note that our reluctance to utilize C++ as a OOP learning tool is does not diminish the value of the C++ toolset. However, C++ is generally considered a very powerful set of tools with a  steep learning curve. It’s a sharp knife… use it carefully.</a:t>
            </a:r>
          </a:p>
          <a:p>
            <a:endParaRPr lang="en-US" dirty="0"/>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289416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304436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have quite a lot of code to look at here. Let’s start with the procedural C code. We have  data (height &amp; weight) and procedures (</a:t>
            </a:r>
            <a:r>
              <a:rPr lang="en-US" dirty="0" err="1"/>
              <a:t>CalcBMI</a:t>
            </a:r>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you see the logic issue? Hang onto that for a moment. Fixing that will be our coding exercise to demonstrate some object-oriented concepts. </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3893416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 have it, a Class. It has attributes (height &amp; weight) and a method (</a:t>
            </a:r>
            <a:r>
              <a:rPr lang="en-US" dirty="0" err="1"/>
              <a:t>CalcBMI</a:t>
            </a:r>
            <a:r>
              <a:rPr lang="en-US" dirty="0"/>
              <a:t>). Still has the same logic problem… but let’s wait on that.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624647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Ahhhh</a:t>
            </a:r>
            <a:r>
              <a:rPr lang="en-US" dirty="0"/>
              <a:t>… and we have an object “</a:t>
            </a:r>
            <a:r>
              <a:rPr lang="en-US" dirty="0" err="1"/>
              <a:t>myBMI</a:t>
            </a:r>
            <a:r>
              <a:rPr lang="en-US" dirty="0"/>
              <a:t>’ which is an instance off the class “BMI”.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212425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Unified_Modeling_Languag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hyperlink" Target="http://www.oodesign.com/factory-pattern.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Delegation_pattern"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Iterative_and_incremental_development" TargetMode="External"/><Relationship Id="rId2" Type="http://schemas.openxmlformats.org/officeDocument/2006/relationships/hyperlink" Target="https://en.wikipedia.org/wiki/Waterfall_model" TargetMode="External"/><Relationship Id="rId1" Type="http://schemas.openxmlformats.org/officeDocument/2006/relationships/slideLayout" Target="../slideLayouts/slideLayout2.xml"/><Relationship Id="rId4" Type="http://schemas.openxmlformats.org/officeDocument/2006/relationships/hyperlink" Target="https://en.wikipedia.org/wiki/Agile_software_development"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en.wikipedia.org/wiki/Scrum_(development)" TargetMode="External"/><Relationship Id="rId3" Type="http://schemas.openxmlformats.org/officeDocument/2006/relationships/hyperlink" Target="https://en.wikipedia.org/wiki/Iterative_and_incremental_development" TargetMode="External"/><Relationship Id="rId7" Type="http://schemas.openxmlformats.org/officeDocument/2006/relationships/hyperlink" Target="http://en.wikipedia.org/wiki/Open_Unified_Process" TargetMode="External"/><Relationship Id="rId2" Type="http://schemas.openxmlformats.org/officeDocument/2006/relationships/hyperlink" Target="https://en.wikipedia.org/wiki/Waterfall_model" TargetMode="External"/><Relationship Id="rId1" Type="http://schemas.openxmlformats.org/officeDocument/2006/relationships/slideLayout" Target="../slideLayouts/slideLayout2.xml"/><Relationship Id="rId6" Type="http://schemas.openxmlformats.org/officeDocument/2006/relationships/hyperlink" Target="http://en.wikipedia.org/wiki/Rational_Unified_Process" TargetMode="External"/><Relationship Id="rId5" Type="http://schemas.openxmlformats.org/officeDocument/2006/relationships/hyperlink" Target="https://en.wikipedia.org/wiki/DOD-STD-2167A" TargetMode="External"/><Relationship Id="rId10" Type="http://schemas.openxmlformats.org/officeDocument/2006/relationships/hyperlink" Target="http://www.scaledagileframework.com/roadmap/" TargetMode="External"/><Relationship Id="rId4" Type="http://schemas.openxmlformats.org/officeDocument/2006/relationships/hyperlink" Target="https://en.wikipedia.org/wiki/Agile_software_development" TargetMode="External"/><Relationship Id="rId9" Type="http://schemas.openxmlformats.org/officeDocument/2006/relationships/hyperlink" Target="https://en.wikipedia.org/wiki/Kanban_(development)"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en.wikipedia.org/wiki/Iterative_and_incremental_development" TargetMode="External"/><Relationship Id="rId2" Type="http://schemas.openxmlformats.org/officeDocument/2006/relationships/hyperlink" Target="https://en.wikipedia.org/wiki/Waterfall_model" TargetMode="External"/><Relationship Id="rId1" Type="http://schemas.openxmlformats.org/officeDocument/2006/relationships/slideLayout" Target="../slideLayouts/slideLayout2.xml"/><Relationship Id="rId6" Type="http://schemas.openxmlformats.org/officeDocument/2006/relationships/hyperlink" Target="https://en.wikipedia.org/wiki/DevOps" TargetMode="External"/><Relationship Id="rId5" Type="http://schemas.openxmlformats.org/officeDocument/2006/relationships/hyperlink" Target="https://en.wikipedia.org/wiki/Extreme_programming" TargetMode="External"/><Relationship Id="rId4" Type="http://schemas.openxmlformats.org/officeDocument/2006/relationships/hyperlink" Target="https://en.wikipedia.org/wiki/Agile_software_development"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Iterative_and_incremental_development" TargetMode="External"/><Relationship Id="rId2" Type="http://schemas.openxmlformats.org/officeDocument/2006/relationships/hyperlink" Target="https://en.wikipedia.org/wiki/Waterfall_model" TargetMode="External"/><Relationship Id="rId1" Type="http://schemas.openxmlformats.org/officeDocument/2006/relationships/slideLayout" Target="../slideLayouts/slideLayout2.xml"/><Relationship Id="rId4" Type="http://schemas.openxmlformats.org/officeDocument/2006/relationships/hyperlink" Target="https://en.wikipedia.org/wiki/Agile_software_developmen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tiobe.com/tiobe-inde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Learning Objectives</a:t>
            </a:r>
            <a:endParaRPr lang="en-US" sz="3200" b="1" i="1" u="sng" dirty="0"/>
          </a:p>
        </p:txBody>
      </p:sp>
      <p:sp>
        <p:nvSpPr>
          <p:cNvPr id="3" name="Content Placeholder 2"/>
          <p:cNvSpPr>
            <a:spLocks noGrp="1"/>
          </p:cNvSpPr>
          <p:nvPr>
            <p:ph idx="1"/>
          </p:nvPr>
        </p:nvSpPr>
        <p:spPr>
          <a:xfrm>
            <a:off x="838200" y="1051756"/>
            <a:ext cx="10718950" cy="5463343"/>
          </a:xfrm>
        </p:spPr>
        <p:txBody>
          <a:bodyPr>
            <a:normAutofit fontScale="92500" lnSpcReduction="10000"/>
          </a:bodyPr>
          <a:lstStyle/>
          <a:p>
            <a:pPr marL="457200" indent="-457200">
              <a:buFont typeface="+mj-lt"/>
              <a:buAutoNum type="arabicPeriod"/>
            </a:pPr>
            <a:r>
              <a:rPr lang="en-US" sz="2200" dirty="0"/>
              <a:t>Define object-oriented programming</a:t>
            </a:r>
          </a:p>
          <a:p>
            <a:pPr marL="457200" indent="-457200">
              <a:buFont typeface="+mj-lt"/>
              <a:buAutoNum type="arabicPeriod"/>
            </a:pPr>
            <a:r>
              <a:rPr lang="en-US" sz="2200" dirty="0"/>
              <a:t>Position object-oriented programming within Software Development Lifecycle (SDLC)</a:t>
            </a:r>
          </a:p>
          <a:p>
            <a:pPr marL="457200" indent="-457200">
              <a:buFont typeface="+mj-lt"/>
              <a:buAutoNum type="arabicPeriod"/>
            </a:pPr>
            <a:r>
              <a:rPr lang="en-US" sz="2200" dirty="0"/>
              <a:t>Review object-oriented language and tool selection</a:t>
            </a:r>
          </a:p>
          <a:p>
            <a:pPr marL="457200" indent="-457200">
              <a:buFont typeface="+mj-lt"/>
              <a:buAutoNum type="arabicPeriod"/>
            </a:pPr>
            <a:r>
              <a:rPr lang="en-US" sz="2200" dirty="0"/>
              <a:t>Demonstrate object-oriented programming </a:t>
            </a:r>
            <a:r>
              <a:rPr lang="en-US" sz="2200" u="sng" dirty="0"/>
              <a:t>concepts</a:t>
            </a:r>
            <a:r>
              <a:rPr lang="en-US" sz="2200" dirty="0"/>
              <a:t> with examples</a:t>
            </a:r>
          </a:p>
          <a:p>
            <a:pPr marL="457200" indent="-457200">
              <a:buFont typeface="+mj-lt"/>
              <a:buAutoNum type="arabicPeriod"/>
            </a:pPr>
            <a:r>
              <a:rPr lang="en-US" sz="2200" dirty="0"/>
              <a:t>Distinguish between a class and an object</a:t>
            </a:r>
          </a:p>
          <a:p>
            <a:pPr marL="457200" indent="-457200">
              <a:buFont typeface="+mj-lt"/>
              <a:buAutoNum type="arabicPeriod"/>
            </a:pPr>
            <a:r>
              <a:rPr lang="en-US" sz="2200" dirty="0"/>
              <a:t>Identify and define “six” object-oriented concepts</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principles and characteristics of bad software </a:t>
            </a:r>
          </a:p>
          <a:p>
            <a:pPr marL="457200" indent="-457200">
              <a:buFont typeface="+mj-lt"/>
              <a:buAutoNum type="arabicPeriod"/>
            </a:pPr>
            <a:r>
              <a:rPr lang="en-US" sz="2200" dirty="0"/>
              <a:t>Describe how object-oriented programming is fundamentally different</a:t>
            </a:r>
          </a:p>
          <a:p>
            <a:pPr marL="457200" indent="-457200">
              <a:buFont typeface="+mj-lt"/>
              <a:buAutoNum type="arabicPeriod"/>
            </a:pPr>
            <a:r>
              <a:rPr lang="en-US" sz="2200" dirty="0"/>
              <a:t>Justify the choice to use an object-oriented approach in developing software</a:t>
            </a:r>
          </a:p>
        </p:txBody>
      </p:sp>
    </p:spTree>
    <p:extLst>
      <p:ext uri="{BB962C8B-B14F-4D97-AF65-F5344CB8AC3E}">
        <p14:creationId xmlns:p14="http://schemas.microsoft.com/office/powerpoint/2010/main" val="1072399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Learning Objectives</a:t>
            </a:r>
            <a:endParaRPr lang="en-US" sz="3200" b="1" i="1" u="sng" dirty="0"/>
          </a:p>
        </p:txBody>
      </p:sp>
      <p:sp>
        <p:nvSpPr>
          <p:cNvPr id="3" name="Content Placeholder 2"/>
          <p:cNvSpPr>
            <a:spLocks noGrp="1"/>
          </p:cNvSpPr>
          <p:nvPr>
            <p:ph idx="1"/>
          </p:nvPr>
        </p:nvSpPr>
        <p:spPr>
          <a:xfrm>
            <a:off x="838199" y="1051756"/>
            <a:ext cx="10675665" cy="5463343"/>
          </a:xfrm>
        </p:spPr>
        <p:txBody>
          <a:bodyPr>
            <a:normAutofit fontScale="92500" lnSpcReduction="10000"/>
          </a:bodyPr>
          <a:lstStyle/>
          <a:p>
            <a:pPr marL="457200" indent="-457200">
              <a:buFont typeface="+mj-lt"/>
              <a:buAutoNum type="arabicPeriod"/>
            </a:pPr>
            <a:r>
              <a:rPr lang="en-US" sz="2200" dirty="0">
                <a:solidFill>
                  <a:schemeClr val="bg1">
                    <a:lumMod val="65000"/>
                  </a:schemeClr>
                </a:solidFill>
              </a:rPr>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solidFill>
                  <a:schemeClr val="bg1">
                    <a:lumMod val="65000"/>
                  </a:schemeClr>
                </a:solidFill>
              </a:rPr>
              <a:t>Demonstrate object-oriented programming </a:t>
            </a:r>
            <a:r>
              <a:rPr lang="en-US" sz="2200" u="sng" dirty="0">
                <a:solidFill>
                  <a:schemeClr val="bg1">
                    <a:lumMod val="65000"/>
                  </a:schemeClr>
                </a:solidFill>
              </a:rPr>
              <a:t>concepts</a:t>
            </a:r>
            <a:r>
              <a:rPr lang="en-US" sz="2200" dirty="0">
                <a:solidFill>
                  <a:schemeClr val="bg1">
                    <a:lumMod val="65000"/>
                  </a:schemeClr>
                </a:solidFill>
              </a:rPr>
              <a:t> with examples</a:t>
            </a:r>
          </a:p>
          <a:p>
            <a:pPr marL="457200" indent="-457200">
              <a:buFont typeface="+mj-lt"/>
              <a:buAutoNum type="arabicPeriod"/>
            </a:pPr>
            <a:r>
              <a:rPr lang="en-US" sz="2200" dirty="0">
                <a:solidFill>
                  <a:schemeClr val="bg1">
                    <a:lumMod val="65000"/>
                  </a:schemeClr>
                </a:solidFill>
              </a:rPr>
              <a:t>Distinguish between a class and an object</a:t>
            </a:r>
          </a:p>
          <a:p>
            <a:pPr marL="457200" indent="-457200">
              <a:buFont typeface="+mj-lt"/>
              <a:buAutoNum type="arabicPeriod"/>
            </a:pPr>
            <a:r>
              <a:rPr lang="en-US" sz="2200" dirty="0"/>
              <a:t>Identify and define “six” object-oriented concepts</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a:t>
            </a:r>
          </a:p>
          <a:p>
            <a:pPr marL="457200" indent="-457200">
              <a:buFont typeface="+mj-lt"/>
              <a:buAutoNum type="arabicPeriod"/>
            </a:pPr>
            <a:r>
              <a:rPr lang="en-US" sz="2200" dirty="0"/>
              <a:t>Describe how object-oriented programming is fundamentally different</a:t>
            </a:r>
          </a:p>
          <a:p>
            <a:pPr marL="457200" indent="-457200">
              <a:buFont typeface="+mj-lt"/>
              <a:buAutoNum type="arabicPeriod"/>
            </a:pPr>
            <a:r>
              <a:rPr lang="en-US" sz="2200" dirty="0"/>
              <a:t>Justify the choice to use an object-oriented approach in developing software</a:t>
            </a:r>
          </a:p>
        </p:txBody>
      </p:sp>
    </p:spTree>
    <p:extLst>
      <p:ext uri="{BB962C8B-B14F-4D97-AF65-F5344CB8AC3E}">
        <p14:creationId xmlns:p14="http://schemas.microsoft.com/office/powerpoint/2010/main" val="1366785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Learning Objectives (Section 2)</a:t>
            </a:r>
            <a:endParaRPr lang="en-US" sz="3200" b="1" i="1" u="sng" dirty="0"/>
          </a:p>
        </p:txBody>
      </p:sp>
      <p:sp>
        <p:nvSpPr>
          <p:cNvPr id="3" name="Content Placeholder 2"/>
          <p:cNvSpPr>
            <a:spLocks noGrp="1"/>
          </p:cNvSpPr>
          <p:nvPr>
            <p:ph idx="1"/>
          </p:nvPr>
        </p:nvSpPr>
        <p:spPr>
          <a:xfrm>
            <a:off x="838200" y="1051756"/>
            <a:ext cx="10622974" cy="5463343"/>
          </a:xfrm>
        </p:spPr>
        <p:txBody>
          <a:bodyPr>
            <a:normAutofit/>
          </a:bodyPr>
          <a:lstStyle/>
          <a:p>
            <a:pPr marL="457200" indent="-457200">
              <a:spcBef>
                <a:spcPts val="1800"/>
              </a:spcBef>
              <a:buFont typeface="+mj-lt"/>
              <a:buAutoNum type="arabicPeriod" startAt="6"/>
            </a:pPr>
            <a:r>
              <a:rPr lang="en-US" sz="2200" dirty="0"/>
              <a:t>Identify and define “six” object-oriented </a:t>
            </a:r>
            <a:r>
              <a:rPr lang="en-US" sz="2200" u="sng" dirty="0"/>
              <a:t>concepts</a:t>
            </a:r>
          </a:p>
          <a:p>
            <a:pPr marL="457200" indent="-457200">
              <a:spcBef>
                <a:spcPts val="1800"/>
              </a:spcBef>
              <a:buFont typeface="+mj-lt"/>
              <a:buAutoNum type="arabicPeriod" startAt="6"/>
            </a:pPr>
            <a:r>
              <a:rPr lang="en-US" sz="2200" dirty="0"/>
              <a:t>Identify the superclass and the subclass in an inheritance relationship</a:t>
            </a:r>
          </a:p>
          <a:p>
            <a:pPr marL="457200" indent="-457200">
              <a:spcBef>
                <a:spcPts val="1800"/>
              </a:spcBef>
              <a:buFont typeface="+mj-lt"/>
              <a:buAutoNum type="arabicPeriod" startAt="6"/>
            </a:pPr>
            <a:r>
              <a:rPr lang="en-US" sz="2200" dirty="0"/>
              <a:t>Demonstrate inheritance, ownership, and abstraction in snippets of Java code</a:t>
            </a:r>
          </a:p>
          <a:p>
            <a:pPr marL="457200" indent="-457200">
              <a:spcBef>
                <a:spcPts val="1800"/>
              </a:spcBef>
              <a:buFont typeface="+mj-lt"/>
              <a:buAutoNum type="arabicPeriod" startAt="6"/>
            </a:pPr>
            <a:r>
              <a:rPr lang="en-US" sz="2200" dirty="0"/>
              <a:t>Distinguish between aggregation and composition</a:t>
            </a:r>
          </a:p>
          <a:p>
            <a:pPr marL="457200" indent="-457200">
              <a:spcBef>
                <a:spcPts val="1800"/>
              </a:spcBef>
              <a:buFont typeface="+mj-lt"/>
              <a:buAutoNum type="arabicPeriod" startAt="6"/>
            </a:pPr>
            <a:r>
              <a:rPr lang="en-US" sz="2200" dirty="0"/>
              <a:t>Depict classes and their relationships using UML class diagrams</a:t>
            </a:r>
          </a:p>
          <a:p>
            <a:pPr marL="0" indent="0">
              <a:buNone/>
            </a:pPr>
            <a:endParaRPr lang="en-US" sz="2200" dirty="0"/>
          </a:p>
        </p:txBody>
      </p:sp>
    </p:spTree>
    <p:extLst>
      <p:ext uri="{BB962C8B-B14F-4D97-AF65-F5344CB8AC3E}">
        <p14:creationId xmlns:p14="http://schemas.microsoft.com/office/powerpoint/2010/main" val="3841299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Identify and define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pic>
        <p:nvPicPr>
          <p:cNvPr id="17" name="Picture 16"/>
          <p:cNvPicPr>
            <a:picLocks noChangeAspect="1"/>
          </p:cNvPicPr>
          <p:nvPr/>
        </p:nvPicPr>
        <p:blipFill>
          <a:blip r:embed="rId4"/>
          <a:stretch>
            <a:fillRect/>
          </a:stretch>
        </p:blipFill>
        <p:spPr>
          <a:xfrm>
            <a:off x="5921307" y="1369692"/>
            <a:ext cx="4114800" cy="3904314"/>
          </a:xfrm>
          <a:prstGeom prst="rect">
            <a:avLst/>
          </a:prstGeom>
        </p:spPr>
      </p:pic>
      <p:sp>
        <p:nvSpPr>
          <p:cNvPr id="2" name="Title 1"/>
          <p:cNvSpPr>
            <a:spLocks noGrp="1"/>
          </p:cNvSpPr>
          <p:nvPr>
            <p:ph type="title"/>
          </p:nvPr>
        </p:nvSpPr>
        <p:spPr>
          <a:xfrm>
            <a:off x="838200" y="365126"/>
            <a:ext cx="2540679" cy="757272"/>
          </a:xfrm>
        </p:spPr>
        <p:txBody>
          <a:bodyPr>
            <a:normAutofit/>
          </a:bodyPr>
          <a:lstStyle/>
          <a:p>
            <a:r>
              <a:rPr lang="en-US" sz="3200" dirty="0"/>
              <a:t>The Problem? </a:t>
            </a:r>
          </a:p>
        </p:txBody>
      </p:sp>
      <p:sp>
        <p:nvSpPr>
          <p:cNvPr id="10" name="Title 1"/>
          <p:cNvSpPr txBox="1">
            <a:spLocks/>
          </p:cNvSpPr>
          <p:nvPr/>
        </p:nvSpPr>
        <p:spPr>
          <a:xfrm>
            <a:off x="3318164" y="365126"/>
            <a:ext cx="8446790" cy="7572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BMI formula assumes M (height) and KG (weight) </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413202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sp>
        <p:nvSpPr>
          <p:cNvPr id="2" name="Title 1"/>
          <p:cNvSpPr>
            <a:spLocks noGrp="1"/>
          </p:cNvSpPr>
          <p:nvPr>
            <p:ph type="title"/>
          </p:nvPr>
        </p:nvSpPr>
        <p:spPr>
          <a:xfrm>
            <a:off x="838200" y="365126"/>
            <a:ext cx="10381488" cy="757272"/>
          </a:xfrm>
        </p:spPr>
        <p:txBody>
          <a:bodyPr>
            <a:normAutofit/>
          </a:bodyPr>
          <a:lstStyle/>
          <a:p>
            <a:r>
              <a:rPr lang="en-US" sz="3200" dirty="0"/>
              <a:t>Revising Procedural </a:t>
            </a:r>
            <a:r>
              <a:rPr lang="en-US" sz="3200" dirty="0"/>
              <a:t>(C) </a:t>
            </a:r>
            <a:r>
              <a:rPr lang="en-US" sz="3200" dirty="0"/>
              <a:t>BMI Implementation</a:t>
            </a:r>
            <a:endParaRPr lang="en-US" sz="3200" dirty="0"/>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a:t>
            </a:r>
            <a:r>
              <a:rPr lang="en-US" sz="1600" u="sng" dirty="0"/>
              <a:t>(C) - </a:t>
            </a:r>
            <a:r>
              <a:rPr lang="en-US" sz="1600" u="sng" dirty="0"/>
              <a:t>revised:</a:t>
            </a:r>
          </a:p>
          <a:p>
            <a:pPr marL="0" indent="0">
              <a:buFont typeface="Arial" panose="020B0604020202020204" pitchFamily="34" charset="0"/>
              <a:buNone/>
            </a:pPr>
            <a:endParaRPr lang="en-US" sz="2400" dirty="0"/>
          </a:p>
        </p:txBody>
      </p:sp>
      <p:pic>
        <p:nvPicPr>
          <p:cNvPr id="8" name="Picture 7"/>
          <p:cNvPicPr>
            <a:picLocks noChangeAspect="1"/>
          </p:cNvPicPr>
          <p:nvPr/>
        </p:nvPicPr>
        <p:blipFill>
          <a:blip r:embed="rId4"/>
          <a:stretch>
            <a:fillRect/>
          </a:stretch>
        </p:blipFill>
        <p:spPr>
          <a:xfrm>
            <a:off x="5926518" y="1369691"/>
            <a:ext cx="4114800" cy="4750686"/>
          </a:xfrm>
          <a:prstGeom prst="rect">
            <a:avLst/>
          </a:prstGeom>
        </p:spPr>
      </p:pic>
      <p:sp>
        <p:nvSpPr>
          <p:cNvPr id="3" name="Rectangle 2"/>
          <p:cNvSpPr/>
          <p:nvPr/>
        </p:nvSpPr>
        <p:spPr>
          <a:xfrm>
            <a:off x="915000" y="2048256"/>
            <a:ext cx="4114800" cy="333756"/>
          </a:xfrm>
          <a:prstGeom prst="rect">
            <a:avLst/>
          </a:prstGeom>
          <a:solidFill>
            <a:schemeClr val="accent1">
              <a:lumMod val="60000"/>
              <a:lumOff val="40000"/>
              <a:alpha val="2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26518" y="2566416"/>
            <a:ext cx="4114800" cy="333756"/>
          </a:xfrm>
          <a:prstGeom prst="rect">
            <a:avLst/>
          </a:prstGeom>
          <a:solidFill>
            <a:schemeClr val="accent1">
              <a:lumMod val="60000"/>
              <a:lumOff val="40000"/>
              <a:alpha val="2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5000" y="2551525"/>
            <a:ext cx="4114800" cy="509052"/>
          </a:xfrm>
          <a:prstGeom prst="rect">
            <a:avLst/>
          </a:prstGeom>
          <a:solidFill>
            <a:schemeClr val="accent4">
              <a:lumMod val="60000"/>
              <a:lumOff val="40000"/>
              <a:alpha val="2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26518" y="3060577"/>
            <a:ext cx="4114800" cy="509052"/>
          </a:xfrm>
          <a:prstGeom prst="rect">
            <a:avLst/>
          </a:prstGeom>
          <a:solidFill>
            <a:schemeClr val="accent4">
              <a:lumMod val="60000"/>
              <a:lumOff val="40000"/>
              <a:alpha val="2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96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sp>
        <p:nvSpPr>
          <p:cNvPr id="2" name="Title 1"/>
          <p:cNvSpPr>
            <a:spLocks noGrp="1"/>
          </p:cNvSpPr>
          <p:nvPr>
            <p:ph type="title"/>
          </p:nvPr>
        </p:nvSpPr>
        <p:spPr>
          <a:xfrm>
            <a:off x="838200" y="365126"/>
            <a:ext cx="10381488" cy="757272"/>
          </a:xfrm>
        </p:spPr>
        <p:txBody>
          <a:bodyPr>
            <a:normAutofit/>
          </a:bodyPr>
          <a:lstStyle/>
          <a:p>
            <a:r>
              <a:rPr lang="en-US" sz="3200" dirty="0"/>
              <a:t>Revising Procedural </a:t>
            </a:r>
            <a:r>
              <a:rPr lang="en-US" sz="3200" dirty="0"/>
              <a:t>(C) </a:t>
            </a:r>
            <a:r>
              <a:rPr lang="en-US" sz="3200" dirty="0"/>
              <a:t>BMI Implementation</a:t>
            </a:r>
            <a:endParaRPr lang="en-US" sz="3200" dirty="0"/>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a:t>
            </a:r>
            <a:r>
              <a:rPr lang="en-US" sz="1600" u="sng" dirty="0"/>
              <a:t>(C) - </a:t>
            </a:r>
            <a:r>
              <a:rPr lang="en-US" sz="1600" u="sng" dirty="0"/>
              <a:t>revised:</a:t>
            </a:r>
          </a:p>
          <a:p>
            <a:pPr marL="0" indent="0">
              <a:buFont typeface="Arial" panose="020B0604020202020204" pitchFamily="34" charset="0"/>
              <a:buNone/>
            </a:pPr>
            <a:endParaRPr lang="en-US" sz="2400" dirty="0"/>
          </a:p>
        </p:txBody>
      </p:sp>
      <p:pic>
        <p:nvPicPr>
          <p:cNvPr id="8" name="Picture 7"/>
          <p:cNvPicPr>
            <a:picLocks noChangeAspect="1"/>
          </p:cNvPicPr>
          <p:nvPr/>
        </p:nvPicPr>
        <p:blipFill>
          <a:blip r:embed="rId4"/>
          <a:stretch>
            <a:fillRect/>
          </a:stretch>
        </p:blipFill>
        <p:spPr>
          <a:xfrm>
            <a:off x="5926518" y="1369691"/>
            <a:ext cx="4114800" cy="4750686"/>
          </a:xfrm>
          <a:prstGeom prst="rect">
            <a:avLst/>
          </a:prstGeom>
        </p:spPr>
      </p:pic>
      <p:sp>
        <p:nvSpPr>
          <p:cNvPr id="18" name="Rectangle 17"/>
          <p:cNvSpPr/>
          <p:nvPr/>
        </p:nvSpPr>
        <p:spPr>
          <a:xfrm>
            <a:off x="5926518" y="2055463"/>
            <a:ext cx="4114800" cy="326549"/>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926518" y="5408163"/>
            <a:ext cx="4114800" cy="201261"/>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26518" y="3731813"/>
            <a:ext cx="4114800" cy="864443"/>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5"/>
          <a:stretch>
            <a:fillRect/>
          </a:stretch>
        </p:blipFill>
        <p:spPr>
          <a:xfrm>
            <a:off x="9076510" y="5305694"/>
            <a:ext cx="2743200" cy="1489584"/>
          </a:xfrm>
          <a:prstGeom prst="rect">
            <a:avLst/>
          </a:prstGeom>
        </p:spPr>
      </p:pic>
    </p:spTree>
    <p:extLst>
      <p:ext uri="{BB962C8B-B14F-4D97-AF65-F5344CB8AC3E}">
        <p14:creationId xmlns:p14="http://schemas.microsoft.com/office/powerpoint/2010/main" val="93995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17" grpId="0" animBg="1"/>
      <p:bldP spid="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915000" y="1461132"/>
            <a:ext cx="4114800" cy="3223329"/>
          </a:xfrm>
          <a:prstGeom prst="rect">
            <a:avLst/>
          </a:prstGeom>
        </p:spPr>
      </p:pic>
      <p:sp>
        <p:nvSpPr>
          <p:cNvPr id="2" name="Title 1"/>
          <p:cNvSpPr>
            <a:spLocks noGrp="1"/>
          </p:cNvSpPr>
          <p:nvPr>
            <p:ph type="title"/>
          </p:nvPr>
        </p:nvSpPr>
        <p:spPr>
          <a:xfrm>
            <a:off x="838200" y="365126"/>
            <a:ext cx="10819178" cy="757272"/>
          </a:xfrm>
        </p:spPr>
        <p:txBody>
          <a:bodyPr>
            <a:normAutofit/>
          </a:bodyPr>
          <a:lstStyle/>
          <a:p>
            <a:r>
              <a:rPr lang="en-US" sz="3200" dirty="0"/>
              <a:t>Revising BMI Implementations</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(revised):</a:t>
            </a:r>
          </a:p>
          <a:p>
            <a:pPr marL="0" indent="0">
              <a:buFont typeface="Arial" panose="020B0604020202020204" pitchFamily="34" charset="0"/>
              <a:buNone/>
            </a:pPr>
            <a:endParaRPr lang="en-US" sz="2400" dirty="0"/>
          </a:p>
        </p:txBody>
      </p:sp>
      <p:pic>
        <p:nvPicPr>
          <p:cNvPr id="3" name="Picture 2"/>
          <p:cNvPicPr>
            <a:picLocks noChangeAspect="1"/>
          </p:cNvPicPr>
          <p:nvPr/>
        </p:nvPicPr>
        <p:blipFill>
          <a:blip r:embed="rId4"/>
          <a:stretch>
            <a:fillRect/>
          </a:stretch>
        </p:blipFill>
        <p:spPr>
          <a:xfrm>
            <a:off x="915000" y="1374045"/>
            <a:ext cx="4114800" cy="4750686"/>
          </a:xfrm>
          <a:prstGeom prst="rect">
            <a:avLst/>
          </a:prstGeom>
        </p:spPr>
      </p:pic>
      <p:sp>
        <p:nvSpPr>
          <p:cNvPr id="4" name="Rectangle 3"/>
          <p:cNvSpPr/>
          <p:nvPr/>
        </p:nvSpPr>
        <p:spPr>
          <a:xfrm>
            <a:off x="5921596" y="1374045"/>
            <a:ext cx="4151474" cy="4750686"/>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985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38200" y="365126"/>
            <a:ext cx="10515600" cy="757272"/>
          </a:xfrm>
        </p:spPr>
        <p:txBody>
          <a:bodyPr>
            <a:normAutofit/>
          </a:bodyPr>
          <a:lstStyle/>
          <a:p>
            <a:r>
              <a:rPr lang="en-US" sz="3200" dirty="0"/>
              <a:t>Encapsulation</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 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014354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3" idx="2"/>
            <a:endCxn id="11" idx="0"/>
          </p:cNvCxnSpPr>
          <p:nvPr/>
        </p:nvCxnSpPr>
        <p:spPr>
          <a:xfrm flipH="1">
            <a:off x="2034173" y="2581839"/>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2"/>
            <a:endCxn id="13" idx="0"/>
          </p:cNvCxnSpPr>
          <p:nvPr/>
        </p:nvCxnSpPr>
        <p:spPr>
          <a:xfrm flipH="1">
            <a:off x="6882920" y="2581839"/>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stCxn id="12" idx="2"/>
            <a:endCxn id="15" idx="0"/>
          </p:cNvCxnSpPr>
          <p:nvPr/>
        </p:nvCxnSpPr>
        <p:spPr>
          <a:xfrm>
            <a:off x="7907466" y="2581839"/>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838200" y="1544217"/>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#1: </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38200" y="365126"/>
            <a:ext cx="10515600" cy="757272"/>
          </a:xfrm>
        </p:spPr>
        <p:txBody>
          <a:bodyPr>
            <a:normAutofit/>
          </a:bodyPr>
          <a:lstStyle/>
          <a:p>
            <a:r>
              <a:rPr lang="en-US" sz="3200" dirty="0"/>
              <a:t>Inheritance Options to Implement English Units</a:t>
            </a:r>
          </a:p>
        </p:txBody>
      </p:sp>
      <p:sp>
        <p:nvSpPr>
          <p:cNvPr id="10" name="Content Placeholder 2"/>
          <p:cNvSpPr txBox="1">
            <a:spLocks/>
          </p:cNvSpPr>
          <p:nvPr/>
        </p:nvSpPr>
        <p:spPr>
          <a:xfrm>
            <a:off x="5836494" y="1544217"/>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#2:</a:t>
            </a:r>
            <a:endParaRPr lang="en-US" sz="2400" dirty="0"/>
          </a:p>
        </p:txBody>
      </p:sp>
      <p:sp>
        <p:nvSpPr>
          <p:cNvPr id="3" name="Rectangle: Rounded Corners 2"/>
          <p:cNvSpPr/>
          <p:nvPr/>
        </p:nvSpPr>
        <p:spPr>
          <a:xfrm>
            <a:off x="987748" y="204395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1" name="Rectangle: Rounded Corners 10"/>
          <p:cNvSpPr/>
          <p:nvPr/>
        </p:nvSpPr>
        <p:spPr>
          <a:xfrm>
            <a:off x="987747" y="277734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
        <p:nvSpPr>
          <p:cNvPr id="12" name="Rectangle: Rounded Corners 11"/>
          <p:cNvSpPr/>
          <p:nvPr/>
        </p:nvSpPr>
        <p:spPr>
          <a:xfrm>
            <a:off x="6861040" y="204395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3" name="Rectangle: Rounded Corners 12"/>
          <p:cNvSpPr/>
          <p:nvPr/>
        </p:nvSpPr>
        <p:spPr>
          <a:xfrm>
            <a:off x="5836494" y="2749844"/>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5" name="Rectangle: Rounded Corners 14"/>
          <p:cNvSpPr/>
          <p:nvPr/>
        </p:nvSpPr>
        <p:spPr>
          <a:xfrm>
            <a:off x="7998618" y="2749844"/>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Tree>
    <p:extLst>
      <p:ext uri="{BB962C8B-B14F-4D97-AF65-F5344CB8AC3E}">
        <p14:creationId xmlns:p14="http://schemas.microsoft.com/office/powerpoint/2010/main" val="1134201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Inheritance to implement English units… And 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Tree>
    <p:extLst>
      <p:ext uri="{BB962C8B-B14F-4D97-AF65-F5344CB8AC3E}">
        <p14:creationId xmlns:p14="http://schemas.microsoft.com/office/powerpoint/2010/main" val="1434275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Learning Objectives (Section 1)</a:t>
            </a:r>
            <a:endParaRPr lang="en-US" sz="3200" b="1" i="1" u="sng" dirty="0"/>
          </a:p>
        </p:txBody>
      </p:sp>
      <p:sp>
        <p:nvSpPr>
          <p:cNvPr id="3" name="Content Placeholder 2"/>
          <p:cNvSpPr>
            <a:spLocks noGrp="1"/>
          </p:cNvSpPr>
          <p:nvPr>
            <p:ph idx="1"/>
          </p:nvPr>
        </p:nvSpPr>
        <p:spPr>
          <a:xfrm>
            <a:off x="838200" y="1051756"/>
            <a:ext cx="10622974" cy="5463343"/>
          </a:xfrm>
        </p:spPr>
        <p:txBody>
          <a:bodyPr>
            <a:normAutofit/>
          </a:bodyPr>
          <a:lstStyle/>
          <a:p>
            <a:pPr marL="457200" indent="-457200">
              <a:spcBef>
                <a:spcPts val="1800"/>
              </a:spcBef>
              <a:buFont typeface="+mj-lt"/>
              <a:buAutoNum type="arabicPeriod"/>
            </a:pPr>
            <a:r>
              <a:rPr lang="en-US" sz="2200" dirty="0"/>
              <a:t>Define object-oriented programming</a:t>
            </a:r>
          </a:p>
          <a:p>
            <a:pPr marL="457200" indent="-457200">
              <a:spcBef>
                <a:spcPts val="1800"/>
              </a:spcBef>
              <a:buFont typeface="+mj-lt"/>
              <a:buAutoNum type="arabicPeriod"/>
            </a:pPr>
            <a:r>
              <a:rPr lang="en-US" sz="2200" dirty="0"/>
              <a:t>Position object-oriented programming within Software Development Lifecycle (SDLC)</a:t>
            </a:r>
          </a:p>
          <a:p>
            <a:pPr marL="457200" indent="-457200">
              <a:spcBef>
                <a:spcPts val="1800"/>
              </a:spcBef>
              <a:buFont typeface="+mj-lt"/>
              <a:buAutoNum type="arabicPeriod"/>
            </a:pPr>
            <a:r>
              <a:rPr lang="en-US" sz="2200" dirty="0"/>
              <a:t>Review object-oriented language and tool selection</a:t>
            </a:r>
          </a:p>
          <a:p>
            <a:pPr marL="457200" indent="-457200">
              <a:spcBef>
                <a:spcPts val="1800"/>
              </a:spcBef>
              <a:buFont typeface="+mj-lt"/>
              <a:buAutoNum type="arabicPeriod"/>
            </a:pPr>
            <a:r>
              <a:rPr lang="en-US" sz="2200" dirty="0"/>
              <a:t>Demonstrate object-oriented programming </a:t>
            </a:r>
            <a:r>
              <a:rPr lang="en-US" sz="2200" u="sng" dirty="0"/>
              <a:t>concepts</a:t>
            </a:r>
            <a:r>
              <a:rPr lang="en-US" sz="2200" dirty="0"/>
              <a:t> with examples</a:t>
            </a:r>
          </a:p>
          <a:p>
            <a:pPr marL="457200" indent="-457200">
              <a:spcBef>
                <a:spcPts val="1800"/>
              </a:spcBef>
              <a:buFont typeface="+mj-lt"/>
              <a:buAutoNum type="arabicPeriod"/>
            </a:pPr>
            <a:r>
              <a:rPr lang="en-US" sz="2200" dirty="0"/>
              <a:t>Distinguish between a class and an object</a:t>
            </a:r>
          </a:p>
          <a:p>
            <a:pPr marL="0" indent="0">
              <a:buNone/>
            </a:pPr>
            <a:endParaRPr lang="en-US" sz="2200" dirty="0"/>
          </a:p>
        </p:txBody>
      </p:sp>
    </p:spTree>
    <p:extLst>
      <p:ext uri="{BB962C8B-B14F-4D97-AF65-F5344CB8AC3E}">
        <p14:creationId xmlns:p14="http://schemas.microsoft.com/office/powerpoint/2010/main" val="1371205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fontScale="90000"/>
          </a:bodyPr>
          <a:lstStyle/>
          <a:p>
            <a:r>
              <a:rPr lang="en-US" sz="3200" dirty="0"/>
              <a:t>Identify the superclass and the subclass in an inheritance relationship</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30744" y="1382643"/>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p:cNvSpPr/>
          <p:nvPr/>
        </p:nvSpPr>
        <p:spPr>
          <a:xfrm rot="16200000">
            <a:off x="5391872" y="185972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p:cNvSpPr/>
          <p:nvPr/>
        </p:nvSpPr>
        <p:spPr>
          <a:xfrm rot="16200000">
            <a:off x="1530744" y="3977836"/>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Superclass</a:t>
            </a:r>
          </a:p>
        </p:txBody>
      </p:sp>
    </p:spTree>
    <p:extLst>
      <p:ext uri="{BB962C8B-B14F-4D97-AF65-F5344CB8AC3E}">
        <p14:creationId xmlns:p14="http://schemas.microsoft.com/office/powerpoint/2010/main" val="209756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fontScale="90000"/>
          </a:bodyPr>
          <a:lstStyle/>
          <a:p>
            <a:r>
              <a:rPr lang="en-US" sz="3200" dirty="0"/>
              <a:t>Identify the superclass and the subclass in an inheritance relationship</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555486" y="210230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p:cNvSpPr/>
          <p:nvPr/>
        </p:nvSpPr>
        <p:spPr>
          <a:xfrm rot="16200000">
            <a:off x="5342973" y="2598087"/>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p:cNvSpPr/>
          <p:nvPr/>
        </p:nvSpPr>
        <p:spPr>
          <a:xfrm rot="16200000">
            <a:off x="1530744" y="3977836"/>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Subclass</a:t>
            </a:r>
          </a:p>
        </p:txBody>
      </p:sp>
      <p:sp>
        <p:nvSpPr>
          <p:cNvPr id="19" name="Arrow: Down 18"/>
          <p:cNvSpPr/>
          <p:nvPr/>
        </p:nvSpPr>
        <p:spPr>
          <a:xfrm rot="16200000">
            <a:off x="5363445" y="3552420"/>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702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fontScale="90000"/>
          </a:bodyPr>
          <a:lstStyle/>
          <a:p>
            <a:r>
              <a:rPr lang="en-US" sz="3200" dirty="0"/>
              <a:t>Identify the superclass and the subclass in an inheritance relationship</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24586" y="1368872"/>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p:cNvSpPr/>
          <p:nvPr/>
        </p:nvSpPr>
        <p:spPr>
          <a:xfrm rot="16200000">
            <a:off x="5363445" y="183603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p:cNvSpPr/>
          <p:nvPr/>
        </p:nvSpPr>
        <p:spPr>
          <a:xfrm rot="16200000">
            <a:off x="1530744" y="3977836"/>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Abstraction</a:t>
            </a:r>
          </a:p>
        </p:txBody>
      </p:sp>
    </p:spTree>
    <p:extLst>
      <p:ext uri="{BB962C8B-B14F-4D97-AF65-F5344CB8AC3E}">
        <p14:creationId xmlns:p14="http://schemas.microsoft.com/office/powerpoint/2010/main" val="19687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6850" cy="1325563"/>
          </a:xfrm>
        </p:spPr>
        <p:txBody>
          <a:bodyPr/>
          <a:lstStyle/>
          <a:p>
            <a:r>
              <a:rPr lang="en-US" dirty="0"/>
              <a:t>Polymorphism</a:t>
            </a:r>
          </a:p>
        </p:txBody>
      </p:sp>
      <p:pic>
        <p:nvPicPr>
          <p:cNvPr id="4" name="Picture 3"/>
          <p:cNvPicPr>
            <a:picLocks noChangeAspect="1"/>
          </p:cNvPicPr>
          <p:nvPr/>
        </p:nvPicPr>
        <p:blipFill>
          <a:blip r:embed="rId3"/>
          <a:stretch>
            <a:fillRect/>
          </a:stretch>
        </p:blipFill>
        <p:spPr>
          <a:xfrm>
            <a:off x="4975566" y="287079"/>
            <a:ext cx="4653899" cy="6334694"/>
          </a:xfrm>
          <a:prstGeom prst="rect">
            <a:avLst/>
          </a:prstGeom>
        </p:spPr>
      </p:pic>
      <p:cxnSp>
        <p:nvCxnSpPr>
          <p:cNvPr id="5" name="Straight Connector 4"/>
          <p:cNvCxnSpPr>
            <a:stCxn id="7" idx="2"/>
            <a:endCxn id="8" idx="0"/>
          </p:cNvCxnSpPr>
          <p:nvPr/>
        </p:nvCxnSpPr>
        <p:spPr>
          <a:xfrm flipH="1">
            <a:off x="1520272" y="2399108"/>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7" idx="2"/>
            <a:endCxn id="9" idx="0"/>
          </p:cNvCxnSpPr>
          <p:nvPr/>
        </p:nvCxnSpPr>
        <p:spPr>
          <a:xfrm>
            <a:off x="2544818" y="2399108"/>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1498392" y="186122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8" name="Rectangle: Rounded Corners 7"/>
          <p:cNvSpPr/>
          <p:nvPr/>
        </p:nvSpPr>
        <p:spPr>
          <a:xfrm>
            <a:off x="473846"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9" name="Rectangle: Rounded Corners 8"/>
          <p:cNvSpPr/>
          <p:nvPr/>
        </p:nvSpPr>
        <p:spPr>
          <a:xfrm>
            <a:off x="2635970"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0" name="Straight Connector 9"/>
          <p:cNvCxnSpPr>
            <a:endCxn id="11" idx="0"/>
          </p:cNvCxnSpPr>
          <p:nvPr/>
        </p:nvCxnSpPr>
        <p:spPr>
          <a:xfrm flipH="1">
            <a:off x="3682396" y="3104995"/>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2635970" y="330049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pic>
        <p:nvPicPr>
          <p:cNvPr id="12" name="Picture 11"/>
          <p:cNvPicPr>
            <a:picLocks noChangeAspect="1"/>
          </p:cNvPicPr>
          <p:nvPr/>
        </p:nvPicPr>
        <p:blipFill>
          <a:blip r:embed="rId4"/>
          <a:stretch>
            <a:fillRect/>
          </a:stretch>
        </p:blipFill>
        <p:spPr>
          <a:xfrm>
            <a:off x="8005165" y="684121"/>
            <a:ext cx="4128608" cy="6125723"/>
          </a:xfrm>
          <a:prstGeom prst="rect">
            <a:avLst/>
          </a:prstGeom>
        </p:spPr>
      </p:pic>
      <p:sp>
        <p:nvSpPr>
          <p:cNvPr id="15" name="Arrow: Down 14"/>
          <p:cNvSpPr/>
          <p:nvPr/>
        </p:nvSpPr>
        <p:spPr>
          <a:xfrm rot="16200000">
            <a:off x="5218144" y="588978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Polymorphic</a:t>
            </a:r>
          </a:p>
        </p:txBody>
      </p:sp>
    </p:spTree>
    <p:extLst>
      <p:ext uri="{BB962C8B-B14F-4D97-AF65-F5344CB8AC3E}">
        <p14:creationId xmlns:p14="http://schemas.microsoft.com/office/powerpoint/2010/main" val="260670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&amp; Aggregation</a:t>
            </a:r>
          </a:p>
        </p:txBody>
      </p:sp>
      <p:sp>
        <p:nvSpPr>
          <p:cNvPr id="3" name="Content Placeholder 2"/>
          <p:cNvSpPr>
            <a:spLocks noGrp="1"/>
          </p:cNvSpPr>
          <p:nvPr>
            <p:ph idx="1"/>
          </p:nvPr>
        </p:nvSpPr>
        <p:spPr>
          <a:xfrm>
            <a:off x="838200" y="182562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942054"/>
            <a:ext cx="10515600" cy="2052378"/>
            <a:chOff x="838200" y="3942054"/>
            <a:chExt cx="10515600" cy="2052378"/>
          </a:xfrm>
        </p:grpSpPr>
        <p:pic>
          <p:nvPicPr>
            <p:cNvPr id="5" name="Picture 4"/>
            <p:cNvPicPr>
              <a:picLocks noChangeAspect="1"/>
            </p:cNvPicPr>
            <p:nvPr/>
          </p:nvPicPr>
          <p:blipFill>
            <a:blip r:embed="rId3"/>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extLst>
      <p:ext uri="{BB962C8B-B14F-4D97-AF65-F5344CB8AC3E}">
        <p14:creationId xmlns:p14="http://schemas.microsoft.com/office/powerpoint/2010/main" val="35780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Unified Modeling Language </a:t>
            </a:r>
            <a:r>
              <a:rPr lang="en-US" dirty="0">
                <a:hlinkClick r:id="rId3"/>
              </a:rPr>
              <a:t>[link]</a:t>
            </a:r>
            <a:endParaRPr lang="en-US" dirty="0"/>
          </a:p>
        </p:txBody>
      </p:sp>
      <p:sp>
        <p:nvSpPr>
          <p:cNvPr id="3" name="Content Placeholder 2"/>
          <p:cNvSpPr>
            <a:spLocks noGrp="1"/>
          </p:cNvSpPr>
          <p:nvPr>
            <p:ph idx="1"/>
          </p:nvPr>
        </p:nvSpPr>
        <p:spPr>
          <a:xfrm>
            <a:off x="838200" y="1825624"/>
            <a:ext cx="8447468" cy="4800555"/>
          </a:xfrm>
        </p:spPr>
        <p:txBody>
          <a:bodyPr>
            <a:normAutofit/>
          </a:bodyPr>
          <a:lstStyle/>
          <a:p>
            <a:pPr marL="0" indent="0">
              <a:buNone/>
            </a:pPr>
            <a:r>
              <a:rPr lang="en-US" sz="2000" dirty="0"/>
              <a:t>The Unified Modeling Language (UML) is a general-purpose, developmental, modeling language in the field of software engineering, that is intended to provide a standard way to visualize the design of a system.</a:t>
            </a:r>
          </a:p>
          <a:p>
            <a:pPr marL="0" indent="0">
              <a:buNone/>
            </a:pPr>
            <a:r>
              <a:rPr lang="en-US" sz="2000" dirty="0"/>
              <a:t>For our purposes we will limit our UML usage to diagrams where:</a:t>
            </a:r>
          </a:p>
          <a:p>
            <a:r>
              <a:rPr lang="en-US" sz="2000" dirty="0"/>
              <a:t>Classes as boxes with three sections, the top of which specifies the name of the class, the middle of which specifies the data, and the bottom of which specifies the functions.</a:t>
            </a:r>
          </a:p>
          <a:p>
            <a:r>
              <a:rPr lang="en-US" sz="2000" dirty="0"/>
              <a:t>Lines between the classes.</a:t>
            </a:r>
          </a:p>
          <a:p>
            <a:pPr lvl="1"/>
            <a:r>
              <a:rPr lang="en-US" sz="1600" dirty="0"/>
              <a:t>A line with an arrow / triangle pointing to the parent – inheritance</a:t>
            </a:r>
          </a:p>
          <a:p>
            <a:pPr lvl="1"/>
            <a:r>
              <a:rPr lang="en-US" sz="1600" dirty="0"/>
              <a:t>A line with a filled diamond next to the owner – composition</a:t>
            </a:r>
          </a:p>
          <a:p>
            <a:pPr lvl="1"/>
            <a:r>
              <a:rPr lang="en-US" sz="1600" dirty="0"/>
              <a:t>A line with an open  diamond next to the owner – aggregation</a:t>
            </a:r>
          </a:p>
          <a:p>
            <a:pPr lvl="1"/>
            <a:r>
              <a:rPr lang="en-US" sz="1600" dirty="0"/>
              <a:t>A line with no decorations – just an association (a using kind of relationship)</a:t>
            </a:r>
          </a:p>
          <a:p>
            <a:pPr marL="0" indent="0">
              <a:buNone/>
            </a:pPr>
            <a:endParaRPr lang="en-US" sz="2000" dirty="0"/>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4"/>
          <a:stretch>
            <a:fillRect/>
          </a:stretch>
        </p:blipFill>
        <p:spPr>
          <a:xfrm>
            <a:off x="9285668" y="1497370"/>
            <a:ext cx="2579002" cy="3158343"/>
          </a:xfrm>
          <a:prstGeom prst="rect">
            <a:avLst/>
          </a:prstGeom>
        </p:spPr>
      </p:pic>
    </p:spTree>
    <p:extLst>
      <p:ext uri="{BB962C8B-B14F-4D97-AF65-F5344CB8AC3E}">
        <p14:creationId xmlns:p14="http://schemas.microsoft.com/office/powerpoint/2010/main" val="330146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Example: Robot Arm</a:t>
            </a: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079737" y="2273122"/>
            <a:ext cx="3658870" cy="3277235"/>
          </a:xfrm>
          <a:prstGeom prst="rect">
            <a:avLst/>
          </a:prstGeom>
          <a:noFill/>
          <a:ln>
            <a:noFill/>
          </a:ln>
        </p:spPr>
      </p:pic>
      <p:pic>
        <p:nvPicPr>
          <p:cNvPr id="8" name="Picture 7"/>
          <p:cNvPicPr>
            <a:picLocks noChangeAspect="1"/>
          </p:cNvPicPr>
          <p:nvPr/>
        </p:nvPicPr>
        <p:blipFill>
          <a:blip r:embed="rId4"/>
          <a:stretch>
            <a:fillRect/>
          </a:stretch>
        </p:blipFill>
        <p:spPr>
          <a:xfrm>
            <a:off x="5925355" y="2234485"/>
            <a:ext cx="4114800" cy="3714062"/>
          </a:xfrm>
          <a:prstGeom prst="rect">
            <a:avLst/>
          </a:prstGeom>
        </p:spPr>
      </p:pic>
      <p:sp>
        <p:nvSpPr>
          <p:cNvPr id="9" name="Content Placeholder 2"/>
          <p:cNvSpPr txBox="1">
            <a:spLocks/>
          </p:cNvSpPr>
          <p:nvPr/>
        </p:nvSpPr>
        <p:spPr>
          <a:xfrm>
            <a:off x="838200" y="1947212"/>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UML:</a:t>
            </a:r>
          </a:p>
          <a:p>
            <a:pPr marL="0" indent="0">
              <a:buFont typeface="Arial" panose="020B0604020202020204" pitchFamily="34" charset="0"/>
              <a:buNone/>
            </a:pPr>
            <a:endParaRPr lang="en-US" sz="2400" dirty="0"/>
          </a:p>
        </p:txBody>
      </p:sp>
      <p:sp>
        <p:nvSpPr>
          <p:cNvPr id="10" name="Content Placeholder 2"/>
          <p:cNvSpPr txBox="1">
            <a:spLocks/>
          </p:cNvSpPr>
          <p:nvPr/>
        </p:nvSpPr>
        <p:spPr>
          <a:xfrm>
            <a:off x="5836494" y="1947212"/>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699859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Learning Objectives</a:t>
            </a:r>
            <a:endParaRPr lang="en-US" sz="3200" b="1" i="1" u="sng" dirty="0"/>
          </a:p>
        </p:txBody>
      </p:sp>
      <p:sp>
        <p:nvSpPr>
          <p:cNvPr id="3" name="Content Placeholder 2"/>
          <p:cNvSpPr>
            <a:spLocks noGrp="1"/>
          </p:cNvSpPr>
          <p:nvPr>
            <p:ph idx="1"/>
          </p:nvPr>
        </p:nvSpPr>
        <p:spPr>
          <a:xfrm>
            <a:off x="838199" y="1051756"/>
            <a:ext cx="10648613" cy="5463343"/>
          </a:xfrm>
        </p:spPr>
        <p:txBody>
          <a:bodyPr>
            <a:normAutofit fontScale="92500" lnSpcReduction="10000"/>
          </a:bodyPr>
          <a:lstStyle/>
          <a:p>
            <a:pPr marL="457200" indent="-457200">
              <a:buFont typeface="+mj-lt"/>
              <a:buAutoNum type="arabicPeriod"/>
            </a:pPr>
            <a:r>
              <a:rPr lang="en-US" sz="2200" dirty="0">
                <a:solidFill>
                  <a:schemeClr val="bg1">
                    <a:lumMod val="65000"/>
                  </a:schemeClr>
                </a:solidFill>
              </a:rPr>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solidFill>
                  <a:schemeClr val="bg1">
                    <a:lumMod val="65000"/>
                  </a:schemeClr>
                </a:solidFill>
              </a:rPr>
              <a:t>Demonstrate object-oriented programming </a:t>
            </a:r>
            <a:r>
              <a:rPr lang="en-US" sz="2200" u="sng" dirty="0">
                <a:solidFill>
                  <a:schemeClr val="bg1">
                    <a:lumMod val="65000"/>
                  </a:schemeClr>
                </a:solidFill>
              </a:rPr>
              <a:t>concepts</a:t>
            </a:r>
            <a:r>
              <a:rPr lang="en-US" sz="2200" dirty="0">
                <a:solidFill>
                  <a:schemeClr val="bg1">
                    <a:lumMod val="65000"/>
                  </a:schemeClr>
                </a:solidFill>
              </a:rPr>
              <a:t> with examples</a:t>
            </a:r>
          </a:p>
          <a:p>
            <a:pPr marL="457200" indent="-457200">
              <a:buFont typeface="+mj-lt"/>
              <a:buAutoNum type="arabicPeriod"/>
            </a:pPr>
            <a:r>
              <a:rPr lang="en-US" sz="2200" dirty="0">
                <a:solidFill>
                  <a:schemeClr val="bg1">
                    <a:lumMod val="65000"/>
                  </a:schemeClr>
                </a:solidFill>
              </a:rPr>
              <a:t>Distinguish between a class and an object</a:t>
            </a:r>
          </a:p>
          <a:p>
            <a:pPr marL="457200" indent="-457200">
              <a:buFont typeface="+mj-lt"/>
              <a:buAutoNum type="arabicPeriod"/>
            </a:pPr>
            <a:r>
              <a:rPr lang="en-US" sz="2200" dirty="0">
                <a:solidFill>
                  <a:schemeClr val="bg1">
                    <a:lumMod val="65000"/>
                  </a:schemeClr>
                </a:solidFill>
              </a:rPr>
              <a:t>Identify and define “six” object-oriented concepts</a:t>
            </a:r>
          </a:p>
          <a:p>
            <a:pPr marL="457200" indent="-457200">
              <a:buFont typeface="+mj-lt"/>
              <a:buAutoNum type="arabicPeriod"/>
            </a:pPr>
            <a:r>
              <a:rPr lang="en-US" sz="2200" dirty="0">
                <a:solidFill>
                  <a:schemeClr val="bg1">
                    <a:lumMod val="65000"/>
                  </a:schemeClr>
                </a:solidFill>
              </a:rPr>
              <a:t>Identify the superclass and the subclass in an inheritance relationship</a:t>
            </a:r>
          </a:p>
          <a:p>
            <a:pPr marL="457200" indent="-457200">
              <a:buFont typeface="+mj-lt"/>
              <a:buAutoNum type="arabicPeriod"/>
            </a:pPr>
            <a:r>
              <a:rPr lang="en-US" sz="2200" dirty="0">
                <a:solidFill>
                  <a:schemeClr val="bg1">
                    <a:lumMod val="65000"/>
                  </a:schemeClr>
                </a:solidFill>
              </a:rPr>
              <a:t>Demonstrate inheritance, ownership, and abstraction in snippets of Java code</a:t>
            </a:r>
          </a:p>
          <a:p>
            <a:pPr marL="457200" indent="-457200">
              <a:buFont typeface="+mj-lt"/>
              <a:buAutoNum type="arabicPeriod"/>
            </a:pPr>
            <a:r>
              <a:rPr lang="en-US" sz="2200" dirty="0">
                <a:solidFill>
                  <a:schemeClr val="bg1">
                    <a:lumMod val="65000"/>
                  </a:schemeClr>
                </a:solidFill>
              </a:rPr>
              <a:t>Distinguish between aggregation and composition</a:t>
            </a:r>
          </a:p>
          <a:p>
            <a:pPr marL="457200" indent="-457200">
              <a:buFont typeface="+mj-lt"/>
              <a:buAutoNum type="arabicPeriod"/>
            </a:pPr>
            <a:r>
              <a:rPr lang="en-US" sz="2200" dirty="0">
                <a:solidFill>
                  <a:schemeClr val="bg1">
                    <a:lumMod val="65000"/>
                  </a:schemeClr>
                </a:solidFill>
              </a:rPr>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a:t>
            </a:r>
            <a:endParaRPr lang="en-US" sz="2200" u="sng" dirty="0"/>
          </a:p>
          <a:p>
            <a:pPr marL="457200" indent="-457200">
              <a:buFont typeface="+mj-lt"/>
              <a:buAutoNum type="arabicPeriod"/>
            </a:pPr>
            <a:r>
              <a:rPr lang="en-US" sz="2200" dirty="0"/>
              <a:t>Describe how object-oriented programming is fundamentally different</a:t>
            </a:r>
          </a:p>
          <a:p>
            <a:pPr marL="457200" indent="-457200">
              <a:buFont typeface="+mj-lt"/>
              <a:buAutoNum type="arabicPeriod"/>
            </a:pPr>
            <a:r>
              <a:rPr lang="en-US" sz="2200" dirty="0"/>
              <a:t>Justify the choice to use an object-oriented approach in developing software</a:t>
            </a:r>
          </a:p>
        </p:txBody>
      </p:sp>
    </p:spTree>
    <p:extLst>
      <p:ext uri="{BB962C8B-B14F-4D97-AF65-F5344CB8AC3E}">
        <p14:creationId xmlns:p14="http://schemas.microsoft.com/office/powerpoint/2010/main" val="2160305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Learning Objectives (Section 3)</a:t>
            </a:r>
            <a:endParaRPr lang="en-US" sz="3200" b="1" i="1" u="sng" dirty="0"/>
          </a:p>
        </p:txBody>
      </p:sp>
      <p:sp>
        <p:nvSpPr>
          <p:cNvPr id="3" name="Content Placeholder 2"/>
          <p:cNvSpPr>
            <a:spLocks noGrp="1"/>
          </p:cNvSpPr>
          <p:nvPr>
            <p:ph idx="1"/>
          </p:nvPr>
        </p:nvSpPr>
        <p:spPr>
          <a:xfrm>
            <a:off x="838199" y="1051756"/>
            <a:ext cx="11005716" cy="5463343"/>
          </a:xfrm>
        </p:spPr>
        <p:txBody>
          <a:bodyPr>
            <a:normAutofit/>
          </a:bodyPr>
          <a:lstStyle/>
          <a:p>
            <a:pPr marL="457200" indent="-457200">
              <a:spcBef>
                <a:spcPts val="1800"/>
              </a:spcBef>
              <a:buFont typeface="+mj-lt"/>
              <a:buAutoNum type="arabicPeriod" startAt="11"/>
            </a:pPr>
            <a:r>
              <a:rPr lang="en-US" sz="2000" dirty="0"/>
              <a:t>Define and discuss common object-oriented design </a:t>
            </a:r>
            <a:r>
              <a:rPr lang="en-US" sz="2000" u="sng" dirty="0"/>
              <a:t>patterns</a:t>
            </a:r>
            <a:r>
              <a:rPr lang="en-US" sz="2000" dirty="0"/>
              <a:t> </a:t>
            </a:r>
          </a:p>
          <a:p>
            <a:pPr marL="457200" indent="-457200">
              <a:spcBef>
                <a:spcPts val="1800"/>
              </a:spcBef>
              <a:buFont typeface="+mj-lt"/>
              <a:buAutoNum type="arabicPeriod" startAt="11"/>
            </a:pPr>
            <a:r>
              <a:rPr lang="en-US" sz="2000" dirty="0"/>
              <a:t>Define and discuss common object-oriented design </a:t>
            </a:r>
            <a:r>
              <a:rPr lang="en-US" sz="2000" u="sng" dirty="0"/>
              <a:t>principles</a:t>
            </a:r>
            <a:r>
              <a:rPr lang="en-US" sz="2000" dirty="0"/>
              <a:t> and characteristics of bad software </a:t>
            </a:r>
          </a:p>
          <a:p>
            <a:pPr marL="457200" indent="-457200">
              <a:spcBef>
                <a:spcPts val="1800"/>
              </a:spcBef>
              <a:buFont typeface="+mj-lt"/>
              <a:buAutoNum type="arabicPeriod" startAt="11"/>
            </a:pPr>
            <a:r>
              <a:rPr lang="en-US" sz="2000" dirty="0"/>
              <a:t>Describe how object-oriented programming is fundamentally different</a:t>
            </a:r>
          </a:p>
          <a:p>
            <a:pPr marL="457200" indent="-457200">
              <a:spcBef>
                <a:spcPts val="1800"/>
              </a:spcBef>
              <a:buFont typeface="+mj-lt"/>
              <a:buAutoNum type="arabicPeriod" startAt="11"/>
            </a:pPr>
            <a:r>
              <a:rPr lang="en-US" sz="2000" dirty="0"/>
              <a:t>Justify the choice to use an object-oriented approach in developing software</a:t>
            </a:r>
          </a:p>
          <a:p>
            <a:pPr marL="0" indent="0">
              <a:buNone/>
            </a:pPr>
            <a:endParaRPr lang="en-US" sz="2000" dirty="0"/>
          </a:p>
        </p:txBody>
      </p:sp>
    </p:spTree>
    <p:extLst>
      <p:ext uri="{BB962C8B-B14F-4D97-AF65-F5344CB8AC3E}">
        <p14:creationId xmlns:p14="http://schemas.microsoft.com/office/powerpoint/2010/main" val="3687749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Patterns</a:t>
            </a:r>
            <a:r>
              <a:rPr lang="en-US" dirty="0"/>
              <a:t> </a:t>
            </a:r>
          </a:p>
        </p:txBody>
      </p:sp>
      <p:sp>
        <p:nvSpPr>
          <p:cNvPr id="3" name="Content Placeholder 2"/>
          <p:cNvSpPr>
            <a:spLocks noGrp="1"/>
          </p:cNvSpPr>
          <p:nvPr>
            <p:ph idx="1"/>
          </p:nvPr>
        </p:nvSpPr>
        <p:spPr/>
        <p:txBody>
          <a:bodyPr/>
          <a:lstStyle/>
          <a:p>
            <a:pPr marL="0" indent="0">
              <a:buNone/>
            </a:pPr>
            <a:r>
              <a:rPr lang="en-US" sz="2000" u="sng" dirty="0"/>
              <a:t>Definition</a:t>
            </a:r>
            <a:r>
              <a:rPr lang="en-US" sz="2000" dirty="0"/>
              <a:t>: A software design pattern is a commonly repeated approach to constructing software. These approaches are commonly repeated because they have found to be useful.</a:t>
            </a:r>
          </a:p>
          <a:p>
            <a:pPr marL="0" indent="0">
              <a:buNone/>
            </a:pPr>
            <a:r>
              <a:rPr lang="en-US" sz="2000" dirty="0"/>
              <a:t>Common Patterns Include:</a:t>
            </a:r>
          </a:p>
          <a:p>
            <a:r>
              <a:rPr lang="en-US" sz="2000" dirty="0"/>
              <a:t>Singleton</a:t>
            </a:r>
          </a:p>
          <a:p>
            <a:r>
              <a:rPr lang="en-US" sz="2000" dirty="0"/>
              <a:t>Factory</a:t>
            </a:r>
          </a:p>
          <a:p>
            <a:r>
              <a:rPr lang="en-US" sz="2000" dirty="0"/>
              <a:t>Delegation</a:t>
            </a:r>
          </a:p>
          <a:p>
            <a:r>
              <a:rPr lang="en-US" sz="2000" dirty="0"/>
              <a:t>Model-View-Controller</a:t>
            </a:r>
          </a:p>
          <a:p>
            <a:r>
              <a:rPr lang="en-US" sz="2000" dirty="0"/>
              <a:t>Others</a:t>
            </a:r>
          </a:p>
          <a:p>
            <a:endParaRPr lang="en-US" sz="2000" dirty="0"/>
          </a:p>
          <a:p>
            <a:pPr marL="0" indent="0">
              <a:buNone/>
            </a:pPr>
            <a:endParaRPr lang="en-US" dirty="0"/>
          </a:p>
        </p:txBody>
      </p:sp>
      <p:pic>
        <p:nvPicPr>
          <p:cNvPr id="4" name="Picture 3"/>
          <p:cNvPicPr>
            <a:picLocks noChangeAspect="1"/>
          </p:cNvPicPr>
          <p:nvPr/>
        </p:nvPicPr>
        <p:blipFill>
          <a:blip r:embed="rId3"/>
          <a:stretch>
            <a:fillRect/>
          </a:stretch>
        </p:blipFill>
        <p:spPr>
          <a:xfrm>
            <a:off x="8472655" y="3086004"/>
            <a:ext cx="2466223" cy="3225896"/>
          </a:xfrm>
          <a:prstGeom prst="rect">
            <a:avLst/>
          </a:prstGeom>
        </p:spPr>
      </p:pic>
    </p:spTree>
    <p:extLst>
      <p:ext uri="{BB962C8B-B14F-4D97-AF65-F5344CB8AC3E}">
        <p14:creationId xmlns:p14="http://schemas.microsoft.com/office/powerpoint/2010/main" val="153413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Define Object-Oriented Programming </a:t>
            </a:r>
            <a:r>
              <a:rPr lang="en-US" sz="3200" dirty="0">
                <a:hlinkClick r:id="rId3"/>
              </a:rPr>
              <a:t>[link]</a:t>
            </a:r>
            <a:endParaRPr lang="en-US" sz="3200" dirty="0"/>
          </a:p>
        </p:txBody>
      </p:sp>
      <p:sp>
        <p:nvSpPr>
          <p:cNvPr id="3" name="Content Placeholder 2"/>
          <p:cNvSpPr>
            <a:spLocks noGrp="1"/>
          </p:cNvSpPr>
          <p:nvPr>
            <p:ph idx="1"/>
          </p:nvPr>
        </p:nvSpPr>
        <p:spPr>
          <a:xfrm>
            <a:off x="838200" y="1051756"/>
            <a:ext cx="10622974" cy="1883743"/>
          </a:xfrm>
        </p:spPr>
        <p:txBody>
          <a:bodyPr>
            <a:normAutofit lnSpcReduction="10000"/>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p:txBody>
      </p:sp>
    </p:spTree>
    <p:extLst>
      <p:ext uri="{BB962C8B-B14F-4D97-AF65-F5344CB8AC3E}">
        <p14:creationId xmlns:p14="http://schemas.microsoft.com/office/powerpoint/2010/main" val="3718402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Singleton Design Pattern</a:t>
            </a:r>
            <a:endParaRPr lang="en-US" dirty="0"/>
          </a:p>
        </p:txBody>
      </p:sp>
      <p:sp>
        <p:nvSpPr>
          <p:cNvPr id="3" name="Content Placeholder 2"/>
          <p:cNvSpPr>
            <a:spLocks noGrp="1"/>
          </p:cNvSpPr>
          <p:nvPr>
            <p:ph idx="1"/>
          </p:nvPr>
        </p:nvSpPr>
        <p:spPr>
          <a:xfrm>
            <a:off x="838199" y="1825625"/>
            <a:ext cx="6239720" cy="4351338"/>
          </a:xfrm>
        </p:spPr>
        <p:txBody>
          <a:bodyPr/>
          <a:lstStyle/>
          <a:p>
            <a:pPr marL="0" indent="0">
              <a:buNone/>
            </a:pPr>
            <a:r>
              <a:rPr lang="en-US" u="sng" dirty="0"/>
              <a:t>Singleton Pattern</a:t>
            </a:r>
            <a:r>
              <a:rPr lang="en-US" dirty="0"/>
              <a:t>: Utilized to make sure that only one instance of a class is in existence. </a:t>
            </a:r>
          </a:p>
          <a:p>
            <a:pPr marL="0" indent="0">
              <a:buNone/>
            </a:pPr>
            <a:r>
              <a:rPr lang="en-US" dirty="0"/>
              <a:t>An example would include an application log files that needs to be synchronized across threads. </a:t>
            </a:r>
            <a:r>
              <a:rPr lang="en-US" dirty="0">
                <a:hlinkClick r:id="rId3"/>
              </a:rPr>
              <a:t>[</a:t>
            </a:r>
            <a:r>
              <a:rPr lang="en-US" dirty="0">
                <a:hlinkClick r:id="rId3"/>
              </a:rPr>
              <a:t>link]</a:t>
            </a:r>
            <a:endParaRPr lang="en-US" dirty="0"/>
          </a:p>
        </p:txBody>
      </p:sp>
      <p:pic>
        <p:nvPicPr>
          <p:cNvPr id="4" name="Picture 3"/>
          <p:cNvPicPr>
            <a:picLocks noChangeAspect="1"/>
          </p:cNvPicPr>
          <p:nvPr/>
        </p:nvPicPr>
        <p:blipFill>
          <a:blip r:embed="rId4"/>
          <a:stretch>
            <a:fillRect/>
          </a:stretch>
        </p:blipFill>
        <p:spPr>
          <a:xfrm>
            <a:off x="7298199" y="1825625"/>
            <a:ext cx="4114800" cy="2877886"/>
          </a:xfrm>
          <a:prstGeom prst="rect">
            <a:avLst/>
          </a:prstGeom>
        </p:spPr>
      </p:pic>
    </p:spTree>
    <p:extLst>
      <p:ext uri="{BB962C8B-B14F-4D97-AF65-F5344CB8AC3E}">
        <p14:creationId xmlns:p14="http://schemas.microsoft.com/office/powerpoint/2010/main" val="1662649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Factory Design Pattern</a:t>
            </a:r>
            <a:endParaRPr lang="en-US" dirty="0"/>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Factory Pattern</a:t>
            </a:r>
            <a:r>
              <a:rPr lang="en-US" sz="2000" dirty="0"/>
              <a:t>: Utilized to create an object without exposing how it is created. </a:t>
            </a:r>
            <a:r>
              <a:rPr lang="en-US" sz="2000" dirty="0">
                <a:hlinkClick r:id="rId3"/>
              </a:rPr>
              <a:t>[link]</a:t>
            </a:r>
            <a:endParaRPr lang="en-US" sz="2000" dirty="0"/>
          </a:p>
          <a:p>
            <a:pPr marL="0" indent="0">
              <a:buNone/>
            </a:pPr>
            <a:r>
              <a:rPr lang="en-US" sz="2000" dirty="0"/>
              <a:t>An example would have been in our Polymorphic Animal. We could have made an Animal Factory that his the fact that we were just creating random Dogs, Cats, and </a:t>
            </a:r>
            <a:r>
              <a:rPr lang="en-US" sz="2000" dirty="0" err="1"/>
              <a:t>Bigcats</a:t>
            </a:r>
            <a:r>
              <a:rPr lang="en-US" sz="2000" dirty="0"/>
              <a:t>. Then if we wanted to change  the ratios or add Animals, we could do it without forcing code changes outside of the Animal Factory.</a:t>
            </a:r>
          </a:p>
          <a:p>
            <a:pPr marL="0" indent="0">
              <a:buNone/>
            </a:pPr>
            <a:r>
              <a:rPr lang="en-US" sz="2000" dirty="0"/>
              <a:t>Another example would be  a Shape Factory that return shapes based on input, but does not expose how the shapes are created. See coding example. </a:t>
            </a:r>
            <a:endParaRPr lang="en-US" sz="2000" dirty="0"/>
          </a:p>
        </p:txBody>
      </p:sp>
      <p:pic>
        <p:nvPicPr>
          <p:cNvPr id="6" name="Picture 5"/>
          <p:cNvPicPr>
            <a:picLocks noChangeAspect="1"/>
          </p:cNvPicPr>
          <p:nvPr/>
        </p:nvPicPr>
        <p:blipFill>
          <a:blip r:embed="rId4"/>
          <a:stretch>
            <a:fillRect/>
          </a:stretch>
        </p:blipFill>
        <p:spPr>
          <a:xfrm>
            <a:off x="7360781" y="56574"/>
            <a:ext cx="4114800" cy="6801426"/>
          </a:xfrm>
          <a:prstGeom prst="rect">
            <a:avLst/>
          </a:prstGeom>
        </p:spPr>
      </p:pic>
    </p:spTree>
    <p:extLst>
      <p:ext uri="{BB962C8B-B14F-4D97-AF65-F5344CB8AC3E}">
        <p14:creationId xmlns:p14="http://schemas.microsoft.com/office/powerpoint/2010/main" val="3334786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dirty="0"/>
              <a:t>Delegation Design Pattern</a:t>
            </a:r>
            <a:endParaRPr lang="en-US" dirty="0"/>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Delegation Pattern</a:t>
            </a:r>
            <a:r>
              <a:rPr lang="en-US" sz="2000" dirty="0"/>
              <a:t>: In delegation, an object handles a request by delegating to a second object (the delegate). </a:t>
            </a:r>
            <a:r>
              <a:rPr lang="en-US" sz="2000" dirty="0">
                <a:hlinkClick r:id="rId3"/>
              </a:rPr>
              <a:t>[link]</a:t>
            </a:r>
            <a:endParaRPr lang="en-US" sz="2000" dirty="0"/>
          </a:p>
          <a:p>
            <a:pPr marL="0" indent="0">
              <a:buNone/>
            </a:pPr>
            <a:r>
              <a:rPr lang="en-US" sz="2000" dirty="0"/>
              <a:t>An example would be an financial application that displays streaming stock prices at the bottom of its windows. We may decide to license an “object” (likely associated with an external service) that we then Delegate the responsibility for displaying on that portion of the screen. Since it may not be technically possible to directly Inherit the functionality from the purchased product, the Delegation pattern allows us to achieve much of the same reuse through an object composition relationship.  </a:t>
            </a:r>
          </a:p>
          <a:p>
            <a:pPr marL="0" indent="0">
              <a:buNone/>
            </a:pPr>
            <a:r>
              <a:rPr lang="en-US" sz="2000" dirty="0"/>
              <a:t>“Delegation is a way to make composition as powerful for reuse as inheritance” - Grady </a:t>
            </a:r>
            <a:r>
              <a:rPr lang="en-US" sz="2000" dirty="0" err="1"/>
              <a:t>Booch</a:t>
            </a:r>
            <a:endParaRPr lang="en-US" sz="2000" dirty="0"/>
          </a:p>
        </p:txBody>
      </p:sp>
      <p:pic>
        <p:nvPicPr>
          <p:cNvPr id="4" name="Picture 3"/>
          <p:cNvPicPr>
            <a:picLocks noChangeAspect="1"/>
          </p:cNvPicPr>
          <p:nvPr/>
        </p:nvPicPr>
        <p:blipFill>
          <a:blip r:embed="rId4"/>
          <a:stretch>
            <a:fillRect/>
          </a:stretch>
        </p:blipFill>
        <p:spPr>
          <a:xfrm>
            <a:off x="7371806" y="1690688"/>
            <a:ext cx="4114800" cy="2725225"/>
          </a:xfrm>
          <a:prstGeom prst="rect">
            <a:avLst/>
          </a:prstGeom>
        </p:spPr>
      </p:pic>
    </p:spTree>
    <p:extLst>
      <p:ext uri="{BB962C8B-B14F-4D97-AF65-F5344CB8AC3E}">
        <p14:creationId xmlns:p14="http://schemas.microsoft.com/office/powerpoint/2010/main" val="2702964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dirty="0"/>
              <a:t>Model-View-Controller</a:t>
            </a:r>
            <a:endParaRPr lang="en-US" dirty="0"/>
          </a:p>
        </p:txBody>
      </p:sp>
      <p:sp>
        <p:nvSpPr>
          <p:cNvPr id="3" name="Content Placeholder 2"/>
          <p:cNvSpPr>
            <a:spLocks noGrp="1"/>
          </p:cNvSpPr>
          <p:nvPr>
            <p:ph idx="1"/>
          </p:nvPr>
        </p:nvSpPr>
        <p:spPr>
          <a:xfrm>
            <a:off x="838199" y="1825624"/>
            <a:ext cx="6239720" cy="4783519"/>
          </a:xfrm>
        </p:spPr>
        <p:txBody>
          <a:bodyPr>
            <a:normAutofit lnSpcReduction="10000"/>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a:p>
            <a:pPr marL="0" indent="0">
              <a:buNone/>
            </a:pPr>
            <a:r>
              <a:rPr lang="en-US" sz="2000" dirty="0"/>
              <a:t>An example would be a system that manages student data. We would want to segregate the Model (data) from the View (UI) for several reasons including:</a:t>
            </a:r>
          </a:p>
          <a:p>
            <a:pPr marL="0" indent="0">
              <a:buNone/>
            </a:pPr>
            <a:r>
              <a:rPr lang="en-US" sz="2000" dirty="0"/>
              <a:t>There may be many different Views that access the same data potentially including: </a:t>
            </a:r>
          </a:p>
          <a:p>
            <a:pPr>
              <a:spcBef>
                <a:spcPts val="0"/>
              </a:spcBef>
            </a:pPr>
            <a:r>
              <a:rPr lang="en-US" sz="2000" dirty="0"/>
              <a:t>student view</a:t>
            </a:r>
          </a:p>
          <a:p>
            <a:pPr>
              <a:spcBef>
                <a:spcPts val="0"/>
              </a:spcBef>
            </a:pPr>
            <a:r>
              <a:rPr lang="en-US" sz="2000" dirty="0"/>
              <a:t>faculty view </a:t>
            </a:r>
          </a:p>
          <a:p>
            <a:pPr>
              <a:spcBef>
                <a:spcPts val="0"/>
              </a:spcBef>
            </a:pPr>
            <a:r>
              <a:rPr lang="en-US" sz="2000" dirty="0"/>
              <a:t>administrator view, </a:t>
            </a:r>
          </a:p>
          <a:p>
            <a:pPr>
              <a:spcBef>
                <a:spcPts val="0"/>
              </a:spcBef>
            </a:pPr>
            <a:r>
              <a:rPr lang="en-US" sz="2000" dirty="0"/>
              <a:t>Web student view, </a:t>
            </a:r>
          </a:p>
          <a:p>
            <a:pPr>
              <a:spcBef>
                <a:spcPts val="0"/>
              </a:spcBef>
            </a:pPr>
            <a:r>
              <a:rPr lang="en-US" sz="2000" dirty="0"/>
              <a:t>mobile student view, etc. </a:t>
            </a:r>
          </a:p>
        </p:txBody>
      </p:sp>
    </p:spTree>
    <p:extLst>
      <p:ext uri="{BB962C8B-B14F-4D97-AF65-F5344CB8AC3E}">
        <p14:creationId xmlns:p14="http://schemas.microsoft.com/office/powerpoint/2010/main" val="1428093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Software design principles represent a set of guidelines that helps us to avoid having a bad design. The design principles are associated to Robert Martin who gathered them in "Agile Software Development: Principles, Patterns, and Practices". </a:t>
            </a:r>
          </a:p>
          <a:p>
            <a:pPr marL="0" indent="0">
              <a:buNone/>
            </a:pPr>
            <a:r>
              <a:rPr lang="en-US" sz="2000" dirty="0"/>
              <a:t>According to Robert Martin there are 3 important characteristics of a bad design that should be avoided:</a:t>
            </a:r>
          </a:p>
          <a:p>
            <a:pPr marL="0" indent="0">
              <a:buNone/>
            </a:pPr>
            <a:endParaRPr lang="en-US" sz="2000" dirty="0"/>
          </a:p>
        </p:txBody>
      </p:sp>
      <p:pic>
        <p:nvPicPr>
          <p:cNvPr id="5" name="Picture 4"/>
          <p:cNvPicPr>
            <a:picLocks noChangeAspect="1"/>
          </p:cNvPicPr>
          <p:nvPr/>
        </p:nvPicPr>
        <p:blipFill>
          <a:blip r:embed="rId3"/>
          <a:stretch>
            <a:fillRect/>
          </a:stretch>
        </p:blipFill>
        <p:spPr>
          <a:xfrm>
            <a:off x="8541767" y="3149800"/>
            <a:ext cx="2466223" cy="3093650"/>
          </a:xfrm>
          <a:prstGeom prst="rect">
            <a:avLst/>
          </a:prstGeom>
        </p:spPr>
      </p:pic>
      <p:sp>
        <p:nvSpPr>
          <p:cNvPr id="6" name="TextBox 5"/>
          <p:cNvSpPr txBox="1"/>
          <p:nvPr/>
        </p:nvSpPr>
        <p:spPr>
          <a:xfrm>
            <a:off x="838200" y="3450265"/>
            <a:ext cx="7214191" cy="2215991"/>
          </a:xfrm>
          <a:prstGeom prst="rect">
            <a:avLst/>
          </a:prstGeom>
          <a:noFill/>
        </p:spPr>
        <p:txBody>
          <a:bodyPr wrap="square" rtlCol="0">
            <a:spAutoFit/>
          </a:bodyPr>
          <a:lstStyle/>
          <a:p>
            <a:pPr marL="285750" indent="-285750">
              <a:spcBef>
                <a:spcPts val="1800"/>
              </a:spcBef>
              <a:buFont typeface="Wingdings" panose="05000000000000000000" pitchFamily="2" charset="2"/>
              <a:buChar char="§"/>
            </a:pPr>
            <a:r>
              <a:rPr lang="en-US" u="sng" dirty="0"/>
              <a:t>Rigidity</a:t>
            </a:r>
            <a:r>
              <a:rPr lang="en-US" dirty="0"/>
              <a:t> - It is hard to change because every change affects too many other parts of the system.</a:t>
            </a:r>
          </a:p>
          <a:p>
            <a:pPr marL="285750" indent="-285750">
              <a:spcBef>
                <a:spcPts val="1800"/>
              </a:spcBef>
              <a:buFont typeface="Wingdings" panose="05000000000000000000" pitchFamily="2" charset="2"/>
              <a:buChar char="§"/>
            </a:pPr>
            <a:r>
              <a:rPr lang="en-US" u="sng" dirty="0"/>
              <a:t>Fragility</a:t>
            </a:r>
            <a:r>
              <a:rPr lang="en-US" dirty="0"/>
              <a:t> - When you make a change, unexpected parts of the system break.</a:t>
            </a:r>
          </a:p>
          <a:p>
            <a:pPr marL="285750" indent="-285750">
              <a:spcBef>
                <a:spcPts val="1800"/>
              </a:spcBef>
              <a:buFont typeface="Wingdings" panose="05000000000000000000" pitchFamily="2" charset="2"/>
              <a:buChar char="§"/>
            </a:pPr>
            <a:r>
              <a:rPr lang="en-US" u="sng" dirty="0"/>
              <a:t>Immobility</a:t>
            </a:r>
            <a:r>
              <a:rPr lang="en-US" dirty="0"/>
              <a:t> - It is hard to reuse in another application because it cannot be disentangled from the current application.</a:t>
            </a:r>
          </a:p>
        </p:txBody>
      </p:sp>
    </p:spTree>
    <p:extLst>
      <p:ext uri="{BB962C8B-B14F-4D97-AF65-F5344CB8AC3E}">
        <p14:creationId xmlns:p14="http://schemas.microsoft.com/office/powerpoint/2010/main" val="4089484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4208352"/>
          </a:xfrm>
        </p:spPr>
        <p:txBody>
          <a:bodyPr>
            <a:normAutofit/>
          </a:bodyPr>
          <a:lstStyle/>
          <a:p>
            <a:pPr marL="0" indent="0">
              <a:buNone/>
            </a:pPr>
            <a:r>
              <a:rPr lang="en-US" sz="2000" dirty="0"/>
              <a:t>Martin identifies the following Design Principles:</a:t>
            </a:r>
          </a:p>
          <a:p>
            <a:pPr>
              <a:buFont typeface="Wingdings" panose="05000000000000000000" pitchFamily="2" charset="2"/>
              <a:buChar char="§"/>
            </a:pPr>
            <a:r>
              <a:rPr lang="en-US" sz="2000" dirty="0"/>
              <a:t>Open Close Principle</a:t>
            </a:r>
          </a:p>
          <a:p>
            <a:pPr>
              <a:buFont typeface="Wingdings" panose="05000000000000000000" pitchFamily="2" charset="2"/>
              <a:buChar char="§"/>
            </a:pPr>
            <a:r>
              <a:rPr lang="en-US" sz="2000" dirty="0"/>
              <a:t>Dependency Inversion Principle</a:t>
            </a:r>
          </a:p>
          <a:p>
            <a:pPr>
              <a:buFont typeface="Wingdings" panose="05000000000000000000" pitchFamily="2" charset="2"/>
              <a:buChar char="§"/>
            </a:pPr>
            <a:r>
              <a:rPr lang="en-US" sz="2000" dirty="0"/>
              <a:t>Interface Segregation Principle</a:t>
            </a:r>
          </a:p>
          <a:p>
            <a:pPr>
              <a:buFont typeface="Wingdings" panose="05000000000000000000" pitchFamily="2" charset="2"/>
              <a:buChar char="§"/>
            </a:pPr>
            <a:r>
              <a:rPr lang="en-US" sz="2000" dirty="0"/>
              <a:t>Single Responsibility Principle</a:t>
            </a:r>
          </a:p>
          <a:p>
            <a:pPr>
              <a:buFont typeface="Wingdings" panose="05000000000000000000" pitchFamily="2" charset="2"/>
              <a:buChar char="§"/>
            </a:pPr>
            <a:r>
              <a:rPr lang="en-US" sz="2000" dirty="0" err="1"/>
              <a:t>Liskov's</a:t>
            </a:r>
            <a:r>
              <a:rPr lang="en-US" sz="2000" dirty="0"/>
              <a:t> Substitution Principle</a:t>
            </a:r>
          </a:p>
          <a:p>
            <a:pPr marL="0" indent="0">
              <a:buNone/>
            </a:pPr>
            <a:endParaRPr lang="en-US" sz="2000" dirty="0"/>
          </a:p>
        </p:txBody>
      </p:sp>
    </p:spTree>
    <p:extLst>
      <p:ext uri="{BB962C8B-B14F-4D97-AF65-F5344CB8AC3E}">
        <p14:creationId xmlns:p14="http://schemas.microsoft.com/office/powerpoint/2010/main" val="2290701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dirty="0"/>
              <a:t>Open Close Principle</a:t>
            </a:r>
            <a:endParaRPr lang="en-US" dirty="0"/>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Software entities like classes should be open for extension but closed for modifications.</a:t>
            </a:r>
          </a:p>
        </p:txBody>
      </p:sp>
      <p:pic>
        <p:nvPicPr>
          <p:cNvPr id="4" name="Picture 3"/>
          <p:cNvPicPr>
            <a:picLocks noChangeAspect="1"/>
          </p:cNvPicPr>
          <p:nvPr/>
        </p:nvPicPr>
        <p:blipFill>
          <a:blip r:embed="rId3"/>
          <a:stretch>
            <a:fillRect/>
          </a:stretch>
        </p:blipFill>
        <p:spPr>
          <a:xfrm>
            <a:off x="7371806" y="1690688"/>
            <a:ext cx="4114800" cy="2726625"/>
          </a:xfrm>
          <a:prstGeom prst="rect">
            <a:avLst/>
          </a:prstGeom>
        </p:spPr>
      </p:pic>
      <p:pic>
        <p:nvPicPr>
          <p:cNvPr id="6" name="Picture 5"/>
          <p:cNvPicPr>
            <a:picLocks noChangeAspect="1"/>
          </p:cNvPicPr>
          <p:nvPr/>
        </p:nvPicPr>
        <p:blipFill>
          <a:blip r:embed="rId4"/>
          <a:stretch>
            <a:fillRect/>
          </a:stretch>
        </p:blipFill>
        <p:spPr>
          <a:xfrm>
            <a:off x="7371806" y="1690688"/>
            <a:ext cx="4114800" cy="4732638"/>
          </a:xfrm>
          <a:prstGeom prst="rect">
            <a:avLst/>
          </a:prstGeom>
        </p:spPr>
      </p:pic>
    </p:spTree>
    <p:extLst>
      <p:ext uri="{BB962C8B-B14F-4D97-AF65-F5344CB8AC3E}">
        <p14:creationId xmlns:p14="http://schemas.microsoft.com/office/powerpoint/2010/main" val="74110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114800" cy="2710050"/>
          </a:xfrm>
          <a:prstGeom prst="rect">
            <a:avLst/>
          </a:prstGeom>
        </p:spPr>
      </p:pic>
      <p:sp>
        <p:nvSpPr>
          <p:cNvPr id="2" name="Title 1"/>
          <p:cNvSpPr>
            <a:spLocks noGrp="1"/>
          </p:cNvSpPr>
          <p:nvPr>
            <p:ph type="title"/>
          </p:nvPr>
        </p:nvSpPr>
        <p:spPr>
          <a:xfrm>
            <a:off x="838199" y="365125"/>
            <a:ext cx="7429275" cy="1325563"/>
          </a:xfrm>
        </p:spPr>
        <p:txBody>
          <a:bodyPr>
            <a:normAutofit/>
          </a:bodyPr>
          <a:lstStyle/>
          <a:p>
            <a:r>
              <a:rPr lang="en-US" dirty="0"/>
              <a:t>Dependency Inversion </a:t>
            </a:r>
            <a:br>
              <a:rPr lang="en-US" dirty="0"/>
            </a:br>
            <a:r>
              <a:rPr lang="en-US" dirty="0"/>
              <a:t>Principle</a:t>
            </a:r>
            <a:endParaRPr lang="en-US" dirty="0"/>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Don't let owners depend on the implementation of the things it owns.</a:t>
            </a:r>
          </a:p>
          <a:p>
            <a:pPr marL="0" indent="0">
              <a:buNone/>
            </a:pPr>
            <a:r>
              <a:rPr lang="en-US" sz="2000" dirty="0"/>
              <a:t>For example a Manager class should  not have to behave differently depending on if a what type of workers. </a:t>
            </a:r>
          </a:p>
          <a:p>
            <a:pPr marL="0" indent="0">
              <a:buNone/>
            </a:pPr>
            <a:r>
              <a:rPr lang="en-US" sz="2000" dirty="0"/>
              <a:t>One way to comply with Dependency Inversion Principle is to use an interface. An interface is a class-like data type that prescribes behaviors rather than data.</a:t>
            </a:r>
          </a:p>
          <a:p>
            <a:pPr marL="0" indent="0">
              <a:buNone/>
            </a:pPr>
            <a:endParaRPr lang="en-US" sz="2000" dirty="0"/>
          </a:p>
        </p:txBody>
      </p:sp>
      <p:pic>
        <p:nvPicPr>
          <p:cNvPr id="7" name="Picture 6"/>
          <p:cNvPicPr>
            <a:picLocks noChangeAspect="1"/>
          </p:cNvPicPr>
          <p:nvPr/>
        </p:nvPicPr>
        <p:blipFill>
          <a:blip r:embed="rId4"/>
          <a:stretch>
            <a:fillRect/>
          </a:stretch>
        </p:blipFill>
        <p:spPr>
          <a:xfrm>
            <a:off x="7371806" y="1106351"/>
            <a:ext cx="4114800" cy="5751649"/>
          </a:xfrm>
          <a:prstGeom prst="rect">
            <a:avLst/>
          </a:prstGeom>
        </p:spPr>
      </p:pic>
    </p:spTree>
    <p:extLst>
      <p:ext uri="{BB962C8B-B14F-4D97-AF65-F5344CB8AC3E}">
        <p14:creationId xmlns:p14="http://schemas.microsoft.com/office/powerpoint/2010/main" val="232958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dirty="0"/>
              <a:t>Interface Segregation Principle</a:t>
            </a:r>
            <a:endParaRPr lang="en-US" dirty="0"/>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Clients should not be forced to depend upon interfaces that they don't use.</a:t>
            </a:r>
          </a:p>
          <a:p>
            <a:pPr marL="0" indent="0">
              <a:buNone/>
            </a:pPr>
            <a:r>
              <a:rPr lang="en-US" sz="2000" dirty="0"/>
              <a:t>The previous example has a minor flaw. Consider the </a:t>
            </a:r>
            <a:r>
              <a:rPr lang="en-US" sz="2000" dirty="0" err="1"/>
              <a:t>IWorker</a:t>
            </a:r>
            <a:r>
              <a:rPr lang="en-US" sz="2000" dirty="0"/>
              <a:t> interface. It specifies that workers both eat lunch and do work. What if we end up building and using robotic workers? They don’t have to eat. So, our definition of Worker includes too much and therefore can only be clumsily applied to situations where our understanding of what a worker is might change.</a:t>
            </a:r>
          </a:p>
        </p:txBody>
      </p:sp>
      <p:pic>
        <p:nvPicPr>
          <p:cNvPr id="5" name="Picture 4"/>
          <p:cNvPicPr>
            <a:picLocks noChangeAspect="1"/>
          </p:cNvPicPr>
          <p:nvPr/>
        </p:nvPicPr>
        <p:blipFill>
          <a:blip r:embed="rId3"/>
          <a:stretch>
            <a:fillRect/>
          </a:stretch>
        </p:blipFill>
        <p:spPr>
          <a:xfrm>
            <a:off x="7371806" y="1690688"/>
            <a:ext cx="4114800" cy="1681629"/>
          </a:xfrm>
          <a:prstGeom prst="rect">
            <a:avLst/>
          </a:prstGeom>
        </p:spPr>
      </p:pic>
      <p:pic>
        <p:nvPicPr>
          <p:cNvPr id="7" name="Picture 6"/>
          <p:cNvPicPr>
            <a:picLocks noChangeAspect="1"/>
          </p:cNvPicPr>
          <p:nvPr/>
        </p:nvPicPr>
        <p:blipFill>
          <a:blip r:embed="rId4"/>
          <a:stretch>
            <a:fillRect/>
          </a:stretch>
        </p:blipFill>
        <p:spPr>
          <a:xfrm>
            <a:off x="7371806" y="1690688"/>
            <a:ext cx="4114800" cy="2358987"/>
          </a:xfrm>
          <a:prstGeom prst="rect">
            <a:avLst/>
          </a:prstGeom>
        </p:spPr>
      </p:pic>
    </p:spTree>
    <p:extLst>
      <p:ext uri="{BB962C8B-B14F-4D97-AF65-F5344CB8AC3E}">
        <p14:creationId xmlns:p14="http://schemas.microsoft.com/office/powerpoint/2010/main" val="34221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dirty="0"/>
              <a:t>Single Responsibility Principle</a:t>
            </a:r>
            <a:endParaRPr lang="en-US" dirty="0"/>
          </a:p>
        </p:txBody>
      </p:sp>
      <p:sp>
        <p:nvSpPr>
          <p:cNvPr id="3" name="Content Placeholder 2"/>
          <p:cNvSpPr>
            <a:spLocks noGrp="1"/>
          </p:cNvSpPr>
          <p:nvPr>
            <p:ph idx="1"/>
          </p:nvPr>
        </p:nvSpPr>
        <p:spPr>
          <a:xfrm>
            <a:off x="838199" y="1690688"/>
            <a:ext cx="10307741" cy="4783519"/>
          </a:xfrm>
        </p:spPr>
        <p:txBody>
          <a:bodyPr>
            <a:normAutofit/>
          </a:bodyPr>
          <a:lstStyle/>
          <a:p>
            <a:pPr marL="0" indent="0">
              <a:buNone/>
            </a:pPr>
            <a:r>
              <a:rPr lang="en-US" sz="2000" dirty="0"/>
              <a:t>A class should have only one reason to change.</a:t>
            </a:r>
          </a:p>
          <a:p>
            <a:pPr marL="0" indent="0">
              <a:buNone/>
            </a:pPr>
            <a:r>
              <a:rPr lang="en-US" sz="2000" dirty="0"/>
              <a:t>An example might be a video player. If you build into the video player class both the responsibility to render the content and control the networking and buffering, you now have two reasons to have to change that </a:t>
            </a:r>
            <a:r>
              <a:rPr lang="en-US" sz="2000" dirty="0" err="1"/>
              <a:t>VideoPlayer</a:t>
            </a:r>
            <a:r>
              <a:rPr lang="en-US" sz="2000" dirty="0"/>
              <a:t> class. Instead, separate out the rendering and the networking/buffering among classes that the </a:t>
            </a:r>
            <a:r>
              <a:rPr lang="en-US" sz="2000" dirty="0" err="1"/>
              <a:t>VideoPlayer</a:t>
            </a:r>
            <a:r>
              <a:rPr lang="en-US" sz="2000" dirty="0"/>
              <a:t> class owns.</a:t>
            </a:r>
          </a:p>
        </p:txBody>
      </p:sp>
    </p:spTree>
    <p:extLst>
      <p:ext uri="{BB962C8B-B14F-4D97-AF65-F5344CB8AC3E}">
        <p14:creationId xmlns:p14="http://schemas.microsoft.com/office/powerpoint/2010/main" val="130138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Position 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81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371806" y="1689182"/>
            <a:ext cx="4114800" cy="3241963"/>
          </a:xfrm>
          <a:prstGeom prst="rect">
            <a:avLst/>
          </a:prstGeom>
        </p:spPr>
      </p:pic>
      <p:sp>
        <p:nvSpPr>
          <p:cNvPr id="2" name="Title 1"/>
          <p:cNvSpPr>
            <a:spLocks noGrp="1"/>
          </p:cNvSpPr>
          <p:nvPr>
            <p:ph type="title"/>
          </p:nvPr>
        </p:nvSpPr>
        <p:spPr>
          <a:xfrm>
            <a:off x="838200" y="365125"/>
            <a:ext cx="10307741" cy="1325563"/>
          </a:xfrm>
        </p:spPr>
        <p:txBody>
          <a:bodyPr>
            <a:normAutofit/>
          </a:bodyPr>
          <a:lstStyle/>
          <a:p>
            <a:r>
              <a:rPr lang="en-US" dirty="0" err="1"/>
              <a:t>Liskov</a:t>
            </a:r>
            <a:r>
              <a:rPr lang="en-US" dirty="0"/>
              <a:t> Substitution Principle</a:t>
            </a:r>
            <a:endParaRPr lang="en-US" dirty="0"/>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Derived classes must be completely substitutable for their base types. And similarly Subclasses should not break core functionality introduced by their parent.</a:t>
            </a:r>
          </a:p>
        </p:txBody>
      </p:sp>
      <p:pic>
        <p:nvPicPr>
          <p:cNvPr id="9" name="Picture 8"/>
          <p:cNvPicPr>
            <a:picLocks noChangeAspect="1"/>
          </p:cNvPicPr>
          <p:nvPr/>
        </p:nvPicPr>
        <p:blipFill>
          <a:blip r:embed="rId4"/>
          <a:stretch>
            <a:fillRect/>
          </a:stretch>
        </p:blipFill>
        <p:spPr>
          <a:xfrm>
            <a:off x="7371806" y="1689182"/>
            <a:ext cx="4114800" cy="3370811"/>
          </a:xfrm>
          <a:prstGeom prst="rect">
            <a:avLst/>
          </a:prstGeom>
        </p:spPr>
      </p:pic>
    </p:spTree>
    <p:extLst>
      <p:ext uri="{BB962C8B-B14F-4D97-AF65-F5344CB8AC3E}">
        <p14:creationId xmlns:p14="http://schemas.microsoft.com/office/powerpoint/2010/main" val="362653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Describe how object-oriented programming is fundamentally different</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02787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Justify the choice to use an object-oriented approach in developing software</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77180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Slides</a:t>
            </a:r>
          </a:p>
        </p:txBody>
      </p:sp>
      <p:sp>
        <p:nvSpPr>
          <p:cNvPr id="3" name="Content Placeholder 2"/>
          <p:cNvSpPr>
            <a:spLocks noGrp="1"/>
          </p:cNvSpPr>
          <p:nvPr>
            <p:ph idx="1"/>
          </p:nvPr>
        </p:nvSpPr>
        <p:spPr/>
        <p:txBody>
          <a:bodyPr/>
          <a:lstStyle/>
          <a:p>
            <a:r>
              <a:rPr lang="en-US" dirty="0">
                <a:hlinkClick r:id="rId2"/>
              </a:rPr>
              <a:t>Waterfall</a:t>
            </a:r>
            <a:r>
              <a:rPr lang="en-US" dirty="0"/>
              <a:t> vs </a:t>
            </a:r>
            <a:r>
              <a:rPr lang="en-US" dirty="0">
                <a:hlinkClick r:id="rId3"/>
              </a:rPr>
              <a:t>Iterative</a:t>
            </a:r>
            <a:r>
              <a:rPr lang="en-US" dirty="0"/>
              <a:t> vs </a:t>
            </a:r>
            <a:r>
              <a:rPr lang="en-US" dirty="0">
                <a:hlinkClick r:id="rId4"/>
              </a:rPr>
              <a:t>Agile</a:t>
            </a:r>
            <a:endParaRPr lang="en-US" dirty="0"/>
          </a:p>
        </p:txBody>
      </p:sp>
    </p:spTree>
    <p:extLst>
      <p:ext uri="{BB962C8B-B14F-4D97-AF65-F5344CB8AC3E}">
        <p14:creationId xmlns:p14="http://schemas.microsoft.com/office/powerpoint/2010/main" val="1806849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2"/>
              </a:rPr>
              <a:t>Waterfall</a:t>
            </a:r>
            <a:r>
              <a:rPr lang="en-US" sz="3200" dirty="0"/>
              <a:t> vs </a:t>
            </a:r>
            <a:r>
              <a:rPr lang="en-US" sz="3200" dirty="0">
                <a:hlinkClick r:id="rId3"/>
              </a:rPr>
              <a:t>Iterative</a:t>
            </a:r>
            <a:r>
              <a:rPr lang="en-US" sz="3200" dirty="0"/>
              <a:t> vs </a:t>
            </a:r>
            <a:r>
              <a:rPr lang="en-US" sz="3200" dirty="0">
                <a:hlinkClick r:id="rId4"/>
              </a:rPr>
              <a:t>Agile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2675841"/>
              </p:ext>
            </p:extLst>
          </p:nvPr>
        </p:nvGraphicFramePr>
        <p:xfrm>
          <a:off x="838200" y="1038714"/>
          <a:ext cx="10515600" cy="571220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5"/>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6"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7"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8"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9"/>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0"/>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357631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2"/>
              </a:rPr>
              <a:t>Waterfall</a:t>
            </a:r>
            <a:r>
              <a:rPr lang="en-US" sz="3200" dirty="0"/>
              <a:t> vs </a:t>
            </a:r>
            <a:r>
              <a:rPr lang="en-US" sz="3200" dirty="0">
                <a:hlinkClick r:id="rId3"/>
              </a:rPr>
              <a:t>Iterative</a:t>
            </a:r>
            <a:r>
              <a:rPr lang="en-US" sz="3200" dirty="0"/>
              <a:t> vs </a:t>
            </a:r>
            <a:r>
              <a:rPr lang="en-US" sz="3200" dirty="0">
                <a:hlinkClick r:id="rId4"/>
              </a:rPr>
              <a:t>Agile</a:t>
            </a:r>
            <a:r>
              <a:rPr lang="en-US" sz="3200" dirty="0"/>
              <a:t>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4419885"/>
              </p:ext>
            </p:extLst>
          </p:nvPr>
        </p:nvGraphicFramePr>
        <p:xfrm>
          <a:off x="838200" y="1038714"/>
          <a:ext cx="10515600" cy="471741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Engineering Standards</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None specified</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Components and Modeling (UML)</a:t>
                      </a:r>
                    </a:p>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5"/>
                        </a:rPr>
                        <a:t>XP</a:t>
                      </a:r>
                      <a:r>
                        <a:rPr lang="en-US" sz="1600" dirty="0">
                          <a:effectLst/>
                          <a:latin typeface="+mn-lt"/>
                          <a:ea typeface="Calibri" panose="020F0502020204030204" pitchFamily="34" charset="0"/>
                          <a:cs typeface="Times New Roman" panose="02020603050405020304" pitchFamily="18" charset="0"/>
                        </a:rPr>
                        <a:t> referenced periodically</a:t>
                      </a:r>
                    </a:p>
                  </a:txBody>
                  <a:tcPr marL="68580" marR="68580" marT="0" marB="0"/>
                </a:tc>
                <a:tc>
                  <a:txBody>
                    <a:bodyPr/>
                    <a:lstStyle/>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5"/>
                        </a:rPr>
                        <a:t>XP</a:t>
                      </a:r>
                      <a:r>
                        <a:rPr lang="en-US" sz="16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6"/>
                        </a:rPr>
                        <a:t>DevOps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Optimization</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Specialization &amp; standardization based on skills, location, and/or technology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iterations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Fast customer feedback, small cross-functional</a:t>
                      </a:r>
                      <a:r>
                        <a:rPr lang="en-US" sz="1600" baseline="0" dirty="0">
                          <a:effectLst/>
                          <a:latin typeface="+mn-lt"/>
                          <a:ea typeface="Calibri" panose="020F0502020204030204" pitchFamily="34" charset="0"/>
                          <a:cs typeface="Times New Roman" panose="02020603050405020304" pitchFamily="18" charset="0"/>
                        </a:rPr>
                        <a:t> teams, and working software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latin typeface="+mn-lt"/>
                        </a:rPr>
                        <a:t>Planning Horizon</a:t>
                      </a:r>
                      <a:r>
                        <a:rPr lang="en-US" sz="1600" baseline="0" dirty="0">
                          <a:latin typeface="+mn-lt"/>
                        </a:rPr>
                        <a:t> Focus</a:t>
                      </a:r>
                      <a:endParaRPr lang="en-US" sz="1600" dirty="0">
                        <a:latin typeface="+mn-lt"/>
                      </a:endParaRP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 – High</a:t>
                      </a:r>
                    </a:p>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Months</a:t>
                      </a:r>
                      <a:r>
                        <a:rPr lang="en-US" sz="1600" baseline="0" dirty="0">
                          <a:effectLst/>
                          <a:latin typeface="+mn-lt"/>
                          <a:ea typeface="Calibri" panose="020F0502020204030204" pitchFamily="34" charset="0"/>
                          <a:cs typeface="Times New Roman" panose="02020603050405020304" pitchFamily="18" charset="0"/>
                        </a:rPr>
                        <a:t> – High</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Low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a:t>
                      </a:r>
                      <a:r>
                        <a:rPr lang="en-US" sz="1600" baseline="0" dirty="0">
                          <a:effectLst/>
                          <a:latin typeface="+mn-lt"/>
                          <a:ea typeface="Calibri" panose="020F0502020204030204" pitchFamily="34" charset="0"/>
                          <a:cs typeface="Times New Roman" panose="02020603050405020304" pitchFamily="18" charset="0"/>
                        </a:rPr>
                        <a:t>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Months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Medium</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a:t>
                      </a:r>
                      <a:r>
                        <a:rPr lang="en-US" sz="1600" baseline="0" dirty="0">
                          <a:effectLst/>
                          <a:latin typeface="+mn-lt"/>
                          <a:ea typeface="Calibri" panose="020F0502020204030204" pitchFamily="34" charset="0"/>
                          <a:cs typeface="Times New Roman" panose="02020603050405020304" pitchFamily="18" charset="0"/>
                        </a:rPr>
                        <a:t> – Low</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Months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High</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r>
                        <a:rPr lang="en-US" sz="1600" dirty="0">
                          <a:latin typeface="+mn-lt"/>
                        </a:rPr>
                        <a:t>Scope and Requirements</a:t>
                      </a:r>
                      <a:r>
                        <a:rPr lang="en-US" sz="1600" baseline="0" dirty="0">
                          <a:latin typeface="+mn-lt"/>
                        </a:rPr>
                        <a:t> Management</a:t>
                      </a:r>
                      <a:endParaRPr lang="en-US" sz="1600" dirty="0">
                        <a:latin typeface="+mn-lt"/>
                      </a:endParaRPr>
                    </a:p>
                  </a:txBody>
                  <a:tcPr/>
                </a:tc>
                <a:tc>
                  <a:txBody>
                    <a:bodyPr/>
                    <a:lstStyle/>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Scope locked-in after Requirements Phase (approximately one-third through the project)</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Requirements</a:t>
                      </a:r>
                      <a:r>
                        <a:rPr lang="en-US" sz="1600" baseline="0" dirty="0">
                          <a:effectLst/>
                          <a:latin typeface="+mn-lt"/>
                          <a:ea typeface="Calibri" panose="020F0502020204030204" pitchFamily="34" charset="0"/>
                          <a:cs typeface="Times New Roman" panose="02020603050405020304" pitchFamily="18" charset="0"/>
                        </a:rPr>
                        <a:t> are stabilized during Elaboration Phase with smaller changes in later phases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Changes in requirements</a:t>
                      </a:r>
                      <a:r>
                        <a:rPr lang="en-US" sz="1600" baseline="0" dirty="0">
                          <a:effectLst/>
                          <a:latin typeface="+mn-lt"/>
                          <a:ea typeface="Calibri" panose="020F0502020204030204" pitchFamily="34" charset="0"/>
                          <a:cs typeface="Times New Roman" panose="02020603050405020304" pitchFamily="18" charset="0"/>
                        </a:rPr>
                        <a:t> embraced utilizing lowest priority items as Scope buffer</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r>
                        <a:rPr lang="en-US" sz="1600" dirty="0">
                          <a:latin typeface="+mn-lt"/>
                        </a:rPr>
                        <a:t>Prevalent </a:t>
                      </a:r>
                      <a:r>
                        <a:rPr lang="en-US" sz="1600" baseline="0" dirty="0">
                          <a:latin typeface="+mn-lt"/>
                        </a:rPr>
                        <a:t>Issues</a:t>
                      </a:r>
                      <a:endParaRPr lang="en-US" sz="1600" dirty="0">
                        <a:latin typeface="+mn-lt"/>
                      </a:endParaRP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Timeline</a:t>
                      </a:r>
                      <a:r>
                        <a:rPr lang="en-US" sz="1600" baseline="0" dirty="0">
                          <a:effectLst/>
                          <a:latin typeface="+mn-lt"/>
                          <a:ea typeface="Calibri" panose="020F0502020204030204" pitchFamily="34" charset="0"/>
                          <a:cs typeface="Times New Roman" panose="02020603050405020304" pitchFamily="18" charset="0"/>
                        </a:rPr>
                        <a:t> and cost overruns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Timeline</a:t>
                      </a:r>
                      <a:r>
                        <a:rPr lang="en-US" sz="1600" baseline="0" dirty="0">
                          <a:effectLst/>
                          <a:latin typeface="+mn-lt"/>
                          <a:ea typeface="Calibri" panose="020F0502020204030204" pitchFamily="34" charset="0"/>
                          <a:cs typeface="Times New Roman" panose="02020603050405020304" pitchFamily="18" charset="0"/>
                        </a:rPr>
                        <a:t> and cost overruns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Reduced</a:t>
                      </a:r>
                      <a:r>
                        <a:rPr lang="en-US" sz="1600" baseline="0" dirty="0">
                          <a:effectLst/>
                          <a:latin typeface="+mn-lt"/>
                          <a:ea typeface="Calibri" panose="020F0502020204030204" pitchFamily="34" charset="0"/>
                          <a:cs typeface="Times New Roman" panose="02020603050405020304" pitchFamily="18" charset="0"/>
                        </a:rPr>
                        <a:t> functionality release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70840">
                <a:tc>
                  <a:txBody>
                    <a:bodyPr/>
                    <a:lstStyle/>
                    <a:p>
                      <a:r>
                        <a:rPr lang="en-US" sz="1600" dirty="0">
                          <a:latin typeface="+mn-lt"/>
                        </a:rPr>
                        <a:t>Industry Success Rates</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Low to Medium</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Medium</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Medium to High</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10643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2"/>
              </a:rPr>
              <a:t>Waterfall</a:t>
            </a:r>
            <a:r>
              <a:rPr lang="en-US" sz="3200" dirty="0"/>
              <a:t> vs </a:t>
            </a:r>
            <a:r>
              <a:rPr lang="en-US" sz="3200" dirty="0">
                <a:hlinkClick r:id="rId3"/>
              </a:rPr>
              <a:t>Iterative</a:t>
            </a:r>
            <a:r>
              <a:rPr lang="en-US" sz="3200" dirty="0"/>
              <a:t> vs </a:t>
            </a:r>
            <a:r>
              <a:rPr lang="en-US" sz="3200" dirty="0">
                <a:hlinkClick r:id="rId4"/>
              </a:rPr>
              <a:t>Agile</a:t>
            </a:r>
            <a:r>
              <a:rPr lang="en-US" sz="3200" dirty="0"/>
              <a:t>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2136052"/>
              </p:ext>
            </p:extLst>
          </p:nvPr>
        </p:nvGraphicFramePr>
        <p:xfrm>
          <a:off x="838200" y="1038714"/>
          <a:ext cx="10515600" cy="4865181"/>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Delivery Ownership</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Ownership changes from</a:t>
                      </a:r>
                      <a:r>
                        <a:rPr lang="en-US" sz="1600" baseline="0" dirty="0">
                          <a:effectLst/>
                          <a:latin typeface="+mn-lt"/>
                          <a:ea typeface="Calibri" panose="020F0502020204030204" pitchFamily="34" charset="0"/>
                          <a:cs typeface="Times New Roman" panose="02020603050405020304" pitchFamily="18" charset="0"/>
                        </a:rPr>
                        <a:t> role to role by phase with Project Manager being responsible for overall delivery</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Project Manager</a:t>
                      </a:r>
                      <a:r>
                        <a:rPr lang="en-US" sz="1600" baseline="0" dirty="0">
                          <a:effectLst/>
                          <a:latin typeface="+mn-lt"/>
                          <a:ea typeface="Calibri" panose="020F0502020204030204" pitchFamily="34" charset="0"/>
                          <a:cs typeface="Times New Roman" panose="02020603050405020304" pitchFamily="18" charset="0"/>
                        </a:rPr>
                        <a:t> responsible for completing iteration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600" dirty="0">
                          <a:effectLst/>
                          <a:latin typeface="+mn-lt"/>
                          <a:ea typeface="Calibri" panose="020F0502020204030204" pitchFamily="34" charset="0"/>
                          <a:cs typeface="Times New Roman" panose="02020603050405020304" pitchFamily="18" charset="0"/>
                        </a:rPr>
                        <a:t>Team centric with team responsible</a:t>
                      </a:r>
                      <a:r>
                        <a:rPr lang="en-US" sz="1600" baseline="0" dirty="0">
                          <a:effectLst/>
                          <a:latin typeface="+mn-lt"/>
                          <a:ea typeface="Calibri" panose="020F0502020204030204" pitchFamily="34" charset="0"/>
                          <a:cs typeface="Times New Roman" panose="02020603050405020304" pitchFamily="18" charset="0"/>
                        </a:rPr>
                        <a:t> for delivery of working feature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Resource</a:t>
                      </a:r>
                      <a:r>
                        <a:rPr lang="en-US" sz="1600" baseline="0" dirty="0">
                          <a:effectLst/>
                          <a:latin typeface="+mn-lt"/>
                          <a:ea typeface="Calibri" panose="020F0502020204030204" pitchFamily="34" charset="0"/>
                          <a:cs typeface="Times New Roman" panose="02020603050405020304" pitchFamily="18" charset="0"/>
                        </a:rPr>
                        <a:t> Utilization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Role</a:t>
                      </a:r>
                      <a:r>
                        <a:rPr lang="en-US" sz="1600" baseline="0" dirty="0">
                          <a:effectLst/>
                          <a:latin typeface="+mn-lt"/>
                          <a:ea typeface="Calibri" panose="020F0502020204030204" pitchFamily="34" charset="0"/>
                          <a:cs typeface="Times New Roman" panose="02020603050405020304" pitchFamily="18" charset="0"/>
                        </a:rPr>
                        <a:t> and skill centric with tasks often being restricted to an individual or group</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Role</a:t>
                      </a:r>
                      <a:r>
                        <a:rPr lang="en-US" sz="1600" baseline="0" dirty="0">
                          <a:effectLst/>
                          <a:latin typeface="+mn-lt"/>
                          <a:ea typeface="Calibri" panose="020F0502020204030204" pitchFamily="34" charset="0"/>
                          <a:cs typeface="Times New Roman" panose="02020603050405020304" pitchFamily="18" charset="0"/>
                        </a:rPr>
                        <a:t> and skill centric with tasks often being restricted to an individual or group</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Team centric</a:t>
                      </a:r>
                      <a:r>
                        <a:rPr lang="en-US" sz="1600" baseline="0" dirty="0">
                          <a:effectLst/>
                          <a:latin typeface="+mn-lt"/>
                          <a:ea typeface="Calibri" panose="020F0502020204030204" pitchFamily="34" charset="0"/>
                          <a:cs typeface="Times New Roman" panose="02020603050405020304" pitchFamily="18" charset="0"/>
                        </a:rPr>
                        <a:t> with team members switching roles regularly</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latin typeface="+mn-lt"/>
                        </a:rPr>
                        <a:t>Status Reporting</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Work</a:t>
                      </a:r>
                      <a:r>
                        <a:rPr lang="en-US" sz="1600" baseline="0" dirty="0">
                          <a:effectLst/>
                          <a:latin typeface="+mn-lt"/>
                          <a:ea typeface="Calibri" panose="020F0502020204030204" pitchFamily="34" charset="0"/>
                          <a:cs typeface="Times New Roman" panose="02020603050405020304" pitchFamily="18" charset="0"/>
                        </a:rPr>
                        <a:t> progress (% complete) relative to plan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Work</a:t>
                      </a:r>
                      <a:r>
                        <a:rPr lang="en-US" sz="1600" baseline="0" dirty="0">
                          <a:effectLst/>
                          <a:latin typeface="+mn-lt"/>
                          <a:ea typeface="Calibri" panose="020F0502020204030204" pitchFamily="34" charset="0"/>
                          <a:cs typeface="Times New Roman" panose="02020603050405020304" pitchFamily="18" charset="0"/>
                        </a:rPr>
                        <a:t> progress plus p</a:t>
                      </a:r>
                      <a:r>
                        <a:rPr lang="en-US" sz="1600" dirty="0">
                          <a:effectLst/>
                          <a:latin typeface="+mn-lt"/>
                          <a:ea typeface="Calibri" panose="020F0502020204030204" pitchFamily="34" charset="0"/>
                          <a:cs typeface="Times New Roman" panose="02020603050405020304" pitchFamily="18" charset="0"/>
                        </a:rPr>
                        <a:t>roduct</a:t>
                      </a:r>
                      <a:r>
                        <a:rPr lang="en-US" sz="1600" baseline="0" dirty="0">
                          <a:effectLst/>
                          <a:latin typeface="+mn-lt"/>
                          <a:ea typeface="Calibri" panose="020F0502020204030204" pitchFamily="34" charset="0"/>
                          <a:cs typeface="Times New Roman" panose="02020603050405020304" pitchFamily="18" charset="0"/>
                        </a:rPr>
                        <a:t> features delivered by Iteration during Implementation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Product</a:t>
                      </a:r>
                      <a:r>
                        <a:rPr lang="en-US" sz="1600" baseline="0" dirty="0">
                          <a:effectLst/>
                          <a:latin typeface="+mn-lt"/>
                          <a:ea typeface="Calibri" panose="020F0502020204030204" pitchFamily="34" charset="0"/>
                          <a:cs typeface="Times New Roman" panose="02020603050405020304" pitchFamily="18" charset="0"/>
                        </a:rPr>
                        <a:t> features demonstrated by Sprint and Iteration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r>
                        <a:rPr lang="en-US" sz="1600" dirty="0">
                          <a:latin typeface="+mn-lt"/>
                        </a:rPr>
                        <a:t>Customer Feedback</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At the end of the project</a:t>
                      </a:r>
                      <a:r>
                        <a:rPr lang="en-US" sz="1600" baseline="0" dirty="0">
                          <a:effectLst/>
                          <a:latin typeface="+mn-lt"/>
                          <a:ea typeface="Calibri" panose="020F0502020204030204" pitchFamily="34" charset="0"/>
                          <a:cs typeface="Times New Roman" panose="02020603050405020304" pitchFamily="18" charset="0"/>
                        </a:rPr>
                        <a:t> when the product is released</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At</a:t>
                      </a:r>
                      <a:r>
                        <a:rPr lang="en-US" sz="1600" baseline="0" dirty="0">
                          <a:effectLst/>
                          <a:latin typeface="+mn-lt"/>
                          <a:ea typeface="Calibri" panose="020F0502020204030204" pitchFamily="34" charset="0"/>
                          <a:cs typeface="Times New Roman" panose="02020603050405020304" pitchFamily="18" charset="0"/>
                        </a:rPr>
                        <a:t> the end of the project  plus internally with each iteration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At the end of</a:t>
                      </a:r>
                      <a:r>
                        <a:rPr lang="en-US" sz="1600" baseline="0" dirty="0">
                          <a:effectLst/>
                          <a:latin typeface="+mn-lt"/>
                          <a:ea typeface="Calibri" panose="020F0502020204030204" pitchFamily="34" charset="0"/>
                          <a:cs typeface="Times New Roman" panose="02020603050405020304" pitchFamily="18" charset="0"/>
                        </a:rPr>
                        <a:t> each release and iteration plus internally with each sprint</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Retrospection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After each</a:t>
                      </a:r>
                      <a:r>
                        <a:rPr lang="en-US" sz="1600" baseline="0" dirty="0">
                          <a:effectLst/>
                          <a:latin typeface="+mn-lt"/>
                          <a:ea typeface="Calibri" panose="020F0502020204030204" pitchFamily="34" charset="0"/>
                          <a:cs typeface="Times New Roman" panose="02020603050405020304" pitchFamily="18" charset="0"/>
                        </a:rPr>
                        <a:t> release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After each</a:t>
                      </a:r>
                      <a:r>
                        <a:rPr lang="en-US" sz="1600" baseline="0" dirty="0">
                          <a:effectLst/>
                          <a:latin typeface="+mn-lt"/>
                          <a:ea typeface="Calibri" panose="020F0502020204030204" pitchFamily="34" charset="0"/>
                          <a:cs typeface="Times New Roman" panose="02020603050405020304" pitchFamily="18" charset="0"/>
                        </a:rPr>
                        <a:t> iteration or milestone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After each sprint</a:t>
                      </a:r>
                    </a:p>
                  </a:txBody>
                  <a:tcPr marL="68580" marR="68580" marT="0" marB="0"/>
                </a:tc>
                <a:extLst>
                  <a:ext uri="{0D108BD9-81ED-4DB2-BD59-A6C34878D82A}">
                    <a16:rowId xmlns:a16="http://schemas.microsoft.com/office/drawing/2014/main" val="10005"/>
                  </a:ext>
                </a:extLst>
              </a:tr>
              <a:tr h="370840">
                <a:tc>
                  <a:txBody>
                    <a:bodyPr/>
                    <a:lstStyle/>
                    <a:p>
                      <a:r>
                        <a:rPr lang="en-US" sz="1600" dirty="0"/>
                        <a:t>Quality Control</a:t>
                      </a:r>
                    </a:p>
                  </a:txBody>
                  <a:tcPr/>
                </a:tc>
                <a:tc>
                  <a:txBody>
                    <a:bodyPr/>
                    <a:lstStyle/>
                    <a:p>
                      <a:r>
                        <a:rPr lang="en-US" sz="1600" dirty="0"/>
                        <a:t>Detection &amp; fixing primarily last</a:t>
                      </a:r>
                      <a:r>
                        <a:rPr lang="en-US" sz="1600" baseline="0" dirty="0"/>
                        <a:t> phase of project</a:t>
                      </a:r>
                      <a:endParaRPr lang="en-US" sz="1600" dirty="0"/>
                    </a:p>
                  </a:txBody>
                  <a:tcPr marL="68580" marR="68580" marT="0" marB="0"/>
                </a:tc>
                <a:tc>
                  <a:txBody>
                    <a:bodyPr/>
                    <a:lstStyle/>
                    <a:p>
                      <a:r>
                        <a:rPr lang="en-US" sz="1600" dirty="0"/>
                        <a:t>Early</a:t>
                      </a:r>
                      <a:r>
                        <a:rPr lang="en-US" sz="1600" baseline="0" dirty="0"/>
                        <a:t> detection &amp; fixing in each iteration and in last phase of project</a:t>
                      </a:r>
                      <a:endParaRPr lang="en-US" sz="1600" dirty="0"/>
                    </a:p>
                  </a:txBody>
                  <a:tcPr marL="68580" marR="68580" marT="0" marB="0"/>
                </a:tc>
                <a:tc>
                  <a:txBody>
                    <a:bodyPr/>
                    <a:lstStyle/>
                    <a:p>
                      <a:r>
                        <a:rPr lang="en-US" sz="1600" dirty="0"/>
                        <a:t>Early detection &amp; fixing in each sprint</a:t>
                      </a:r>
                      <a:r>
                        <a:rPr lang="en-US" sz="1600" baseline="0" dirty="0"/>
                        <a:t> followed by stabilization</a:t>
                      </a:r>
                      <a:endParaRPr lang="en-US" sz="1600" dirty="0"/>
                    </a:p>
                  </a:txBody>
                  <a:tcPr marL="68580" marR="68580" marT="0" marB="0"/>
                </a:tc>
                <a:extLst>
                  <a:ext uri="{0D108BD9-81ED-4DB2-BD59-A6C34878D82A}">
                    <a16:rowId xmlns:a16="http://schemas.microsoft.com/office/drawing/2014/main" val="10006"/>
                  </a:ext>
                </a:extLst>
              </a:tr>
            </a:tbl>
          </a:graphicData>
        </a:graphic>
      </p:graphicFrame>
      <p:sp>
        <p:nvSpPr>
          <p:cNvPr id="3" name="TextBox 2"/>
          <p:cNvSpPr txBox="1"/>
          <p:nvPr/>
        </p:nvSpPr>
        <p:spPr>
          <a:xfrm rot="19779963">
            <a:off x="7720712" y="375935"/>
            <a:ext cx="2513784" cy="830997"/>
          </a:xfrm>
          <a:prstGeom prst="rect">
            <a:avLst/>
          </a:prstGeom>
          <a:noFill/>
        </p:spPr>
        <p:txBody>
          <a:bodyPr wrap="square" rtlCol="0">
            <a:spAutoFit/>
          </a:bodyPr>
          <a:lstStyle/>
          <a:p>
            <a:pPr algn="ctr"/>
            <a:r>
              <a:rPr lang="en-US" sz="4800" i="1" u="sng" dirty="0"/>
              <a:t>Optional</a:t>
            </a:r>
          </a:p>
        </p:txBody>
      </p:sp>
    </p:spTree>
    <p:extLst>
      <p:ext uri="{BB962C8B-B14F-4D97-AF65-F5344CB8AC3E}">
        <p14:creationId xmlns:p14="http://schemas.microsoft.com/office/powerpoint/2010/main" val="318458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263900" y="2351315"/>
            <a:ext cx="9771574" cy="4122056"/>
          </a:xfrm>
          <a:prstGeom prst="rect">
            <a:avLst/>
          </a:prstGeom>
        </p:spPr>
      </p:pic>
      <p:sp>
        <p:nvSpPr>
          <p:cNvPr id="10" name="Arrow: Down 9"/>
          <p:cNvSpPr/>
          <p:nvPr/>
        </p:nvSpPr>
        <p:spPr>
          <a:xfrm rot="16200000">
            <a:off x="4834012" y="4257734"/>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10515600" cy="757272"/>
          </a:xfrm>
        </p:spPr>
        <p:txBody>
          <a:bodyPr>
            <a:normAutofit/>
          </a:bodyPr>
          <a:lstStyle/>
          <a:p>
            <a:r>
              <a:rPr lang="en-US" sz="3200" dirty="0"/>
              <a:t>Review object-oriented languages and tools</a:t>
            </a:r>
          </a:p>
        </p:txBody>
      </p:sp>
      <p:sp>
        <p:nvSpPr>
          <p:cNvPr id="3" name="Content Placeholder 2"/>
          <p:cNvSpPr>
            <a:spLocks noGrp="1"/>
          </p:cNvSpPr>
          <p:nvPr>
            <p:ph idx="1"/>
          </p:nvPr>
        </p:nvSpPr>
        <p:spPr>
          <a:xfrm>
            <a:off x="838200" y="1051757"/>
            <a:ext cx="10622974" cy="1299558"/>
          </a:xfrm>
        </p:spPr>
        <p:txBody>
          <a:bodyPr>
            <a:normAutofit lnSpcReduction="10000"/>
          </a:bodyPr>
          <a:lstStyle/>
          <a:p>
            <a:pPr marL="0" indent="0">
              <a:buNone/>
            </a:pPr>
            <a:r>
              <a:rPr lang="en-US" sz="2000" dirty="0"/>
              <a:t>The TIOBE index can be used to check whether your programming skills are still up to date or to make a strategic decision about what programming language should be adopted when starting to build a new software system. The full TIOBE is available online </a:t>
            </a:r>
            <a:r>
              <a:rPr lang="en-US" sz="2000" dirty="0">
                <a:hlinkClick r:id="rId4"/>
              </a:rPr>
              <a:t>[link]</a:t>
            </a:r>
            <a:r>
              <a:rPr lang="en-US" sz="2000" dirty="0"/>
              <a:t>.</a:t>
            </a:r>
          </a:p>
          <a:p>
            <a:pPr marL="0" indent="0">
              <a:buNone/>
            </a:pPr>
            <a:r>
              <a:rPr lang="en-US" sz="2000" dirty="0"/>
              <a:t>TIOBE Index for March 2017:</a:t>
            </a:r>
          </a:p>
        </p:txBody>
      </p:sp>
      <p:sp>
        <p:nvSpPr>
          <p:cNvPr id="8" name="Arrow: Down 7"/>
          <p:cNvSpPr/>
          <p:nvPr/>
        </p:nvSpPr>
        <p:spPr>
          <a:xfrm rot="16200000">
            <a:off x="4775770" y="274610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p:cNvSpPr/>
          <p:nvPr/>
        </p:nvSpPr>
        <p:spPr>
          <a:xfrm rot="16200000">
            <a:off x="4775770" y="3896615"/>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840470" y="2990999"/>
            <a:ext cx="1880754" cy="565426"/>
            <a:chOff x="5840470" y="2990999"/>
            <a:chExt cx="1880754" cy="565426"/>
          </a:xfrm>
        </p:grpSpPr>
        <p:sp>
          <p:nvSpPr>
            <p:cNvPr id="13" name="Arrow: Down 12"/>
            <p:cNvSpPr/>
            <p:nvPr/>
          </p:nvSpPr>
          <p:spPr>
            <a:xfrm rot="5400000">
              <a:off x="5712366" y="3119103"/>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117965" y="3114801"/>
              <a:ext cx="1603259" cy="307777"/>
            </a:xfrm>
            <a:prstGeom prst="rect">
              <a:avLst/>
            </a:prstGeom>
            <a:noFill/>
          </p:spPr>
          <p:txBody>
            <a:bodyPr wrap="none" rtlCol="0">
              <a:spAutoFit/>
            </a:bodyPr>
            <a:lstStyle/>
            <a:p>
              <a:r>
                <a:rPr lang="en-US" sz="1400" dirty="0"/>
                <a:t>Non-OOP Examples</a:t>
              </a:r>
            </a:p>
          </p:txBody>
        </p:sp>
      </p:grpSp>
    </p:spTree>
    <p:extLst>
      <p:ext uri="{BB962C8B-B14F-4D97-AF65-F5344CB8AC3E}">
        <p14:creationId xmlns:p14="http://schemas.microsoft.com/office/powerpoint/2010/main" val="12366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200" dirty="0"/>
              <a:t>Demonstrate concepts with example</a:t>
            </a:r>
          </a:p>
        </p:txBody>
      </p:sp>
      <p:sp>
        <p:nvSpPr>
          <p:cNvPr id="3" name="Content Placeholder 2"/>
          <p:cNvSpPr>
            <a:spLocks noGrp="1"/>
          </p:cNvSpPr>
          <p:nvPr>
            <p:ph idx="1"/>
          </p:nvPr>
        </p:nvSpPr>
        <p:spPr>
          <a:xfrm>
            <a:off x="838200" y="1051756"/>
            <a:ext cx="10622974" cy="2660708"/>
          </a:xfrm>
        </p:spPr>
        <p:txBody>
          <a:bodyPr>
            <a:normAutofit lnSpcReduction="10000"/>
          </a:bodyPr>
          <a:lstStyle/>
          <a:p>
            <a:pPr marL="0" indent="0">
              <a:buNone/>
            </a:pPr>
            <a:r>
              <a:rPr lang="en-US" sz="2000" dirty="0"/>
              <a:t>Implementing the body mass index (BMI) calculation in Java and C should allow us to effectively demonstrate some object-oriented design and programming concepts (Java). We will also compare that to how we would have implemented the same calculation using procedural programming techniques.</a:t>
            </a:r>
            <a:endParaRPr lang="en-US" sz="2000" dirty="0"/>
          </a:p>
          <a:p>
            <a:pPr marL="0" indent="0">
              <a:buNone/>
            </a:pPr>
            <a:r>
              <a:rPr lang="en-US" sz="2000" dirty="0"/>
              <a:t>Background: BMI is a statistic developed by Adolphe </a:t>
            </a:r>
            <a:r>
              <a:rPr lang="en-US" sz="2000" dirty="0" err="1"/>
              <a:t>Quetelet</a:t>
            </a:r>
            <a:r>
              <a:rPr lang="en-US" sz="2000" dirty="0"/>
              <a:t> in the 1900’s for evaluating body mass. It is not related to gender and age. It uses the same formula for men as for women and children. </a:t>
            </a:r>
          </a:p>
          <a:p>
            <a:pPr marL="0" indent="0">
              <a:buNone/>
            </a:pPr>
            <a:r>
              <a:rPr lang="en-US" sz="2000" dirty="0"/>
              <a:t>The body mass index is calculated based on the following formula:</a:t>
            </a:r>
          </a:p>
          <a:p>
            <a:pPr marL="0" indent="0">
              <a:buNone/>
            </a:pPr>
            <a:r>
              <a:rPr lang="en-US" sz="2000" dirty="0"/>
              <a:t>	BMI = weight [kg] / (height [m] * height [m])</a:t>
            </a:r>
          </a:p>
        </p:txBody>
      </p:sp>
      <p:sp>
        <p:nvSpPr>
          <p:cNvPr id="4" name="Content Placeholder 2"/>
          <p:cNvSpPr txBox="1">
            <a:spLocks/>
          </p:cNvSpPr>
          <p:nvPr/>
        </p:nvSpPr>
        <p:spPr>
          <a:xfrm>
            <a:off x="838200" y="3797640"/>
            <a:ext cx="4141944" cy="2608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(body mass index):</a:t>
            </a:r>
          </a:p>
          <a:p>
            <a:pPr marL="0" indent="0">
              <a:buFont typeface="Arial" panose="020B0604020202020204" pitchFamily="34" charset="0"/>
              <a:buNone/>
            </a:pPr>
            <a:r>
              <a:rPr lang="en-US" sz="1600" dirty="0"/>
              <a:t>Data:</a:t>
            </a:r>
          </a:p>
          <a:p>
            <a:r>
              <a:rPr lang="en-US" sz="1600" dirty="0"/>
              <a:t>Height</a:t>
            </a:r>
          </a:p>
          <a:p>
            <a:r>
              <a:rPr lang="en-US" sz="1600" dirty="0"/>
              <a:t>Weight</a:t>
            </a:r>
          </a:p>
          <a:p>
            <a:pPr marL="0" indent="0">
              <a:buNone/>
            </a:pPr>
            <a:r>
              <a:rPr lang="en-US" sz="1600" dirty="0"/>
              <a:t>Procedures (or functions):</a:t>
            </a:r>
          </a:p>
          <a:p>
            <a:r>
              <a:rPr lang="en-US" sz="1600" dirty="0" err="1"/>
              <a:t>CalcBMI</a:t>
            </a:r>
            <a:endParaRPr lang="en-US" sz="1600" dirty="0"/>
          </a:p>
          <a:p>
            <a:pPr marL="0" indent="0">
              <a:buFont typeface="Arial" panose="020B0604020202020204" pitchFamily="34" charset="0"/>
              <a:buNone/>
            </a:pPr>
            <a:endParaRPr lang="en-US" sz="2400" dirty="0"/>
          </a:p>
        </p:txBody>
      </p:sp>
      <p:sp>
        <p:nvSpPr>
          <p:cNvPr id="5" name="Content Placeholder 2"/>
          <p:cNvSpPr txBox="1">
            <a:spLocks/>
          </p:cNvSpPr>
          <p:nvPr/>
        </p:nvSpPr>
        <p:spPr>
          <a:xfrm>
            <a:off x="6149687" y="3712464"/>
            <a:ext cx="4141944" cy="2559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a:t>
            </a:r>
          </a:p>
          <a:p>
            <a:pPr marL="0" indent="0">
              <a:buFont typeface="Arial" panose="020B0604020202020204" pitchFamily="34" charset="0"/>
              <a:buNone/>
            </a:pPr>
            <a:r>
              <a:rPr lang="en-US" sz="1600" dirty="0"/>
              <a:t>Class BMI</a:t>
            </a:r>
          </a:p>
          <a:p>
            <a:r>
              <a:rPr lang="en-US" sz="1600" dirty="0"/>
              <a:t>Attributes</a:t>
            </a:r>
          </a:p>
          <a:p>
            <a:pPr lvl="1"/>
            <a:r>
              <a:rPr lang="en-US" sz="1600" dirty="0"/>
              <a:t>Height</a:t>
            </a:r>
          </a:p>
          <a:p>
            <a:pPr lvl="1"/>
            <a:r>
              <a:rPr lang="en-US" sz="1600" dirty="0"/>
              <a:t>Weight</a:t>
            </a:r>
          </a:p>
          <a:p>
            <a:r>
              <a:rPr lang="en-US" sz="1600" dirty="0"/>
              <a:t>Methods</a:t>
            </a:r>
          </a:p>
          <a:p>
            <a:pPr lvl="1"/>
            <a:r>
              <a:rPr lang="en-US" sz="1600" dirty="0" err="1"/>
              <a:t>CalcBMI</a:t>
            </a:r>
            <a:endParaRPr lang="en-US" sz="1600" dirty="0"/>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09162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15000" y="1369691"/>
            <a:ext cx="4114800" cy="3226565"/>
          </a:xfrm>
          <a:prstGeom prst="rect">
            <a:avLst/>
          </a:prstGeom>
        </p:spPr>
      </p:pic>
      <p:pic>
        <p:nvPicPr>
          <p:cNvPr id="20" name="Picture 19"/>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Example: Procedural vs. Object Oriented Programming</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96476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3" name="Oval 2"/>
          <p:cNvSpPr/>
          <p:nvPr/>
        </p:nvSpPr>
        <p:spPr>
          <a:xfrm>
            <a:off x="5132282" y="1896858"/>
            <a:ext cx="4371375" cy="1742650"/>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4697431" y="20248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8811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3" name="Oval 2"/>
          <p:cNvSpPr/>
          <p:nvPr/>
        </p:nvSpPr>
        <p:spPr>
          <a:xfrm>
            <a:off x="5775473" y="3784332"/>
            <a:ext cx="4441806" cy="911381"/>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6907645" y="202482"/>
            <a:ext cx="565426" cy="3092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3685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473EA1A-2744-48E8-B2A3-4F89C0FC849C}">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5219</TotalTime>
  <Words>5459</Words>
  <Application>Microsoft Office PowerPoint</Application>
  <PresentationFormat>Widescreen</PresentationFormat>
  <Paragraphs>787</Paragraphs>
  <Slides>46</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Times New Roman</vt:lpstr>
      <vt:lpstr>Wingdings</vt:lpstr>
      <vt:lpstr>Office Theme</vt:lpstr>
      <vt:lpstr>Learning Objectives</vt:lpstr>
      <vt:lpstr>Learning Objectives (Section 1)</vt:lpstr>
      <vt:lpstr>Define Object-Oriented Programming [link]</vt:lpstr>
      <vt:lpstr>Position Object-Oriented Programming within Various Development Methodologies</vt:lpstr>
      <vt:lpstr>Review object-oriented languages and tools</vt:lpstr>
      <vt:lpstr>Demonstrate concepts with example</vt:lpstr>
      <vt:lpstr>Example: Procedural vs. Object Oriented Programming</vt:lpstr>
      <vt:lpstr>Distinguish between a class and an object</vt:lpstr>
      <vt:lpstr>Distinguish between a class and an object</vt:lpstr>
      <vt:lpstr>Learning Objectives</vt:lpstr>
      <vt:lpstr>Learning Objectives (Section 2)</vt:lpstr>
      <vt:lpstr>Identify and define “six” (three plus) object-oriented concepts</vt:lpstr>
      <vt:lpstr>The Problem? </vt:lpstr>
      <vt:lpstr>Revising Procedural (C) BMI Implementation</vt:lpstr>
      <vt:lpstr>Revising Procedural (C) BMI Implementation</vt:lpstr>
      <vt:lpstr>Revising BMI Implementations</vt:lpstr>
      <vt:lpstr>Encapsulation</vt:lpstr>
      <vt:lpstr>Inheritance Options to Implement English Units</vt:lpstr>
      <vt:lpstr>Inheritance to implement English units… And Abstraction</vt:lpstr>
      <vt:lpstr>Identify the superclass and the subclass in an inheritance relationship</vt:lpstr>
      <vt:lpstr>Identify the superclass and the subclass in an inheritance relationship</vt:lpstr>
      <vt:lpstr>Identify the superclass and the subclass in an inheritance relationship</vt:lpstr>
      <vt:lpstr>Polymorphism</vt:lpstr>
      <vt:lpstr>Composition &amp; Aggregation</vt:lpstr>
      <vt:lpstr>Unified Modeling Language [link]</vt:lpstr>
      <vt:lpstr>UML Example: Robot Arm</vt:lpstr>
      <vt:lpstr>Learning Objectives</vt:lpstr>
      <vt:lpstr>Learning Objectives (Section 3)</vt:lpstr>
      <vt:lpstr>Object-Oriented Design Patterns </vt:lpstr>
      <vt:lpstr>Singleton Design Pattern</vt:lpstr>
      <vt:lpstr>Factory Design Pattern</vt:lpstr>
      <vt:lpstr>Delegation Design Pattern</vt:lpstr>
      <vt:lpstr>Model-View-Controller</vt:lpstr>
      <vt:lpstr>Object-Oriented Design Principles </vt:lpstr>
      <vt:lpstr>Object-Oriented Design Principles </vt:lpstr>
      <vt:lpstr>Open Close Principle</vt:lpstr>
      <vt:lpstr>Dependency Inversion  Principle</vt:lpstr>
      <vt:lpstr>Interface Segregation Principle</vt:lpstr>
      <vt:lpstr>Single Responsibility Principle</vt:lpstr>
      <vt:lpstr>Liskov Substitution Principle</vt:lpstr>
      <vt:lpstr>Describe how object-oriented programming is fundamentally different </vt:lpstr>
      <vt:lpstr>Justify the choice to use an object-oriented approach in developing software </vt:lpstr>
      <vt:lpstr>Bonus Slides</vt:lpstr>
      <vt:lpstr>Waterfall vs Iterative vs Agile</vt:lpstr>
      <vt:lpstr>Waterfall vs Iterative vs Agile (continued)</vt:lpstr>
      <vt:lpstr>Waterfall vs Iterative vs Agile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159</cp:revision>
  <dcterms:created xsi:type="dcterms:W3CDTF">2016-08-15T18:20:40Z</dcterms:created>
  <dcterms:modified xsi:type="dcterms:W3CDTF">2017-03-16T20:21:13Z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