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467" r:id="rId22"/>
    <p:sldId id="571" r:id="rId23"/>
    <p:sldId id="572" r:id="rId24"/>
    <p:sldId id="573" r:id="rId25"/>
    <p:sldId id="574" r:id="rId26"/>
    <p:sldId id="575" r:id="rId27"/>
    <p:sldId id="576" r:id="rId28"/>
    <p:sldId id="577" r:id="rId29"/>
    <p:sldId id="578" r:id="rId30"/>
    <p:sldId id="579" r:id="rId31"/>
    <p:sldId id="580" r:id="rId32"/>
    <p:sldId id="582" r:id="rId33"/>
    <p:sldId id="583" r:id="rId34"/>
    <p:sldId id="584" r:id="rId35"/>
    <p:sldId id="585" r:id="rId36"/>
    <p:sldId id="587" r:id="rId37"/>
    <p:sldId id="588" r:id="rId38"/>
    <p:sldId id="586" r:id="rId39"/>
    <p:sldId id="590" r:id="rId40"/>
    <p:sldId id="591" r:id="rId41"/>
    <p:sldId id="592" r:id="rId42"/>
    <p:sldId id="589" r:id="rId43"/>
    <p:sldId id="567" r:id="rId44"/>
    <p:sldId id="569" r:id="rId45"/>
    <p:sldId id="568" r:id="rId46"/>
    <p:sldId id="547" r:id="rId47"/>
    <p:sldId id="551" r:id="rId4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5/8/2017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766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15667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2313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63268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778134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Very powerful language for managing data and is often used as an “embedded” language from within other environments like Java, C#, and Python.</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229914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224292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345784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816355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42647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02198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968010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96184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53278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612581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4044999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2249380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290223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397481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point means that you should fully understand the code, but you can use it verbatim. You still must fix any errors or warning to get full credit.</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1715060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107974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1754509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68900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253435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13" Type="http://schemas.openxmlformats.org/officeDocument/2006/relationships/hyperlink" Target="https://en.wikipedia.org/wiki/Sybas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Query_language" TargetMode="External"/><Relationship Id="rId12" Type="http://schemas.openxmlformats.org/officeDocument/2006/relationships/hyperlink" Target="https://en.wikipedia.org/wiki/Oracle_Databas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Microsoft_SQL_Server" TargetMode="External"/><Relationship Id="rId5" Type="http://schemas.openxmlformats.org/officeDocument/2006/relationships/hyperlink" Target="https://en.wikipedia.org/wiki/Database_schema" TargetMode="External"/><Relationship Id="rId15" Type="http://schemas.openxmlformats.org/officeDocument/2006/relationships/hyperlink" Target="https://en.wikipedia.org/wiki/IBM_DB2" TargetMode="External"/><Relationship Id="rId10" Type="http://schemas.openxmlformats.org/officeDocument/2006/relationships/hyperlink" Target="https://en.wikipedia.org/wiki/PostgreSQL"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MySQL" TargetMode="External"/><Relationship Id="rId14" Type="http://schemas.openxmlformats.org/officeDocument/2006/relationships/hyperlink" Target="https://en.wikipedia.org/wiki/SAP_HAN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Discussion &amp; Lecture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Quick Review this Week’s:</a:t>
            </a:r>
            <a:endParaRPr lang="en-US" sz="1600" dirty="0"/>
          </a:p>
          <a:p>
            <a:pPr lvl="1"/>
            <a:r>
              <a:rPr lang="en-US" sz="1600" dirty="0"/>
              <a:t>To-do list</a:t>
            </a:r>
          </a:p>
          <a:p>
            <a:pPr lvl="1"/>
            <a:r>
              <a:rPr lang="en-US" sz="1600" dirty="0"/>
              <a:t>Programming Assignment</a:t>
            </a:r>
            <a:endParaRPr lang="en-US" sz="2000" dirty="0"/>
          </a:p>
          <a:p>
            <a:pPr lvl="1"/>
            <a:r>
              <a:rPr lang="en-US" sz="1600" dirty="0"/>
              <a:t>Questions Assignment</a:t>
            </a:r>
            <a:endParaRPr lang="en-US" sz="1600" u="sng"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a:p>
            <a:pPr marL="457200" indent="-457200">
              <a:buFont typeface="+mj-lt"/>
              <a:buAutoNum type="arabicPeriod"/>
            </a:pPr>
            <a:r>
              <a:rPr lang="en-US" sz="2000" dirty="0"/>
              <a:t>Programming Examples… as time allows</a:t>
            </a:r>
          </a:p>
        </p:txBody>
      </p:sp>
    </p:spTree>
    <p:extLst>
      <p:ext uri="{BB962C8B-B14F-4D97-AF65-F5344CB8AC3E}">
        <p14:creationId xmlns:p14="http://schemas.microsoft.com/office/powerpoint/2010/main" val="250683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37152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A </a:t>
            </a:r>
            <a:r>
              <a:rPr lang="en-US" sz="2000" b="1" dirty="0"/>
              <a:t>database</a:t>
            </a:r>
            <a:r>
              <a:rPr lang="en-US" sz="2000" dirty="0"/>
              <a:t> is an organized collection of </a:t>
            </a:r>
            <a:r>
              <a:rPr lang="en-US" sz="2000" dirty="0">
                <a:hlinkClick r:id="rId4" tooltip="Data (computing)"/>
              </a:rPr>
              <a:t>data</a:t>
            </a:r>
            <a:r>
              <a:rPr lang="en-US" sz="2000" dirty="0"/>
              <a:t>. It is the collection of </a:t>
            </a:r>
            <a:r>
              <a:rPr lang="en-US" sz="2000" dirty="0">
                <a:hlinkClick r:id="rId5" tooltip="Database schema"/>
              </a:rPr>
              <a:t>schemas</a:t>
            </a:r>
            <a:r>
              <a:rPr lang="en-US" sz="2000" dirty="0"/>
              <a:t>, </a:t>
            </a:r>
            <a:r>
              <a:rPr lang="en-US" sz="2000" dirty="0">
                <a:hlinkClick r:id="rId6" tooltip="Table (database)"/>
              </a:rPr>
              <a:t>tables</a:t>
            </a:r>
            <a:r>
              <a:rPr lang="en-US" sz="2000" dirty="0"/>
              <a:t>, </a:t>
            </a:r>
            <a:r>
              <a:rPr lang="en-US" sz="2000" dirty="0">
                <a:hlinkClick r:id="rId7" tooltip="Query language"/>
              </a:rPr>
              <a:t>queries</a:t>
            </a:r>
            <a:r>
              <a:rPr lang="en-US" sz="2000" dirty="0"/>
              <a:t>, </a:t>
            </a:r>
            <a:r>
              <a:rPr lang="en-US" sz="2000" dirty="0">
                <a:hlinkClick r:id="rId8" tooltip="View (SQL)"/>
              </a:rPr>
              <a:t>views</a:t>
            </a:r>
            <a:r>
              <a:rPr lang="en-US" sz="2000" dirty="0"/>
              <a:t>, and other objects. The data are typically organized to model aspects of reality in a way that supports business processes requiring information. </a:t>
            </a:r>
          </a:p>
          <a:p>
            <a:pPr marL="0" indent="0">
              <a:buNone/>
            </a:pPr>
            <a:r>
              <a:rPr lang="en-US" sz="2000" dirty="0"/>
              <a:t>A </a:t>
            </a:r>
            <a:r>
              <a:rPr lang="en-US" sz="2000" b="1" dirty="0"/>
              <a:t>database management system</a:t>
            </a:r>
            <a:r>
              <a:rPr lang="en-US" sz="2000" dirty="0"/>
              <a:t> (</a:t>
            </a:r>
            <a:r>
              <a:rPr lang="en-US" sz="2000" b="1" dirty="0"/>
              <a:t>DBMS</a:t>
            </a:r>
            <a:r>
              <a:rPr lang="en-US" sz="2000" dirty="0"/>
              <a:t>) is a application that interacts with the user, other applications, and the itself to capture and manage data. A general-purpose DBMS is designed to allow the definition, creation, querying, update, and administration of databases. Well-known DBMSs include </a:t>
            </a:r>
            <a:r>
              <a:rPr lang="en-US" sz="2000" dirty="0">
                <a:hlinkClick r:id="rId9" tooltip="MySQL"/>
              </a:rPr>
              <a:t>MySQL</a:t>
            </a:r>
            <a:r>
              <a:rPr lang="en-US" sz="2000" dirty="0"/>
              <a:t>, </a:t>
            </a:r>
            <a:r>
              <a:rPr lang="en-US" sz="2000" dirty="0">
                <a:hlinkClick r:id="rId10" tooltip="PostgreSQL"/>
              </a:rPr>
              <a:t>PostgreSQL</a:t>
            </a:r>
            <a:r>
              <a:rPr lang="en-US" sz="2000" dirty="0"/>
              <a:t>, </a:t>
            </a:r>
            <a:r>
              <a:rPr lang="en-US" sz="2000" dirty="0">
                <a:hlinkClick r:id="rId11" tooltip="Microsoft SQL Server"/>
              </a:rPr>
              <a:t>Microsoft SQL Server</a:t>
            </a:r>
            <a:r>
              <a:rPr lang="en-US" sz="2000" dirty="0"/>
              <a:t>, </a:t>
            </a:r>
            <a:r>
              <a:rPr lang="en-US" sz="2000" dirty="0">
                <a:hlinkClick r:id="rId12" tooltip="Oracle Database"/>
              </a:rPr>
              <a:t>Oracle</a:t>
            </a:r>
            <a:r>
              <a:rPr lang="en-US" sz="2000" dirty="0"/>
              <a:t>, </a:t>
            </a:r>
            <a:r>
              <a:rPr lang="en-US" sz="2000" dirty="0">
                <a:hlinkClick r:id="rId13" tooltip="Sybase"/>
              </a:rPr>
              <a:t>Sybase</a:t>
            </a:r>
            <a:r>
              <a:rPr lang="en-US" sz="2000" dirty="0"/>
              <a:t>, </a:t>
            </a:r>
            <a:r>
              <a:rPr lang="en-US" sz="2000" dirty="0">
                <a:hlinkClick r:id="rId14" tooltip="SAP HANA"/>
              </a:rPr>
              <a:t>SAP HANA</a:t>
            </a:r>
            <a:r>
              <a:rPr lang="en-US" sz="2000" dirty="0"/>
              <a:t>, and </a:t>
            </a:r>
            <a:r>
              <a:rPr lang="en-US" sz="2000" dirty="0">
                <a:hlinkClick r:id="rId15" tooltip="IBM DB2"/>
              </a:rPr>
              <a:t>IBM DB2</a:t>
            </a:r>
            <a:r>
              <a:rPr lang="en-US" sz="2000" dirty="0"/>
              <a:t>. </a:t>
            </a:r>
          </a:p>
          <a:p>
            <a:pPr>
              <a:buFont typeface="Wingdings" panose="05000000000000000000" pitchFamily="2" charset="2"/>
              <a:buChar char="§"/>
            </a:pPr>
            <a:r>
              <a:rPr lang="en-US" sz="2000" u="sng" dirty="0"/>
              <a:t>Schemas</a:t>
            </a:r>
            <a:r>
              <a:rPr lang="en-US" sz="2000" dirty="0"/>
              <a:t> – defines that data constraints and definitions for tables and fields</a:t>
            </a:r>
          </a:p>
          <a:p>
            <a:pPr>
              <a:buFont typeface="Wingdings" panose="05000000000000000000" pitchFamily="2" charset="2"/>
              <a:buChar char="§"/>
            </a:pPr>
            <a:r>
              <a:rPr lang="en-US" sz="2000" u="sng" dirty="0"/>
              <a:t>Tables</a:t>
            </a:r>
            <a:r>
              <a:rPr lang="en-US" sz="2000" dirty="0"/>
              <a:t> – collection of related data held in a structured format that consists of columns and rows</a:t>
            </a:r>
          </a:p>
          <a:p>
            <a:pPr>
              <a:buFont typeface="Wingdings" panose="05000000000000000000" pitchFamily="2" charset="2"/>
              <a:buChar char="§"/>
            </a:pPr>
            <a:r>
              <a:rPr lang="en-US" sz="2000" u="sng" dirty="0"/>
              <a:t>Views &amp; Queries</a:t>
            </a:r>
            <a:r>
              <a:rPr lang="en-US" sz="2000" dirty="0"/>
              <a:t> – used to create more easily accessible relationships without modifying  the underlying physical schema</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37254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Phone Number Database Example</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For example, a </a:t>
            </a:r>
            <a:r>
              <a:rPr lang="en-US" sz="2000" dirty="0" err="1"/>
              <a:t>PhoneNumber</a:t>
            </a:r>
            <a:r>
              <a:rPr lang="en-US" sz="2000" dirty="0"/>
              <a:t> database could be set up with two Tables. One table of Names and the  other table of </a:t>
            </a:r>
            <a:r>
              <a:rPr lang="en-US" sz="2000" dirty="0" err="1"/>
              <a:t>PhoneNumbers</a:t>
            </a:r>
            <a:r>
              <a:rPr lang="en-US" sz="2000" dirty="0"/>
              <a:t>. For this simple example we might end up with something like:</a:t>
            </a:r>
          </a:p>
          <a:p>
            <a:pPr>
              <a:buFont typeface="Wingdings" panose="05000000000000000000" pitchFamily="2" charset="2"/>
              <a:buChar char="§"/>
            </a:pPr>
            <a:r>
              <a:rPr lang="en-US" sz="2000" u="sng" dirty="0"/>
              <a:t>Schemas</a:t>
            </a:r>
            <a:r>
              <a:rPr lang="en-US" sz="2000" dirty="0"/>
              <a:t>: Two tables one called Names and one called </a:t>
            </a:r>
            <a:r>
              <a:rPr lang="en-US" sz="2000" dirty="0" err="1"/>
              <a:t>PhoneNumbers</a:t>
            </a:r>
            <a:r>
              <a:rPr lang="en-US" sz="2000" dirty="0"/>
              <a:t>, text will be stored in UTF-8, we will allow duplicates, and set an index on </a:t>
            </a:r>
            <a:r>
              <a:rPr lang="en-US" sz="2000" dirty="0" err="1"/>
              <a:t>Names.FirstName</a:t>
            </a:r>
            <a:r>
              <a:rPr lang="en-US" sz="2000" dirty="0"/>
              <a:t> and </a:t>
            </a:r>
            <a:r>
              <a:rPr lang="en-US" sz="2000" dirty="0" err="1"/>
              <a:t>Names.LastName</a:t>
            </a:r>
            <a:r>
              <a:rPr lang="en-US" sz="2000" dirty="0"/>
              <a:t>.</a:t>
            </a:r>
          </a:p>
          <a:p>
            <a:pPr>
              <a:buFont typeface="Wingdings" panose="05000000000000000000" pitchFamily="2" charset="2"/>
              <a:buChar char="§"/>
            </a:pPr>
            <a:r>
              <a:rPr lang="en-US" sz="2000" u="sng" dirty="0"/>
              <a:t>Names Table</a:t>
            </a:r>
            <a:r>
              <a:rPr lang="en-US" sz="2000" dirty="0"/>
              <a:t>: Three fields including </a:t>
            </a:r>
            <a:r>
              <a:rPr lang="en-US" sz="2000" dirty="0" err="1"/>
              <a:t>FirstName</a:t>
            </a:r>
            <a:r>
              <a:rPr lang="en-US" sz="2000" dirty="0"/>
              <a:t> and </a:t>
            </a:r>
            <a:r>
              <a:rPr lang="en-US" sz="2000" dirty="0" err="1"/>
              <a:t>LastName</a:t>
            </a:r>
            <a:r>
              <a:rPr lang="en-US" sz="2000" dirty="0"/>
              <a:t> of UTF-8 text, maximum length 40 characters, and can not be NULL. The third field will be an autoincrement unique ID that is an integer and does not allow duplicates. All three fields would be indexed for fast searching.</a:t>
            </a:r>
          </a:p>
          <a:p>
            <a:pPr>
              <a:buFont typeface="Wingdings" panose="05000000000000000000" pitchFamily="2" charset="2"/>
              <a:buChar char="§"/>
            </a:pPr>
            <a:r>
              <a:rPr lang="en-US" sz="2000" u="sng" dirty="0" err="1"/>
              <a:t>PhoneNumbers</a:t>
            </a:r>
            <a:r>
              <a:rPr lang="en-US" sz="2000" u="sng" dirty="0"/>
              <a:t> Table</a:t>
            </a:r>
            <a:r>
              <a:rPr lang="en-US" sz="2000" dirty="0"/>
              <a:t>: Four fields including </a:t>
            </a:r>
            <a:r>
              <a:rPr lang="en-US" sz="2000" dirty="0" err="1"/>
              <a:t>CountryCode</a:t>
            </a:r>
            <a:r>
              <a:rPr lang="en-US" sz="2000" dirty="0"/>
              <a:t>, </a:t>
            </a:r>
            <a:r>
              <a:rPr lang="en-US" sz="2000" dirty="0" err="1"/>
              <a:t>AreaCode</a:t>
            </a:r>
            <a:r>
              <a:rPr lang="en-US" sz="2000" dirty="0"/>
              <a:t>, and Number which are all UTF-8 strings that can only contain numbers. Maximum lengths for each are 2, 3, and 7 respectively. The fourth field will be  the unique ID of the person associated with the phone number. </a:t>
            </a:r>
            <a:r>
              <a:rPr lang="en-US" sz="2000" dirty="0" err="1"/>
              <a:t>CountryCode</a:t>
            </a:r>
            <a:r>
              <a:rPr lang="en-US" sz="2000" dirty="0"/>
              <a:t> can be NULL, other fields cannot. Fields will not be indexed as it will be rare that we have a phone number and want to lookup the person.</a:t>
            </a:r>
          </a:p>
          <a:p>
            <a:pPr>
              <a:buFont typeface="Wingdings" panose="05000000000000000000" pitchFamily="2" charset="2"/>
              <a:buChar char="§"/>
            </a:pPr>
            <a:r>
              <a:rPr lang="en-US" sz="2000" u="sng" dirty="0"/>
              <a:t>Views &amp; Queries</a:t>
            </a:r>
            <a:r>
              <a:rPr lang="en-US" sz="2000" dirty="0"/>
              <a:t> – A query that Joins a set of  Names to all of their respective phone numbers and shows that in a view would be valuable.</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3018519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Structured Query Language (SQL)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Structured Query Language or SQL is a domain-specific language used in programming and designed for managing data held in a relational database management systems. SQL was initially developed at IBM by Donald D. Chamberlin and Raymond F. Boyce in the early 1970s.</a:t>
            </a:r>
          </a:p>
          <a:p>
            <a:pPr>
              <a:buFont typeface="Wingdings" panose="05000000000000000000" pitchFamily="2" charset="2"/>
              <a:buChar char="§"/>
            </a:pPr>
            <a:r>
              <a:rPr lang="en-US" sz="2000" u="sng" dirty="0"/>
              <a:t>Data Definition Language (DDL)</a:t>
            </a:r>
            <a:r>
              <a:rPr lang="en-US" sz="2000" dirty="0"/>
              <a:t> – manages the table and index structure with common terms including CREATE, ALTER, RENAME, and DROP</a:t>
            </a:r>
          </a:p>
          <a:p>
            <a:pPr>
              <a:buFont typeface="Wingdings" panose="05000000000000000000" pitchFamily="2" charset="2"/>
              <a:buChar char="§"/>
            </a:pPr>
            <a:r>
              <a:rPr lang="en-US" sz="2000" u="sng" dirty="0"/>
              <a:t>Queries</a:t>
            </a:r>
            <a:r>
              <a:rPr lang="en-US" sz="2000" dirty="0"/>
              <a:t> – The most common operation in SQL makes use of the SELECT statement and generally includes a WHERE clause</a:t>
            </a:r>
          </a:p>
          <a:p>
            <a:pPr>
              <a:buFont typeface="Wingdings" panose="05000000000000000000" pitchFamily="2" charset="2"/>
              <a:buChar char="§"/>
            </a:pPr>
            <a:r>
              <a:rPr lang="en-US" sz="2000" dirty="0"/>
              <a:t>Many others…</a:t>
            </a:r>
          </a:p>
        </p:txBody>
      </p:sp>
    </p:spTree>
    <p:extLst>
      <p:ext uri="{BB962C8B-B14F-4D97-AF65-F5344CB8AC3E}">
        <p14:creationId xmlns:p14="http://schemas.microsoft.com/office/powerpoint/2010/main" val="163616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Examples</a:t>
            </a:r>
          </a:p>
        </p:txBody>
      </p:sp>
      <p:pic>
        <p:nvPicPr>
          <p:cNvPr id="6" name="Picture 5"/>
          <p:cNvPicPr>
            <a:picLocks noChangeAspect="1"/>
          </p:cNvPicPr>
          <p:nvPr/>
        </p:nvPicPr>
        <p:blipFill>
          <a:blip r:embed="rId3"/>
          <a:stretch>
            <a:fillRect/>
          </a:stretch>
        </p:blipFill>
        <p:spPr>
          <a:xfrm>
            <a:off x="838200" y="1243244"/>
            <a:ext cx="3409950" cy="1304925"/>
          </a:xfrm>
          <a:prstGeom prst="rect">
            <a:avLst/>
          </a:prstGeom>
        </p:spPr>
      </p:pic>
      <p:pic>
        <p:nvPicPr>
          <p:cNvPr id="7" name="Picture 6"/>
          <p:cNvPicPr>
            <a:picLocks noChangeAspect="1"/>
          </p:cNvPicPr>
          <p:nvPr/>
        </p:nvPicPr>
        <p:blipFill>
          <a:blip r:embed="rId4"/>
          <a:stretch>
            <a:fillRect/>
          </a:stretch>
        </p:blipFill>
        <p:spPr>
          <a:xfrm>
            <a:off x="1853658" y="2669015"/>
            <a:ext cx="4514850" cy="1914525"/>
          </a:xfrm>
          <a:prstGeom prst="rect">
            <a:avLst/>
          </a:prstGeom>
        </p:spPr>
      </p:pic>
      <p:pic>
        <p:nvPicPr>
          <p:cNvPr id="8" name="Picture 7"/>
          <p:cNvPicPr>
            <a:picLocks noChangeAspect="1"/>
          </p:cNvPicPr>
          <p:nvPr/>
        </p:nvPicPr>
        <p:blipFill>
          <a:blip r:embed="rId5"/>
          <a:stretch>
            <a:fillRect/>
          </a:stretch>
        </p:blipFill>
        <p:spPr>
          <a:xfrm>
            <a:off x="5477455" y="1243244"/>
            <a:ext cx="4772025" cy="304800"/>
          </a:xfrm>
          <a:prstGeom prst="rect">
            <a:avLst/>
          </a:prstGeom>
        </p:spPr>
      </p:pic>
      <p:pic>
        <p:nvPicPr>
          <p:cNvPr id="9" name="Picture 8"/>
          <p:cNvPicPr>
            <a:picLocks noChangeAspect="1"/>
          </p:cNvPicPr>
          <p:nvPr/>
        </p:nvPicPr>
        <p:blipFill>
          <a:blip r:embed="rId6"/>
          <a:stretch>
            <a:fillRect/>
          </a:stretch>
        </p:blipFill>
        <p:spPr>
          <a:xfrm>
            <a:off x="2589289" y="4704386"/>
            <a:ext cx="8829675" cy="1905000"/>
          </a:xfrm>
          <a:prstGeom prst="rect">
            <a:avLst/>
          </a:prstGeom>
        </p:spPr>
      </p:pic>
      <p:pic>
        <p:nvPicPr>
          <p:cNvPr id="10" name="Picture 9"/>
          <p:cNvPicPr>
            <a:picLocks noChangeAspect="1"/>
          </p:cNvPicPr>
          <p:nvPr/>
        </p:nvPicPr>
        <p:blipFill>
          <a:blip r:embed="rId7"/>
          <a:stretch>
            <a:fillRect/>
          </a:stretch>
        </p:blipFill>
        <p:spPr>
          <a:xfrm>
            <a:off x="6958012" y="1716359"/>
            <a:ext cx="4676775" cy="2209800"/>
          </a:xfrm>
          <a:prstGeom prst="rect">
            <a:avLst/>
          </a:prstGeom>
        </p:spPr>
      </p:pic>
    </p:spTree>
    <p:extLst>
      <p:ext uri="{BB962C8B-B14F-4D97-AF65-F5344CB8AC3E}">
        <p14:creationId xmlns:p14="http://schemas.microsoft.com/office/powerpoint/2010/main" val="11408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Pro &amp; Cons</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Many of the most powerful DBMS strengths can also be their greatest weaknesses… particularly as it come to object-oriented development:</a:t>
            </a:r>
          </a:p>
          <a:p>
            <a:pPr>
              <a:buFont typeface="Wingdings" panose="05000000000000000000" pitchFamily="2" charset="2"/>
              <a:buChar char="§"/>
            </a:pPr>
            <a:r>
              <a:rPr lang="en-US" sz="2000" dirty="0"/>
              <a:t>Independent Data… vs Combining Functionality &amp; Data</a:t>
            </a:r>
          </a:p>
          <a:p>
            <a:pPr>
              <a:buFont typeface="Wingdings" panose="05000000000000000000" pitchFamily="2" charset="2"/>
              <a:buChar char="§"/>
            </a:pPr>
            <a:r>
              <a:rPr lang="en-US" sz="2000" dirty="0"/>
              <a:t>Ubiquitous access… vs Encapsulation and Data Hiding</a:t>
            </a:r>
          </a:p>
          <a:p>
            <a:pPr>
              <a:buFont typeface="Wingdings" panose="05000000000000000000" pitchFamily="2" charset="2"/>
              <a:buChar char="§"/>
            </a:pPr>
            <a:r>
              <a:rPr lang="en-US" sz="2000" dirty="0"/>
              <a:t>Tables &amp; Relationships… vs Inheritance</a:t>
            </a:r>
          </a:p>
          <a:p>
            <a:pPr>
              <a:buFont typeface="Wingdings" panose="05000000000000000000" pitchFamily="2" charset="2"/>
              <a:buChar char="§"/>
            </a:pPr>
            <a:r>
              <a:rPr lang="en-US" sz="2000" dirty="0"/>
              <a:t>Joining Tables to Create Relationships… vs Polymorphism</a:t>
            </a:r>
          </a:p>
          <a:p>
            <a:pPr>
              <a:buFont typeface="Wingdings" panose="05000000000000000000" pitchFamily="2" charset="2"/>
              <a:buChar char="§"/>
            </a:pPr>
            <a:r>
              <a:rPr lang="en-US" sz="2000" dirty="0"/>
              <a:t>Relationship Modeling… vs Object Modeling</a:t>
            </a:r>
          </a:p>
          <a:p>
            <a:pPr>
              <a:buFont typeface="Wingdings" panose="05000000000000000000" pitchFamily="2" charset="2"/>
              <a:buChar char="§"/>
            </a:pPr>
            <a:r>
              <a:rPr lang="en-US" sz="2000" dirty="0"/>
              <a:t>SQL… vs Java or C# or Python</a:t>
            </a:r>
          </a:p>
          <a:p>
            <a:pPr marL="0" indent="0">
              <a:buNone/>
            </a:pPr>
            <a:endParaRPr lang="en-US" sz="2000" dirty="0"/>
          </a:p>
        </p:txBody>
      </p:sp>
    </p:spTree>
    <p:extLst>
      <p:ext uri="{BB962C8B-B14F-4D97-AF65-F5344CB8AC3E}">
        <p14:creationId xmlns:p14="http://schemas.microsoft.com/office/powerpoint/2010/main" val="3724105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dirty="0"/>
              <a:t>Don’t utilize two-tier client-server architectures for anything more than small scale (less than 10 local users) application</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dirty="0"/>
              <a:t>Never, never, never uses “smart” or cute naming conventions to represent </a:t>
            </a:r>
            <a:r>
              <a:rPr lang="en-US" sz="2000" dirty="0" err="1"/>
              <a:t>relatinships</a:t>
            </a:r>
            <a:r>
              <a:rPr lang="en-US" sz="2000" dirty="0"/>
              <a:t>!</a:t>
            </a:r>
          </a:p>
        </p:txBody>
      </p:sp>
    </p:spTree>
    <p:extLst>
      <p:ext uri="{BB962C8B-B14F-4D97-AF65-F5344CB8AC3E}">
        <p14:creationId xmlns:p14="http://schemas.microsoft.com/office/powerpoint/2010/main" val="44594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2385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458951" y="2587083"/>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8"/>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3830450" y="2587082"/>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220316" y="1895707"/>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477644" y="6183355"/>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endCxn id="8" idx="1"/>
          </p:cNvCxnSpPr>
          <p:nvPr/>
        </p:nvCxnSpPr>
        <p:spPr>
          <a:xfrm flipH="1">
            <a:off x="1098395" y="5553307"/>
            <a:ext cx="2164734" cy="63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15378" y="618335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endCxn id="24" idx="1"/>
          </p:cNvCxnSpPr>
          <p:nvPr/>
        </p:nvCxnSpPr>
        <p:spPr>
          <a:xfrm flipH="1">
            <a:off x="2836132" y="5610123"/>
            <a:ext cx="418631" cy="57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3341661" cy="4610125"/>
            <a:chOff x="3280317" y="1878013"/>
            <a:chExt cx="3341661" cy="4610125"/>
          </a:xfrm>
        </p:grpSpPr>
        <p:sp>
          <p:nvSpPr>
            <p:cNvPr id="33" name="Flowchart: Magnetic Disk 32"/>
            <p:cNvSpPr/>
            <p:nvPr/>
          </p:nvSpPr>
          <p:spPr>
            <a:xfrm>
              <a:off x="5380471" y="6114900"/>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p:cNvCxnSpPr>
            <p:nvPr/>
          </p:nvCxnSpPr>
          <p:spPr>
            <a:xfrm>
              <a:off x="4624044" y="5451979"/>
              <a:ext cx="1135552" cy="6892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800279" y="1895707"/>
            <a:ext cx="3363957" cy="4636472"/>
            <a:chOff x="2860280" y="1878013"/>
            <a:chExt cx="3363957" cy="4636472"/>
          </a:xfrm>
        </p:grpSpPr>
        <p:sp>
          <p:nvSpPr>
            <p:cNvPr id="42" name="Flowchart: Magnetic Disk 41"/>
            <p:cNvSpPr/>
            <p:nvPr/>
          </p:nvSpPr>
          <p:spPr>
            <a:xfrm>
              <a:off x="4982730" y="6141247"/>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endCxn id="42" idx="1"/>
            </p:cNvCxnSpPr>
            <p:nvPr/>
          </p:nvCxnSpPr>
          <p:spPr>
            <a:xfrm>
              <a:off x="2860280" y="5256833"/>
              <a:ext cx="2743204" cy="8844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28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Magnetic Disk 13"/>
          <p:cNvSpPr/>
          <p:nvPr/>
        </p:nvSpPr>
        <p:spPr>
          <a:xfrm>
            <a:off x="282497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15" name="Straight Arrow Connector 14"/>
          <p:cNvCxnSpPr>
            <a:cxnSpLocks/>
            <a:stCxn id="9" idx="2"/>
            <a:endCxn id="14" idx="1"/>
          </p:cNvCxnSpPr>
          <p:nvPr/>
        </p:nvCxnSpPr>
        <p:spPr>
          <a:xfrm>
            <a:off x="1719146" y="2587083"/>
            <a:ext cx="1986776" cy="959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p:cNvSpPr/>
          <p:nvPr/>
        </p:nvSpPr>
        <p:spPr>
          <a:xfrm>
            <a:off x="6506737" y="3005251"/>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7603272" y="18905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6549483" y="4590586"/>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8536259" y="4590585"/>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8411735" y="3872504"/>
            <a:ext cx="1005470" cy="718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endCxn id="20" idx="1"/>
          </p:cNvCxnSpPr>
          <p:nvPr/>
        </p:nvCxnSpPr>
        <p:spPr>
          <a:xfrm flipH="1">
            <a:off x="7430429" y="3872504"/>
            <a:ext cx="880946" cy="718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8411735" y="2581945"/>
            <a:ext cx="0" cy="423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3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solidFill>
                  <a:schemeClr val="bg1">
                    <a:lumMod val="65000"/>
                  </a:schemeClr>
                </a:solidFill>
              </a:rPr>
              <a:t>Review databases, database servers, and the SQL language</a:t>
            </a:r>
          </a:p>
          <a:p>
            <a:pPr marL="457200" indent="-457200">
              <a:buFont typeface="+mj-lt"/>
              <a:buAutoNum type="arabicPeriod"/>
            </a:pPr>
            <a:r>
              <a:rPr lang="en-US" sz="2000" dirty="0">
                <a:solidFill>
                  <a:schemeClr val="bg1">
                    <a:lumMod val="65000"/>
                  </a:schemeClr>
                </a:solidFill>
              </a:rPr>
              <a:t>Understand how databases support (or don’t support)work within a Object Oriented Programming environment</a:t>
            </a:r>
          </a:p>
          <a:p>
            <a:pPr marL="457200" indent="-457200">
              <a:buFont typeface="+mj-lt"/>
              <a:buAutoNum type="arabicPeriod"/>
            </a:pPr>
            <a:r>
              <a:rPr lang="en-US" sz="2000" dirty="0">
                <a:solidFill>
                  <a:schemeClr val="bg1">
                    <a:lumMod val="65000"/>
                  </a:schemeClr>
                </a:solidFill>
              </a:rPr>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084624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Architecture Protocols &amp; Formats</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dirty="0"/>
              <a:t>TCP/IP: Transmission Control Protocol / Internet Protocol</a:t>
            </a:r>
          </a:p>
          <a:p>
            <a:r>
              <a:rPr lang="en-US" sz="2000" dirty="0"/>
              <a:t>Sockets: Another term for TCP/IP </a:t>
            </a:r>
          </a:p>
          <a:p>
            <a:r>
              <a:rPr lang="en-US" sz="2000" dirty="0"/>
              <a:t>HTTP: Hypertext Transfer Protocol </a:t>
            </a:r>
          </a:p>
          <a:p>
            <a:r>
              <a:rPr lang="en-US" sz="2000" dirty="0"/>
              <a:t>HTTPs: Hypertext Transfer Protocol Secure</a:t>
            </a:r>
          </a:p>
          <a:p>
            <a:r>
              <a:rPr lang="en-US" sz="2000" dirty="0"/>
              <a:t>SSL: Secure Sockets Layer</a:t>
            </a:r>
          </a:p>
          <a:p>
            <a:r>
              <a:rPr lang="en-US" sz="2000" dirty="0"/>
              <a:t>XML or JSON: Extensible Markup Language</a:t>
            </a:r>
          </a:p>
          <a:p>
            <a:r>
              <a:rPr lang="en-US" sz="2000" dirty="0"/>
              <a:t>SQL</a:t>
            </a:r>
          </a:p>
          <a:p>
            <a:pPr marL="0" indent="0">
              <a:buNone/>
            </a:pPr>
            <a:endParaRPr lang="en-US" sz="2000" dirty="0"/>
          </a:p>
          <a:p>
            <a:pPr marL="0" indent="0">
              <a:buNone/>
            </a:pPr>
            <a:r>
              <a:rPr lang="en-US" sz="2000" dirty="0"/>
              <a:t>Aggregated Protocol Standards:</a:t>
            </a:r>
          </a:p>
          <a:p>
            <a:r>
              <a:rPr lang="en-US" sz="2000" dirty="0"/>
              <a:t>SOAP: Simple Object Access Protocol (HTTP/HTTPs/Sockets with XML)</a:t>
            </a:r>
          </a:p>
          <a:p>
            <a:r>
              <a:rPr lang="en-US" sz="2000" dirty="0"/>
              <a:t>REST: Representational State Transfer (HTTP/HTTPs with JSON)</a:t>
            </a:r>
          </a:p>
        </p:txBody>
      </p:sp>
    </p:spTree>
    <p:extLst>
      <p:ext uri="{BB962C8B-B14F-4D97-AF65-F5344CB8AC3E}">
        <p14:creationId xmlns:p14="http://schemas.microsoft.com/office/powerpoint/2010/main" val="2816847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err="1"/>
              <a:t>ShapeDrawDataServer</a:t>
            </a:r>
            <a:endParaRPr lang="en-US" sz="3600" dirty="0"/>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b="1" dirty="0"/>
              <a:t>TCP/IP: Transmission Control Protocol / Internet Protocol</a:t>
            </a:r>
          </a:p>
          <a:p>
            <a:r>
              <a:rPr lang="en-US" sz="2000" b="1" dirty="0"/>
              <a:t>Sockets: Another term for TCP/IP </a:t>
            </a:r>
          </a:p>
          <a:p>
            <a:r>
              <a:rPr lang="en-US" sz="2000" b="1" dirty="0"/>
              <a:t>HTTP: Hypertext Transfer Protocol </a:t>
            </a:r>
          </a:p>
          <a:p>
            <a:r>
              <a:rPr lang="en-US" sz="2000" strike="sngStrike" dirty="0"/>
              <a:t>HTTPs: Hypertext Transfer Protocol Secure</a:t>
            </a:r>
          </a:p>
          <a:p>
            <a:r>
              <a:rPr lang="en-US" sz="2000" strike="sngStrike" dirty="0"/>
              <a:t>SSL: Secure Sockets Layer</a:t>
            </a:r>
          </a:p>
          <a:p>
            <a:r>
              <a:rPr lang="en-US" sz="2000" b="1" dirty="0"/>
              <a:t>XML: Extensible Markup Language</a:t>
            </a:r>
          </a:p>
          <a:p>
            <a:r>
              <a:rPr lang="en-US" sz="2000" strike="sngStrike" dirty="0"/>
              <a:t>SQL</a:t>
            </a:r>
          </a:p>
        </p:txBody>
      </p:sp>
    </p:spTree>
    <p:extLst>
      <p:ext uri="{BB962C8B-B14F-4D97-AF65-F5344CB8AC3E}">
        <p14:creationId xmlns:p14="http://schemas.microsoft.com/office/powerpoint/2010/main" val="1456907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Tree>
    <p:extLst>
      <p:ext uri="{BB962C8B-B14F-4D97-AF65-F5344CB8AC3E}">
        <p14:creationId xmlns:p14="http://schemas.microsoft.com/office/powerpoint/2010/main" val="289157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a:t>
            </a:r>
            <a:r>
              <a:rPr lang="en-US" sz="3600" dirty="0" err="1"/>
              <a:t>ShapeDrawDataServer</a:t>
            </a:r>
            <a:endParaRPr lang="en-US" sz="3600" dirty="0"/>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15434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a:t>
            </a:r>
            <a:r>
              <a:rPr lang="en-US" sz="2000" dirty="0" err="1"/>
              <a:t>ShapeDrawDataServer</a:t>
            </a:r>
            <a:r>
              <a:rPr lang="en-US" sz="2000" dirty="0"/>
              <a:t> </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a:t>
            </a:r>
          </a:p>
          <a:p>
            <a:pPr marL="457200" indent="-457200">
              <a:buFont typeface="+mj-lt"/>
              <a:buAutoNum type="arabicPeriod"/>
            </a:pPr>
            <a:r>
              <a:rPr lang="en-US" sz="2000" dirty="0"/>
              <a:t>Wait for the user to press a key before shutting down… so that we can look at the response.</a:t>
            </a:r>
          </a:p>
          <a:p>
            <a:pPr marL="0" indent="0">
              <a:buNone/>
            </a:pPr>
            <a:endParaRPr lang="en-US" sz="2000" dirty="0"/>
          </a:p>
        </p:txBody>
      </p:sp>
    </p:spTree>
    <p:extLst>
      <p:ext uri="{BB962C8B-B14F-4D97-AF65-F5344CB8AC3E}">
        <p14:creationId xmlns:p14="http://schemas.microsoft.com/office/powerpoint/2010/main" val="1440296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Respond with “Hello World!!!”</a:t>
            </a:r>
          </a:p>
          <a:p>
            <a:pPr marL="457200" indent="-457200">
              <a:buFont typeface="+mj-lt"/>
              <a:buAutoNum type="arabicPeriod"/>
            </a:pPr>
            <a:r>
              <a:rPr lang="en-US" sz="2000" dirty="0"/>
              <a:t>Provide starting point for </a:t>
            </a:r>
            <a:r>
              <a:rPr lang="en-US" sz="2000" dirty="0" err="1"/>
              <a:t>ShapeDrawDataServer</a:t>
            </a:r>
            <a:r>
              <a:rPr lang="en-US" sz="2000" dirty="0"/>
              <a:t> and “get-</a:t>
            </a:r>
            <a:r>
              <a:rPr lang="en-US" sz="2000" dirty="0" err="1"/>
              <a:t>shapeandcolors</a:t>
            </a:r>
            <a:r>
              <a:rPr lang="en-US" sz="2000" dirty="0"/>
              <a:t>;” request</a:t>
            </a:r>
          </a:p>
          <a:p>
            <a:pPr marL="457200" indent="-457200">
              <a:buFont typeface="+mj-lt"/>
              <a:buAutoNum type="arabicPeriod"/>
            </a:pPr>
            <a:r>
              <a:rPr lang="en-US" sz="2000" dirty="0"/>
              <a:t>You may utilize this code as the starting point for your Week 8 assignment</a:t>
            </a:r>
          </a:p>
          <a:p>
            <a:pPr marL="0" indent="0">
              <a:buNone/>
            </a:pPr>
            <a:endParaRPr lang="en-US" sz="2000" dirty="0"/>
          </a:p>
        </p:txBody>
      </p:sp>
    </p:spTree>
    <p:extLst>
      <p:ext uri="{BB962C8B-B14F-4D97-AF65-F5344CB8AC3E}">
        <p14:creationId xmlns:p14="http://schemas.microsoft.com/office/powerpoint/2010/main" val="1543922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2</a:t>
            </a:r>
          </a:p>
          <a:p>
            <a:pPr algn="l"/>
            <a:r>
              <a:rPr lang="en-US" dirty="0"/>
              <a:t>Instructor: Eric Pogue</a:t>
            </a:r>
          </a:p>
        </p:txBody>
      </p:sp>
    </p:spTree>
    <p:extLst>
      <p:ext uri="{BB962C8B-B14F-4D97-AF65-F5344CB8AC3E}">
        <p14:creationId xmlns:p14="http://schemas.microsoft.com/office/powerpoint/2010/main" val="42249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the server</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 to the console</a:t>
            </a:r>
          </a:p>
          <a:p>
            <a:pPr marL="457200" indent="-457200">
              <a:buFont typeface="+mj-lt"/>
              <a:buAutoNum type="arabicPeriod"/>
            </a:pPr>
            <a:r>
              <a:rPr lang="en-US" sz="2000" dirty="0"/>
              <a:t>Accept multiple requests as console input</a:t>
            </a:r>
          </a:p>
          <a:p>
            <a:pPr marL="457200" indent="-457200">
              <a:buFont typeface="+mj-lt"/>
              <a:buAutoNum type="arabicPeriod"/>
            </a:pPr>
            <a:r>
              <a:rPr lang="en-US" sz="2000" dirty="0"/>
              <a:t>Close the application when the user enters “end;” as console input</a:t>
            </a:r>
          </a:p>
          <a:p>
            <a:pPr marL="0" indent="0">
              <a:buNone/>
            </a:pPr>
            <a:endParaRPr lang="en-US" sz="2000" dirty="0"/>
          </a:p>
        </p:txBody>
      </p:sp>
    </p:spTree>
    <p:extLst>
      <p:ext uri="{BB962C8B-B14F-4D97-AF65-F5344CB8AC3E}">
        <p14:creationId xmlns:p14="http://schemas.microsoft.com/office/powerpoint/2010/main" val="1306040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3</a:t>
            </a:r>
          </a:p>
          <a:p>
            <a:pPr algn="l"/>
            <a:r>
              <a:rPr lang="en-US" dirty="0"/>
              <a:t>Instructor: Eric Pogue</a:t>
            </a:r>
          </a:p>
        </p:txBody>
      </p:sp>
    </p:spTree>
    <p:extLst>
      <p:ext uri="{BB962C8B-B14F-4D97-AF65-F5344CB8AC3E}">
        <p14:creationId xmlns:p14="http://schemas.microsoft.com/office/powerpoint/2010/main" val="1492089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Echo the request back to the client</a:t>
            </a:r>
          </a:p>
          <a:p>
            <a:pPr marL="457200" indent="-457200">
              <a:buFont typeface="+mj-lt"/>
              <a:buAutoNum type="arabicPeriod"/>
            </a:pPr>
            <a:r>
              <a:rPr lang="en-US" sz="2000" dirty="0"/>
              <a:t>You may utilize this code as the starting point for your Week 8 assignment</a:t>
            </a:r>
          </a:p>
          <a:p>
            <a:pPr marL="0" indent="0">
              <a:buNone/>
            </a:pPr>
            <a:endParaRPr lang="en-US" sz="2000" dirty="0"/>
          </a:p>
        </p:txBody>
      </p:sp>
    </p:spTree>
    <p:extLst>
      <p:ext uri="{BB962C8B-B14F-4D97-AF65-F5344CB8AC3E}">
        <p14:creationId xmlns:p14="http://schemas.microsoft.com/office/powerpoint/2010/main" val="2545306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21917</TotalTime>
  <Words>4668</Words>
  <Application>Microsoft Office PowerPoint</Application>
  <PresentationFormat>Widescreen</PresentationFormat>
  <Paragraphs>503</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End of Session</vt:lpstr>
      <vt:lpstr>Object-Oriented Programming Session: Week 8 Discussion &amp; Lecture (session 2) Instructor: Eric Pogue</vt:lpstr>
      <vt:lpstr>Learning Objectives – Week 8</vt:lpstr>
      <vt:lpstr>Data Bases [link]</vt:lpstr>
      <vt:lpstr>Phone Number Database Example</vt:lpstr>
      <vt:lpstr>Structured Query Language (SQL) [link]</vt:lpstr>
      <vt:lpstr>SQL Examples</vt:lpstr>
      <vt:lpstr>Data Base Management Systems Pro &amp; Cons</vt:lpstr>
      <vt:lpstr>Data Base Management Systems with OOP</vt:lpstr>
      <vt:lpstr>Two-tier and Three-tier Architectures</vt:lpstr>
      <vt:lpstr>Two-tier and Three-tier Architectures</vt:lpstr>
      <vt:lpstr>Two-tier and Three-tier Architectures</vt:lpstr>
      <vt:lpstr>Two-tier and Three-tier Architectures</vt:lpstr>
      <vt:lpstr>ShapeDrawDataServer Architecture</vt:lpstr>
      <vt:lpstr>Learning Objectives – Week 8</vt:lpstr>
      <vt:lpstr>Three-Tier Architecture Protocols &amp; Formats</vt:lpstr>
      <vt:lpstr>ShapeDrawDataServer</vt:lpstr>
      <vt:lpstr>ShapeDrawDataServer Architecture</vt:lpstr>
      <vt:lpstr>Review ShapeDrawDataServer</vt:lpstr>
      <vt:lpstr>Object-Oriented Programming Session: Week 8 Session 3 Preview Instructor: Eric Pogue</vt:lpstr>
      <vt:lpstr>Object-Oriented Programming Session: Week 8 Session 4 Preview Instructor: Eric Pogue</vt:lpstr>
      <vt:lpstr>End of Session</vt:lpstr>
      <vt:lpstr>Object-Oriented Programming Session: Week 8 Session 3  Instructor: Eric Pogue</vt:lpstr>
      <vt:lpstr>End of Session</vt:lpstr>
      <vt:lpstr>Object-Oriented Programming Session: Week 8 Session 4  Instructor: Eric Pogue</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598</cp:revision>
  <cp:lastPrinted>2017-05-05T22:16:35Z</cp:lastPrinted>
  <dcterms:created xsi:type="dcterms:W3CDTF">2016-08-15T18:20:40Z</dcterms:created>
  <dcterms:modified xsi:type="dcterms:W3CDTF">2017-05-08T15:01:24Z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