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381" r:id="rId5"/>
    <p:sldId id="371" r:id="rId6"/>
    <p:sldId id="410" r:id="rId7"/>
    <p:sldId id="289"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357" r:id="rId21"/>
    <p:sldId id="424" r:id="rId22"/>
    <p:sldId id="425" r:id="rId23"/>
    <p:sldId id="429" r:id="rId24"/>
    <p:sldId id="428" r:id="rId25"/>
    <p:sldId id="430" r:id="rId26"/>
    <p:sldId id="431" r:id="rId27"/>
    <p:sldId id="432" r:id="rId28"/>
    <p:sldId id="433" r:id="rId29"/>
    <p:sldId id="434" r:id="rId30"/>
    <p:sldId id="435" r:id="rId31"/>
    <p:sldId id="436" r:id="rId32"/>
    <p:sldId id="437" r:id="rId33"/>
    <p:sldId id="438" r:id="rId34"/>
    <p:sldId id="439" r:id="rId35"/>
    <p:sldId id="441" r:id="rId36"/>
    <p:sldId id="447" r:id="rId37"/>
    <p:sldId id="442" r:id="rId38"/>
    <p:sldId id="443" r:id="rId39"/>
    <p:sldId id="446" r:id="rId40"/>
    <p:sldId id="444" r:id="rId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18" d="100"/>
          <a:sy n="118" d="100"/>
        </p:scale>
        <p:origin x="726"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4/11/2017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this is often what a UI design looks like. In our first coding example this week, we are going to enhance the OvalDraw application to include menu elements to OvalDraw File|Exit and Edit|Clear. In addition, we will implement adding new random ovals with either a line color or a line weight. Finally, we will add file saving and opening and add the related Open and Save menu items to the application… more on that later. </a:t>
            </a:r>
          </a:p>
          <a:p>
            <a:endParaRPr lang="en-US" sz="1000" dirty="0"/>
          </a:p>
          <a:p>
            <a:r>
              <a:rPr lang="en-US" sz="1000" dirty="0"/>
              <a:t>I anticipate that we will also implement something with mouse clicking, mouse dragging, and timer also, but am uncertain what form that may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34790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have a final programming example that will show some animation using timers. I’m not sure what form that example will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93347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98086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51953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568671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second programming example this week will be implementing Save &amp; Open in our OvalDraw application.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69337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74184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62276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Quick note: I have changed the resolution of our videos starting with this  session. I was using 1366x768 which made for more manageable video downloads, etc. As we head toward using Visual Studio and C#, I would like to move toward 1920x1080 to better allow us to see the integrated development environment (IDE). Let me know if the increased resolution causes difficulty in accessing or viewing the videos.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71357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7486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2669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this is often what a UI design looks like. In our first coding example this week, we are going to enhance the OvalDraw application to include menu elements to OvalDraw File|Exit and Edit|Clear. In addition, we will implement adding new random ovals with either a line color or a line weight. Finally, we will add file saving and opening and add the related Open and Save menu items to the application… more on that later. </a:t>
            </a:r>
          </a:p>
          <a:p>
            <a:endParaRPr lang="en-US" sz="1000" dirty="0"/>
          </a:p>
          <a:p>
            <a:r>
              <a:rPr lang="en-US" sz="1000" dirty="0"/>
              <a:t>I anticipate that we will also implement something with mouse clicking, mouse dragging, and timer also, but am uncertain what form that may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45731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93366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350450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955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Start Recording!</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868501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886048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78998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343279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Adapter Classes are an alternative to implementing all five methods. For our examples, I will be implementing all five, even if some of them seem unnecessary. You ware welcome to use Adapters in your assignments if you prefer. </a:t>
            </a:r>
          </a:p>
          <a:p>
            <a:endParaRPr lang="en-US" sz="1000" dirty="0"/>
          </a:p>
          <a:p>
            <a:r>
              <a:rPr lang="en-US" sz="1000" dirty="0"/>
              <a:t>The </a:t>
            </a:r>
            <a:r>
              <a:rPr lang="en-US" sz="1000" dirty="0" err="1"/>
              <a:t>mouseClicked</a:t>
            </a:r>
            <a:r>
              <a:rPr lang="en-US" sz="1000" dirty="0"/>
              <a:t> method is the most often overridden. The </a:t>
            </a:r>
            <a:r>
              <a:rPr lang="en-US" sz="1000" dirty="0" err="1"/>
              <a:t>mousePressed</a:t>
            </a:r>
            <a:r>
              <a:rPr lang="en-US" sz="1000" dirty="0"/>
              <a:t> and </a:t>
            </a:r>
            <a:r>
              <a:rPr lang="en-US" sz="1000" dirty="0" err="1"/>
              <a:t>mouseReleased</a:t>
            </a:r>
            <a:r>
              <a:rPr lang="en-US" sz="1000" dirty="0"/>
              <a:t> are most often used with dragging. </a:t>
            </a:r>
          </a:p>
          <a:p>
            <a:endParaRPr lang="en-US" sz="1000" dirty="0"/>
          </a:p>
          <a:p>
            <a:r>
              <a:rPr lang="en-US" sz="1000" b="0" kern="1200" dirty="0">
                <a:solidFill>
                  <a:schemeClr val="tx1"/>
                </a:solidFill>
                <a:effectLst/>
                <a:latin typeface="+mn-lt"/>
                <a:ea typeface="+mn-ea"/>
                <a:cs typeface="+mn-cs"/>
              </a:rPr>
              <a:t>import </a:t>
            </a:r>
            <a:r>
              <a:rPr lang="en-US" sz="1000" b="0" kern="1200" dirty="0" err="1">
                <a:solidFill>
                  <a:schemeClr val="tx1"/>
                </a:solidFill>
                <a:effectLst/>
                <a:latin typeface="+mn-lt"/>
                <a:ea typeface="+mn-ea"/>
                <a:cs typeface="+mn-cs"/>
              </a:rPr>
              <a:t>java.awt.event.MouseListener</a:t>
            </a:r>
            <a:r>
              <a:rPr lang="en-US" sz="1000" b="0" kern="1200" dirty="0">
                <a:solidFill>
                  <a:schemeClr val="tx1"/>
                </a:solidFill>
                <a:effectLst/>
                <a:latin typeface="+mn-lt"/>
                <a:ea typeface="+mn-ea"/>
                <a:cs typeface="+mn-cs"/>
              </a:rPr>
              <a:t>;</a:t>
            </a:r>
          </a:p>
          <a:p>
            <a:r>
              <a:rPr lang="en-US" sz="1000" b="0" kern="1200" dirty="0">
                <a:solidFill>
                  <a:schemeClr val="tx1"/>
                </a:solidFill>
                <a:effectLst/>
                <a:latin typeface="+mn-lt"/>
                <a:ea typeface="+mn-ea"/>
                <a:cs typeface="+mn-cs"/>
              </a:rPr>
              <a:t>import </a:t>
            </a:r>
            <a:r>
              <a:rPr lang="en-US" sz="1000" b="0" kern="1200" dirty="0" err="1">
                <a:solidFill>
                  <a:schemeClr val="tx1"/>
                </a:solidFill>
                <a:effectLst/>
                <a:latin typeface="+mn-lt"/>
                <a:ea typeface="+mn-ea"/>
                <a:cs typeface="+mn-cs"/>
              </a:rPr>
              <a:t>java.awt.event.MouseEvent</a:t>
            </a:r>
            <a:r>
              <a:rPr lang="en-US" sz="1000" b="0" kern="1200" dirty="0">
                <a:solidFill>
                  <a:schemeClr val="tx1"/>
                </a:solidFill>
                <a:effectLst/>
                <a:latin typeface="+mn-lt"/>
                <a:ea typeface="+mn-ea"/>
                <a:cs typeface="+mn-cs"/>
              </a:rPr>
              <a:t>;</a:t>
            </a:r>
          </a:p>
          <a:p>
            <a:endParaRPr lang="en-US" sz="1000" b="0" kern="1200" dirty="0">
              <a:solidFill>
                <a:schemeClr val="tx1"/>
              </a:solidFill>
              <a:effectLst/>
              <a:latin typeface="+mn-lt"/>
              <a:ea typeface="+mn-ea"/>
              <a:cs typeface="+mn-cs"/>
            </a:endParaRPr>
          </a:p>
          <a:p>
            <a:r>
              <a:rPr lang="en-US" sz="1000" b="0" kern="1200" dirty="0">
                <a:solidFill>
                  <a:schemeClr val="tx1"/>
                </a:solidFill>
                <a:effectLst/>
                <a:latin typeface="+mn-lt"/>
                <a:ea typeface="+mn-ea"/>
                <a:cs typeface="+mn-cs"/>
              </a:rPr>
              <a:t>public void </a:t>
            </a:r>
            <a:r>
              <a:rPr lang="en-US" sz="1000" b="0" kern="1200" dirty="0" err="1">
                <a:solidFill>
                  <a:schemeClr val="tx1"/>
                </a:solidFill>
                <a:effectLst/>
                <a:latin typeface="+mn-lt"/>
                <a:ea typeface="+mn-ea"/>
                <a:cs typeface="+mn-cs"/>
              </a:rPr>
              <a:t>mousePressed</a:t>
            </a:r>
            <a:r>
              <a:rPr lang="en-US" sz="1000" b="0" kern="1200" dirty="0">
                <a:solidFill>
                  <a:schemeClr val="tx1"/>
                </a:solidFill>
                <a:effectLst/>
                <a:latin typeface="+mn-lt"/>
                <a:ea typeface="+mn-ea"/>
                <a:cs typeface="+mn-cs"/>
              </a:rPr>
              <a:t>(</a:t>
            </a:r>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 e) {}</a:t>
            </a:r>
          </a:p>
          <a:p>
            <a:r>
              <a:rPr lang="en-US" sz="1000" b="0" kern="1200" dirty="0">
                <a:solidFill>
                  <a:schemeClr val="tx1"/>
                </a:solidFill>
                <a:effectLst/>
                <a:latin typeface="+mn-lt"/>
                <a:ea typeface="+mn-ea"/>
                <a:cs typeface="+mn-cs"/>
              </a:rPr>
              <a:t>public void </a:t>
            </a:r>
            <a:r>
              <a:rPr lang="en-US" sz="1000" b="0" kern="1200" dirty="0" err="1">
                <a:solidFill>
                  <a:schemeClr val="tx1"/>
                </a:solidFill>
                <a:effectLst/>
                <a:latin typeface="+mn-lt"/>
                <a:ea typeface="+mn-ea"/>
                <a:cs typeface="+mn-cs"/>
              </a:rPr>
              <a:t>mouseReleased</a:t>
            </a:r>
            <a:r>
              <a:rPr lang="en-US" sz="1000" b="0" kern="1200" dirty="0">
                <a:solidFill>
                  <a:schemeClr val="tx1"/>
                </a:solidFill>
                <a:effectLst/>
                <a:latin typeface="+mn-lt"/>
                <a:ea typeface="+mn-ea"/>
                <a:cs typeface="+mn-cs"/>
              </a:rPr>
              <a:t>(</a:t>
            </a:r>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 e) {}</a:t>
            </a:r>
          </a:p>
          <a:p>
            <a:r>
              <a:rPr lang="en-US" sz="1000" b="0" kern="1200" dirty="0">
                <a:solidFill>
                  <a:schemeClr val="tx1"/>
                </a:solidFill>
                <a:effectLst/>
                <a:latin typeface="+mn-lt"/>
                <a:ea typeface="+mn-ea"/>
                <a:cs typeface="+mn-cs"/>
              </a:rPr>
              <a:t>public void </a:t>
            </a:r>
            <a:r>
              <a:rPr lang="en-US" sz="1000" b="0" kern="1200" dirty="0" err="1">
                <a:solidFill>
                  <a:schemeClr val="tx1"/>
                </a:solidFill>
                <a:effectLst/>
                <a:latin typeface="+mn-lt"/>
                <a:ea typeface="+mn-ea"/>
                <a:cs typeface="+mn-cs"/>
              </a:rPr>
              <a:t>mouseEntered</a:t>
            </a:r>
            <a:r>
              <a:rPr lang="en-US" sz="1000" b="0" kern="1200" dirty="0">
                <a:solidFill>
                  <a:schemeClr val="tx1"/>
                </a:solidFill>
                <a:effectLst/>
                <a:latin typeface="+mn-lt"/>
                <a:ea typeface="+mn-ea"/>
                <a:cs typeface="+mn-cs"/>
              </a:rPr>
              <a:t>(</a:t>
            </a:r>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 e) {}</a:t>
            </a:r>
          </a:p>
          <a:p>
            <a:r>
              <a:rPr lang="en-US" sz="1000" b="0" kern="1200" dirty="0">
                <a:solidFill>
                  <a:schemeClr val="tx1"/>
                </a:solidFill>
                <a:effectLst/>
                <a:latin typeface="+mn-lt"/>
                <a:ea typeface="+mn-ea"/>
                <a:cs typeface="+mn-cs"/>
              </a:rPr>
              <a:t>public void </a:t>
            </a:r>
            <a:r>
              <a:rPr lang="en-US" sz="1000" b="0" kern="1200" dirty="0" err="1">
                <a:solidFill>
                  <a:schemeClr val="tx1"/>
                </a:solidFill>
                <a:effectLst/>
                <a:latin typeface="+mn-lt"/>
                <a:ea typeface="+mn-ea"/>
                <a:cs typeface="+mn-cs"/>
              </a:rPr>
              <a:t>mouseExited</a:t>
            </a:r>
            <a:r>
              <a:rPr lang="en-US" sz="1000" b="0" kern="1200" dirty="0">
                <a:solidFill>
                  <a:schemeClr val="tx1"/>
                </a:solidFill>
                <a:effectLst/>
                <a:latin typeface="+mn-lt"/>
                <a:ea typeface="+mn-ea"/>
                <a:cs typeface="+mn-cs"/>
              </a:rPr>
              <a:t>(</a:t>
            </a:r>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 e) {}</a:t>
            </a:r>
          </a:p>
          <a:p>
            <a:r>
              <a:rPr lang="en-US" sz="1000" b="0" kern="1200" dirty="0">
                <a:solidFill>
                  <a:schemeClr val="tx1"/>
                </a:solidFill>
                <a:effectLst/>
                <a:latin typeface="+mn-lt"/>
                <a:ea typeface="+mn-ea"/>
                <a:cs typeface="+mn-cs"/>
              </a:rPr>
              <a:t>public void </a:t>
            </a:r>
            <a:r>
              <a:rPr lang="en-US" sz="1000" b="0" kern="1200" dirty="0" err="1">
                <a:solidFill>
                  <a:schemeClr val="tx1"/>
                </a:solidFill>
                <a:effectLst/>
                <a:latin typeface="+mn-lt"/>
                <a:ea typeface="+mn-ea"/>
                <a:cs typeface="+mn-cs"/>
              </a:rPr>
              <a:t>mouseClicked</a:t>
            </a:r>
            <a:r>
              <a:rPr lang="en-US" sz="1000" b="0" kern="1200" dirty="0">
                <a:solidFill>
                  <a:schemeClr val="tx1"/>
                </a:solidFill>
                <a:effectLst/>
                <a:latin typeface="+mn-lt"/>
                <a:ea typeface="+mn-ea"/>
                <a:cs typeface="+mn-cs"/>
              </a:rPr>
              <a:t>(</a:t>
            </a:r>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 e) {}</a:t>
            </a:r>
          </a:p>
          <a:p>
            <a:endParaRPr lang="en-US" sz="1000" b="0" kern="1200" dirty="0">
              <a:solidFill>
                <a:schemeClr val="tx1"/>
              </a:solidFill>
              <a:effectLst/>
              <a:latin typeface="+mn-lt"/>
              <a:ea typeface="+mn-ea"/>
              <a:cs typeface="+mn-cs"/>
            </a:endParaRPr>
          </a:p>
          <a:p>
            <a:r>
              <a:rPr lang="en-US" sz="1000" dirty="0" err="1"/>
              <a:t>addMouseListener</a:t>
            </a:r>
            <a:r>
              <a:rPr lang="en-US" sz="1000" dirty="0"/>
              <a:t>(this);</a:t>
            </a:r>
          </a:p>
          <a:p>
            <a:endParaRPr lang="en-US" sz="1000" b="0" kern="1200" dirty="0">
              <a:solidFill>
                <a:schemeClr val="tx1"/>
              </a:solidFill>
              <a:effectLst/>
              <a:latin typeface="+mn-lt"/>
              <a:ea typeface="+mn-ea"/>
              <a:cs typeface="+mn-cs"/>
            </a:endParaRPr>
          </a:p>
          <a:p>
            <a:r>
              <a:rPr lang="en-US" sz="1000" b="0" kern="1200" dirty="0" err="1">
                <a:solidFill>
                  <a:schemeClr val="tx1"/>
                </a:solidFill>
                <a:effectLst/>
                <a:latin typeface="+mn-lt"/>
                <a:ea typeface="+mn-ea"/>
                <a:cs typeface="+mn-cs"/>
              </a:rPr>
              <a:t>MouseEvent</a:t>
            </a:r>
            <a:r>
              <a:rPr lang="en-US" sz="1000" b="0" kern="1200" dirty="0">
                <a:solidFill>
                  <a:schemeClr val="tx1"/>
                </a:solidFill>
                <a:effectLst/>
                <a:latin typeface="+mn-lt"/>
                <a:ea typeface="+mn-ea"/>
                <a:cs typeface="+mn-cs"/>
              </a:rPr>
              <a:t>:</a:t>
            </a:r>
          </a:p>
          <a:p>
            <a:r>
              <a:rPr lang="en-US" sz="1000" b="0" kern="1200" dirty="0" err="1">
                <a:solidFill>
                  <a:schemeClr val="tx1"/>
                </a:solidFill>
                <a:effectLst/>
                <a:latin typeface="+mn-lt"/>
                <a:ea typeface="+mn-ea"/>
                <a:cs typeface="+mn-cs"/>
              </a:rPr>
              <a:t>int</a:t>
            </a:r>
            <a:r>
              <a:rPr lang="en-US" sz="1000" b="0" kern="1200" dirty="0">
                <a:solidFill>
                  <a:schemeClr val="tx1"/>
                </a:solidFill>
                <a:effectLst/>
                <a:latin typeface="+mn-lt"/>
                <a:ea typeface="+mn-ea"/>
                <a:cs typeface="+mn-cs"/>
              </a:rPr>
              <a:t> </a:t>
            </a:r>
            <a:r>
              <a:rPr lang="en-US" sz="1000" b="0" kern="1200" dirty="0" err="1">
                <a:solidFill>
                  <a:schemeClr val="tx1"/>
                </a:solidFill>
                <a:effectLst/>
                <a:latin typeface="+mn-lt"/>
                <a:ea typeface="+mn-ea"/>
                <a:cs typeface="+mn-cs"/>
              </a:rPr>
              <a:t>getX</a:t>
            </a:r>
            <a:r>
              <a:rPr lang="en-US" sz="1000" b="0" kern="1200" dirty="0">
                <a:solidFill>
                  <a:schemeClr val="tx1"/>
                </a:solidFill>
                <a:effectLst/>
                <a:latin typeface="+mn-lt"/>
                <a:ea typeface="+mn-ea"/>
                <a:cs typeface="+mn-cs"/>
              </a:rPr>
              <a:t>(); </a:t>
            </a:r>
          </a:p>
          <a:p>
            <a:r>
              <a:rPr lang="en-US" sz="1000" b="0" kern="1200" dirty="0" err="1">
                <a:solidFill>
                  <a:schemeClr val="tx1"/>
                </a:solidFill>
                <a:effectLst/>
                <a:latin typeface="+mn-lt"/>
                <a:ea typeface="+mn-ea"/>
                <a:cs typeface="+mn-cs"/>
              </a:rPr>
              <a:t>int</a:t>
            </a:r>
            <a:r>
              <a:rPr lang="en-US" sz="1000" b="0" kern="1200" dirty="0">
                <a:solidFill>
                  <a:schemeClr val="tx1"/>
                </a:solidFill>
                <a:effectLst/>
                <a:latin typeface="+mn-lt"/>
                <a:ea typeface="+mn-ea"/>
                <a:cs typeface="+mn-cs"/>
              </a:rPr>
              <a:t> </a:t>
            </a:r>
            <a:r>
              <a:rPr lang="en-US" sz="1000" b="0" kern="1200" dirty="0" err="1">
                <a:solidFill>
                  <a:schemeClr val="tx1"/>
                </a:solidFill>
                <a:effectLst/>
                <a:latin typeface="+mn-lt"/>
                <a:ea typeface="+mn-ea"/>
                <a:cs typeface="+mn-cs"/>
              </a:rPr>
              <a:t>getY</a:t>
            </a:r>
            <a:r>
              <a:rPr lang="en-US" sz="1000" b="0" kern="1200" dirty="0">
                <a:solidFill>
                  <a:schemeClr val="tx1"/>
                </a:solidFill>
                <a:effectLst/>
                <a:latin typeface="+mn-lt"/>
                <a:ea typeface="+mn-ea"/>
                <a:cs typeface="+mn-cs"/>
              </a:rPr>
              <a:t>();</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78539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1924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Note: Dragging is quite challenging to implement… and not that often utilized.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java.awt.event.MouseMotionListener</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java.awt.event.MouseEvent</a:t>
            </a:r>
            <a:r>
              <a:rPr lang="en-US" sz="1200" b="0" kern="1200" dirty="0">
                <a:solidFill>
                  <a:schemeClr val="tx1"/>
                </a:solidFill>
                <a:effectLst/>
                <a:latin typeface="+mn-lt"/>
                <a:ea typeface="+mn-ea"/>
                <a:cs typeface="+mn-cs"/>
              </a:rPr>
              <a:t>;</a:t>
            </a:r>
          </a:p>
          <a:p>
            <a:endParaRPr lang="en-US" sz="1000" dirty="0"/>
          </a:p>
          <a:p>
            <a:r>
              <a:rPr lang="en-US" sz="1000" dirty="0" err="1"/>
              <a:t>MouseMotionListener</a:t>
            </a:r>
            <a:endParaRPr lang="en-US" sz="1000" dirty="0"/>
          </a:p>
          <a:p>
            <a:r>
              <a:rPr lang="en-US" sz="1000" dirty="0"/>
              <a:t>public void </a:t>
            </a:r>
            <a:r>
              <a:rPr lang="en-US" sz="1000" dirty="0" err="1"/>
              <a:t>mouseDragged</a:t>
            </a:r>
            <a:r>
              <a:rPr lang="en-US" sz="1000" dirty="0"/>
              <a:t>(</a:t>
            </a:r>
            <a:r>
              <a:rPr lang="en-US" sz="1000" dirty="0" err="1"/>
              <a:t>MouseEvent</a:t>
            </a:r>
            <a:r>
              <a:rPr lang="en-US" sz="1000" dirty="0"/>
              <a:t> e) {}</a:t>
            </a:r>
          </a:p>
          <a:p>
            <a:r>
              <a:rPr lang="en-US" sz="1000" dirty="0"/>
              <a:t>public void </a:t>
            </a:r>
            <a:r>
              <a:rPr lang="en-US" sz="1000" dirty="0" err="1"/>
              <a:t>mouseMoved</a:t>
            </a:r>
            <a:r>
              <a:rPr lang="en-US" sz="1000" dirty="0"/>
              <a:t>(</a:t>
            </a:r>
            <a:r>
              <a:rPr lang="en-US" sz="1000" dirty="0" err="1"/>
              <a:t>MouseEvent</a:t>
            </a:r>
            <a:r>
              <a:rPr lang="en-US" sz="1000" dirty="0"/>
              <a:t> e)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addMouseMotionListener</a:t>
            </a:r>
            <a:r>
              <a:rPr lang="en-US" sz="1000" dirty="0"/>
              <a:t>(this);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4251516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Enhance </a:t>
            </a:r>
            <a:r>
              <a:rPr lang="en-US" sz="1000" dirty="0" err="1"/>
              <a:t>OvalDraw</a:t>
            </a:r>
            <a:r>
              <a:rPr lang="en-US" sz="1000" dirty="0"/>
              <a:t> to include drawing a random face (similar to </a:t>
            </a:r>
            <a:r>
              <a:rPr lang="en-US" sz="1000" dirty="0" err="1"/>
              <a:t>FaceDraw</a:t>
            </a:r>
            <a:r>
              <a:rPr lang="en-US" sz="1000" dirty="0"/>
              <a:t>) with clicked and to draw a red circle with a radius of the drag distance when the mouse is dragged.</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692711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671443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3615797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have a final programming example that will show some animation using timers. I’m not sure what form that example will take.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java.util.Timer</a:t>
            </a:r>
            <a:r>
              <a:rPr lang="en-US" sz="1200" b="0" kern="1200" dirty="0">
                <a:solidFill>
                  <a:schemeClr val="tx1"/>
                </a:solidFill>
                <a:effectLst/>
                <a:latin typeface="+mn-lt"/>
                <a:ea typeface="+mn-ea"/>
                <a:cs typeface="+mn-cs"/>
              </a:rPr>
              <a:t>;</a:t>
            </a:r>
          </a:p>
          <a:p>
            <a:endParaRPr lang="en-US" sz="1000" dirty="0"/>
          </a:p>
          <a:p>
            <a:r>
              <a:rPr lang="en-US" sz="1000" dirty="0"/>
              <a:t>private Timer </a:t>
            </a:r>
            <a:r>
              <a:rPr lang="en-US" sz="1000" dirty="0" err="1"/>
              <a:t>animationTimer</a:t>
            </a:r>
            <a:r>
              <a:rPr lang="en-US" sz="1000" dirty="0"/>
              <a:t>;</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animationTimer</a:t>
            </a:r>
            <a:r>
              <a:rPr lang="en-US" sz="1200" b="0" kern="1200" dirty="0">
                <a:solidFill>
                  <a:schemeClr val="tx1"/>
                </a:solidFill>
                <a:effectLst/>
                <a:latin typeface="+mn-lt"/>
                <a:ea typeface="+mn-ea"/>
                <a:cs typeface="+mn-cs"/>
              </a:rPr>
              <a:t> = new Timer(1000,this);</a:t>
            </a:r>
          </a:p>
          <a:p>
            <a:endParaRPr lang="en-US" sz="1000" dirty="0"/>
          </a:p>
          <a:p>
            <a:r>
              <a:rPr lang="en-US" sz="1200" b="0" kern="1200" dirty="0">
                <a:solidFill>
                  <a:schemeClr val="tx1"/>
                </a:solidFill>
                <a:effectLst/>
                <a:latin typeface="+mn-lt"/>
                <a:ea typeface="+mn-ea"/>
                <a:cs typeface="+mn-cs"/>
              </a:rPr>
              <a:t>public void </a:t>
            </a:r>
            <a:r>
              <a:rPr lang="en-US" sz="1200" b="0" kern="1200" dirty="0" err="1">
                <a:solidFill>
                  <a:schemeClr val="tx1"/>
                </a:solidFill>
                <a:effectLst/>
                <a:latin typeface="+mn-lt"/>
                <a:ea typeface="+mn-ea"/>
                <a:cs typeface="+mn-cs"/>
              </a:rPr>
              <a:t>actionPerformed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ActionEvent</a:t>
            </a:r>
            <a:r>
              <a:rPr lang="en-US" sz="1200" b="0" kern="1200" dirty="0">
                <a:solidFill>
                  <a:schemeClr val="tx1"/>
                </a:solidFill>
                <a:effectLst/>
                <a:latin typeface="+mn-lt"/>
                <a:ea typeface="+mn-ea"/>
                <a:cs typeface="+mn-cs"/>
              </a:rPr>
              <a:t> e)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System.out.println</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actionPerformed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ActionEvent</a:t>
            </a:r>
            <a:r>
              <a:rPr lang="en-US" sz="1200" b="0" kern="1200" dirty="0">
                <a:solidFill>
                  <a:schemeClr val="tx1"/>
                </a:solidFill>
                <a:effectLst/>
                <a:latin typeface="+mn-lt"/>
                <a:ea typeface="+mn-ea"/>
                <a:cs typeface="+mn-cs"/>
              </a:rPr>
              <a:t> e)"); </a:t>
            </a:r>
          </a:p>
          <a:p>
            <a:r>
              <a:rPr lang="en-US" sz="1200" b="0" kern="1200" dirty="0">
                <a:solidFill>
                  <a:schemeClr val="tx1"/>
                </a:solidFill>
                <a:effectLst/>
                <a:latin typeface="+mn-lt"/>
                <a:ea typeface="+mn-ea"/>
                <a:cs typeface="+mn-cs"/>
              </a:rPr>
              <a: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1490260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341419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416317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66409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Overview: </a:t>
            </a:r>
          </a:p>
          <a:p>
            <a:r>
              <a:rPr lang="en-US" sz="1000" dirty="0"/>
              <a:t>You create the JMenuBar. You create JMenu items that have captions (like File, Edit, etc.). You create JMenuItem objects that have captions (like Open, Close, Save, etc.) and add them to the JMenu’s. You associate ActionListener objects with each JMenuItem to describe what should happen when the JMenuItem is clicked. You add each JMenuItem to the JMenu. You add the JMenu to the JMenuBar. You then tell the frame to set its JMenuBar using setJMenuBar.</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92587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64697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Adapter Classes are an alternative to implementing all five methods. For our examples, I will be implementing all five, even if some of them seem unnecessary. You ware welcome to use Adapters in your assignments if you prefer.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23023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734562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88462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4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last week’s FaceDraw Assignment</a:t>
            </a:r>
          </a:p>
          <a:p>
            <a:pPr marL="457200" indent="-457200">
              <a:buFont typeface="+mj-lt"/>
              <a:buAutoNum type="arabicPeriod"/>
            </a:pPr>
            <a:r>
              <a:rPr lang="en-US" sz="2000" dirty="0"/>
              <a:t>Review this week’s Mosaic Assignment</a:t>
            </a:r>
          </a:p>
          <a:p>
            <a:pPr marL="457200" indent="-457200">
              <a:buFont typeface="+mj-lt"/>
              <a:buAutoNum type="arabicPeriod"/>
            </a:pPr>
            <a:r>
              <a:rPr lang="en-US" sz="2000" dirty="0"/>
              <a:t>Introduce our Learning Objectives for the week</a:t>
            </a:r>
          </a:p>
          <a:p>
            <a:pPr marL="457200" indent="-457200">
              <a:buFont typeface="+mj-lt"/>
              <a:buAutoNum type="arabicPeriod"/>
            </a:pPr>
            <a:r>
              <a:rPr lang="en-US" sz="2000" dirty="0"/>
              <a:t>Review each Learning Objective</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65370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Timers</a:t>
            </a:r>
          </a:p>
        </p:txBody>
      </p:sp>
      <p:sp>
        <p:nvSpPr>
          <p:cNvPr id="3" name="Content Placeholder 2"/>
          <p:cNvSpPr>
            <a:spLocks noGrp="1"/>
          </p:cNvSpPr>
          <p:nvPr>
            <p:ph idx="1"/>
          </p:nvPr>
        </p:nvSpPr>
        <p:spPr>
          <a:xfrm>
            <a:off x="838198" y="1525772"/>
            <a:ext cx="6349411" cy="4651191"/>
          </a:xfrm>
        </p:spPr>
        <p:txBody>
          <a:bodyPr>
            <a:normAutofit/>
          </a:bodyPr>
          <a:lstStyle/>
          <a:p>
            <a:pPr marL="0" indent="0">
              <a:buNone/>
            </a:pPr>
            <a:r>
              <a:rPr lang="en-US" sz="2000" dirty="0"/>
              <a:t>Timers are pretty straight forward to implement:</a:t>
            </a:r>
            <a:endParaRPr lang="en-US" sz="2000" b="1" dirty="0"/>
          </a:p>
          <a:p>
            <a:r>
              <a:rPr lang="en-US" sz="2000" dirty="0"/>
              <a:t>Implement the ActionListener Interface</a:t>
            </a:r>
          </a:p>
          <a:p>
            <a:r>
              <a:rPr lang="en-US" sz="2000" dirty="0"/>
              <a:t>Create a new timer passing in the object that implemented the ActionListener</a:t>
            </a:r>
          </a:p>
        </p:txBody>
      </p:sp>
      <p:pic>
        <p:nvPicPr>
          <p:cNvPr id="4" name="Picture 3"/>
          <p:cNvPicPr>
            <a:picLocks noChangeAspect="1"/>
          </p:cNvPicPr>
          <p:nvPr/>
        </p:nvPicPr>
        <p:blipFill>
          <a:blip r:embed="rId3"/>
          <a:stretch>
            <a:fillRect/>
          </a:stretch>
        </p:blipFill>
        <p:spPr>
          <a:xfrm>
            <a:off x="7484656" y="1525772"/>
            <a:ext cx="4114800" cy="2672583"/>
          </a:xfrm>
          <a:prstGeom prst="rect">
            <a:avLst/>
          </a:prstGeom>
        </p:spPr>
      </p:pic>
    </p:spTree>
    <p:extLst>
      <p:ext uri="{BB962C8B-B14F-4D97-AF65-F5344CB8AC3E}">
        <p14:creationId xmlns:p14="http://schemas.microsoft.com/office/powerpoint/2010/main" val="17652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Model-View-Controller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Throughout our design and development activates we are working to create applications that segregate our View from our their Model &amp; Data. </a:t>
            </a:r>
          </a:p>
          <a:p>
            <a:r>
              <a:rPr lang="en-US" sz="2000" dirty="0"/>
              <a:t>The Java environment makes this more challenging than it should be at times</a:t>
            </a:r>
          </a:p>
          <a:p>
            <a:r>
              <a:rPr lang="en-US" sz="2000" dirty="0"/>
              <a:t>Design tradeoffs need to be considered</a:t>
            </a:r>
          </a:p>
          <a:p>
            <a:r>
              <a:rPr lang="en-US" sz="2000" dirty="0"/>
              <a:t>The most import aspect of Model-View-Controller is that the Model has no visibility to the View</a:t>
            </a:r>
          </a:p>
        </p:txBody>
      </p:sp>
    </p:spTree>
    <p:extLst>
      <p:ext uri="{BB962C8B-B14F-4D97-AF65-F5344CB8AC3E}">
        <p14:creationId xmlns:p14="http://schemas.microsoft.com/office/powerpoint/2010/main" val="375090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Implement a menu system that enables the user to trigger a variety of actions in a familiar way</a:t>
            </a:r>
          </a:p>
          <a:p>
            <a:pPr marL="457200" indent="-457200">
              <a:buFont typeface="+mj-lt"/>
              <a:buAutoNum type="arabicPeriod"/>
            </a:pPr>
            <a:r>
              <a:rPr lang="en-US" sz="2000" dirty="0">
                <a:solidFill>
                  <a:schemeClr val="bg1">
                    <a:lumMod val="65000"/>
                  </a:schemeClr>
                </a:solidFill>
              </a:rPr>
              <a:t>Implement code that responds to of events including: clicking the mouse, moving or dragging the mouse, and typing a key on the keyboard</a:t>
            </a:r>
          </a:p>
          <a:p>
            <a:pPr marL="457200" indent="-457200">
              <a:buFont typeface="+mj-lt"/>
              <a:buAutoNum type="arabicPeriod"/>
            </a:pPr>
            <a:r>
              <a:rPr lang="en-US" sz="2000" dirty="0">
                <a:solidFill>
                  <a:schemeClr val="bg1">
                    <a:lumMod val="65000"/>
                  </a:schemeClr>
                </a:solidFill>
              </a:rPr>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3135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Reading/Writing Text Files</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133165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199536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Closing Comments &amp; Next Steps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As promised, less theory and more development</a:t>
            </a:r>
          </a:p>
          <a:p>
            <a:r>
              <a:rPr lang="en-US" sz="2000" dirty="0"/>
              <a:t>Look for three follow-up development examples this week:</a:t>
            </a:r>
          </a:p>
          <a:p>
            <a:pPr lvl="1"/>
            <a:r>
              <a:rPr lang="en-US" sz="1600" dirty="0"/>
              <a:t>OvalDraw with User Experience Enhancements</a:t>
            </a:r>
          </a:p>
          <a:p>
            <a:pPr lvl="1"/>
            <a:r>
              <a:rPr lang="en-US" sz="1600" dirty="0"/>
              <a:t>OvalDraw reading and writing files</a:t>
            </a:r>
          </a:p>
          <a:p>
            <a:pPr lvl="1"/>
            <a:r>
              <a:rPr lang="en-US" sz="1600" dirty="0"/>
              <a:t>Something with Timers and Animation</a:t>
            </a:r>
          </a:p>
        </p:txBody>
      </p:sp>
    </p:spTree>
    <p:extLst>
      <p:ext uri="{BB962C8B-B14F-4D97-AF65-F5344CB8AC3E}">
        <p14:creationId xmlns:p14="http://schemas.microsoft.com/office/powerpoint/2010/main" val="247775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600" dirty="0"/>
              <a:t>Session: Week 4 Session 2 </a:t>
            </a:r>
            <a:br>
              <a:rPr lang="en-US" sz="1600" dirty="0"/>
            </a:br>
            <a:r>
              <a:rPr lang="en-US" sz="1600" dirty="0"/>
              <a:t>Subject: More Interactive User Interfaces</a:t>
            </a:r>
            <a:br>
              <a:rPr lang="en-US" sz="1600" dirty="0"/>
            </a:br>
            <a:r>
              <a:rPr lang="en-US" sz="1600" dirty="0"/>
              <a:t>Instructor: Eric Pogue</a:t>
            </a:r>
            <a:endParaRPr lang="en-US" sz="16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Review Learning Objectives we covered in Session 1</a:t>
            </a:r>
          </a:p>
          <a:p>
            <a:pPr marL="457200" indent="-457200">
              <a:buFont typeface="+mj-lt"/>
              <a:buAutoNum type="arabicPeriod"/>
            </a:pPr>
            <a:r>
              <a:rPr lang="en-US" sz="2000" dirty="0"/>
              <a:t>Overview of Session 2 Live Coding example and related Learning Objectives</a:t>
            </a:r>
          </a:p>
          <a:p>
            <a:pPr marL="457200" indent="-457200">
              <a:buFont typeface="+mj-lt"/>
              <a:buAutoNum type="arabicPeriod"/>
            </a:pPr>
            <a:r>
              <a:rPr lang="en-US" sz="2000" dirty="0"/>
              <a:t>Live User Interface Coding example</a:t>
            </a:r>
          </a:p>
          <a:p>
            <a:pPr marL="457200" indent="-457200">
              <a:buFont typeface="+mj-lt"/>
              <a:buAutoNum type="arabicPeriod"/>
            </a:pPr>
            <a:r>
              <a:rPr lang="en-US" sz="2000" dirty="0"/>
              <a:t>Review what we learned</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41133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296204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Discuss 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55577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231598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48966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Closing Comments &amp; Next Steps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I’m trying to get ups in a learning pattern where we:</a:t>
            </a:r>
          </a:p>
          <a:p>
            <a:pPr marL="800100" lvl="1" indent="-342900">
              <a:buFont typeface="+mj-lt"/>
              <a:buAutoNum type="arabicPeriod"/>
            </a:pPr>
            <a:r>
              <a:rPr lang="en-US" sz="1600" dirty="0"/>
              <a:t>See the concepts and patterns (theory)</a:t>
            </a:r>
          </a:p>
          <a:p>
            <a:pPr marL="800100" lvl="1" indent="-342900">
              <a:buFont typeface="+mj-lt"/>
              <a:buAutoNum type="arabicPeriod"/>
            </a:pPr>
            <a:r>
              <a:rPr lang="en-US" sz="1600" dirty="0"/>
              <a:t>Watch them being used in a “real-life” example</a:t>
            </a:r>
          </a:p>
          <a:p>
            <a:pPr marL="800100" lvl="1" indent="-342900">
              <a:buFont typeface="+mj-lt"/>
              <a:buAutoNum type="arabicPeriod"/>
            </a:pPr>
            <a:r>
              <a:rPr lang="en-US" sz="1600" dirty="0"/>
              <a:t>Implement a solution using what we have learned</a:t>
            </a:r>
          </a:p>
          <a:p>
            <a:r>
              <a:rPr lang="en-US" sz="2000" dirty="0"/>
              <a:t>Let me know how this is working, and how we can continue to improve</a:t>
            </a:r>
          </a:p>
        </p:txBody>
      </p:sp>
    </p:spTree>
    <p:extLst>
      <p:ext uri="{BB962C8B-B14F-4D97-AF65-F5344CB8AC3E}">
        <p14:creationId xmlns:p14="http://schemas.microsoft.com/office/powerpoint/2010/main" val="331378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17146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600" dirty="0"/>
              <a:t>Session: Week 4 Session 3 </a:t>
            </a:r>
            <a:br>
              <a:rPr lang="en-US" sz="1600" dirty="0"/>
            </a:br>
            <a:r>
              <a:rPr lang="en-US" sz="1600" dirty="0"/>
              <a:t>Subject: Clicks, Drags, Timers, and Animations</a:t>
            </a:r>
            <a:br>
              <a:rPr lang="en-US" sz="1600" dirty="0"/>
            </a:br>
            <a:r>
              <a:rPr lang="en-US" sz="1600" dirty="0"/>
              <a:t>Instructor: Eric Pogue</a:t>
            </a:r>
            <a:endParaRPr lang="en-US" sz="16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Review Learning Objectives we covered in Session 1</a:t>
            </a:r>
          </a:p>
          <a:p>
            <a:pPr marL="457200" indent="-457200">
              <a:buFont typeface="+mj-lt"/>
              <a:buAutoNum type="arabicPeriod"/>
            </a:pPr>
            <a:r>
              <a:rPr lang="en-US" sz="2000" dirty="0"/>
              <a:t>Overview of Session 3 Live Coding example and related Learning Objectives</a:t>
            </a:r>
          </a:p>
          <a:p>
            <a:pPr marL="457200" indent="-457200">
              <a:buFont typeface="+mj-lt"/>
              <a:buAutoNum type="arabicPeriod"/>
            </a:pPr>
            <a:r>
              <a:rPr lang="en-US" sz="2000" dirty="0"/>
              <a:t>Clicks and drags… with </a:t>
            </a:r>
            <a:r>
              <a:rPr lang="en-US" sz="2000" dirty="0" err="1"/>
              <a:t>FaceDraw-ish</a:t>
            </a:r>
            <a:r>
              <a:rPr lang="en-US" sz="2000" dirty="0"/>
              <a:t> solution</a:t>
            </a:r>
          </a:p>
          <a:p>
            <a:pPr marL="457200" indent="-457200">
              <a:buFont typeface="+mj-lt"/>
              <a:buAutoNum type="arabicPeriod"/>
            </a:pPr>
            <a:r>
              <a:rPr lang="en-US" sz="2000" dirty="0"/>
              <a:t>Short break</a:t>
            </a:r>
          </a:p>
          <a:p>
            <a:pPr marL="457200" indent="-457200">
              <a:buFont typeface="+mj-lt"/>
              <a:buAutoNum type="arabicPeriod"/>
            </a:pPr>
            <a:r>
              <a:rPr lang="en-US" sz="2000" dirty="0"/>
              <a:t>Timers and animation</a:t>
            </a:r>
          </a:p>
          <a:p>
            <a:pPr marL="457200" indent="-457200">
              <a:buFont typeface="+mj-lt"/>
              <a:buAutoNum type="arabicPeriod"/>
            </a:pPr>
            <a:r>
              <a:rPr lang="en-US" sz="2000" dirty="0"/>
              <a:t>Review what we learned and week 4 assignment as time allows</a:t>
            </a:r>
          </a:p>
          <a:p>
            <a:pPr marL="457200" indent="-457200">
              <a:buFont typeface="+mj-lt"/>
              <a:buAutoNum type="arabicPeriod"/>
            </a:pPr>
            <a:r>
              <a:rPr lang="en-US" sz="2000" dirty="0"/>
              <a:t>Final comment &amp; questions</a:t>
            </a:r>
          </a:p>
          <a:p>
            <a:pPr marL="0" indent="0">
              <a:buNone/>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2320785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32565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Implement a menu system that enables the user to trigger a variety of actions in a familiar way</a:t>
            </a:r>
          </a:p>
          <a:p>
            <a:pPr marL="457200" indent="-457200">
              <a:buFont typeface="+mj-lt"/>
              <a:buAutoNum type="arabicPeriod"/>
            </a:pPr>
            <a:r>
              <a:rPr lang="en-US" sz="2000" dirty="0">
                <a:solidFill>
                  <a:schemeClr val="bg1">
                    <a:lumMod val="65000"/>
                  </a:schemeClr>
                </a:solidFill>
              </a:rPr>
              <a:t>Implement code that responds to of events including: </a:t>
            </a:r>
            <a:r>
              <a:rPr lang="en-US" sz="2000" dirty="0"/>
              <a:t>clicking the mouse, moving </a:t>
            </a:r>
            <a:r>
              <a:rPr lang="en-US" sz="2000" dirty="0">
                <a:solidFill>
                  <a:schemeClr val="bg1">
                    <a:lumMod val="65000"/>
                  </a:schemeClr>
                </a:solidFill>
              </a:rPr>
              <a:t>or dragging the mouse, and typing a key on the keyboard</a:t>
            </a:r>
          </a:p>
          <a:p>
            <a:pPr marL="457200" indent="-457200">
              <a:buFont typeface="+mj-lt"/>
              <a:buAutoNum type="arabicPeriod"/>
            </a:pPr>
            <a:r>
              <a:rPr lang="en-US" sz="2000" dirty="0">
                <a:solidFill>
                  <a:schemeClr val="bg1">
                    <a:lumMod val="65000"/>
                  </a:schemeClr>
                </a:solidFill>
              </a:rPr>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a:p>
            <a:pPr marL="457200" indent="-457200">
              <a:buFont typeface="+mj-lt"/>
              <a:buAutoNum type="arabicPeriod"/>
            </a:pPr>
            <a:r>
              <a:rPr lang="en-US" sz="2000" dirty="0"/>
              <a:t>Review week 4 assignment as time allows</a:t>
            </a:r>
          </a:p>
        </p:txBody>
      </p:sp>
    </p:spTree>
    <p:extLst>
      <p:ext uri="{BB962C8B-B14F-4D97-AF65-F5344CB8AC3E}">
        <p14:creationId xmlns:p14="http://schemas.microsoft.com/office/powerpoint/2010/main" val="199987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 Clicking, Mouse Dragging, and Keystrokes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Nearly all graphical applications respond to Mouse Clicking and Keystrokes. Many applications also implement special behavior for Mouse Dragging. With Java in order to respond to these events we implement ActionListeners including:</a:t>
            </a:r>
          </a:p>
          <a:p>
            <a:r>
              <a:rPr lang="en-US" sz="2000" b="1" dirty="0"/>
              <a:t>MouseListener: </a:t>
            </a:r>
            <a:r>
              <a:rPr lang="en-US" sz="2000" dirty="0"/>
              <a:t>Interface to implement to respond to Mouse Clicking</a:t>
            </a:r>
          </a:p>
          <a:p>
            <a:r>
              <a:rPr lang="en-US" sz="2000" b="1" dirty="0"/>
              <a:t>MouseMotionListener</a:t>
            </a:r>
            <a:r>
              <a:rPr lang="en-US" sz="2000" dirty="0"/>
              <a:t>: Interface to implement to respond to Mouse Dragging</a:t>
            </a:r>
          </a:p>
          <a:p>
            <a:r>
              <a:rPr lang="en-US" sz="2000" b="1" dirty="0">
                <a:solidFill>
                  <a:schemeClr val="bg1">
                    <a:lumMod val="65000"/>
                  </a:schemeClr>
                </a:solidFill>
              </a:rPr>
              <a:t>KeyListener: </a:t>
            </a:r>
            <a:r>
              <a:rPr lang="en-US" sz="2000" dirty="0">
                <a:solidFill>
                  <a:schemeClr val="bg1">
                    <a:lumMod val="65000"/>
                  </a:schemeClr>
                </a:solidFill>
              </a:rPr>
              <a:t>Interface to implement to respond to Keystrokes</a:t>
            </a:r>
          </a:p>
        </p:txBody>
      </p:sp>
    </p:spTree>
    <p:extLst>
      <p:ext uri="{BB962C8B-B14F-4D97-AF65-F5344CB8AC3E}">
        <p14:creationId xmlns:p14="http://schemas.microsoft.com/office/powerpoint/2010/main" val="248243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MouseListener interface requires five methods to be implemented:</a:t>
            </a:r>
            <a:endParaRPr lang="en-US" sz="2000" b="1" dirty="0"/>
          </a:p>
          <a:p>
            <a:r>
              <a:rPr lang="en-US" sz="2000" dirty="0"/>
              <a:t>mouseClicked(MouseEvent e): Invoked when the mouse button has been clicked on a component</a:t>
            </a:r>
          </a:p>
          <a:p>
            <a:r>
              <a:rPr lang="en-US" sz="2000" dirty="0"/>
              <a:t>mouseEntered(MouseEvent e): Invoked when the mouse enters a component</a:t>
            </a:r>
          </a:p>
          <a:p>
            <a:r>
              <a:rPr lang="en-US" sz="2000" dirty="0"/>
              <a:t>mouseExited(MouseEvent e): Invoked when the mouse exits a component</a:t>
            </a:r>
          </a:p>
          <a:p>
            <a:r>
              <a:rPr lang="en-US" sz="2000" dirty="0"/>
              <a:t>mousePressed(MouseEvent e): Invoked when a mouse button has been pressed on a component</a:t>
            </a:r>
          </a:p>
          <a:p>
            <a:r>
              <a:rPr lang="en-US" sz="2000" dirty="0"/>
              <a:t>mouseReleased(MouseEvent e): Invoked when a mouse button has been released on a component</a:t>
            </a:r>
          </a:p>
        </p:txBody>
      </p:sp>
    </p:spTree>
    <p:extLst>
      <p:ext uri="{BB962C8B-B14F-4D97-AF65-F5344CB8AC3E}">
        <p14:creationId xmlns:p14="http://schemas.microsoft.com/office/powerpoint/2010/main" val="133978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MouseMotionListener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MouseMotionListener interface includes the following methods:</a:t>
            </a:r>
            <a:endParaRPr lang="en-US" sz="2000" b="1" dirty="0"/>
          </a:p>
          <a:p>
            <a:r>
              <a:rPr lang="en-US" sz="2000" dirty="0"/>
              <a:t>mouseDragged(MouseEvent e): Invoked when a mouse button is pressed on a component and then dragged</a:t>
            </a:r>
          </a:p>
          <a:p>
            <a:r>
              <a:rPr lang="en-US" sz="2000" dirty="0"/>
              <a:t>mouseMoved(MouseEvent e): Invoked when the mouse cursor has been moved onto a component but no buttons have been pushed</a:t>
            </a:r>
          </a:p>
        </p:txBody>
      </p:sp>
    </p:spTree>
    <p:extLst>
      <p:ext uri="{BB962C8B-B14F-4D97-AF65-F5344CB8AC3E}">
        <p14:creationId xmlns:p14="http://schemas.microsoft.com/office/powerpoint/2010/main" val="309500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1" y="1441487"/>
            <a:ext cx="5562600" cy="3729551"/>
          </a:xfrm>
          <a:prstGeom prst="rect">
            <a:avLst/>
          </a:prstGeom>
        </p:spPr>
      </p:pic>
      <p:sp>
        <p:nvSpPr>
          <p:cNvPr id="2" name="Title 1"/>
          <p:cNvSpPr>
            <a:spLocks noGrp="1"/>
          </p:cNvSpPr>
          <p:nvPr>
            <p:ph type="title"/>
          </p:nvPr>
        </p:nvSpPr>
        <p:spPr/>
        <p:txBody>
          <a:bodyPr>
            <a:normAutofit/>
          </a:bodyPr>
          <a:lstStyle/>
          <a:p>
            <a:r>
              <a:rPr lang="en-US" sz="3600" dirty="0"/>
              <a:t>OvalDraw Plus With Clicking and Dragging </a:t>
            </a:r>
          </a:p>
        </p:txBody>
      </p:sp>
      <p:pic>
        <p:nvPicPr>
          <p:cNvPr id="4" name="Picture 3"/>
          <p:cNvPicPr>
            <a:picLocks noChangeAspect="1"/>
          </p:cNvPicPr>
          <p:nvPr/>
        </p:nvPicPr>
        <p:blipFill>
          <a:blip r:embed="rId4"/>
          <a:stretch>
            <a:fillRect/>
          </a:stretch>
        </p:blipFill>
        <p:spPr>
          <a:xfrm>
            <a:off x="5462855" y="2184990"/>
            <a:ext cx="6169163" cy="4214733"/>
          </a:xfrm>
          <a:prstGeom prst="rect">
            <a:avLst/>
          </a:prstGeom>
        </p:spPr>
      </p:pic>
    </p:spTree>
    <p:extLst>
      <p:ext uri="{BB962C8B-B14F-4D97-AF65-F5344CB8AC3E}">
        <p14:creationId xmlns:p14="http://schemas.microsoft.com/office/powerpoint/2010/main" val="3913126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OvalDraw</a:t>
            </a:r>
            <a:r>
              <a:rPr lang="en-US" sz="3600" dirty="0"/>
              <a:t> Plus Enhancements Steps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Clone our current </a:t>
            </a:r>
            <a:r>
              <a:rPr lang="en-US" sz="2000" dirty="0" err="1">
                <a:solidFill>
                  <a:schemeClr val="bg1">
                    <a:lumMod val="65000"/>
                  </a:schemeClr>
                </a:solidFill>
              </a:rPr>
              <a:t>Git</a:t>
            </a:r>
            <a:r>
              <a:rPr lang="en-US" sz="2000" dirty="0">
                <a:solidFill>
                  <a:schemeClr val="bg1">
                    <a:lumMod val="65000"/>
                  </a:schemeClr>
                </a:solidFill>
              </a:rPr>
              <a:t> repository</a:t>
            </a:r>
          </a:p>
          <a:p>
            <a:pPr marL="457200" indent="-457200">
              <a:buFont typeface="+mj-lt"/>
              <a:buAutoNum type="arabicPeriod"/>
            </a:pPr>
            <a:r>
              <a:rPr lang="en-US" sz="2000" dirty="0">
                <a:solidFill>
                  <a:schemeClr val="bg1">
                    <a:lumMod val="65000"/>
                  </a:schemeClr>
                </a:solidFill>
              </a:rPr>
              <a:t>Copy original files over to </a:t>
            </a:r>
            <a:r>
              <a:rPr lang="en-US" sz="2000" dirty="0" err="1">
                <a:solidFill>
                  <a:schemeClr val="bg1">
                    <a:lumMod val="65000"/>
                  </a:schemeClr>
                </a:solidFill>
              </a:rPr>
              <a:t>OvalDrawPlus</a:t>
            </a:r>
            <a:r>
              <a:rPr lang="en-US" sz="2000" dirty="0">
                <a:solidFill>
                  <a:schemeClr val="bg1">
                    <a:lumMod val="65000"/>
                  </a:schemeClr>
                </a:solidFill>
              </a:rPr>
              <a:t> folder</a:t>
            </a:r>
          </a:p>
          <a:p>
            <a:pPr marL="457200" indent="-457200">
              <a:buFont typeface="+mj-lt"/>
              <a:buAutoNum type="arabicPeriod"/>
            </a:pPr>
            <a:r>
              <a:rPr lang="en-US" sz="2000" dirty="0"/>
              <a:t>Compile library and </a:t>
            </a:r>
            <a:r>
              <a:rPr lang="en-US" sz="2000" dirty="0" err="1"/>
              <a:t>ShapeDraw</a:t>
            </a:r>
            <a:r>
              <a:rPr lang="en-US" sz="2000" dirty="0"/>
              <a:t> code</a:t>
            </a:r>
          </a:p>
          <a:p>
            <a:pPr marL="457200" indent="-457200">
              <a:buFont typeface="+mj-lt"/>
              <a:buAutoNum type="arabicPeriod"/>
            </a:pPr>
            <a:r>
              <a:rPr lang="en-US" sz="2000" dirty="0"/>
              <a:t>Quickly test application</a:t>
            </a:r>
          </a:p>
          <a:p>
            <a:pPr marL="457200" indent="-457200">
              <a:buFont typeface="+mj-lt"/>
              <a:buAutoNum type="arabicPeriod"/>
            </a:pPr>
            <a:r>
              <a:rPr lang="en-US" sz="2000" dirty="0"/>
              <a:t>Review </a:t>
            </a:r>
            <a:r>
              <a:rPr lang="en-US" sz="2000" dirty="0" err="1"/>
              <a:t>ShapeDraw</a:t>
            </a:r>
            <a:r>
              <a:rPr lang="en-US" sz="2000" dirty="0"/>
              <a:t> code… focus on </a:t>
            </a:r>
            <a:r>
              <a:rPr lang="en-US" sz="2000" dirty="0" err="1"/>
              <a:t>ShapeDrawPanel</a:t>
            </a:r>
            <a:endParaRPr lang="en-US" sz="2000" dirty="0"/>
          </a:p>
          <a:p>
            <a:pPr marL="457200" indent="-457200">
              <a:buFont typeface="+mj-lt"/>
              <a:buAutoNum type="arabicPeriod"/>
            </a:pPr>
            <a:r>
              <a:rPr lang="en-US" sz="2000" dirty="0"/>
              <a:t>Minor code cleanup… and “compress” classes that we will not be looking at today</a:t>
            </a:r>
          </a:p>
          <a:p>
            <a:pPr marL="457200" indent="-457200">
              <a:buFont typeface="+mj-lt"/>
              <a:buAutoNum type="arabicPeriod"/>
            </a:pPr>
            <a:r>
              <a:rPr lang="en-US" sz="2000" dirty="0"/>
              <a:t>Implement </a:t>
            </a:r>
            <a:r>
              <a:rPr lang="en-US" sz="2000" dirty="0" err="1"/>
              <a:t>MouseListener</a:t>
            </a:r>
            <a:r>
              <a:rPr lang="en-US" sz="2000" dirty="0"/>
              <a:t> Interface</a:t>
            </a:r>
          </a:p>
          <a:p>
            <a:pPr marL="457200" indent="-457200">
              <a:buFont typeface="+mj-lt"/>
              <a:buAutoNum type="arabicPeriod"/>
            </a:pPr>
            <a:r>
              <a:rPr lang="en-US" sz="2000" dirty="0"/>
              <a:t>Implement </a:t>
            </a:r>
            <a:r>
              <a:rPr lang="en-US" sz="2000" dirty="0" err="1"/>
              <a:t>MouseMotionListener</a:t>
            </a:r>
            <a:r>
              <a:rPr lang="en-US" sz="2000" dirty="0"/>
              <a:t> Interface</a:t>
            </a:r>
          </a:p>
          <a:p>
            <a:pPr marL="457200" indent="-457200">
              <a:buFont typeface="+mj-lt"/>
              <a:buAutoNum type="arabicPeriod"/>
            </a:pPr>
            <a:r>
              <a:rPr lang="en-US" sz="2000" dirty="0"/>
              <a:t>Add random oval on click</a:t>
            </a:r>
          </a:p>
          <a:p>
            <a:pPr marL="457200" indent="-457200">
              <a:buFont typeface="+mj-lt"/>
              <a:buAutoNum type="arabicPeriod"/>
            </a:pPr>
            <a:r>
              <a:rPr lang="en-US" sz="2000" dirty="0"/>
              <a:t>Implement red circle on mouse drag… this is  challenging</a:t>
            </a:r>
          </a:p>
          <a:p>
            <a:pPr marL="457200" indent="-457200">
              <a:buFont typeface="+mj-lt"/>
              <a:buAutoNum type="arabicPeriod"/>
            </a:pPr>
            <a:r>
              <a:rPr lang="en-US" sz="2000" dirty="0"/>
              <a:t>Implement </a:t>
            </a:r>
            <a:r>
              <a:rPr lang="en-US" sz="2000" dirty="0" err="1"/>
              <a:t>FaceDraw</a:t>
            </a:r>
            <a:r>
              <a:rPr lang="en-US" sz="2000" dirty="0"/>
              <a:t> on click… and remove step nine’s random oval draw</a:t>
            </a:r>
          </a:p>
          <a:p>
            <a:pPr marL="457200" indent="-457200">
              <a:buFont typeface="+mj-lt"/>
              <a:buAutoNum type="arabicPeriod"/>
            </a:pPr>
            <a:r>
              <a:rPr lang="en-US" sz="2000" dirty="0"/>
              <a:t>Review, final question, and commit/push</a:t>
            </a:r>
          </a:p>
        </p:txBody>
      </p:sp>
    </p:spTree>
    <p:extLst>
      <p:ext uri="{BB962C8B-B14F-4D97-AF65-F5344CB8AC3E}">
        <p14:creationId xmlns:p14="http://schemas.microsoft.com/office/powerpoint/2010/main" val="61816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Quick Break</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3</a:t>
            </a:r>
          </a:p>
          <a:p>
            <a:pPr algn="l"/>
            <a:r>
              <a:rPr lang="en-US" dirty="0"/>
              <a:t>Instructor: Eric Pogue</a:t>
            </a:r>
          </a:p>
        </p:txBody>
      </p:sp>
    </p:spTree>
    <p:extLst>
      <p:ext uri="{BB962C8B-B14F-4D97-AF65-F5344CB8AC3E}">
        <p14:creationId xmlns:p14="http://schemas.microsoft.com/office/powerpoint/2010/main" val="4213124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Timers</a:t>
            </a:r>
          </a:p>
        </p:txBody>
      </p:sp>
      <p:sp>
        <p:nvSpPr>
          <p:cNvPr id="3" name="Content Placeholder 2"/>
          <p:cNvSpPr>
            <a:spLocks noGrp="1"/>
          </p:cNvSpPr>
          <p:nvPr>
            <p:ph idx="1"/>
          </p:nvPr>
        </p:nvSpPr>
        <p:spPr>
          <a:xfrm>
            <a:off x="838198" y="1525772"/>
            <a:ext cx="6349411" cy="4651191"/>
          </a:xfrm>
        </p:spPr>
        <p:txBody>
          <a:bodyPr>
            <a:normAutofit/>
          </a:bodyPr>
          <a:lstStyle/>
          <a:p>
            <a:pPr marL="0" indent="0">
              <a:buNone/>
            </a:pPr>
            <a:r>
              <a:rPr lang="en-US" sz="2000" dirty="0"/>
              <a:t>Timers are pretty straight forward to implement:</a:t>
            </a:r>
            <a:endParaRPr lang="en-US" sz="2000" b="1" dirty="0"/>
          </a:p>
          <a:p>
            <a:r>
              <a:rPr lang="en-US" sz="2000" dirty="0"/>
              <a:t>Implement the ActionListener Interface</a:t>
            </a:r>
          </a:p>
          <a:p>
            <a:r>
              <a:rPr lang="en-US" sz="2000" dirty="0"/>
              <a:t>Create a new timer passing in the object that implemented the ActionListener</a:t>
            </a:r>
          </a:p>
        </p:txBody>
      </p:sp>
      <p:pic>
        <p:nvPicPr>
          <p:cNvPr id="4" name="Picture 3"/>
          <p:cNvPicPr>
            <a:picLocks noChangeAspect="1"/>
          </p:cNvPicPr>
          <p:nvPr/>
        </p:nvPicPr>
        <p:blipFill>
          <a:blip r:embed="rId3"/>
          <a:stretch>
            <a:fillRect/>
          </a:stretch>
        </p:blipFill>
        <p:spPr>
          <a:xfrm>
            <a:off x="7484656" y="1525772"/>
            <a:ext cx="4114800" cy="2672583"/>
          </a:xfrm>
          <a:prstGeom prst="rect">
            <a:avLst/>
          </a:prstGeom>
        </p:spPr>
      </p:pic>
    </p:spTree>
    <p:extLst>
      <p:ext uri="{BB962C8B-B14F-4D97-AF65-F5344CB8AC3E}">
        <p14:creationId xmlns:p14="http://schemas.microsoft.com/office/powerpoint/2010/main" val="829396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OvalDraw</a:t>
            </a:r>
            <a:r>
              <a:rPr lang="en-US" sz="3600" dirty="0"/>
              <a:t> Plus Timer and Animated Faces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ActionListener on </a:t>
            </a:r>
            <a:r>
              <a:rPr lang="en-US" sz="2000" dirty="0" err="1"/>
              <a:t>ShapeDrawPanel</a:t>
            </a:r>
            <a:endParaRPr lang="en-US" sz="2000" dirty="0"/>
          </a:p>
          <a:p>
            <a:pPr marL="457200" indent="-457200">
              <a:buFont typeface="+mj-lt"/>
              <a:buAutoNum type="arabicPeriod"/>
            </a:pPr>
            <a:r>
              <a:rPr lang="en-US" sz="2000" dirty="0"/>
              <a:t>Implement Timer</a:t>
            </a:r>
          </a:p>
          <a:p>
            <a:pPr marL="457200" indent="-457200">
              <a:buFont typeface="+mj-lt"/>
              <a:buAutoNum type="arabicPeriod"/>
            </a:pPr>
            <a:r>
              <a:rPr lang="en-US" sz="2000" dirty="0" err="1"/>
              <a:t>Implent</a:t>
            </a:r>
            <a:r>
              <a:rPr lang="en-US" sz="2000" dirty="0"/>
              <a:t> </a:t>
            </a:r>
            <a:r>
              <a:rPr lang="en-US" sz="2000" dirty="0" err="1"/>
              <a:t>updateMouth</a:t>
            </a:r>
            <a:r>
              <a:rPr lang="en-US" sz="2000" dirty="0"/>
              <a:t> in </a:t>
            </a:r>
            <a:r>
              <a:rPr lang="en-US" sz="2000" dirty="0" err="1"/>
              <a:t>FaceDraw</a:t>
            </a:r>
            <a:endParaRPr lang="en-US" sz="2000" dirty="0"/>
          </a:p>
          <a:p>
            <a:pPr marL="457200" indent="-457200">
              <a:buFont typeface="+mj-lt"/>
              <a:buAutoNum type="arabicPeriod"/>
            </a:pPr>
            <a:r>
              <a:rPr lang="en-US" sz="2000" dirty="0"/>
              <a:t>Implement </a:t>
            </a:r>
            <a:r>
              <a:rPr lang="en-US" sz="2000" dirty="0" err="1"/>
              <a:t>ArrayList</a:t>
            </a:r>
            <a:r>
              <a:rPr lang="en-US" sz="2000" dirty="0"/>
              <a:t> for </a:t>
            </a:r>
            <a:r>
              <a:rPr lang="en-US" sz="2000" dirty="0" err="1"/>
              <a:t>FaceDraw</a:t>
            </a:r>
            <a:r>
              <a:rPr lang="en-US" sz="2000" dirty="0"/>
              <a:t> objects</a:t>
            </a:r>
          </a:p>
          <a:p>
            <a:pPr marL="457200" indent="-457200">
              <a:buFont typeface="+mj-lt"/>
              <a:buAutoNum type="arabicPeriod"/>
            </a:pPr>
            <a:r>
              <a:rPr lang="en-US" sz="2000" dirty="0"/>
              <a:t>Update </a:t>
            </a:r>
            <a:r>
              <a:rPr lang="en-US" sz="2000" dirty="0" err="1"/>
              <a:t>FaceDraw</a:t>
            </a:r>
            <a:r>
              <a:rPr lang="en-US" sz="2000" dirty="0"/>
              <a:t> mouths and redraw</a:t>
            </a:r>
          </a:p>
        </p:txBody>
      </p:sp>
    </p:spTree>
    <p:extLst>
      <p:ext uri="{BB962C8B-B14F-4D97-AF65-F5344CB8AC3E}">
        <p14:creationId xmlns:p14="http://schemas.microsoft.com/office/powerpoint/2010/main" val="750607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Implement a menu system that enables the user to trigger a variety of actions in a familiar way</a:t>
            </a:r>
          </a:p>
          <a:p>
            <a:pPr marL="457200" indent="-457200">
              <a:buFont typeface="+mj-lt"/>
              <a:buAutoNum type="arabicPeriod"/>
            </a:pPr>
            <a:r>
              <a:rPr lang="en-US" sz="2000" dirty="0">
                <a:solidFill>
                  <a:schemeClr val="bg1">
                    <a:lumMod val="65000"/>
                  </a:schemeClr>
                </a:solidFill>
              </a:rPr>
              <a:t>Implement code that responds to of events including: </a:t>
            </a:r>
            <a:r>
              <a:rPr lang="en-US" sz="2000" dirty="0"/>
              <a:t>clicking the mouse, moving </a:t>
            </a:r>
            <a:r>
              <a:rPr lang="en-US" sz="2000" dirty="0">
                <a:solidFill>
                  <a:schemeClr val="bg1">
                    <a:lumMod val="65000"/>
                  </a:schemeClr>
                </a:solidFill>
              </a:rPr>
              <a:t>or dragging the mouse, and typing a key on the keyboard</a:t>
            </a:r>
          </a:p>
          <a:p>
            <a:pPr marL="457200" indent="-457200">
              <a:buFont typeface="+mj-lt"/>
              <a:buAutoNum type="arabicPeriod"/>
            </a:pPr>
            <a:r>
              <a:rPr lang="en-US" sz="2000" dirty="0">
                <a:solidFill>
                  <a:schemeClr val="bg1">
                    <a:lumMod val="65000"/>
                  </a:schemeClr>
                </a:solidFill>
              </a:rPr>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a:p>
            <a:pPr marL="457200" indent="-457200">
              <a:buFont typeface="+mj-lt"/>
              <a:buAutoNum type="arabicPeriod"/>
            </a:pPr>
            <a:r>
              <a:rPr lang="en-US" sz="2000" dirty="0"/>
              <a:t>Review week 4 assignment as time allows</a:t>
            </a:r>
          </a:p>
        </p:txBody>
      </p:sp>
    </p:spTree>
    <p:extLst>
      <p:ext uri="{BB962C8B-B14F-4D97-AF65-F5344CB8AC3E}">
        <p14:creationId xmlns:p14="http://schemas.microsoft.com/office/powerpoint/2010/main" val="66240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76906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Menu Bars, Menus, and Menu Items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Java Menus are implemented with three related classes:</a:t>
            </a:r>
          </a:p>
          <a:p>
            <a:r>
              <a:rPr lang="en-US" sz="2000" b="1" dirty="0"/>
              <a:t>JMenuBar</a:t>
            </a:r>
            <a:r>
              <a:rPr lang="en-US" sz="2000" dirty="0"/>
              <a:t>: the horizontal component across the top of the frame that contains Menus</a:t>
            </a:r>
          </a:p>
          <a:p>
            <a:r>
              <a:rPr lang="en-US" sz="2000" b="1" dirty="0"/>
              <a:t>JMenu</a:t>
            </a:r>
            <a:r>
              <a:rPr lang="en-US" sz="2000" dirty="0"/>
              <a:t>: the user interface element that implements “File” in the image below</a:t>
            </a:r>
          </a:p>
          <a:p>
            <a:r>
              <a:rPr lang="en-US" sz="2000" b="1" dirty="0"/>
              <a:t>JMenuItem</a:t>
            </a:r>
            <a:r>
              <a:rPr lang="en-US" sz="2000" dirty="0"/>
              <a:t>: the sub-items that can be selected from a Menu like “New” and “Exit” in the  example below</a:t>
            </a:r>
          </a:p>
          <a:p>
            <a:r>
              <a:rPr lang="en-US" sz="2000" dirty="0"/>
              <a:t>The inheritance hierarchy for menu-related classes:</a:t>
            </a:r>
          </a:p>
          <a:p>
            <a:pPr marL="0" indent="0">
              <a:buNone/>
            </a:pPr>
            <a:endParaRPr lang="en-US" sz="1600" dirty="0"/>
          </a:p>
        </p:txBody>
      </p:sp>
      <p:pic>
        <p:nvPicPr>
          <p:cNvPr id="1026" name="Picture 2" descr="Image result for jmenu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769" y="3434317"/>
            <a:ext cx="2986858" cy="2003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635086" y="3851367"/>
            <a:ext cx="4460912" cy="2443031"/>
          </a:xfrm>
          <a:prstGeom prst="rect">
            <a:avLst/>
          </a:prstGeom>
        </p:spPr>
      </p:pic>
    </p:spTree>
    <p:extLst>
      <p:ext uri="{BB962C8B-B14F-4D97-AF65-F5344CB8AC3E}">
        <p14:creationId xmlns:p14="http://schemas.microsoft.com/office/powerpoint/2010/main" val="66983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 Clicking, Mouse Dragging, and Keystrokes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Nearly all graphical applications respond to Mouse Clicking and Keystrokes. Many applications also implement special behavior for Mouse Dragging. With Java in order to respond to these events we implement ActionListeners including:</a:t>
            </a:r>
          </a:p>
          <a:p>
            <a:r>
              <a:rPr lang="en-US" sz="2000" b="1" dirty="0"/>
              <a:t>MouseListener: </a:t>
            </a:r>
            <a:r>
              <a:rPr lang="en-US" sz="2000" dirty="0"/>
              <a:t>Interface to implement to respond to Mouse Clicking</a:t>
            </a:r>
          </a:p>
          <a:p>
            <a:r>
              <a:rPr lang="en-US" sz="2000" b="1" dirty="0"/>
              <a:t>MouseMotionListener</a:t>
            </a:r>
            <a:r>
              <a:rPr lang="en-US" sz="2000" dirty="0"/>
              <a:t>: Interface to implement to respond to Mouse Dragging</a:t>
            </a:r>
          </a:p>
          <a:p>
            <a:r>
              <a:rPr lang="en-US" sz="2000" b="1" dirty="0"/>
              <a:t>KeyListener: </a:t>
            </a:r>
            <a:r>
              <a:rPr lang="en-US" sz="2000" dirty="0"/>
              <a:t>Interface to implement to respond to Keystrokes</a:t>
            </a:r>
          </a:p>
        </p:txBody>
      </p:sp>
    </p:spTree>
    <p:extLst>
      <p:ext uri="{BB962C8B-B14F-4D97-AF65-F5344CB8AC3E}">
        <p14:creationId xmlns:p14="http://schemas.microsoft.com/office/powerpoint/2010/main" val="410502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MouseListener interface requires five methods to be implemented:</a:t>
            </a:r>
            <a:endParaRPr lang="en-US" sz="2000" b="1" dirty="0"/>
          </a:p>
          <a:p>
            <a:r>
              <a:rPr lang="en-US" sz="2000" dirty="0"/>
              <a:t>mouseClicked(MouseEvent e): Invoked when the mouse button has been clicked on a component</a:t>
            </a:r>
          </a:p>
          <a:p>
            <a:r>
              <a:rPr lang="en-US" sz="2000" dirty="0"/>
              <a:t>mouseEntered(MouseEvent e): Invoked when the mouse enters a component</a:t>
            </a:r>
          </a:p>
          <a:p>
            <a:r>
              <a:rPr lang="en-US" sz="2000" dirty="0"/>
              <a:t>mouseExited(MouseEvent e): Invoked when the mouse exits a component</a:t>
            </a:r>
          </a:p>
          <a:p>
            <a:r>
              <a:rPr lang="en-US" sz="2000" dirty="0"/>
              <a:t>mousePressed(MouseEvent e): Invoked when a mouse button has been pressed on a component</a:t>
            </a:r>
          </a:p>
          <a:p>
            <a:r>
              <a:rPr lang="en-US" sz="2000" dirty="0"/>
              <a:t>mouseReleased(MouseEvent e): Invoked when a mouse button has been released on a component</a:t>
            </a:r>
          </a:p>
        </p:txBody>
      </p:sp>
    </p:spTree>
    <p:extLst>
      <p:ext uri="{BB962C8B-B14F-4D97-AF65-F5344CB8AC3E}">
        <p14:creationId xmlns:p14="http://schemas.microsoft.com/office/powerpoint/2010/main" val="14747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MouseMotionListener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MouseMotionListener interface includes the following methods:</a:t>
            </a:r>
            <a:endParaRPr lang="en-US" sz="2000" b="1" dirty="0"/>
          </a:p>
          <a:p>
            <a:r>
              <a:rPr lang="en-US" sz="2000" dirty="0"/>
              <a:t>mouseDragged(MouseEvent e): Invoked when a mouse button is pressed on a component and then dragged</a:t>
            </a:r>
          </a:p>
          <a:p>
            <a:r>
              <a:rPr lang="en-US" sz="2000" dirty="0"/>
              <a:t>mouseMoved(MouseEvent e): Invoked when the mouse cursor has been moved onto a component but no buttons have been pushed</a:t>
            </a:r>
          </a:p>
        </p:txBody>
      </p:sp>
    </p:spTree>
    <p:extLst>
      <p:ext uri="{BB962C8B-B14F-4D97-AF65-F5344CB8AC3E}">
        <p14:creationId xmlns:p14="http://schemas.microsoft.com/office/powerpoint/2010/main" val="13375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KeyListener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KeyListener interface includes the following methods:</a:t>
            </a:r>
            <a:endParaRPr lang="en-US" sz="2000" b="1" dirty="0"/>
          </a:p>
          <a:p>
            <a:r>
              <a:rPr lang="en-US" sz="2000" dirty="0"/>
              <a:t>keyPressed(KeyEvent e): Invoked when a key has been pressed</a:t>
            </a:r>
          </a:p>
          <a:p>
            <a:r>
              <a:rPr lang="en-US" sz="2000" dirty="0"/>
              <a:t>keyReleased(KeyEvent e): Invoked when a key has been released</a:t>
            </a:r>
          </a:p>
          <a:p>
            <a:r>
              <a:rPr lang="en-US" sz="2000" dirty="0"/>
              <a:t>keyTyped(KeyEvent e): Invoked when a key has been typed</a:t>
            </a:r>
          </a:p>
        </p:txBody>
      </p:sp>
    </p:spTree>
    <p:extLst>
      <p:ext uri="{BB962C8B-B14F-4D97-AF65-F5344CB8AC3E}">
        <p14:creationId xmlns:p14="http://schemas.microsoft.com/office/powerpoint/2010/main" val="308385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13244</TotalTime>
  <Words>3552</Words>
  <Application>Microsoft Office PowerPoint</Application>
  <PresentationFormat>Widescreen</PresentationFormat>
  <Paragraphs>342</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Object-Oriented Programming Session: Week 4 Session 1  Instructor: Eric Pogue</vt:lpstr>
      <vt:lpstr>Discuss FaceDraw Assignment</vt:lpstr>
      <vt:lpstr>Review Mosaic Assignment</vt:lpstr>
      <vt:lpstr>Learning Objectives – Week 4</vt:lpstr>
      <vt:lpstr>Menu Bars, Menus, and Menu Items</vt:lpstr>
      <vt:lpstr>Mouse Clicking, Mouse Dragging, and Keystrokes</vt:lpstr>
      <vt:lpstr>MouseListener Interface</vt:lpstr>
      <vt:lpstr>MouseMotionListener Interface</vt:lpstr>
      <vt:lpstr>KeyListener Interface</vt:lpstr>
      <vt:lpstr>OvalDraw Plus User Interface Design</vt:lpstr>
      <vt:lpstr>Timers</vt:lpstr>
      <vt:lpstr>Model-View-Controller</vt:lpstr>
      <vt:lpstr>Learning Objectives – Week 4</vt:lpstr>
      <vt:lpstr>Serialization and Reading/Writing Text Files</vt:lpstr>
      <vt:lpstr>OvalDraw Plus User Interface Design</vt:lpstr>
      <vt:lpstr>Closing Comments &amp; Next Steps</vt:lpstr>
      <vt:lpstr>End of Session</vt:lpstr>
      <vt:lpstr>Object-Oriented Programming Session: Week 4 Session 2  Subject: More Interactive User Interfaces Instructor: Eric Pogue</vt:lpstr>
      <vt:lpstr>Learning Objectives – Week 4</vt:lpstr>
      <vt:lpstr>Learning Objectives – Week 4</vt:lpstr>
      <vt:lpstr>OvalDraw Plus User Interface Design</vt:lpstr>
      <vt:lpstr>Learning Objectives – Week 4</vt:lpstr>
      <vt:lpstr>Closing Comments &amp; Next Steps</vt:lpstr>
      <vt:lpstr>End of Session</vt:lpstr>
      <vt:lpstr>Object-Oriented Programming Session: Week 4 Session 3  Subject: Clicks, Drags, Timers, and Animations Instructor: Eric Pogue</vt:lpstr>
      <vt:lpstr>Learning Objectives – Week 4</vt:lpstr>
      <vt:lpstr>Learning Objectives – Week 4</vt:lpstr>
      <vt:lpstr>Mouse Clicking, Mouse Dragging, and Keystrokes</vt:lpstr>
      <vt:lpstr>MouseListener Interface</vt:lpstr>
      <vt:lpstr>MouseMotionListener Interface</vt:lpstr>
      <vt:lpstr>OvalDraw Plus With Clicking and Dragging </vt:lpstr>
      <vt:lpstr>OvalDraw Plus Enhancements Steps</vt:lpstr>
      <vt:lpstr>Quick Break</vt:lpstr>
      <vt:lpstr>Timers</vt:lpstr>
      <vt:lpstr>OvalDraw Plus Timer and Animated Faces</vt:lpstr>
      <vt:lpstr>Learning Objectives – Week 4</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368</cp:revision>
  <cp:lastPrinted>2017-04-06T21:54:11Z</cp:lastPrinted>
  <dcterms:created xsi:type="dcterms:W3CDTF">2016-08-15T18:20:40Z</dcterms:created>
  <dcterms:modified xsi:type="dcterms:W3CDTF">2017-04-11T22:37:46Z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