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57"/>
  </p:notesMasterIdLst>
  <p:sldIdLst>
    <p:sldId id="291" r:id="rId3"/>
    <p:sldId id="289" r:id="rId4"/>
    <p:sldId id="320" r:id="rId5"/>
    <p:sldId id="292" r:id="rId6"/>
    <p:sldId id="258" r:id="rId7"/>
    <p:sldId id="310" r:id="rId8"/>
    <p:sldId id="302" r:id="rId9"/>
    <p:sldId id="257" r:id="rId10"/>
    <p:sldId id="288" r:id="rId11"/>
    <p:sldId id="260" r:id="rId12"/>
    <p:sldId id="311" r:id="rId13"/>
    <p:sldId id="312" r:id="rId14"/>
    <p:sldId id="261" r:id="rId15"/>
    <p:sldId id="293" r:id="rId16"/>
    <p:sldId id="262" r:id="rId17"/>
    <p:sldId id="294" r:id="rId18"/>
    <p:sldId id="263" r:id="rId19"/>
    <p:sldId id="265" r:id="rId20"/>
    <p:sldId id="264" r:id="rId21"/>
    <p:sldId id="295" r:id="rId22"/>
    <p:sldId id="266" r:id="rId23"/>
    <p:sldId id="303" r:id="rId24"/>
    <p:sldId id="267" r:id="rId25"/>
    <p:sldId id="272" r:id="rId26"/>
    <p:sldId id="305" r:id="rId27"/>
    <p:sldId id="319" r:id="rId28"/>
    <p:sldId id="279" r:id="rId29"/>
    <p:sldId id="273" r:id="rId30"/>
    <p:sldId id="306" r:id="rId31"/>
    <p:sldId id="280" r:id="rId32"/>
    <p:sldId id="313" r:id="rId33"/>
    <p:sldId id="314" r:id="rId34"/>
    <p:sldId id="315" r:id="rId35"/>
    <p:sldId id="316" r:id="rId36"/>
    <p:sldId id="317" r:id="rId37"/>
    <p:sldId id="321" r:id="rId38"/>
    <p:sldId id="281" r:id="rId39"/>
    <p:sldId id="307" r:id="rId40"/>
    <p:sldId id="296" r:id="rId41"/>
    <p:sldId id="274" r:id="rId42"/>
    <p:sldId id="308" r:id="rId43"/>
    <p:sldId id="297" r:id="rId44"/>
    <p:sldId id="275" r:id="rId45"/>
    <p:sldId id="298" r:id="rId46"/>
    <p:sldId id="299" r:id="rId47"/>
    <p:sldId id="282" r:id="rId48"/>
    <p:sldId id="301" r:id="rId49"/>
    <p:sldId id="283" r:id="rId50"/>
    <p:sldId id="284" r:id="rId51"/>
    <p:sldId id="300" r:id="rId52"/>
    <p:sldId id="286" r:id="rId53"/>
    <p:sldId id="287" r:id="rId54"/>
    <p:sldId id="309" r:id="rId55"/>
    <p:sldId id="290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7981" autoAdjust="0"/>
  </p:normalViewPr>
  <p:slideViewPr>
    <p:cSldViewPr>
      <p:cViewPr varScale="1">
        <p:scale>
          <a:sx n="99" d="100"/>
          <a:sy n="99" d="100"/>
        </p:scale>
        <p:origin x="3580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C26F5-A2E7-4901-A403-BBD25C17198C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5A9F4-14AB-4E34-9372-28158D55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59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68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53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2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94DE12-7B9B-46AA-AC19-C30A49928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75562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important to note that input will also need to be validated on the server. Otherwise the sever will be susceptible to spoofing… having an non-browser send data to it that has not been validated. A server should never assume that data coming in is adequately validated. </a:t>
            </a:r>
          </a:p>
          <a:p>
            <a:endParaRPr lang="en-US" dirty="0"/>
          </a:p>
          <a:p>
            <a:r>
              <a:rPr lang="en-US" dirty="0"/>
              <a:t>Also, good practice would suggest attempting to reformat the content to better assist the user.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629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39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316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94DE12-7B9B-46AA-AC19-C30A49928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43312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</a:t>
            </a:r>
            <a:r>
              <a:rPr lang="en-US" baseline="0" dirty="0"/>
              <a:t> validator2.html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75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90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66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85800"/>
            <a:ext cx="1962150" cy="464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5734050" cy="464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18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7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92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53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60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38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740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465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10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50800" cmpd="dbl">
            <a:solidFill>
              <a:schemeClr val="tx1"/>
            </a:solidFill>
            <a:prstDash val="solid"/>
          </a:ln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400">
                <a:latin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135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238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721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9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4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88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80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50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10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3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0400" y="317500"/>
            <a:ext cx="78486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FB7712AD-3B21-4FE9-B722-CF9B0200D9B9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30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ogue.info/cpsc-24700/Presentations/examples/w8code5/load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ogue.info/cpsc-24700/Presentations/examples/w8code5/nochange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ogue.info/cpsc-24700/Presentations/examples/w8code5/pswd_chk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pogue.info/cpsc-24700/Presentations/examples/w8code5/validator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ogue.info/cpsc-24700/assignments/yahtzee-dice-roller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pogue.info/cpsc-24700/assignments/yahtzee-dice-roller-extern-js.html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ogue.info/cpsc-24700/Presentations/examples/w8code5/radio_click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pogue.info/cpsc-24700/Presentations/examples/w8code5/radio_click2.html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hrome.com/devtool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ogue.info/cpsc-24700/Presentations/examples/w8code5/table2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dirty="0"/>
              <a:t>JavaScript and HTML Documents</a:t>
            </a:r>
          </a:p>
        </p:txBody>
      </p:sp>
    </p:spTree>
    <p:extLst>
      <p:ext uri="{BB962C8B-B14F-4D97-AF65-F5344CB8AC3E}">
        <p14:creationId xmlns:p14="http://schemas.microsoft.com/office/powerpoint/2010/main" val="3500911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Access in JavaScript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sz="3200" b="1" dirty="0"/>
              <a:t>Example (one form and one widget):</a:t>
            </a:r>
            <a:br>
              <a:rPr lang="en-US" sz="2800" dirty="0"/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&lt;form name = "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myForm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" action = ""&gt;</a:t>
            </a:r>
          </a:p>
          <a:p>
            <a:pPr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  &lt;input type = "button" id = "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pushMe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" name = "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pushMe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pPr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&lt;/form&gt;</a:t>
            </a:r>
          </a:p>
          <a:p>
            <a:endParaRPr lang="en-US" sz="2800" dirty="0"/>
          </a:p>
          <a:p>
            <a:r>
              <a:rPr lang="en-US" sz="3200" dirty="0"/>
              <a:t>There are several ways to do it: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rgbClr val="7030A0"/>
                </a:solidFill>
              </a:rPr>
              <a:t>Using the DOM address:</a:t>
            </a:r>
            <a:br>
              <a:rPr lang="en-US" sz="3200" b="1" i="1" dirty="0"/>
            </a:br>
            <a:r>
              <a:rPr lang="en-US" sz="3200" dirty="0" err="1">
                <a:latin typeface="Courier New" pitchFamily="49" charset="0"/>
              </a:rPr>
              <a:t>document.forms</a:t>
            </a:r>
            <a:r>
              <a:rPr lang="en-US" sz="3200" dirty="0">
                <a:latin typeface="Courier New" pitchFamily="49" charset="0"/>
              </a:rPr>
              <a:t>[0].element[0]</a:t>
            </a:r>
          </a:p>
          <a:p>
            <a:pPr marL="3175" lvl="1" indent="-3175">
              <a:buNone/>
            </a:pPr>
            <a:r>
              <a:rPr lang="en-US" sz="2800" i="1" dirty="0"/>
              <a:t>	</a:t>
            </a:r>
            <a:br>
              <a:rPr lang="en-US" sz="2800" i="1" dirty="0"/>
            </a:br>
            <a:r>
              <a:rPr lang="en-US" sz="2800" i="1" dirty="0"/>
              <a:t>Problem</a:t>
            </a:r>
            <a:r>
              <a:rPr lang="en-US" sz="2800" dirty="0"/>
              <a:t>: if document changes, indexes will be wrong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3619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Access in JavaScript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sz="3200" b="1" dirty="0"/>
              <a:t>Example (one form and one widget):</a:t>
            </a:r>
            <a:br>
              <a:rPr lang="en-US" sz="2800" dirty="0"/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&lt;form name = "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myForm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" action = ""&gt;</a:t>
            </a:r>
          </a:p>
          <a:p>
            <a:pPr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  &lt;input type = "button" id = "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pushMe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" name = "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pushMe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pPr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&lt;/form&gt;</a:t>
            </a:r>
          </a:p>
          <a:p>
            <a:endParaRPr lang="en-US" sz="2800" dirty="0"/>
          </a:p>
          <a:p>
            <a:pPr marL="514350" indent="-514350">
              <a:buFont typeface="+mj-lt"/>
              <a:buAutoNum type="arabicPeriod" startAt="2"/>
            </a:pPr>
            <a:r>
              <a:rPr lang="en-US" sz="3200" b="1" dirty="0">
                <a:solidFill>
                  <a:srgbClr val="7030A0"/>
                </a:solidFill>
              </a:rPr>
              <a:t>Using Element names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/>
              <a:t>– requires the element and all of its ancestors (except </a:t>
            </a:r>
            <a:r>
              <a:rPr lang="en-US" sz="3200" dirty="0">
                <a:latin typeface="Courier New" pitchFamily="49" charset="0"/>
              </a:rPr>
              <a:t>body</a:t>
            </a:r>
            <a:r>
              <a:rPr lang="en-US" sz="3200" dirty="0"/>
              <a:t>) to have </a:t>
            </a:r>
            <a:r>
              <a:rPr lang="en-US" sz="3200" dirty="0">
                <a:latin typeface="Courier New" pitchFamily="49" charset="0"/>
              </a:rPr>
              <a:t>name</a:t>
            </a:r>
            <a:r>
              <a:rPr lang="en-US" sz="3200" dirty="0"/>
              <a:t> attributes:</a:t>
            </a:r>
            <a:br>
              <a:rPr lang="en-US" sz="3200" dirty="0"/>
            </a:br>
            <a:r>
              <a:rPr lang="en-US" sz="3200" dirty="0"/>
              <a:t> </a:t>
            </a:r>
            <a:r>
              <a:rPr lang="en-US" sz="3200" dirty="0" err="1">
                <a:latin typeface="Courier New" pitchFamily="49" charset="0"/>
              </a:rPr>
              <a:t>document.myForm.pushMe</a:t>
            </a:r>
            <a:br>
              <a:rPr lang="en-US" sz="3200" dirty="0">
                <a:latin typeface="Courier New" pitchFamily="49" charset="0"/>
              </a:rPr>
            </a:br>
            <a:endParaRPr lang="en-US" sz="32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7850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Access in JavaScript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3886200"/>
          </a:xfrm>
        </p:spPr>
        <p:txBody>
          <a:bodyPr>
            <a:normAutofit fontScale="92500" lnSpcReduction="10000"/>
          </a:bodyPr>
          <a:lstStyle/>
          <a:p>
            <a:r>
              <a:rPr lang="en-US" sz="3200" b="1" dirty="0"/>
              <a:t>Example (one form and one widget):</a:t>
            </a:r>
            <a:br>
              <a:rPr lang="en-US" sz="2800" dirty="0"/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&lt;form name = "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myForm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" action = ""&gt;</a:t>
            </a:r>
          </a:p>
          <a:p>
            <a:pPr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  &lt;input type = "button" id = "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pushMe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" name = "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pushMe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pPr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&lt;/form&gt;</a:t>
            </a:r>
            <a:endParaRPr lang="en-US" sz="3200" b="1" dirty="0">
              <a:solidFill>
                <a:srgbClr val="7030A0"/>
              </a:solidFill>
            </a:endParaRPr>
          </a:p>
          <a:p>
            <a:endParaRPr lang="en-US" sz="3200" b="1" dirty="0">
              <a:solidFill>
                <a:srgbClr val="7030A0"/>
              </a:solidFill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en-US" sz="3200" b="1" dirty="0">
                <a:solidFill>
                  <a:srgbClr val="7030A0"/>
                </a:solidFill>
              </a:rPr>
              <a:t>Using the </a:t>
            </a:r>
            <a:r>
              <a:rPr lang="en-US" sz="3200" dirty="0" err="1">
                <a:solidFill>
                  <a:srgbClr val="7030A0"/>
                </a:solidFill>
                <a:latin typeface="Courier New" pitchFamily="49" charset="0"/>
              </a:rPr>
              <a:t>getElementById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7030A0"/>
                </a:solidFill>
              </a:rPr>
              <a:t>method:</a:t>
            </a:r>
            <a:br>
              <a:rPr lang="en-US" sz="3200" dirty="0"/>
            </a:br>
            <a:r>
              <a:rPr lang="en-US" sz="3200" dirty="0" err="1">
                <a:latin typeface="Courier New" pitchFamily="49" charset="0"/>
              </a:rPr>
              <a:t>document.getElementById</a:t>
            </a:r>
            <a:r>
              <a:rPr lang="en-US" sz="3200" dirty="0">
                <a:latin typeface="Courier New" pitchFamily="49" charset="0"/>
              </a:rPr>
              <a:t>(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 err="1">
                <a:latin typeface="Courier New" pitchFamily="49" charset="0"/>
              </a:rPr>
              <a:t>pushMe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</a:rPr>
              <a:t>)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2406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Access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Checkboxes and radio button can be accessed through an </a:t>
            </a:r>
            <a:r>
              <a:rPr lang="en-US" sz="2000" b="1" dirty="0">
                <a:solidFill>
                  <a:srgbClr val="FF0000"/>
                </a:solidFill>
              </a:rPr>
              <a:t>implicit array</a:t>
            </a:r>
            <a:r>
              <a:rPr lang="en-US" sz="2000" b="1" dirty="0"/>
              <a:t>, which has their name, e.g.: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  <a:buNone/>
            </a:pPr>
            <a:r>
              <a:rPr lang="en-US" sz="2000" dirty="0"/>
              <a:t> </a:t>
            </a:r>
            <a:r>
              <a:rPr lang="en-US" sz="2000" dirty="0">
                <a:latin typeface="Courier New" pitchFamily="49" charset="0"/>
              </a:rPr>
              <a:t>&lt;form id =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>
                <a:latin typeface="Courier New" pitchFamily="49" charset="0"/>
              </a:rPr>
              <a:t>topGroup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&gt;</a:t>
            </a:r>
          </a:p>
          <a:p>
            <a:pPr>
              <a:lnSpc>
                <a:spcPct val="100000"/>
              </a:lnSpc>
              <a:buNone/>
            </a:pPr>
            <a:r>
              <a:rPr lang="en-US" sz="2000" dirty="0">
                <a:latin typeface="Courier New" pitchFamily="49" charset="0"/>
              </a:rPr>
              <a:t>  &lt;input type =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checkbox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  name =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toppings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endParaRPr lang="en-US" sz="20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dirty="0">
                <a:latin typeface="Courier New" pitchFamily="49" charset="0"/>
              </a:rPr>
              <a:t>         value =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olives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 /&gt;</a:t>
            </a:r>
          </a:p>
          <a:p>
            <a:pPr>
              <a:lnSpc>
                <a:spcPct val="100000"/>
              </a:lnSpc>
              <a:buNone/>
            </a:pPr>
            <a:r>
              <a:rPr lang="en-US" sz="2000" dirty="0">
                <a:latin typeface="Courier New" pitchFamily="49" charset="0"/>
              </a:rPr>
              <a:t>  ...</a:t>
            </a:r>
          </a:p>
          <a:p>
            <a:pPr>
              <a:lnSpc>
                <a:spcPct val="100000"/>
              </a:lnSpc>
              <a:buNone/>
            </a:pPr>
            <a:r>
              <a:rPr lang="en-US" sz="2000" dirty="0">
                <a:latin typeface="Courier New" pitchFamily="49" charset="0"/>
              </a:rPr>
              <a:t>  &lt;input type =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checkbox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  name =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toppings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endParaRPr lang="en-US" sz="20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dirty="0">
                <a:latin typeface="Courier New" pitchFamily="49" charset="0"/>
              </a:rPr>
              <a:t>         value =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tomatoes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 /&gt;</a:t>
            </a:r>
          </a:p>
          <a:p>
            <a:pPr>
              <a:lnSpc>
                <a:spcPct val="100000"/>
              </a:lnSpc>
              <a:buNone/>
            </a:pPr>
            <a:r>
              <a:rPr lang="en-US" sz="2000" dirty="0">
                <a:latin typeface="Courier New" pitchFamily="49" charset="0"/>
              </a:rPr>
              <a:t>&lt;/form&gt;</a:t>
            </a:r>
          </a:p>
          <a:p>
            <a:pPr>
              <a:lnSpc>
                <a:spcPct val="100000"/>
              </a:lnSpc>
              <a:buNone/>
            </a:pPr>
            <a:r>
              <a:rPr lang="en-US" sz="2000" dirty="0">
                <a:latin typeface="Courier New" pitchFamily="49" charset="0"/>
              </a:rPr>
              <a:t>...</a:t>
            </a:r>
          </a:p>
          <a:p>
            <a:pPr>
              <a:lnSpc>
                <a:spcPct val="100000"/>
              </a:lnSpc>
              <a:buNone/>
            </a:pPr>
            <a:r>
              <a:rPr lang="en-US" sz="2000" dirty="0" err="1">
                <a:latin typeface="Courier New" pitchFamily="49" charset="0"/>
              </a:rPr>
              <a:t>var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numChecked</a:t>
            </a:r>
            <a:r>
              <a:rPr lang="en-US" sz="2000" dirty="0">
                <a:latin typeface="Courier New" pitchFamily="49" charset="0"/>
              </a:rPr>
              <a:t> = 0;</a:t>
            </a:r>
          </a:p>
          <a:p>
            <a:pPr>
              <a:lnSpc>
                <a:spcPct val="100000"/>
              </a:lnSpc>
              <a:buNone/>
            </a:pPr>
            <a:r>
              <a:rPr lang="en-US" sz="2000" dirty="0" err="1">
                <a:latin typeface="Courier New" pitchFamily="49" charset="0"/>
              </a:rPr>
              <a:t>var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dom</a:t>
            </a:r>
            <a:r>
              <a:rPr lang="en-US" sz="2000" dirty="0">
                <a:latin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</a:rPr>
              <a:t>document.getElementById</a:t>
            </a:r>
            <a:r>
              <a:rPr lang="en-US" sz="2000" dirty="0">
                <a:latin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>
                <a:latin typeface="Courier New" pitchFamily="49" charset="0"/>
              </a:rPr>
              <a:t>topGroup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buNone/>
            </a:pPr>
            <a:r>
              <a:rPr lang="en-US" sz="2000" dirty="0">
                <a:latin typeface="Courier New" pitchFamily="49" charset="0"/>
              </a:rPr>
              <a:t>for (index = 0; index &lt; </a:t>
            </a:r>
            <a:r>
              <a:rPr lang="en-US" sz="2000" dirty="0" err="1">
                <a:latin typeface="Courier New" pitchFamily="49" charset="0"/>
              </a:rPr>
              <a:t>dom.toppings.length</a:t>
            </a:r>
            <a:r>
              <a:rPr lang="en-US" sz="2000" dirty="0">
                <a:latin typeface="Courier New" pitchFamily="49" charset="0"/>
              </a:rPr>
              <a:t>; index++)</a:t>
            </a:r>
          </a:p>
          <a:p>
            <a:pPr>
              <a:lnSpc>
                <a:spcPct val="100000"/>
              </a:lnSpc>
              <a:buNone/>
            </a:pPr>
            <a:r>
              <a:rPr lang="en-US" sz="2000" dirty="0">
                <a:latin typeface="Courier New" pitchFamily="49" charset="0"/>
              </a:rPr>
              <a:t>  if (</a:t>
            </a:r>
            <a:r>
              <a:rPr lang="en-US" sz="2000" dirty="0" err="1">
                <a:latin typeface="Courier New" pitchFamily="49" charset="0"/>
              </a:rPr>
              <a:t>dom.toppings</a:t>
            </a:r>
            <a:r>
              <a:rPr lang="en-US" sz="2000" dirty="0">
                <a:latin typeface="Courier New" pitchFamily="49" charset="0"/>
              </a:rPr>
              <a:t>[index].checked]</a:t>
            </a:r>
          </a:p>
          <a:p>
            <a:pPr>
              <a:lnSpc>
                <a:spcPct val="100000"/>
              </a:lnSpc>
              <a:buNone/>
            </a:pPr>
            <a:r>
              <a:rPr lang="en-US" sz="2000" dirty="0">
                <a:latin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</a:rPr>
              <a:t>numChecked</a:t>
            </a:r>
            <a:r>
              <a:rPr lang="en-US" sz="2000" dirty="0">
                <a:latin typeface="Courier New" pitchFamily="49" charset="0"/>
              </a:rPr>
              <a:t>++;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56625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Event Handling</a:t>
            </a:r>
          </a:p>
        </p:txBody>
      </p:sp>
    </p:spTree>
    <p:extLst>
      <p:ext uri="{BB962C8B-B14F-4D97-AF65-F5344CB8AC3E}">
        <p14:creationId xmlns:p14="http://schemas.microsoft.com/office/powerpoint/2010/main" val="105762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and Event Handling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b="1" i="1" dirty="0">
                <a:solidFill>
                  <a:srgbClr val="FF0000"/>
                </a:solidFill>
              </a:rPr>
              <a:t>event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 notification that something specific has occurred, either with the browser or an action of the browser user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An </a:t>
            </a:r>
            <a:r>
              <a:rPr lang="en-US" b="1" i="1" dirty="0">
                <a:solidFill>
                  <a:srgbClr val="FF0000"/>
                </a:solidFill>
              </a:rPr>
              <a:t>event handler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is a script that is implicitly executed in response to the appearance of an event</a:t>
            </a:r>
          </a:p>
          <a:p>
            <a:endParaRPr lang="en-US" dirty="0"/>
          </a:p>
          <a:p>
            <a:r>
              <a:rPr lang="en-US" dirty="0"/>
              <a:t>The process of connecting an event handler to an event is called </a:t>
            </a:r>
            <a:r>
              <a:rPr lang="en-US" b="1" i="1" dirty="0">
                <a:solidFill>
                  <a:srgbClr val="FF0000"/>
                </a:solidFill>
              </a:rPr>
              <a:t>registration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524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Webpage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Events that occur in a web page have an </a:t>
            </a:r>
            <a:r>
              <a:rPr lang="en-US" b="1" i="1" dirty="0">
                <a:solidFill>
                  <a:srgbClr val="FF0000"/>
                </a:solidFill>
              </a:rPr>
              <a:t>event name </a:t>
            </a:r>
            <a:r>
              <a:rPr lang="en-US" dirty="0"/>
              <a:t>and a corresponding </a:t>
            </a:r>
            <a:r>
              <a:rPr lang="en-US" b="1" i="1" dirty="0">
                <a:solidFill>
                  <a:srgbClr val="FF0000"/>
                </a:solidFill>
              </a:rPr>
              <a:t>tag attribute</a:t>
            </a:r>
          </a:p>
          <a:p>
            <a:endParaRPr lang="en-US" dirty="0"/>
          </a:p>
          <a:p>
            <a:r>
              <a:rPr lang="en-US" dirty="0"/>
              <a:t>For example:</a:t>
            </a:r>
          </a:p>
          <a:p>
            <a:r>
              <a:rPr lang="en-US" b="1" dirty="0">
                <a:latin typeface="Courier New" pitchFamily="49" charset="0"/>
              </a:rPr>
              <a:t>click</a:t>
            </a:r>
            <a:r>
              <a:rPr lang="en-US" dirty="0"/>
              <a:t>  is the name of an event that occurs when the user presses his mouse button onto a HTML element</a:t>
            </a:r>
          </a:p>
          <a:p>
            <a:r>
              <a:rPr lang="en-US" b="1" dirty="0" err="1">
                <a:latin typeface="Courier New" pitchFamily="49" charset="0"/>
              </a:rPr>
              <a:t>onclick</a:t>
            </a:r>
            <a:r>
              <a:rPr lang="en-US" dirty="0"/>
              <a:t>  is the name of the tag attribute associated with that event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180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Webpage Events</a:t>
            </a:r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4217788"/>
              </p:ext>
            </p:extLst>
          </p:nvPr>
        </p:nvGraphicFramePr>
        <p:xfrm>
          <a:off x="685800" y="1219201"/>
          <a:ext cx="7772400" cy="5350602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3486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5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 Event 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Tag Attribute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 blur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onblur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change        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onchange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click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onclick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dblclick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ondblclick</a:t>
                      </a:r>
                      <a:r>
                        <a:rPr lang="en-US" sz="1600" dirty="0"/>
                        <a:t> 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 focus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onfocus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keydown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onkeydown</a:t>
                      </a:r>
                      <a:r>
                        <a:rPr lang="en-US" sz="1600" dirty="0"/>
                        <a:t> 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keypress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onkeypress</a:t>
                      </a:r>
                      <a:r>
                        <a:rPr lang="en-US" sz="1600" dirty="0"/>
                        <a:t> 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keyup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onkeyup</a:t>
                      </a:r>
                      <a:r>
                        <a:rPr lang="en-US" sz="1600" dirty="0"/>
                        <a:t> 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 load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onload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mousedown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onmousedown</a:t>
                      </a:r>
                      <a:r>
                        <a:rPr lang="en-US" sz="1600" dirty="0"/>
                        <a:t> 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mousemove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onmousemove</a:t>
                      </a:r>
                      <a:r>
                        <a:rPr lang="en-US" sz="1600" dirty="0"/>
                        <a:t> 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mouseout</a:t>
                      </a:r>
                      <a:r>
                        <a:rPr lang="en-US" sz="1600" dirty="0"/>
                        <a:t> 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onmouseout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mouseover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onmouseover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mouseup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onmouseup</a:t>
                      </a:r>
                      <a:r>
                        <a:rPr lang="en-US" sz="1600" dirty="0"/>
                        <a:t> 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 reset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onreset</a:t>
                      </a:r>
                      <a:r>
                        <a:rPr lang="en-US" sz="1600" dirty="0"/>
                        <a:t> 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select        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onselect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 submit        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onsubmit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381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 unload        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onunload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50598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handler registration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There are several ways of </a:t>
            </a:r>
            <a:r>
              <a:rPr lang="en-US" b="1" dirty="0"/>
              <a:t>assigning handlers for an event: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One way is to </a:t>
            </a:r>
            <a:r>
              <a:rPr lang="en-US" dirty="0">
                <a:solidFill>
                  <a:srgbClr val="7030A0"/>
                </a:solidFill>
              </a:rPr>
              <a:t>assign an event handler script to an event tag attribute</a:t>
            </a:r>
            <a:r>
              <a:rPr lang="en-US" dirty="0"/>
              <a:t>, e.g.:</a:t>
            </a:r>
          </a:p>
          <a:p>
            <a:pPr lvl="1">
              <a:buNone/>
            </a:pPr>
            <a:r>
              <a:rPr lang="en-US" sz="2400" dirty="0" err="1">
                <a:latin typeface="Courier New" pitchFamily="49" charset="0"/>
              </a:rPr>
              <a:t>onclick</a:t>
            </a:r>
            <a:r>
              <a:rPr lang="en-US" sz="2400" dirty="0">
                <a:latin typeface="Courier New" pitchFamily="49" charset="0"/>
              </a:rPr>
              <a:t> = "alert('Mouse click!');"</a:t>
            </a:r>
          </a:p>
          <a:p>
            <a:pPr lvl="1">
              <a:buNone/>
            </a:pPr>
            <a:endParaRPr lang="en-US" sz="2400" dirty="0">
              <a:latin typeface="Courier New" pitchFamily="49" charset="0"/>
            </a:endParaRPr>
          </a:p>
          <a:p>
            <a:pPr marL="457200" indent="-457200">
              <a:spcBef>
                <a:spcPts val="0"/>
              </a:spcBef>
              <a:buClr>
                <a:schemeClr val="accent1"/>
              </a:buClr>
              <a:buSzPct val="80000"/>
            </a:pPr>
            <a:r>
              <a:rPr lang="en-US" dirty="0"/>
              <a:t>Or </a:t>
            </a:r>
            <a:r>
              <a:rPr lang="en-US" dirty="0">
                <a:solidFill>
                  <a:srgbClr val="7030A0"/>
                </a:solidFill>
              </a:rPr>
              <a:t>assign a function to an event tag attribute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>
                <a:latin typeface="Courier New" pitchFamily="49" charset="0"/>
              </a:rPr>
              <a:t>onclick</a:t>
            </a:r>
            <a:r>
              <a:rPr lang="en-US" dirty="0">
                <a:latin typeface="Courier New" pitchFamily="49" charset="0"/>
              </a:rPr>
              <a:t> = "</a:t>
            </a:r>
            <a:r>
              <a:rPr lang="en-US" dirty="0" err="1">
                <a:latin typeface="Courier New" pitchFamily="49" charset="0"/>
              </a:rPr>
              <a:t>myHandler</a:t>
            </a:r>
            <a:r>
              <a:rPr lang="en-US" dirty="0">
                <a:latin typeface="Courier New" pitchFamily="49" charset="0"/>
              </a:rPr>
              <a:t>();"</a:t>
            </a:r>
            <a:r>
              <a:rPr lang="en-US" dirty="0"/>
              <a:t>   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Alternatively, you can </a:t>
            </a:r>
            <a:r>
              <a:rPr lang="en-US" dirty="0">
                <a:solidFill>
                  <a:srgbClr val="7030A0"/>
                </a:solidFill>
              </a:rPr>
              <a:t>assign a function name using JavaScript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document.getElemementById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mybutton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myHandler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400" dirty="0"/>
              <a:t>Note the syntax:  no quotes or parameter list</a:t>
            </a:r>
          </a:p>
          <a:p>
            <a:pPr lvl="1">
              <a:buNone/>
            </a:pPr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888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writing event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Don’t use </a:t>
            </a:r>
            <a:r>
              <a:rPr lang="en-US" sz="2800" dirty="0" err="1">
                <a:latin typeface="Courier New" pitchFamily="49" charset="0"/>
              </a:rPr>
              <a:t>document.write</a:t>
            </a:r>
            <a:r>
              <a:rPr lang="en-US" dirty="0"/>
              <a:t> in an event handler, because the output may go on top of the display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same attribute can appear in several different tags</a:t>
            </a:r>
          </a:p>
          <a:p>
            <a:r>
              <a:rPr lang="en-US" dirty="0"/>
              <a:t>Example:  The </a:t>
            </a:r>
            <a:r>
              <a:rPr lang="en-US" sz="2800" dirty="0" err="1">
                <a:latin typeface="Courier New" pitchFamily="49" charset="0"/>
              </a:rPr>
              <a:t>onclick</a:t>
            </a:r>
            <a:r>
              <a:rPr lang="en-US" dirty="0"/>
              <a:t> attribute can be in </a:t>
            </a:r>
            <a:r>
              <a:rPr lang="en-US" sz="2800" dirty="0">
                <a:latin typeface="Courier New" pitchFamily="49" charset="0"/>
              </a:rPr>
              <a:t>&lt;a&gt;</a:t>
            </a:r>
            <a:r>
              <a:rPr lang="en-US" dirty="0"/>
              <a:t> and </a:t>
            </a:r>
            <a:r>
              <a:rPr lang="en-US" sz="2800" dirty="0">
                <a:latin typeface="Courier New" pitchFamily="49" charset="0"/>
              </a:rPr>
              <a:t>&lt;input&gt;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3739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HTML documents are represented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we can reference HTML elements from JavaScript, create them, and modify them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to handle events that occur in a web page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to use the navigator object and the canvas element</a:t>
            </a:r>
          </a:p>
        </p:txBody>
      </p:sp>
    </p:spTree>
    <p:extLst>
      <p:ext uri="{BB962C8B-B14F-4D97-AF65-F5344CB8AC3E}">
        <p14:creationId xmlns:p14="http://schemas.microsoft.com/office/powerpoint/2010/main" val="105060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Event Handlers for Form Elements</a:t>
            </a:r>
          </a:p>
        </p:txBody>
      </p:sp>
    </p:spTree>
    <p:extLst>
      <p:ext uri="{BB962C8B-B14F-4D97-AF65-F5344CB8AC3E}">
        <p14:creationId xmlns:p14="http://schemas.microsoft.com/office/powerpoint/2010/main" val="3580088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sz="28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load</a:t>
            </a:r>
            <a:r>
              <a:rPr lang="en-US" dirty="0"/>
              <a:t> and </a:t>
            </a:r>
            <a:r>
              <a:rPr lang="en-US" sz="28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unload</a:t>
            </a:r>
            <a:r>
              <a:rPr lang="en-US" dirty="0"/>
              <a:t>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495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Many times, you may want to do some </a:t>
            </a:r>
            <a:r>
              <a:rPr lang="en-US" b="1" dirty="0">
                <a:solidFill>
                  <a:srgbClr val="7030A0"/>
                </a:solidFill>
              </a:rPr>
              <a:t>initialization</a:t>
            </a:r>
            <a:r>
              <a:rPr lang="en-US" dirty="0"/>
              <a:t> when a page loads or </a:t>
            </a:r>
            <a:r>
              <a:rPr lang="en-US" b="1" dirty="0">
                <a:solidFill>
                  <a:srgbClr val="7030A0"/>
                </a:solidFill>
              </a:rPr>
              <a:t>cleanup</a:t>
            </a:r>
            <a:r>
              <a:rPr lang="en-US" dirty="0"/>
              <a:t> after the page unloads</a:t>
            </a:r>
          </a:p>
          <a:p>
            <a:endParaRPr lang="en-US" dirty="0"/>
          </a:p>
          <a:p>
            <a:r>
              <a:rPr lang="en-US" dirty="0"/>
              <a:t>This can be done by registering load and unload event handlers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load</a:t>
            </a:r>
            <a:r>
              <a:rPr lang="en-US" b="1" dirty="0">
                <a:solidFill>
                  <a:srgbClr val="FF0000"/>
                </a:solidFill>
              </a:rPr>
              <a:t> event </a:t>
            </a:r>
            <a:r>
              <a:rPr lang="en-US" dirty="0"/>
              <a:t>is triggered when the loading of a document is completed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The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unload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 event </a:t>
            </a:r>
            <a:r>
              <a:rPr lang="en-US" dirty="0">
                <a:sym typeface="Wingdings" pitchFamily="2" charset="2"/>
              </a:rPr>
              <a:t>is typically used to do some cleanup before a document is unloaded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It is common to set the handler by setting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onload</a:t>
            </a:r>
            <a:r>
              <a:rPr lang="en-US" dirty="0">
                <a:sym typeface="Wingdings" pitchFamily="2" charset="2"/>
              </a:rPr>
              <a:t> tag attribute of the </a:t>
            </a:r>
            <a:r>
              <a:rPr lang="en-US" b="1" dirty="0">
                <a:sym typeface="Wingdings" pitchFamily="2" charset="2"/>
              </a:rPr>
              <a:t>body element</a:t>
            </a:r>
          </a:p>
          <a:p>
            <a:pPr>
              <a:lnSpc>
                <a:spcPct val="100000"/>
              </a:lnSpc>
              <a:buFont typeface="Wingdings" pitchFamily="2" charset="2"/>
              <a:buChar char="à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9692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load.html </a:t>
            </a:r>
            <a:r>
              <a:rPr lang="en-US" dirty="0">
                <a:cs typeface="Calibri" panose="020F0502020204030204" pitchFamily="34" charset="0"/>
                <a:hlinkClick r:id="rId3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65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Handling Events from Button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handle events from (plain) buttons:</a:t>
            </a:r>
          </a:p>
          <a:p>
            <a:endParaRPr lang="en-US" dirty="0"/>
          </a:p>
          <a:p>
            <a:r>
              <a:rPr lang="en-US" dirty="0"/>
              <a:t>just use the </a:t>
            </a:r>
            <a:r>
              <a:rPr lang="en-US" sz="2800" dirty="0" err="1">
                <a:latin typeface="Courier New" pitchFamily="49" charset="0"/>
              </a:rPr>
              <a:t>onclick</a:t>
            </a:r>
            <a:r>
              <a:rPr lang="en-US" dirty="0"/>
              <a:t> property</a:t>
            </a:r>
          </a:p>
          <a:p>
            <a:endParaRPr lang="en-US" dirty="0"/>
          </a:p>
          <a:p>
            <a:r>
              <a:rPr lang="en-US" dirty="0"/>
              <a:t>e.g. </a:t>
            </a:r>
            <a:r>
              <a:rPr lang="en-US" dirty="0">
                <a:latin typeface="Courier New" pitchFamily="49" charset="0"/>
              </a:rPr>
              <a:t>&lt;input type=button value="Press me" </a:t>
            </a:r>
            <a:r>
              <a:rPr lang="en-US" dirty="0" err="1">
                <a:latin typeface="Courier New" pitchFamily="49" charset="0"/>
              </a:rPr>
              <a:t>onclick</a:t>
            </a:r>
            <a:r>
              <a:rPr lang="en-US" dirty="0">
                <a:latin typeface="Courier New" pitchFamily="49" charset="0"/>
              </a:rPr>
              <a:t> = "</a:t>
            </a:r>
            <a:r>
              <a:rPr lang="en-US" dirty="0" err="1">
                <a:latin typeface="Courier New" pitchFamily="49" charset="0"/>
              </a:rPr>
              <a:t>dostuff</a:t>
            </a:r>
            <a:r>
              <a:rPr lang="en-US">
                <a:latin typeface="Courier New" pitchFamily="49" charset="0"/>
              </a:rPr>
              <a:t>()"&gt;</a:t>
            </a:r>
            <a:endParaRPr lang="en-US" dirty="0">
              <a:latin typeface="Courier New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23</a:t>
            </a:fld>
            <a:endParaRPr kumimoji="0" lang="en-US"/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 flipV="1">
            <a:off x="3352800" y="3888432"/>
            <a:ext cx="609600" cy="91440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1981200" y="4802832"/>
            <a:ext cx="4771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</a:rPr>
              <a:t>some function defined in the &lt;head&gt;</a:t>
            </a:r>
          </a:p>
        </p:txBody>
      </p:sp>
    </p:spTree>
    <p:extLst>
      <p:ext uri="{BB962C8B-B14F-4D97-AF65-F5344CB8AC3E}">
        <p14:creationId xmlns:p14="http://schemas.microsoft.com/office/powerpoint/2010/main" val="179515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Handling Events from Textbox and Password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419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Useful textbox and password element events:</a:t>
            </a:r>
          </a:p>
          <a:p>
            <a:pPr>
              <a:lnSpc>
                <a:spcPct val="100000"/>
              </a:lnSpc>
            </a:pP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blur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focus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change</a:t>
            </a:r>
            <a:r>
              <a:rPr lang="en-US" dirty="0"/>
              <a:t>, and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select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focus </a:t>
            </a:r>
            <a:r>
              <a:rPr lang="en-US" dirty="0"/>
              <a:t>and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blur </a:t>
            </a:r>
            <a:r>
              <a:rPr lang="en-US" dirty="0"/>
              <a:t>events occur when the element acquires or loses focus, respectively.</a:t>
            </a:r>
          </a:p>
          <a:p>
            <a:endParaRPr lang="en-US" dirty="0"/>
          </a:p>
          <a:p>
            <a:r>
              <a:rPr lang="en-US" dirty="0"/>
              <a:t>One use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focus</a:t>
            </a:r>
            <a:r>
              <a:rPr lang="en-US" dirty="0"/>
              <a:t>:  prevent illicit changes to a text box, e.g.:</a:t>
            </a:r>
          </a:p>
          <a:p>
            <a:pPr algn="ctr"/>
            <a:r>
              <a:rPr lang="en-US" dirty="0" err="1">
                <a:latin typeface="Courier New" pitchFamily="49" charset="0"/>
                <a:cs typeface="Courier New" pitchFamily="49" charset="0"/>
              </a:rPr>
              <a:t>onfocus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“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this.blur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();”</a:t>
            </a:r>
            <a:endParaRPr lang="en-US" sz="30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endParaRPr lang="en-US" sz="2800" dirty="0">
              <a:latin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8631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nochange.html </a:t>
            </a:r>
            <a:r>
              <a:rPr lang="en-US" dirty="0">
                <a:cs typeface="Calibri" panose="020F0502020204030204" pitchFamily="34" charset="0"/>
                <a:hlinkClick r:id="rId3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53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1790700"/>
          </a:xfrm>
        </p:spPr>
        <p:txBody>
          <a:bodyPr>
            <a:normAutofit/>
          </a:bodyPr>
          <a:lstStyle/>
          <a:p>
            <a:r>
              <a:rPr lang="en-US" sz="3600" dirty="0"/>
              <a:t>Start Session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58778"/>
            <a:ext cx="6858000" cy="164851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Handling Events from Textbox and Password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257800"/>
          </a:xfrm>
        </p:spPr>
        <p:txBody>
          <a:bodyPr>
            <a:normAutofit fontScale="92500"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onchange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event: detect when user enters text into the textbox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check for </a:t>
            </a:r>
            <a:r>
              <a:rPr lang="en-US"/>
              <a:t>proper formatting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400" dirty="0"/>
              <a:t> is the string property containing the text in the textbox</a:t>
            </a:r>
          </a:p>
          <a:p>
            <a:endParaRPr lang="en-US" sz="2400" dirty="0"/>
          </a:p>
          <a:p>
            <a:r>
              <a:rPr lang="en-US" sz="2400" dirty="0"/>
              <a:t>The handler can check the format using a </a:t>
            </a:r>
            <a:r>
              <a:rPr lang="en-US" sz="2400" dirty="0">
                <a:solidFill>
                  <a:srgbClr val="7030A0"/>
                </a:solidFill>
              </a:rPr>
              <a:t>regular expression</a:t>
            </a:r>
            <a:r>
              <a:rPr lang="en-US" sz="2400" dirty="0"/>
              <a:t>, e.g.:</a:t>
            </a:r>
          </a:p>
          <a:p>
            <a:pPr marL="3175" lvl="1" indent="0">
              <a:buNone/>
            </a:pPr>
            <a:r>
              <a:rPr lang="en-US" sz="1900" dirty="0" err="1">
                <a:latin typeface="Courier New" pitchFamily="49" charset="0"/>
              </a:rPr>
              <a:t>var</a:t>
            </a:r>
            <a:r>
              <a:rPr lang="en-US" sz="1900" dirty="0">
                <a:latin typeface="Courier New" pitchFamily="49" charset="0"/>
              </a:rPr>
              <a:t> </a:t>
            </a:r>
            <a:r>
              <a:rPr lang="en-US" sz="1900" dirty="0" err="1">
                <a:latin typeface="Courier New" pitchFamily="49" charset="0"/>
              </a:rPr>
              <a:t>myPhone</a:t>
            </a:r>
            <a:r>
              <a:rPr lang="en-US" sz="1900" dirty="0">
                <a:latin typeface="Courier New" pitchFamily="49" charset="0"/>
              </a:rPr>
              <a:t> = </a:t>
            </a:r>
            <a:r>
              <a:rPr lang="en-US" sz="1900" dirty="0" err="1">
                <a:latin typeface="Courier New" pitchFamily="49" charset="0"/>
              </a:rPr>
              <a:t>document.getElementById</a:t>
            </a:r>
            <a:r>
              <a:rPr lang="en-US" sz="1900" dirty="0">
                <a:latin typeface="Courier New" pitchFamily="49" charset="0"/>
              </a:rPr>
              <a:t>(“phone”);</a:t>
            </a:r>
          </a:p>
          <a:p>
            <a:pPr marL="3175" lvl="1" indent="0">
              <a:buNone/>
            </a:pPr>
            <a:r>
              <a:rPr lang="en-US" sz="1900" dirty="0" err="1">
                <a:latin typeface="Courier New" pitchFamily="49" charset="0"/>
              </a:rPr>
              <a:t>var</a:t>
            </a:r>
            <a:r>
              <a:rPr lang="en-US" sz="1900" dirty="0">
                <a:latin typeface="Courier New" pitchFamily="49" charset="0"/>
              </a:rPr>
              <a:t> </a:t>
            </a:r>
            <a:r>
              <a:rPr lang="en-US" sz="1900" dirty="0" err="1">
                <a:latin typeface="Courier New" pitchFamily="49" charset="0"/>
              </a:rPr>
              <a:t>pos</a:t>
            </a:r>
            <a:r>
              <a:rPr lang="en-US" sz="1900" dirty="0">
                <a:latin typeface="Courier New" pitchFamily="49" charset="0"/>
              </a:rPr>
              <a:t> = </a:t>
            </a:r>
            <a:r>
              <a:rPr lang="en-US" sz="1900" dirty="0" err="1">
                <a:latin typeface="Courier New" pitchFamily="49" charset="0"/>
              </a:rPr>
              <a:t>myPhone.value.search</a:t>
            </a:r>
            <a:r>
              <a:rPr lang="en-US" sz="1900" dirty="0">
                <a:latin typeface="Courier New" pitchFamily="49" charset="0"/>
              </a:rPr>
              <a:t>(/^\d{3}-\d{3}-\d{4}$/);</a:t>
            </a:r>
          </a:p>
          <a:p>
            <a:pPr marL="3175" lvl="1" indent="0">
              <a:buNone/>
            </a:pPr>
            <a:r>
              <a:rPr lang="en-US" sz="1900" dirty="0">
                <a:latin typeface="Courier New" pitchFamily="49" charset="0"/>
              </a:rPr>
              <a:t>if (</a:t>
            </a:r>
            <a:r>
              <a:rPr lang="en-US" sz="1900" dirty="0" err="1">
                <a:latin typeface="Courier New" pitchFamily="49" charset="0"/>
              </a:rPr>
              <a:t>pos</a:t>
            </a:r>
            <a:r>
              <a:rPr lang="en-US" sz="1900" dirty="0">
                <a:latin typeface="Courier New" pitchFamily="49" charset="0"/>
              </a:rPr>
              <a:t> != 0) {</a:t>
            </a:r>
          </a:p>
          <a:p>
            <a:pPr marL="3175" lvl="1" indent="0">
              <a:buNone/>
            </a:pPr>
            <a:r>
              <a:rPr lang="en-US" sz="1900" dirty="0">
                <a:latin typeface="Courier New" pitchFamily="49" charset="0"/>
              </a:rPr>
              <a:t>  alert(“Wrong format! Correct form is: </a:t>
            </a:r>
            <a:r>
              <a:rPr lang="en-US" sz="1900" dirty="0" err="1">
                <a:latin typeface="Courier New" pitchFamily="49" charset="0"/>
              </a:rPr>
              <a:t>ddd-ddd-dddd</a:t>
            </a:r>
            <a:r>
              <a:rPr lang="en-US" sz="1900" dirty="0">
                <a:latin typeface="Courier New" pitchFamily="49" charset="0"/>
              </a:rPr>
              <a:t>”);</a:t>
            </a:r>
          </a:p>
          <a:p>
            <a:pPr marL="3175" lvl="1" indent="0">
              <a:buNone/>
            </a:pPr>
            <a:r>
              <a:rPr lang="en-US" sz="1900" dirty="0">
                <a:latin typeface="Courier New" pitchFamily="49" charset="0"/>
              </a:rPr>
              <a:t>  return false;</a:t>
            </a:r>
          </a:p>
          <a:p>
            <a:pPr marL="3175" lvl="1" indent="0">
              <a:buNone/>
            </a:pPr>
            <a:r>
              <a:rPr lang="en-US" sz="1900" dirty="0">
                <a:latin typeface="Courier New" pitchFamily="49" charset="0"/>
              </a:rPr>
              <a:t>} else</a:t>
            </a:r>
          </a:p>
          <a:p>
            <a:pPr marL="3175" lvl="1" indent="0">
              <a:buNone/>
            </a:pPr>
            <a:r>
              <a:rPr lang="en-US" sz="1900" dirty="0">
                <a:latin typeface="Courier New" pitchFamily="49" charset="0"/>
              </a:rPr>
              <a:t>  return true;</a:t>
            </a:r>
          </a:p>
          <a:p>
            <a:pPr marL="3175" lvl="1" indent="0">
              <a:buNone/>
            </a:pPr>
            <a:r>
              <a:rPr lang="en-US" sz="1900" dirty="0">
                <a:latin typeface="Courier New" pitchFamily="49" charset="0"/>
              </a:rPr>
              <a:t>}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0629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Handling Events from Textbox and Password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495800"/>
          </a:xfrm>
        </p:spPr>
        <p:txBody>
          <a:bodyPr>
            <a:normAutofit fontScale="92500"/>
          </a:bodyPr>
          <a:lstStyle/>
          <a:p>
            <a:r>
              <a:rPr lang="en-US" dirty="0"/>
              <a:t>Checking form input is a good use of JavaScript, because it </a:t>
            </a:r>
            <a:r>
              <a:rPr lang="en-US" b="1" dirty="0"/>
              <a:t>finds errors in form input before it is sent to the server for processing</a:t>
            </a:r>
          </a:p>
          <a:p>
            <a:endParaRPr lang="en-US" dirty="0"/>
          </a:p>
          <a:p>
            <a:r>
              <a:rPr lang="en-US" b="1" dirty="0">
                <a:solidFill>
                  <a:srgbClr val="7030A0"/>
                </a:solidFill>
              </a:rPr>
              <a:t>This saves both Server time and Internet time</a:t>
            </a:r>
          </a:p>
          <a:p>
            <a:endParaRPr lang="en-US" dirty="0"/>
          </a:p>
          <a:p>
            <a:r>
              <a:rPr lang="en-US" dirty="0"/>
              <a:t>Things that must be done: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Detect</a:t>
            </a:r>
            <a:r>
              <a:rPr lang="en-US" dirty="0"/>
              <a:t> the error and produce an </a:t>
            </a:r>
            <a:r>
              <a:rPr lang="en-US" sz="2600" dirty="0">
                <a:latin typeface="Courier New" pitchFamily="49" charset="0"/>
              </a:rPr>
              <a:t>alert</a:t>
            </a:r>
            <a:r>
              <a:rPr lang="en-US" dirty="0"/>
              <a:t> message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Inform</a:t>
            </a:r>
            <a:r>
              <a:rPr lang="en-US" dirty="0"/>
              <a:t> the user of the error and present the correct format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NOTE: To keep the form active after the event handler is finished, the handler must return </a:t>
            </a:r>
            <a:r>
              <a:rPr lang="en-US" sz="3000" dirty="0">
                <a:latin typeface="Courier New" pitchFamily="49" charset="0"/>
              </a:rPr>
              <a:t>false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1145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pswd_chk.html </a:t>
            </a:r>
            <a:r>
              <a:rPr lang="en-US" dirty="0">
                <a:cs typeface="Calibri" panose="020F0502020204030204" pitchFamily="34" charset="0"/>
                <a:hlinkClick r:id="rId3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validator.html </a:t>
            </a:r>
            <a:r>
              <a:rPr lang="en-US" dirty="0">
                <a:cs typeface="Calibri" panose="020F0502020204030204" pitchFamily="34" charset="0"/>
                <a:hlinkClick r:id="rId4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99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/>
              <a:t>Yahtzee Dice </a:t>
            </a:r>
            <a:r>
              <a:rPr lang="en-US" dirty="0">
                <a:hlinkClick r:id="rId3"/>
              </a:rPr>
              <a:t>[link]</a:t>
            </a:r>
            <a:endParaRPr lang="en-US" dirty="0"/>
          </a:p>
          <a:p>
            <a:pPr algn="ctr"/>
            <a:r>
              <a:rPr lang="en-US" dirty="0"/>
              <a:t>Yahtzee Dice with External JS </a:t>
            </a:r>
            <a:r>
              <a:rPr lang="en-US" dirty="0">
                <a:cs typeface="Calibri" panose="020F0502020204030204" pitchFamily="34" charset="0"/>
                <a:hlinkClick r:id="rId4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endParaRPr lang="en-US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8604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Input Format in HTML5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495800"/>
          </a:xfrm>
        </p:spPr>
        <p:txBody>
          <a:bodyPr>
            <a:normAutofit/>
          </a:bodyPr>
          <a:lstStyle/>
          <a:p>
            <a:r>
              <a:rPr lang="en-US" b="1" dirty="0"/>
              <a:t>HTML5 made validation easier.</a:t>
            </a:r>
          </a:p>
          <a:p>
            <a:r>
              <a:rPr lang="en-US" dirty="0"/>
              <a:t>-it introduced </a:t>
            </a:r>
            <a:r>
              <a:rPr lang="en-US" b="1" i="1" dirty="0">
                <a:solidFill>
                  <a:srgbClr val="FF0000"/>
                </a:solidFill>
              </a:rPr>
              <a:t>self-validating input types</a:t>
            </a:r>
            <a:r>
              <a:rPr lang="en-US" dirty="0"/>
              <a:t>, e.g.: </a:t>
            </a:r>
          </a:p>
          <a:p>
            <a:endParaRPr lang="en-US" sz="19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900" dirty="0">
                <a:latin typeface="Courier New" pitchFamily="49" charset="0"/>
                <a:cs typeface="Courier New" pitchFamily="49" charset="0"/>
              </a:rPr>
              <a:t>&lt;input type=“email” placeholder=name@domain.com /&gt;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Format is checked whenever the user presses the Submit button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This eliminates the need for JavaScript input validation in most 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NOTE: </a:t>
            </a:r>
            <a:r>
              <a:rPr lang="en-US" sz="2000" b="1" dirty="0"/>
              <a:t>Not all browsers support the feature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77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Handling Events from Radio Buttons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343400"/>
          </a:xfrm>
        </p:spPr>
        <p:txBody>
          <a:bodyPr>
            <a:normAutofit/>
          </a:bodyPr>
          <a:lstStyle/>
          <a:p>
            <a:r>
              <a:rPr lang="en-US" dirty="0"/>
              <a:t>For </a:t>
            </a:r>
            <a:r>
              <a:rPr lang="en-US" b="1" dirty="0"/>
              <a:t>radio buttons</a:t>
            </a:r>
            <a:r>
              <a:rPr lang="en-US" dirty="0"/>
              <a:t>, the easy way is to </a:t>
            </a:r>
          </a:p>
          <a:p>
            <a:r>
              <a:rPr lang="en-US" dirty="0">
                <a:solidFill>
                  <a:srgbClr val="7030A0"/>
                </a:solidFill>
              </a:rPr>
              <a:t>register the handler in the markup</a:t>
            </a:r>
            <a:endParaRPr lang="en-US" dirty="0"/>
          </a:p>
          <a:p>
            <a:r>
              <a:rPr lang="en-US" dirty="0"/>
              <a:t>(use a parameter to differentiate which button was set)</a:t>
            </a:r>
          </a:p>
          <a:p>
            <a:endParaRPr lang="en-US" dirty="0"/>
          </a:p>
          <a:p>
            <a:r>
              <a:rPr lang="en-US" dirty="0"/>
              <a:t>e.g., if </a:t>
            </a:r>
            <a:r>
              <a:rPr lang="en-US" dirty="0" err="1">
                <a:latin typeface="Courier New" pitchFamily="49" charset="0"/>
              </a:rPr>
              <a:t>planeChoice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is the name of the handler and the value of a button is 172, then</a:t>
            </a:r>
          </a:p>
          <a:p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onclick</a:t>
            </a:r>
            <a:r>
              <a:rPr lang="en-US" dirty="0">
                <a:latin typeface="Courier New" pitchFamily="49" charset="0"/>
              </a:rPr>
              <a:t> = "</a:t>
            </a:r>
            <a:r>
              <a:rPr lang="en-US" dirty="0" err="1">
                <a:latin typeface="Courier New" pitchFamily="49" charset="0"/>
              </a:rPr>
              <a:t>planeChoice</a:t>
            </a:r>
            <a:r>
              <a:rPr lang="en-US" dirty="0">
                <a:latin typeface="Courier New" pitchFamily="49" charset="0"/>
              </a:rPr>
              <a:t>(172)"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9722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Handling Events from Radio Buttons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02920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dirty="0"/>
              <a:t>If the handler is registered in the JavaScript:</a:t>
            </a:r>
          </a:p>
          <a:p>
            <a:pPr marL="0" lvl="1" indent="0">
              <a:buNone/>
            </a:pPr>
            <a:r>
              <a:rPr lang="en-US" b="1" dirty="0"/>
              <a:t>iterate through the button array and determine the checked value.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r>
              <a:rPr lang="en-US" dirty="0"/>
              <a:t>This is a multistep process:</a:t>
            </a:r>
          </a:p>
          <a:p>
            <a:pPr marL="0" lvl="1" indent="0">
              <a:buNone/>
            </a:pPr>
            <a:r>
              <a:rPr lang="en-US" dirty="0"/>
              <a:t>1. </a:t>
            </a:r>
            <a:r>
              <a:rPr lang="en-US" dirty="0">
                <a:solidFill>
                  <a:srgbClr val="002060"/>
                </a:solidFill>
              </a:rPr>
              <a:t>Assign the address of the handler function to the event property </a:t>
            </a:r>
            <a:r>
              <a:rPr lang="en-US" dirty="0"/>
              <a:t>of the JavaScript object associated with the HTML element, e.g.:</a:t>
            </a:r>
          </a:p>
          <a:p>
            <a:pPr marL="457200" lvl="1" indent="0">
              <a:buNone/>
            </a:pPr>
            <a:r>
              <a:rPr lang="en-US" dirty="0"/>
              <a:t>If the name of the buttons is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planeButton</a:t>
            </a:r>
            <a:r>
              <a:rPr lang="en-US" dirty="0">
                <a:cs typeface="Courier New" pitchFamily="49" charset="0"/>
              </a:rPr>
              <a:t>, then we write</a:t>
            </a:r>
            <a:endParaRPr lang="en-US" dirty="0"/>
          </a:p>
          <a:p>
            <a:pPr marL="685800" lvl="2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(″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″)</a:t>
            </a:r>
          </a:p>
          <a:p>
            <a:pPr marL="685800" lvl="2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dom.planeButton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[0].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planeChoice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685800" lvl="2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dom.planeButton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planeChoice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lvl="1" indent="0">
              <a:buNone/>
            </a:pPr>
            <a:r>
              <a:rPr lang="en-US" dirty="0"/>
              <a:t>Note:</a:t>
            </a:r>
          </a:p>
          <a:p>
            <a:pPr marL="0" lvl="1" indent="0">
              <a:buNone/>
            </a:pPr>
            <a:r>
              <a:rPr lang="en-US" sz="1700" dirty="0"/>
              <a:t>This registration </a:t>
            </a:r>
            <a:r>
              <a:rPr lang="en-US" sz="1700" b="1" dirty="0"/>
              <a:t>must follow both the handler function and the HTML form.</a:t>
            </a:r>
          </a:p>
          <a:p>
            <a:pPr marL="0" lvl="1" indent="0">
              <a:buNone/>
            </a:pPr>
            <a:r>
              <a:rPr lang="en-US" sz="1700" dirty="0"/>
              <a:t>If this is done for a radio button group, </a:t>
            </a:r>
            <a:r>
              <a:rPr lang="en-US" sz="1700" b="1" dirty="0"/>
              <a:t>each element of the array must be assigned.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3194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Handling Events from Radio Buttons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dirty="0"/>
              <a:t>2. We can then implement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planeChoice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/>
              <a:t>function to determine whether which button is clicked by </a:t>
            </a:r>
            <a:r>
              <a:rPr lang="en-US" dirty="0">
                <a:solidFill>
                  <a:srgbClr val="7030A0"/>
                </a:solidFill>
              </a:rPr>
              <a:t>examining the checked property of each radio button object</a:t>
            </a:r>
            <a:r>
              <a:rPr lang="en-US" dirty="0"/>
              <a:t>, e.g.:</a:t>
            </a:r>
          </a:p>
          <a:p>
            <a:pPr marL="285750"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(″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″);</a:t>
            </a:r>
          </a:p>
          <a:p>
            <a:pPr marL="285750"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index = 0; </a:t>
            </a:r>
          </a:p>
          <a:p>
            <a:pPr marL="285750"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index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dom.planeButton.length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index++) {</a:t>
            </a:r>
          </a:p>
          <a:p>
            <a:pPr marL="285750"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if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dom.planeButton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[index].checked) {</a:t>
            </a:r>
          </a:p>
          <a:p>
            <a:pPr marL="285750"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plane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dom.planeButton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[index].value;</a:t>
            </a:r>
          </a:p>
          <a:p>
            <a:pPr marL="285750"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break;</a:t>
            </a:r>
          </a:p>
          <a:p>
            <a:pPr marL="285750"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pPr marL="285750"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139701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Handling Events from Radio Buttons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disadvantage of specifying handlers by assigning them to event properties is that there is </a:t>
            </a:r>
            <a:r>
              <a:rPr lang="en-US" dirty="0">
                <a:solidFill>
                  <a:srgbClr val="7030A0"/>
                </a:solidFill>
              </a:rPr>
              <a:t>no way to use parameters</a:t>
            </a:r>
          </a:p>
          <a:p>
            <a:endParaRPr lang="en-US" dirty="0"/>
          </a:p>
          <a:p>
            <a:r>
              <a:rPr lang="en-US" dirty="0"/>
              <a:t>So why do this?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It is good to keep HTML and JavaScript separate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handler could be changed during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1569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radio_click.html </a:t>
            </a:r>
            <a:r>
              <a:rPr lang="en-US" dirty="0">
                <a:cs typeface="Calibri" panose="020F0502020204030204" pitchFamily="34" charset="0"/>
                <a:hlinkClick r:id="rId3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radio_click2.html </a:t>
            </a:r>
            <a:r>
              <a:rPr lang="en-US" dirty="0">
                <a:cs typeface="Calibri" panose="020F0502020204030204" pitchFamily="34" charset="0"/>
                <a:hlinkClick r:id="rId4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6233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1790700"/>
          </a:xfrm>
        </p:spPr>
        <p:txBody>
          <a:bodyPr>
            <a:normAutofit/>
          </a:bodyPr>
          <a:lstStyle/>
          <a:p>
            <a:r>
              <a:rPr lang="en-US" sz="3600" dirty="0"/>
              <a:t>End of Session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58778"/>
            <a:ext cx="6858000" cy="164851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25679812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navigator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2672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Since different browsers support different features, we need to be able to </a:t>
            </a:r>
            <a:r>
              <a:rPr lang="en-US" dirty="0">
                <a:solidFill>
                  <a:srgbClr val="7030A0"/>
                </a:solidFill>
              </a:rPr>
              <a:t>detect the browser used by the user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browser used can be accessed through the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navigator</a:t>
            </a:r>
            <a:r>
              <a:rPr lang="en-US" b="1" dirty="0">
                <a:solidFill>
                  <a:srgbClr val="FF0000"/>
                </a:solidFill>
              </a:rPr>
              <a:t> object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2 useful properties: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>
                <a:latin typeface="Courier New" pitchFamily="49" charset="0"/>
              </a:rPr>
              <a:t>appName</a:t>
            </a:r>
            <a:r>
              <a:rPr lang="en-US" dirty="0"/>
              <a:t> property has the browser’s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>
                <a:latin typeface="Courier New" pitchFamily="49" charset="0"/>
              </a:rPr>
              <a:t>appVersion</a:t>
            </a:r>
            <a:r>
              <a:rPr lang="en-US" dirty="0"/>
              <a:t> property has the version #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1900" dirty="0"/>
              <a:t>Note: the </a:t>
            </a:r>
            <a:r>
              <a:rPr lang="en-US" sz="1900" dirty="0" err="1">
                <a:latin typeface="Courier New" pitchFamily="49" charset="0"/>
              </a:rPr>
              <a:t>addVersion</a:t>
            </a:r>
            <a:r>
              <a:rPr lang="en-US" sz="1900" dirty="0"/>
              <a:t> may not tell you </a:t>
            </a:r>
            <a:r>
              <a:rPr lang="en-US" sz="1900"/>
              <a:t>exactly what you need</a:t>
            </a:r>
            <a:endParaRPr lang="en-US" sz="19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Microsoft has chosen to set the </a:t>
            </a:r>
            <a:r>
              <a:rPr lang="en-US" sz="1900" dirty="0" err="1">
                <a:latin typeface="Courier New" pitchFamily="49" charset="0"/>
              </a:rPr>
              <a:t>appVersion</a:t>
            </a:r>
            <a:r>
              <a:rPr lang="en-US" sz="1900" dirty="0"/>
              <a:t> of IE9 to 5 (?)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Firefox has chosen to set the </a:t>
            </a:r>
            <a:r>
              <a:rPr lang="en-US" sz="1900" dirty="0" err="1">
                <a:latin typeface="Courier New" pitchFamily="49" charset="0"/>
              </a:rPr>
              <a:t>appVersion</a:t>
            </a:r>
            <a:r>
              <a:rPr lang="en-US" sz="1900" dirty="0"/>
              <a:t> of Firefox to 5.0 (?) and the name to Netscape (?)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buFont typeface="Wingdings" pitchFamily="2" charset="2"/>
              <a:buChar char="à"/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385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navigate.html</a:t>
            </a:r>
          </a:p>
        </p:txBody>
      </p:sp>
    </p:spTree>
    <p:extLst>
      <p:ext uri="{BB962C8B-B14F-4D97-AF65-F5344CB8AC3E}">
        <p14:creationId xmlns:p14="http://schemas.microsoft.com/office/powerpoint/2010/main" val="34391684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The Canvas Element</a:t>
            </a:r>
          </a:p>
        </p:txBody>
      </p:sp>
    </p:spTree>
    <p:extLst>
      <p:ext uri="{BB962C8B-B14F-4D97-AF65-F5344CB8AC3E}">
        <p14:creationId xmlns:p14="http://schemas.microsoft.com/office/powerpoint/2010/main" val="164246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Document Object Model</a:t>
            </a:r>
          </a:p>
        </p:txBody>
      </p:sp>
    </p:spTree>
    <p:extLst>
      <p:ext uri="{BB962C8B-B14F-4D97-AF65-F5344CB8AC3E}">
        <p14:creationId xmlns:p14="http://schemas.microsoft.com/office/powerpoint/2010/main" val="38340914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canvas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572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canvas</a:t>
            </a:r>
            <a:r>
              <a:rPr lang="en-US" sz="2000" b="1" dirty="0">
                <a:solidFill>
                  <a:srgbClr val="FF0000"/>
                </a:solidFill>
              </a:rPr>
              <a:t> element </a:t>
            </a:r>
            <a:r>
              <a:rPr lang="en-US" sz="2000" dirty="0"/>
              <a:t>is a new element introduced by HTML5 to support graphics and animations.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It creates a rectangle into which bit-mapped graphics can be drawn using JavaScript.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It’s optional attributes are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height</a:t>
            </a:r>
            <a:r>
              <a:rPr lang="en-US" sz="2000" dirty="0"/>
              <a:t>,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width</a:t>
            </a:r>
            <a:r>
              <a:rPr lang="en-US" sz="2000" dirty="0"/>
              <a:t>, and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id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The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2000" dirty="0"/>
              <a:t> attribute is necessary if something will be drawn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Example:</a:t>
            </a:r>
            <a:br>
              <a:rPr lang="en-US" sz="2000" dirty="0"/>
            </a:br>
            <a:r>
              <a:rPr lang="en-US" sz="1800" dirty="0"/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&lt;canvas id = ″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myCanvas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″ height = ″200″ width = ″400″&gt;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    Your browser does not support the canvas element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&lt;/canvas&gt;</a:t>
            </a:r>
            <a:endParaRPr lang="en-US" sz="1800" dirty="0"/>
          </a:p>
          <a:p>
            <a:pPr>
              <a:lnSpc>
                <a:spcPct val="100000"/>
              </a:lnSpc>
              <a:buFont typeface="Wingdings" pitchFamily="2" charset="2"/>
              <a:buChar char="à"/>
            </a:pPr>
            <a:endParaRPr lang="en-US" sz="2000" dirty="0"/>
          </a:p>
          <a:p>
            <a:pPr>
              <a:lnSpc>
                <a:spcPct val="100000"/>
              </a:lnSpc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40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6874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circles.html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parallel.html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rects.html</a:t>
            </a:r>
          </a:p>
        </p:txBody>
      </p:sp>
    </p:spTree>
    <p:extLst>
      <p:ext uri="{BB962C8B-B14F-4D97-AF65-F5344CB8AC3E}">
        <p14:creationId xmlns:p14="http://schemas.microsoft.com/office/powerpoint/2010/main" val="15579428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DOM Traversal</a:t>
            </a:r>
          </a:p>
        </p:txBody>
      </p:sp>
    </p:spTree>
    <p:extLst>
      <p:ext uri="{BB962C8B-B14F-4D97-AF65-F5344CB8AC3E}">
        <p14:creationId xmlns:p14="http://schemas.microsoft.com/office/powerpoint/2010/main" val="30496680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 Tree Traversal and Modification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/>
          </a:bodyPr>
          <a:lstStyle/>
          <a:p>
            <a:r>
              <a:rPr lang="en-US" dirty="0"/>
              <a:t>The Document Object Model is a hierarchical model, i.e., it </a:t>
            </a:r>
            <a:r>
              <a:rPr lang="en-US" b="1" dirty="0"/>
              <a:t>has a tree structure</a:t>
            </a:r>
          </a:p>
          <a:p>
            <a:endParaRPr lang="en-US" dirty="0"/>
          </a:p>
          <a:p>
            <a:r>
              <a:rPr lang="en-US" dirty="0"/>
              <a:t>You can traverse this tree by accessing different object properties: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parentNode</a:t>
            </a:r>
            <a:endParaRPr lang="en-US" dirty="0">
              <a:latin typeface="Arial" pitchFamily="34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itchFamily="49" charset="0"/>
              </a:rPr>
              <a:t>previousSibling</a:t>
            </a:r>
            <a:endParaRPr lang="en-US" dirty="0">
              <a:latin typeface="Arial" pitchFamily="34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itchFamily="49" charset="0"/>
              </a:rPr>
              <a:t>nextSibling</a:t>
            </a:r>
            <a:endParaRPr lang="en-US" dirty="0">
              <a:latin typeface="Arial" pitchFamily="34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itchFamily="49" charset="0"/>
              </a:rPr>
              <a:t>firstChild</a:t>
            </a:r>
            <a:endParaRPr lang="en-US" dirty="0">
              <a:latin typeface="Arial" pitchFamily="34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childNodes</a:t>
            </a:r>
            <a:endParaRPr lang="en-US" dirty="0">
              <a:latin typeface="Arial" pitchFamily="34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itchFamily="49" charset="0"/>
              </a:rPr>
              <a:t>lastChild</a:t>
            </a:r>
            <a:endParaRPr lang="en-US" dirty="0"/>
          </a:p>
          <a:p>
            <a:pPr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43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9279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 Tree Traversal and Modification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For example, if there is an unordered list with the id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dirty="0"/>
              <a:t>, the number of list items in the list can be displayed with:</a:t>
            </a:r>
          </a:p>
          <a:p>
            <a:pPr>
              <a:defRPr/>
            </a:pPr>
            <a:br>
              <a:rPr lang="en-US" dirty="0"/>
            </a:b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dom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listItems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dom.childNodes.length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("Number of list items is: " +  </a:t>
            </a:r>
          </a:p>
          <a:p>
            <a:pPr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listItems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); </a:t>
            </a:r>
            <a:endParaRPr lang="en-US" sz="2000" dirty="0"/>
          </a:p>
          <a:p>
            <a:endParaRPr lang="en-US" dirty="0"/>
          </a:p>
          <a:p>
            <a:r>
              <a:rPr lang="en-US" dirty="0"/>
              <a:t>The tree can also be modified using different methods: </a:t>
            </a:r>
          </a:p>
          <a:p>
            <a:pPr indent="-285750">
              <a:defRPr/>
            </a:pPr>
            <a:r>
              <a:rPr lang="en-US" dirty="0" err="1">
                <a:latin typeface="Courier New" pitchFamily="49" charset="0"/>
              </a:rPr>
              <a:t>insertBefore</a:t>
            </a:r>
            <a:r>
              <a:rPr lang="en-US" dirty="0">
                <a:latin typeface="Arial" pitchFamily="34" charset="0"/>
              </a:rPr>
              <a:t>, </a:t>
            </a:r>
            <a:r>
              <a:rPr lang="en-US" dirty="0" err="1">
                <a:latin typeface="Courier New" pitchFamily="49" charset="0"/>
              </a:rPr>
              <a:t>replaceChild</a:t>
            </a:r>
            <a:r>
              <a:rPr lang="en-US" dirty="0">
                <a:latin typeface="Arial" pitchFamily="34" charset="0"/>
              </a:rPr>
              <a:t>, </a:t>
            </a:r>
            <a:r>
              <a:rPr lang="en-US" dirty="0" err="1">
                <a:latin typeface="Courier New" pitchFamily="49" charset="0"/>
              </a:rPr>
              <a:t>removeChild</a:t>
            </a:r>
            <a:r>
              <a:rPr lang="en-US" dirty="0">
                <a:latin typeface="Arial" pitchFamily="34" charset="0"/>
              </a:rPr>
              <a:t>, </a:t>
            </a:r>
            <a:r>
              <a:rPr lang="en-US" dirty="0" err="1">
                <a:latin typeface="Courier New" pitchFamily="49" charset="0"/>
              </a:rPr>
              <a:t>appendChild</a:t>
            </a:r>
            <a:r>
              <a:rPr lang="en-US" dirty="0">
                <a:latin typeface="Courier New" pitchFamily="49" charset="0"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44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5647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DOM 2 Event Model</a:t>
            </a:r>
          </a:p>
        </p:txBody>
      </p:sp>
    </p:spTree>
    <p:extLst>
      <p:ext uri="{BB962C8B-B14F-4D97-AF65-F5344CB8AC3E}">
        <p14:creationId xmlns:p14="http://schemas.microsoft.com/office/powerpoint/2010/main" val="34644451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2 Event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Document Object Model version 2 (DOM2) </a:t>
            </a:r>
            <a:r>
              <a:rPr lang="en-US" dirty="0"/>
              <a:t>introduced a new way of handling events</a:t>
            </a:r>
          </a:p>
          <a:p>
            <a:endParaRPr lang="en-US" dirty="0"/>
          </a:p>
          <a:p>
            <a:r>
              <a:rPr lang="en-US" dirty="0"/>
              <a:t>In DOM2, events </a:t>
            </a:r>
            <a:r>
              <a:rPr lang="en-US" b="1" i="1" dirty="0">
                <a:solidFill>
                  <a:srgbClr val="FF0000"/>
                </a:solidFill>
              </a:rPr>
              <a:t>propagate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through the document tree from the </a:t>
            </a:r>
            <a:r>
              <a:rPr lang="en-US" dirty="0">
                <a:solidFill>
                  <a:srgbClr val="7030A0"/>
                </a:solidFill>
              </a:rPr>
              <a:t>root of the tree </a:t>
            </a:r>
            <a:r>
              <a:rPr lang="en-US" dirty="0"/>
              <a:t>to the </a:t>
            </a:r>
            <a:r>
              <a:rPr lang="en-US" dirty="0">
                <a:solidFill>
                  <a:srgbClr val="7030A0"/>
                </a:solidFill>
              </a:rPr>
              <a:t>target element </a:t>
            </a:r>
            <a:r>
              <a:rPr lang="en-US" dirty="0"/>
              <a:t>and back</a:t>
            </a:r>
          </a:p>
          <a:p>
            <a:endParaRPr lang="en-US" dirty="0"/>
          </a:p>
          <a:p>
            <a:r>
              <a:rPr lang="en-US" dirty="0"/>
              <a:t>At each point, events can be </a:t>
            </a:r>
            <a:r>
              <a:rPr lang="en-US" b="1" dirty="0"/>
              <a:t>captured</a:t>
            </a:r>
            <a:r>
              <a:rPr lang="en-US" dirty="0"/>
              <a:t> and </a:t>
            </a:r>
            <a:r>
              <a:rPr lang="en-US" b="1" dirty="0"/>
              <a:t>handled</a:t>
            </a:r>
            <a:r>
              <a:rPr lang="en-US" dirty="0"/>
              <a:t> or </a:t>
            </a:r>
            <a:r>
              <a:rPr lang="en-US" b="1" dirty="0"/>
              <a:t>canceled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67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2 Event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/>
          </a:bodyPr>
          <a:lstStyle/>
          <a:p>
            <a:r>
              <a:rPr lang="en-US" dirty="0"/>
              <a:t>Browser automatically pass an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Event</a:t>
            </a:r>
            <a:r>
              <a:rPr lang="en-US" b="1" dirty="0">
                <a:solidFill>
                  <a:srgbClr val="FF0000"/>
                </a:solidFill>
              </a:rPr>
              <a:t> object </a:t>
            </a:r>
            <a:r>
              <a:rPr lang="en-US" dirty="0"/>
              <a:t>to each event handler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7030A0"/>
                </a:solidFill>
              </a:rPr>
              <a:t>Event object provides properties </a:t>
            </a:r>
            <a:r>
              <a:rPr lang="en-US" dirty="0"/>
              <a:t>associated with the event that occurred, e.g.: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Which mouse button was clicked?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are the screen coordinates of the cursor?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53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2 - Event Propagation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495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node of the document tree where the event is created is called the </a:t>
            </a:r>
            <a:r>
              <a:rPr lang="en-US" b="1" i="1" dirty="0">
                <a:solidFill>
                  <a:srgbClr val="FF0000"/>
                </a:solidFill>
              </a:rPr>
              <a:t>target node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i="1" dirty="0">
                <a:solidFill>
                  <a:srgbClr val="FF0000"/>
                </a:solidFill>
              </a:rPr>
              <a:t>capturing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b="1" i="1" dirty="0">
                <a:solidFill>
                  <a:srgbClr val="FF0000"/>
                </a:solidFill>
              </a:rPr>
              <a:t>phase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(1</a:t>
            </a:r>
            <a:r>
              <a:rPr lang="en-US" baseline="30000" dirty="0"/>
              <a:t>st</a:t>
            </a:r>
            <a:r>
              <a:rPr lang="en-US" dirty="0"/>
              <a:t> phase)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Events begin at the root and move toward the target node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Registered and enabled event handlers at nodes along the way are run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i="1" dirty="0">
                <a:solidFill>
                  <a:srgbClr val="FF0000"/>
                </a:solidFill>
              </a:rPr>
              <a:t>target node phase </a:t>
            </a:r>
            <a:r>
              <a:rPr lang="en-US" dirty="0"/>
              <a:t>(2</a:t>
            </a:r>
            <a:r>
              <a:rPr lang="en-US" baseline="30000" dirty="0"/>
              <a:t>nd</a:t>
            </a:r>
            <a:r>
              <a:rPr lang="en-US" dirty="0"/>
              <a:t> phase)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If there are registered but not enabled handlers there for the event, they are run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i="1" dirty="0">
                <a:solidFill>
                  <a:srgbClr val="FF0000"/>
                </a:solidFill>
              </a:rPr>
              <a:t>bubbling phase </a:t>
            </a:r>
            <a:r>
              <a:rPr lang="en-US" dirty="0"/>
              <a:t>(3</a:t>
            </a:r>
            <a:r>
              <a:rPr lang="en-US" baseline="30000" dirty="0"/>
              <a:t>rd</a:t>
            </a:r>
            <a:r>
              <a:rPr lang="en-US" dirty="0"/>
              <a:t> phase)</a:t>
            </a:r>
            <a:endParaRPr lang="en-US" i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Event goes back to the root; all encountered registered but not enabled handlers are run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32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2 - Event Propagation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828800"/>
            <a:ext cx="3842657" cy="4483101"/>
          </a:xfrm>
        </p:spPr>
      </p:pic>
      <p:sp>
        <p:nvSpPr>
          <p:cNvPr id="3" name="TextBox 2"/>
          <p:cNvSpPr txBox="1"/>
          <p:nvPr/>
        </p:nvSpPr>
        <p:spPr>
          <a:xfrm>
            <a:off x="609600" y="1155412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</a:rPr>
              <a:t>Event propagation example:</a:t>
            </a:r>
          </a:p>
        </p:txBody>
      </p:sp>
    </p:spTree>
    <p:extLst>
      <p:ext uri="{BB962C8B-B14F-4D97-AF65-F5344CB8AC3E}">
        <p14:creationId xmlns:p14="http://schemas.microsoft.com/office/powerpoint/2010/main" val="774146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Document Object Model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i="1" dirty="0">
                <a:solidFill>
                  <a:srgbClr val="FF0000"/>
                </a:solidFill>
              </a:rPr>
              <a:t>Document Object Model (DOM) </a:t>
            </a:r>
            <a:r>
              <a:rPr lang="en-US" dirty="0"/>
              <a:t>is an abstract model that defines the interface between HTML documents and application programs—an API</a:t>
            </a:r>
          </a:p>
          <a:p>
            <a:endParaRPr lang="en-US" dirty="0"/>
          </a:p>
          <a:p>
            <a:r>
              <a:rPr lang="en-US" dirty="0"/>
              <a:t>Documents in the DOM have a </a:t>
            </a:r>
            <a:r>
              <a:rPr lang="en-US" dirty="0">
                <a:solidFill>
                  <a:srgbClr val="7030A0"/>
                </a:solidFill>
              </a:rPr>
              <a:t>treelike structure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5</a:t>
            </a:fld>
            <a:endParaRPr kumimoji="0" lang="en-US" dirty="0"/>
          </a:p>
        </p:txBody>
      </p:sp>
      <p:pic>
        <p:nvPicPr>
          <p:cNvPr id="1026" name="Picture 2" descr="DOM HTML 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352800"/>
            <a:ext cx="5791200" cy="3169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07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2 - Event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few notes about DOM 2 events handling: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Not all events bubble </a:t>
            </a:r>
            <a:r>
              <a:rPr lang="en-US" dirty="0"/>
              <a:t>(e.g., </a:t>
            </a:r>
            <a:r>
              <a:rPr lang="en-US" sz="2800" dirty="0">
                <a:latin typeface="Courier New" pitchFamily="49" charset="0"/>
              </a:rPr>
              <a:t>load</a:t>
            </a:r>
            <a:r>
              <a:rPr lang="en-US" dirty="0"/>
              <a:t> and </a:t>
            </a:r>
            <a:r>
              <a:rPr lang="en-US" sz="2800" dirty="0">
                <a:latin typeface="Courier New" pitchFamily="49" charset="0"/>
              </a:rPr>
              <a:t>unload</a:t>
            </a:r>
            <a:r>
              <a:rPr lang="en-US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Any handler can stop further event propagation by calling the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stopPropagation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method of the </a:t>
            </a:r>
            <a:r>
              <a:rPr lang="en-US" sz="2200" dirty="0">
                <a:latin typeface="Courier New" pitchFamily="49" charset="0"/>
              </a:rPr>
              <a:t>Event</a:t>
            </a:r>
            <a:r>
              <a:rPr lang="en-US" sz="2800" dirty="0"/>
              <a:t> </a:t>
            </a:r>
            <a:r>
              <a:rPr lang="en-US" dirty="0"/>
              <a:t>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DOM 2 model uses the </a:t>
            </a:r>
            <a:r>
              <a:rPr lang="en-US" sz="2800" dirty="0">
                <a:latin typeface="Courier New" pitchFamily="49" charset="0"/>
              </a:rPr>
              <a:t>Event</a:t>
            </a:r>
            <a:r>
              <a:rPr lang="en-US" dirty="0"/>
              <a:t> object method </a:t>
            </a:r>
            <a:r>
              <a:rPr lang="en-US" sz="2200" b="1" dirty="0" err="1">
                <a:solidFill>
                  <a:srgbClr val="FF0000"/>
                </a:solidFill>
                <a:latin typeface="Courier New" pitchFamily="49" charset="0"/>
              </a:rPr>
              <a:t>preventDefault</a:t>
            </a:r>
            <a:r>
              <a:rPr lang="en-US" dirty="0"/>
              <a:t> to stop default operations, such as submission of a form, if an error has been detected</a:t>
            </a:r>
          </a:p>
        </p:txBody>
      </p:sp>
    </p:spTree>
    <p:extLst>
      <p:ext uri="{BB962C8B-B14F-4D97-AF65-F5344CB8AC3E}">
        <p14:creationId xmlns:p14="http://schemas.microsoft.com/office/powerpoint/2010/main" val="244885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2 Event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Event handler registration </a:t>
            </a:r>
            <a:r>
              <a:rPr lang="en-US" dirty="0"/>
              <a:t>is done with the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addEventListener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method</a:t>
            </a:r>
          </a:p>
          <a:p>
            <a:endParaRPr lang="en-US" dirty="0"/>
          </a:p>
          <a:p>
            <a:r>
              <a:rPr lang="en-US" dirty="0"/>
              <a:t>3 parameters: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Name of the event, as a string literal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handler function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Boolean value that specifies whether the event is enabled during the capturing phase</a:t>
            </a:r>
          </a:p>
          <a:p>
            <a:endParaRPr lang="en-US" dirty="0"/>
          </a:p>
          <a:p>
            <a:r>
              <a:rPr lang="en-US" dirty="0"/>
              <a:t>Example code:</a:t>
            </a: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</a:rPr>
              <a:t>node.addEventListener</a:t>
            </a:r>
            <a:r>
              <a:rPr lang="en-US" sz="2000" dirty="0">
                <a:latin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change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</a:rPr>
              <a:t>chkName</a:t>
            </a:r>
            <a:r>
              <a:rPr lang="en-US" sz="2000" dirty="0">
                <a:latin typeface="Courier New" pitchFamily="49" charset="0"/>
              </a:rPr>
              <a:t>, false);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074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2 Event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/>
          </a:bodyPr>
          <a:lstStyle/>
          <a:p>
            <a:r>
              <a:rPr lang="en-US" sz="2200" dirty="0"/>
              <a:t>Some useful tips:</a:t>
            </a:r>
          </a:p>
          <a:p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 </a:t>
            </a:r>
            <a:r>
              <a:rPr lang="en-US" sz="2200" dirty="0">
                <a:solidFill>
                  <a:srgbClr val="7030A0"/>
                </a:solidFill>
              </a:rPr>
              <a:t>temporary handler </a:t>
            </a:r>
            <a:r>
              <a:rPr lang="en-US" sz="2200" dirty="0"/>
              <a:t>can be created by registering it and then unregistering it with </a:t>
            </a:r>
            <a:r>
              <a:rPr lang="en-US" sz="2200" b="1" dirty="0" err="1">
                <a:solidFill>
                  <a:srgbClr val="FF0000"/>
                </a:solidFill>
                <a:latin typeface="Courier New" pitchFamily="49" charset="0"/>
              </a:rPr>
              <a:t>removeEventListener</a:t>
            </a:r>
            <a:endParaRPr lang="en-US" sz="2200" b="1" dirty="0">
              <a:solidFill>
                <a:srgbClr val="FF0000"/>
              </a:solidFill>
              <a:latin typeface="Courier New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200" dirty="0">
              <a:latin typeface="Courier New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 </a:t>
            </a:r>
            <a:r>
              <a:rPr lang="en-US" sz="2200" b="1" dirty="0" err="1">
                <a:solidFill>
                  <a:srgbClr val="FF0000"/>
                </a:solidFill>
                <a:latin typeface="Courier New" pitchFamily="49" charset="0"/>
              </a:rPr>
              <a:t>currentTarget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property of </a:t>
            </a:r>
            <a:r>
              <a:rPr lang="en-US" sz="2200" dirty="0">
                <a:latin typeface="Courier New" pitchFamily="49" charset="0"/>
              </a:rPr>
              <a:t>Event</a:t>
            </a:r>
            <a:r>
              <a:rPr lang="en-US" sz="2200" dirty="0"/>
              <a:t> always references the object on which the handler is being executed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Courier New" pitchFamily="49" charset="0"/>
              </a:rPr>
              <a:t>MouseEvent</a:t>
            </a:r>
            <a:r>
              <a:rPr lang="en-US" sz="2200" dirty="0" err="1"/>
              <a:t>s</a:t>
            </a:r>
            <a:r>
              <a:rPr lang="en-US" sz="2200" dirty="0"/>
              <a:t> have two properties, </a:t>
            </a:r>
            <a:r>
              <a:rPr lang="en-US" sz="2200" b="1" dirty="0" err="1">
                <a:solidFill>
                  <a:srgbClr val="FF0000"/>
                </a:solidFill>
                <a:latin typeface="Courier New" pitchFamily="49" charset="0"/>
              </a:rPr>
              <a:t>clientX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and </a:t>
            </a:r>
            <a:r>
              <a:rPr lang="en-US" sz="2200" b="1" dirty="0" err="1">
                <a:solidFill>
                  <a:srgbClr val="FF0000"/>
                </a:solidFill>
                <a:latin typeface="Courier New" pitchFamily="49" charset="0"/>
              </a:rPr>
              <a:t>clientY</a:t>
            </a:r>
            <a:r>
              <a:rPr lang="en-US" sz="2200" dirty="0"/>
              <a:t>, that have the </a:t>
            </a:r>
            <a:r>
              <a:rPr lang="en-US" sz="2200" i="1" dirty="0"/>
              <a:t>x</a:t>
            </a:r>
            <a:r>
              <a:rPr lang="en-US" sz="2200" dirty="0"/>
              <a:t> and </a:t>
            </a:r>
            <a:r>
              <a:rPr lang="en-US" sz="2200" i="1" dirty="0"/>
              <a:t>y</a:t>
            </a:r>
            <a:r>
              <a:rPr lang="en-US" sz="2200" dirty="0"/>
              <a:t> coordinates of the mouse cursor, relative to the upper left corner of the browser window</a:t>
            </a:r>
          </a:p>
        </p:txBody>
      </p:sp>
    </p:spTree>
    <p:extLst>
      <p:ext uri="{BB962C8B-B14F-4D97-AF65-F5344CB8AC3E}">
        <p14:creationId xmlns:p14="http://schemas.microsoft.com/office/powerpoint/2010/main" val="75144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validator2.html</a:t>
            </a:r>
          </a:p>
        </p:txBody>
      </p:sp>
    </p:spTree>
    <p:extLst>
      <p:ext uri="{BB962C8B-B14F-4D97-AF65-F5344CB8AC3E}">
        <p14:creationId xmlns:p14="http://schemas.microsoft.com/office/powerpoint/2010/main" val="38264880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10540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HTML pages are represented by the DOM, which has a tree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HTML elements can be accessed by the DOM address, the element name, or the </a:t>
            </a:r>
            <a:r>
              <a:rPr lang="en-US" dirty="0" err="1"/>
              <a:t>getElementById</a:t>
            </a:r>
            <a:r>
              <a:rPr lang="en-US" dirty="0"/>
              <a:t> method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Events that occur in the web page can be handled by assigning a function to either a corresponding tag attribute or using the </a:t>
            </a:r>
            <a:r>
              <a:rPr lang="en-US" dirty="0" err="1"/>
              <a:t>addEventListener</a:t>
            </a:r>
            <a:r>
              <a:rPr lang="en-US" dirty="0"/>
              <a:t> method.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DOM elements can be traversed, added, modified, or removed using appropriate object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DOM2, events propagate through a three stage process of capturing, target node, and bubbling phases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navigator object can be used to get information about user's browser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canvas element can be used to draw to the screen through JavaScript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32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Document Object Model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HTML elements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/>
              <a:t>→</a:t>
            </a:r>
            <a:r>
              <a:rPr lang="en-US" b="1" dirty="0">
                <a:solidFill>
                  <a:srgbClr val="00B050"/>
                </a:solidFill>
              </a:rPr>
              <a:t> JavaScript objects</a:t>
            </a:r>
            <a:endParaRPr lang="en-US" dirty="0"/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HTML attributes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/>
              <a:t>→ </a:t>
            </a:r>
            <a:r>
              <a:rPr lang="en-US" b="1" dirty="0">
                <a:solidFill>
                  <a:srgbClr val="00B050"/>
                </a:solidFill>
              </a:rPr>
              <a:t>JavaScript properties</a:t>
            </a:r>
          </a:p>
          <a:p>
            <a:pPr indent="-228600"/>
            <a:endParaRPr lang="en-US" dirty="0"/>
          </a:p>
          <a:p>
            <a:pPr indent="-228600"/>
            <a:r>
              <a:rPr lang="en-US" b="1" dirty="0"/>
              <a:t>Example:   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&lt;input type = "text" name = "address"&gt;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would be represented as an object with two properties,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dirty="0"/>
              <a:t>, with the values 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dirty="0"/>
              <a:t>" and 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address</a:t>
            </a:r>
            <a:r>
              <a:rPr lang="en-US" dirty="0"/>
              <a:t>"  </a:t>
            </a:r>
          </a:p>
          <a:p>
            <a:endParaRPr lang="en-US" dirty="0"/>
          </a:p>
          <a:p>
            <a:r>
              <a:rPr lang="en-US" sz="2000" dirty="0"/>
              <a:t>Note: Chrome offers </a:t>
            </a:r>
            <a:r>
              <a:rPr lang="en-US" sz="2000" dirty="0" err="1"/>
              <a:t>DevTools</a:t>
            </a:r>
            <a:r>
              <a:rPr lang="en-US" sz="2000" dirty="0"/>
              <a:t> that can show the tree of a document and other useful information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6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4780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nsolas" panose="020B0609020204030204" pitchFamily="49" charset="0"/>
              </a:rPr>
              <a:t>Let’s see an example:</a:t>
            </a:r>
          </a:p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table2.html </a:t>
            </a:r>
            <a:r>
              <a:rPr lang="en-US" dirty="0">
                <a:cs typeface="Calibri" panose="020F0502020204030204" pitchFamily="34" charset="0"/>
                <a:hlinkClick r:id="rId3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501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JavaScript Execution Environment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5029200" cy="4876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</a:rPr>
              <a:t>Window</a:t>
            </a:r>
            <a:r>
              <a:rPr lang="en-US" sz="2200" b="1" dirty="0">
                <a:solidFill>
                  <a:srgbClr val="FF0000"/>
                </a:solidFill>
              </a:rPr>
              <a:t> object </a:t>
            </a:r>
            <a:r>
              <a:rPr lang="en-US" sz="2200" dirty="0"/>
              <a:t>represents the window in which the browser displays documents</a:t>
            </a: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provides the largest enclosing referencing environment for scripts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all global variables are properties of </a:t>
            </a:r>
            <a:r>
              <a:rPr lang="en-US" sz="2200" dirty="0">
                <a:latin typeface="Courier New" pitchFamily="49" charset="0"/>
              </a:rPr>
              <a:t>Window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Has some implicitly defined properties:</a:t>
            </a:r>
          </a:p>
          <a:p>
            <a:r>
              <a:rPr lang="en-US" sz="2200" b="1" dirty="0">
                <a:latin typeface="Courier New" pitchFamily="49" charset="0"/>
              </a:rPr>
              <a:t>document</a:t>
            </a:r>
            <a:r>
              <a:rPr lang="en-US" sz="2200" dirty="0"/>
              <a:t> - a reference to the </a:t>
            </a:r>
            <a:r>
              <a:rPr lang="en-US" sz="2200" dirty="0">
                <a:latin typeface="Courier New" pitchFamily="49" charset="0"/>
              </a:rPr>
              <a:t>Document</a:t>
            </a:r>
            <a:r>
              <a:rPr lang="en-US" sz="2200" dirty="0"/>
              <a:t> object that the window displays</a:t>
            </a:r>
          </a:p>
          <a:p>
            <a:r>
              <a:rPr lang="en-US" sz="2200" b="1" dirty="0">
                <a:latin typeface="Courier New" pitchFamily="49" charset="0"/>
              </a:rPr>
              <a:t>history </a:t>
            </a:r>
            <a:r>
              <a:rPr lang="en-US" sz="2200" dirty="0"/>
              <a:t>- reference to browser history</a:t>
            </a:r>
          </a:p>
          <a:p>
            <a:r>
              <a:rPr lang="en-US" sz="2200" b="1" dirty="0">
                <a:latin typeface="Courier New" pitchFamily="49" charset="0"/>
              </a:rPr>
              <a:t>location </a:t>
            </a:r>
            <a:r>
              <a:rPr lang="en-US" sz="2200" dirty="0"/>
              <a:t>- reference </a:t>
            </a:r>
            <a:r>
              <a:rPr lang="en-US" sz="2200"/>
              <a:t>to current URL</a:t>
            </a:r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8</a:t>
            </a:fld>
            <a:endParaRPr kumimoji="0" lang="en-US"/>
          </a:p>
        </p:txBody>
      </p:sp>
      <p:pic>
        <p:nvPicPr>
          <p:cNvPr id="2050" name="Picture 2" descr="https://upload.wikimedia.org/wikipedia/commons/thumb/e/e4/JKDOM.SVG/602px-JKDOM.SVG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2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295400"/>
            <a:ext cx="2980641" cy="397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3656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JavaScript Execution Environment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Every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Document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object has: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Courier New" pitchFamily="49" charset="0"/>
              </a:rPr>
              <a:t>anchors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Courier New" pitchFamily="49" charset="0"/>
              </a:rPr>
              <a:t>links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Courier New" pitchFamily="49" charset="0"/>
              </a:rPr>
              <a:t>images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Courier New" pitchFamily="49" charset="0"/>
              </a:rPr>
              <a:t>forms</a:t>
            </a:r>
            <a:r>
              <a:rPr lang="en-US" dirty="0"/>
              <a:t> - an array of references to the forms of the document</a:t>
            </a:r>
          </a:p>
          <a:p>
            <a:pPr lvl="1"/>
            <a:r>
              <a:rPr lang="en-US" sz="2400" dirty="0"/>
              <a:t>Each </a:t>
            </a:r>
            <a:r>
              <a:rPr lang="en-US" sz="2400" dirty="0">
                <a:latin typeface="Courier New" pitchFamily="49" charset="0"/>
              </a:rPr>
              <a:t>Form</a:t>
            </a:r>
            <a:r>
              <a:rPr lang="en-US" sz="2400" dirty="0"/>
              <a:t> object has an </a:t>
            </a:r>
            <a:r>
              <a:rPr lang="en-US" sz="2400" dirty="0">
                <a:latin typeface="Courier New" pitchFamily="49" charset="0"/>
              </a:rPr>
              <a:t>elements</a:t>
            </a:r>
            <a:r>
              <a:rPr lang="en-US" sz="2400" dirty="0"/>
              <a:t> array, which has references to the form’s elements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751105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MyTheme2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MyTheme2</Template>
  <TotalTime>3663</TotalTime>
  <Words>2374</Words>
  <Application>Microsoft Office PowerPoint</Application>
  <PresentationFormat>On-screen Show (4:3)</PresentationFormat>
  <Paragraphs>420</Paragraphs>
  <Slides>54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3" baseType="lpstr">
      <vt:lpstr>Arial</vt:lpstr>
      <vt:lpstr>Calibri</vt:lpstr>
      <vt:lpstr>Calibri Light</vt:lpstr>
      <vt:lpstr>Consolas</vt:lpstr>
      <vt:lpstr>Courier New</vt:lpstr>
      <vt:lpstr>Times New Roman</vt:lpstr>
      <vt:lpstr>Wingdings</vt:lpstr>
      <vt:lpstr>MyTheme2</vt:lpstr>
      <vt:lpstr>Office Theme</vt:lpstr>
      <vt:lpstr>JavaScript and HTML Documents</vt:lpstr>
      <vt:lpstr>Objectives</vt:lpstr>
      <vt:lpstr>Examples</vt:lpstr>
      <vt:lpstr>Document Object Model</vt:lpstr>
      <vt:lpstr>The Document Object Model</vt:lpstr>
      <vt:lpstr>The Document Object Model</vt:lpstr>
      <vt:lpstr>Examples</vt:lpstr>
      <vt:lpstr> JavaScript Execution Environment</vt:lpstr>
      <vt:lpstr> JavaScript Execution Environment</vt:lpstr>
      <vt:lpstr>Element Access in JavaScript</vt:lpstr>
      <vt:lpstr>Element Access in JavaScript</vt:lpstr>
      <vt:lpstr>Element Access in JavaScript</vt:lpstr>
      <vt:lpstr>Element Access</vt:lpstr>
      <vt:lpstr>Event Handling</vt:lpstr>
      <vt:lpstr>Events and Event Handling</vt:lpstr>
      <vt:lpstr>Webpage Events</vt:lpstr>
      <vt:lpstr>Webpage Events</vt:lpstr>
      <vt:lpstr>Event handler registration</vt:lpstr>
      <vt:lpstr>Notes on writing event handlers</vt:lpstr>
      <vt:lpstr>Event Handlers for Form Elements</vt:lpstr>
      <vt:lpstr>The load and unload Events</vt:lpstr>
      <vt:lpstr>Examples</vt:lpstr>
      <vt:lpstr>Handling Events from Button Elements</vt:lpstr>
      <vt:lpstr>Handling Events from Textbox and Password Elements</vt:lpstr>
      <vt:lpstr>Examples</vt:lpstr>
      <vt:lpstr>Start Session 16</vt:lpstr>
      <vt:lpstr>Handling Events from Textbox and Password Elements</vt:lpstr>
      <vt:lpstr>Handling Events from Textbox and Password Elements</vt:lpstr>
      <vt:lpstr>Examples</vt:lpstr>
      <vt:lpstr>Checking Input Format in HTML5</vt:lpstr>
      <vt:lpstr>Handling Events from Radio Buttons</vt:lpstr>
      <vt:lpstr>Handling Events from Radio Buttons</vt:lpstr>
      <vt:lpstr>Handling Events from Radio Buttons</vt:lpstr>
      <vt:lpstr>Handling Events from Radio Buttons</vt:lpstr>
      <vt:lpstr>Examples</vt:lpstr>
      <vt:lpstr>End of Session 16</vt:lpstr>
      <vt:lpstr>The navigator object</vt:lpstr>
      <vt:lpstr>Examples</vt:lpstr>
      <vt:lpstr>The Canvas Element</vt:lpstr>
      <vt:lpstr>The canvas Element</vt:lpstr>
      <vt:lpstr>Examples</vt:lpstr>
      <vt:lpstr>DOM Traversal</vt:lpstr>
      <vt:lpstr>DOM Tree Traversal and Modification</vt:lpstr>
      <vt:lpstr>DOM Tree Traversal and Modification</vt:lpstr>
      <vt:lpstr>DOM 2 Event Model</vt:lpstr>
      <vt:lpstr>DOM 2 Event Model</vt:lpstr>
      <vt:lpstr>DOM 2 Event Model</vt:lpstr>
      <vt:lpstr>DOM 2 - Event Propagation</vt:lpstr>
      <vt:lpstr>DOM 2 - Event Propagation</vt:lpstr>
      <vt:lpstr>DOM 2 - Event Model</vt:lpstr>
      <vt:lpstr>DOM 2 Event Handlers</vt:lpstr>
      <vt:lpstr>DOM 2 Event Handlers</vt:lpstr>
      <vt:lpstr>Examples</vt:lpstr>
      <vt:lpstr>Summary</vt:lpstr>
    </vt:vector>
  </TitlesOfParts>
  <Company>Lewis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</dc:title>
  <dc:creator>szczurpi</dc:creator>
  <cp:lastModifiedBy>Eric Pogue</cp:lastModifiedBy>
  <cp:revision>614</cp:revision>
  <dcterms:created xsi:type="dcterms:W3CDTF">2012-08-28T17:16:18Z</dcterms:created>
  <dcterms:modified xsi:type="dcterms:W3CDTF">2017-10-04T17:27:17Z</dcterms:modified>
</cp:coreProperties>
</file>