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71" r:id="rId23"/>
    <p:sldId id="572" r:id="rId24"/>
    <p:sldId id="573" r:id="rId25"/>
    <p:sldId id="574" r:id="rId26"/>
    <p:sldId id="575" r:id="rId27"/>
    <p:sldId id="576" r:id="rId28"/>
    <p:sldId id="577" r:id="rId29"/>
    <p:sldId id="578" r:id="rId30"/>
    <p:sldId id="579" r:id="rId31"/>
    <p:sldId id="580" r:id="rId32"/>
    <p:sldId id="582" r:id="rId33"/>
    <p:sldId id="583" r:id="rId34"/>
    <p:sldId id="584" r:id="rId35"/>
    <p:sldId id="585" r:id="rId36"/>
    <p:sldId id="587" r:id="rId37"/>
    <p:sldId id="588" r:id="rId38"/>
    <p:sldId id="586" r:id="rId39"/>
    <p:sldId id="590" r:id="rId40"/>
    <p:sldId id="591" r:id="rId41"/>
    <p:sldId id="592" r:id="rId42"/>
    <p:sldId id="589" r:id="rId43"/>
    <p:sldId id="567" r:id="rId44"/>
    <p:sldId id="569" r:id="rId45"/>
    <p:sldId id="568" r:id="rId46"/>
    <p:sldId id="547" r:id="rId47"/>
    <p:sldId id="551" r:id="rId4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5/5/2017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1566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53278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612581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4044999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2249380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290223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97481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point means that you should fully understand the code, but you can use it verbatim. You still must fix any errors or warning to get full credit.</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1715060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1754509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68900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253435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Discussion &amp; Lecture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Quick Review this Week’s:</a:t>
            </a:r>
            <a:endParaRPr lang="en-US" sz="1600" dirty="0"/>
          </a:p>
          <a:p>
            <a:pPr lvl="1"/>
            <a:r>
              <a:rPr lang="en-US" sz="1600" dirty="0"/>
              <a:t>To-do list</a:t>
            </a:r>
          </a:p>
          <a:p>
            <a:pPr lvl="1"/>
            <a:r>
              <a:rPr lang="en-US" sz="1600" dirty="0"/>
              <a:t>Programming Assignment</a:t>
            </a:r>
            <a:endParaRPr lang="en-US" sz="2000" dirty="0"/>
          </a:p>
          <a:p>
            <a:pPr lvl="1"/>
            <a:r>
              <a:rPr lang="en-US" sz="1600" dirty="0"/>
              <a:t>Questions Assignment</a:t>
            </a:r>
            <a:endParaRPr lang="en-US" sz="1600" u="sng"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a:p>
            <a:pPr marL="457200" indent="-457200">
              <a:buFont typeface="+mj-lt"/>
              <a:buAutoNum type="arabicPeriod"/>
            </a:pPr>
            <a:r>
              <a:rPr lang="en-US" sz="2000" dirty="0"/>
              <a:t>Programming Examples… as time allows</a:t>
            </a:r>
          </a:p>
        </p:txBody>
      </p:sp>
    </p:spTree>
    <p:extLst>
      <p:ext uri="{BB962C8B-B14F-4D97-AF65-F5344CB8AC3E}">
        <p14:creationId xmlns:p14="http://schemas.microsoft.com/office/powerpoint/2010/main" val="25068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3715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vs Combining Functionality &amp; Data</a:t>
            </a:r>
          </a:p>
          <a:p>
            <a:pPr>
              <a:buFont typeface="Wingdings" panose="05000000000000000000" pitchFamily="2" charset="2"/>
              <a:buChar char="§"/>
            </a:pPr>
            <a:r>
              <a:rPr lang="en-US" sz="2000" dirty="0"/>
              <a:t>Ubiquitous access… vs Encapsulation and Data Hiding</a:t>
            </a:r>
          </a:p>
          <a:p>
            <a:pPr>
              <a:buFont typeface="Wingdings" panose="05000000000000000000" pitchFamily="2" charset="2"/>
              <a:buChar char="§"/>
            </a:pPr>
            <a:r>
              <a:rPr lang="en-US" sz="2000" dirty="0"/>
              <a:t>Tables &amp; Relationships… vs Inheritance</a:t>
            </a:r>
          </a:p>
          <a:p>
            <a:pPr>
              <a:buFont typeface="Wingdings" panose="05000000000000000000" pitchFamily="2" charset="2"/>
              <a:buChar char="§"/>
            </a:pPr>
            <a:r>
              <a:rPr lang="en-US" sz="2000" dirty="0"/>
              <a:t>Joining Tables to Create Relationships… 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10 local users) application</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a:t>
            </a:r>
            <a:r>
              <a:rPr lang="en-US" sz="2000" dirty="0" err="1"/>
              <a:t>relatinships</a:t>
            </a:r>
            <a:r>
              <a:rPr lang="en-US" sz="2000" dirty="0"/>
              <a:t>!</a:t>
            </a:r>
          </a:p>
        </p:txBody>
      </p:sp>
    </p:spTree>
    <p:extLst>
      <p:ext uri="{BB962C8B-B14F-4D97-AF65-F5344CB8AC3E}">
        <p14:creationId xmlns:p14="http://schemas.microsoft.com/office/powerpoint/2010/main" val="44594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Review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84624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281684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err="1"/>
              <a:t>ShapeDrawDataServer</a:t>
            </a:r>
            <a:endParaRPr lang="en-US" sz="3600" dirty="0"/>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b="1" dirty="0"/>
              <a:t>TCP/IP: Transmission Control Protocol / Internet Protocol</a:t>
            </a:r>
          </a:p>
          <a:p>
            <a:r>
              <a:rPr lang="en-US" sz="2000" b="1" dirty="0"/>
              <a:t>Sockets: Another term for TCP/IP </a:t>
            </a:r>
          </a:p>
          <a:p>
            <a:r>
              <a:rPr lang="en-US" sz="2000" b="1" dirty="0"/>
              <a:t>HTTP: Hypertext Transfer Protocol </a:t>
            </a:r>
          </a:p>
          <a:p>
            <a:r>
              <a:rPr lang="en-US" sz="2000" strike="sngStrike" dirty="0"/>
              <a:t>HTTPs: Hypertext Transfer Protocol Secure</a:t>
            </a:r>
          </a:p>
          <a:p>
            <a:r>
              <a:rPr lang="en-US" sz="2000" strike="sngStrike" dirty="0"/>
              <a:t>SSL: Secure Sockets Layer</a:t>
            </a:r>
          </a:p>
          <a:p>
            <a:r>
              <a:rPr lang="en-US" sz="2000" b="1" dirty="0"/>
              <a:t>XML: Extensible Markup Language</a:t>
            </a:r>
          </a:p>
          <a:p>
            <a:r>
              <a:rPr lang="en-US" sz="2000" strike="sngStrike" dirty="0"/>
              <a:t>SQL</a:t>
            </a:r>
          </a:p>
        </p:txBody>
      </p:sp>
    </p:spTree>
    <p:extLst>
      <p:ext uri="{BB962C8B-B14F-4D97-AF65-F5344CB8AC3E}">
        <p14:creationId xmlns:p14="http://schemas.microsoft.com/office/powerpoint/2010/main" val="1456907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Tree>
    <p:extLst>
      <p:ext uri="{BB962C8B-B14F-4D97-AF65-F5344CB8AC3E}">
        <p14:creationId xmlns:p14="http://schemas.microsoft.com/office/powerpoint/2010/main" val="289157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a:t>
            </a:r>
            <a:r>
              <a:rPr lang="en-US" sz="3600" dirty="0" err="1"/>
              <a:t>ShapeDrawDataServer</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15434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a:t>
            </a:r>
            <a:r>
              <a:rPr lang="en-US" sz="2000" dirty="0" err="1"/>
              <a:t>ShapeDrawDataServer</a:t>
            </a:r>
            <a:r>
              <a:rPr lang="en-US" sz="2000" dirty="0"/>
              <a:t> </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 so that we can look at the response.</a:t>
            </a:r>
          </a:p>
          <a:p>
            <a:pPr marL="0" indent="0">
              <a:buNone/>
            </a:pPr>
            <a:endParaRPr lang="en-US" sz="2000" dirty="0"/>
          </a:p>
        </p:txBody>
      </p:sp>
    </p:spTree>
    <p:extLst>
      <p:ext uri="{BB962C8B-B14F-4D97-AF65-F5344CB8AC3E}">
        <p14:creationId xmlns:p14="http://schemas.microsoft.com/office/powerpoint/2010/main" val="1440296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Respond with “Hello World!!!”</a:t>
            </a:r>
          </a:p>
          <a:p>
            <a:pPr marL="457200" indent="-457200">
              <a:buFont typeface="+mj-lt"/>
              <a:buAutoNum type="arabicPeriod"/>
            </a:pPr>
            <a:r>
              <a:rPr lang="en-US" sz="2000" dirty="0"/>
              <a:t>Provide starting point for </a:t>
            </a:r>
            <a:r>
              <a:rPr lang="en-US" sz="2000" dirty="0" err="1"/>
              <a:t>ShapeDrawDataServer</a:t>
            </a:r>
            <a:r>
              <a:rPr lang="en-US" sz="2000" dirty="0"/>
              <a:t> and “get-</a:t>
            </a:r>
            <a:r>
              <a:rPr lang="en-US" sz="2000" dirty="0" err="1"/>
              <a:t>shapeandcolors</a:t>
            </a:r>
            <a:r>
              <a:rPr lang="en-US" sz="2000" dirty="0"/>
              <a:t>;” request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1543922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the server</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a:t>
            </a:r>
          </a:p>
          <a:p>
            <a:pPr marL="0" indent="0">
              <a:buNone/>
            </a:pPr>
            <a:endParaRPr lang="en-US" sz="2000" dirty="0"/>
          </a:p>
        </p:txBody>
      </p:sp>
    </p:spTree>
    <p:extLst>
      <p:ext uri="{BB962C8B-B14F-4D97-AF65-F5344CB8AC3E}">
        <p14:creationId xmlns:p14="http://schemas.microsoft.com/office/powerpoint/2010/main" val="130604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3</a:t>
            </a:r>
          </a:p>
          <a:p>
            <a:pPr algn="l"/>
            <a:r>
              <a:rPr lang="en-US" dirty="0"/>
              <a:t>Instructor: Eric Pogue</a:t>
            </a:r>
          </a:p>
        </p:txBody>
      </p:sp>
    </p:spTree>
    <p:extLst>
      <p:ext uri="{BB962C8B-B14F-4D97-AF65-F5344CB8AC3E}">
        <p14:creationId xmlns:p14="http://schemas.microsoft.com/office/powerpoint/2010/main" val="1492089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Echo the request back to the client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2545306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21852</TotalTime>
  <Words>4657</Words>
  <Application>Microsoft Office PowerPoint</Application>
  <PresentationFormat>Widescreen</PresentationFormat>
  <Paragraphs>502</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Object-Oriented Programming Session: Week 8 Discussion &amp; Lecture (session 2) Instructor: Eric Pogue</vt:lpstr>
      <vt:lpstr>Learning Objectives – Week 8</vt:lpstr>
      <vt:lpstr>Data Bases [link]</vt:lpstr>
      <vt:lpstr>Phone Number Database Example</vt:lpstr>
      <vt:lpstr>Structured Query Language (SQL) [link]</vt:lpstr>
      <vt:lpstr>SQL Examples</vt:lpstr>
      <vt:lpstr>Data Base Management Systems Pro &amp; Cons</vt:lpstr>
      <vt:lpstr>Data Base Management Systems with OOP</vt:lpstr>
      <vt:lpstr>Two-tier and Three-tier Architectures</vt:lpstr>
      <vt:lpstr>Two-tier and Three-tier Architectures</vt:lpstr>
      <vt:lpstr>Two-tier and Three-tier Architectures</vt:lpstr>
      <vt:lpstr>Two-tier and Three-tier Architectures</vt:lpstr>
      <vt:lpstr>ShapeDrawDataServer Architecture</vt:lpstr>
      <vt:lpstr>Learning Objectives – Week 8</vt:lpstr>
      <vt:lpstr>Three-Tier Architecture Protocols &amp; Formats</vt:lpstr>
      <vt:lpstr>ShapeDrawDataServer</vt:lpstr>
      <vt:lpstr>ShapeDrawDataServer Architecture</vt:lpstr>
      <vt:lpstr>Review ShapeDrawDataServer</vt:lpstr>
      <vt:lpstr>Object-Oriented Programming Session: Week 8 Session 3 Preview Instructor: Eric Pogue</vt:lpstr>
      <vt:lpstr>Object-Oriented Programming Session: Week 8 Session 4 Preview Instructor: Eric Pogue</vt:lpstr>
      <vt:lpstr>End of Session</vt:lpstr>
      <vt:lpstr>Object-Oriented Programming Session: Week 8 Session 3  Instructor: Eric Pogue</vt:lpstr>
      <vt:lpstr>End of Session</vt:lpstr>
      <vt:lpstr>Object-Oriented Programming Session: Week 8 Session 4  Instructor: Eric Pogue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596</cp:revision>
  <cp:lastPrinted>2017-05-05T22:16:35Z</cp:lastPrinted>
  <dcterms:created xsi:type="dcterms:W3CDTF">2016-08-15T18:20:40Z</dcterms:created>
  <dcterms:modified xsi:type="dcterms:W3CDTF">2017-05-05T22:16:37Z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