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381" r:id="rId5"/>
    <p:sldId id="466" r:id="rId6"/>
    <p:sldId id="522" r:id="rId7"/>
    <p:sldId id="289" r:id="rId8"/>
    <p:sldId id="558" r:id="rId9"/>
    <p:sldId id="559" r:id="rId10"/>
    <p:sldId id="560" r:id="rId11"/>
    <p:sldId id="561" r:id="rId12"/>
    <p:sldId id="562" r:id="rId13"/>
    <p:sldId id="564" r:id="rId14"/>
    <p:sldId id="563" r:id="rId15"/>
    <p:sldId id="553" r:id="rId16"/>
    <p:sldId id="554" r:id="rId17"/>
    <p:sldId id="555" r:id="rId18"/>
    <p:sldId id="556" r:id="rId19"/>
    <p:sldId id="557" r:id="rId20"/>
    <p:sldId id="566" r:id="rId21"/>
    <p:sldId id="467" r:id="rId22"/>
    <p:sldId id="571" r:id="rId23"/>
    <p:sldId id="572" r:id="rId24"/>
    <p:sldId id="573" r:id="rId25"/>
    <p:sldId id="574" r:id="rId26"/>
    <p:sldId id="575" r:id="rId27"/>
    <p:sldId id="576" r:id="rId28"/>
    <p:sldId id="577" r:id="rId29"/>
    <p:sldId id="578" r:id="rId30"/>
    <p:sldId id="579" r:id="rId31"/>
    <p:sldId id="580" r:id="rId32"/>
    <p:sldId id="582" r:id="rId33"/>
    <p:sldId id="583" r:id="rId34"/>
    <p:sldId id="584" r:id="rId35"/>
    <p:sldId id="585" r:id="rId36"/>
    <p:sldId id="587" r:id="rId37"/>
    <p:sldId id="588" r:id="rId38"/>
    <p:sldId id="586" r:id="rId39"/>
    <p:sldId id="590" r:id="rId40"/>
    <p:sldId id="591" r:id="rId41"/>
    <p:sldId id="592" r:id="rId42"/>
    <p:sldId id="589" r:id="rId43"/>
    <p:sldId id="567" r:id="rId44"/>
    <p:sldId id="569" r:id="rId45"/>
    <p:sldId id="568" r:id="rId46"/>
    <p:sldId id="593" r:id="rId47"/>
    <p:sldId id="595" r:id="rId48"/>
    <p:sldId id="594" r:id="rId49"/>
    <p:sldId id="547" r:id="rId50"/>
    <p:sldId id="551" r:id="rId5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5/8/2017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learning objectives from the syllabus assumed that we would not have focused quite so much on threading earlier in the session, so our threading discussion will be brief this week. Previous session of the course also focused somewhat more on database and SQL programming and a little less on network programming. With the continued expansion of Web Service and Cloud Computing in the industry, I am going to reverse that priority. We will still cover both topics; however, are focus will be Web Services and network programming while still recognizing the importance of  databases.</a:t>
            </a:r>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5899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1559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endParaRPr lang="en-US" sz="1000" dirty="0"/>
          </a:p>
          <a:p>
            <a:pPr lvl="0"/>
            <a:r>
              <a:rPr lang="en-US" sz="1000" dirty="0"/>
              <a:t>Walking through the slide, you will see that  words and terminology will be important as we discuss and learn new concepts. During the course I am sure you will notice that at times I will struggle with the attribute/property vs. data and method vs. procedure distinction when I am talking. I would like for us to try to make that distinction in our work  as we go through the term.</a:t>
            </a:r>
          </a:p>
          <a:p>
            <a:pPr lvl="0"/>
            <a:endParaRPr lang="en-US" sz="1000" dirty="0"/>
          </a:p>
          <a:p>
            <a:pPr lvl="0"/>
            <a:r>
              <a:rPr lang="en-US" sz="1000" dirty="0"/>
              <a:t>For the purposes of this class, “attributes” and “properties” will be used interchangeably to describe variable belonging to a class or object. Also “procedures” and “functions” will be used interchangeably.</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2874462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Helpful Interview Hint</a:t>
            </a:r>
            <a:r>
              <a:rPr lang="en-US" sz="1000" dirty="0"/>
              <a:t>: Whenever you are asked a conceptual question about object-programming in an software development interview (and you will be), answer confidently “Encapsulation”, “Inheritance”, and “Polymorphism”.</a:t>
            </a:r>
          </a:p>
          <a:p>
            <a:endParaRPr lang="en-US" sz="1000" dirty="0"/>
          </a:p>
          <a:p>
            <a:r>
              <a:rPr lang="en-US" sz="1000" dirty="0"/>
              <a:t>When asked what is Encapsulation (or how would you implement it), say, “I would limit or minimize variable scope and keep data attributes private as often as possible.”</a:t>
            </a:r>
          </a:p>
          <a:p>
            <a:endParaRPr lang="en-US" sz="1000" dirty="0"/>
          </a:p>
          <a:p>
            <a:r>
              <a:rPr lang="en-US" sz="1000" dirty="0"/>
              <a:t>Now as we are going through our object-oriented examples, be thinking about how you would answer the “What is Inheritance?” and “What is Polymorphism?” interview questions. Note that answering them both with very brief examples can be very effective… and it is always best to use animals in you OOP interview examples. </a:t>
            </a:r>
          </a:p>
          <a:p>
            <a:endParaRPr lang="en-US" sz="1000" dirty="0"/>
          </a:p>
          <a:p>
            <a:r>
              <a:rPr lang="en-US" sz="1000" dirty="0"/>
              <a:t>Now we just need to make sure that we are able to effectively utilize these concepts after we get the job. Let’s start by walking through an example.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122072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37618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first of many “Shape” examples. We will get to a Abstraction example in a few minutes. </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2679017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Example of polymorphism: a for loop that moves through the entries of a list. The list might be of a collection of related kinds of object. We can refer to each of the objects in the list through a generic variable (whose data type matches the one that all are ultimately related to). But, when we invoke a particular function that all members of the family share, each will respond by performing that function in their own specific way. For example, we could have a collection of Shape objects. We could refer to each entry in the Shape list through a generic Shape variable, even though the actual entries in the list are specific kinds of shapes – Circle, Rectangle, etc. All Shape objects might have the ability to calculate their own area. When we refer to an object in the list through a generic Shape variable and tell it to calculate its area, thanks to polymorphism, the circle version of the area() function will be called when we’re dealing with a circle, and the Rectangle version of area() will be called when we’re dealing with a rectangle, etc. </a:t>
            </a:r>
          </a:p>
          <a:p>
            <a:endParaRPr lang="en-US" sz="1000" dirty="0"/>
          </a:p>
          <a:p>
            <a:r>
              <a:rPr lang="en-US" sz="1000" dirty="0"/>
              <a:t>The first time through the for loop, we’ll call the </a:t>
            </a:r>
            <a:r>
              <a:rPr lang="en-US" sz="1000" dirty="0" err="1"/>
              <a:t>Circle.area</a:t>
            </a:r>
            <a:r>
              <a:rPr lang="en-US" sz="1000" dirty="0"/>
              <a:t>() function – actually, we won’t; it will happen automatically. The next time through, we’ll call the Rectangle version, and then we’ll call the Triangle version.</a:t>
            </a:r>
          </a:p>
          <a:p>
            <a:endParaRPr lang="en-US" sz="1000" dirty="0"/>
          </a:p>
          <a:p>
            <a:r>
              <a:rPr lang="en-US" sz="1000" dirty="0"/>
              <a:t>Polymorphism is implemented behind the scenes using a Virtual Method Table (VMT). The VMT keeps track of where various related classes’ same-named functions are located in memory. Using the VMT, the operating system is able to figure out which code to implement when we tell each shape to fire its area() function.</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3509645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4006571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6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115667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96801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296184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53278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a:p>
        </p:txBody>
      </p:sp>
    </p:spTree>
    <p:extLst>
      <p:ext uri="{BB962C8B-B14F-4D97-AF65-F5344CB8AC3E}">
        <p14:creationId xmlns:p14="http://schemas.microsoft.com/office/powerpoint/2010/main" val="1612581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a:p>
        </p:txBody>
      </p:sp>
    </p:spTree>
    <p:extLst>
      <p:ext uri="{BB962C8B-B14F-4D97-AF65-F5344CB8AC3E}">
        <p14:creationId xmlns:p14="http://schemas.microsoft.com/office/powerpoint/2010/main" val="4044999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2249380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8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http://www.epogue.info/CPSC-24500/Week08/2017SpringW08ProgrammingAssignment.pdf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2290223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397481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Starting point means that you should fully understand the code, but you can use it verbatim. You still must fix any errors or warning to get full credit.</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1715060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107974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1754509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689008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2534357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1661824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44</a:t>
            </a:fld>
            <a:endParaRPr lang="en-US" dirty="0"/>
          </a:p>
        </p:txBody>
      </p:sp>
    </p:spTree>
    <p:extLst>
      <p:ext uri="{BB962C8B-B14F-4D97-AF65-F5344CB8AC3E}">
        <p14:creationId xmlns:p14="http://schemas.microsoft.com/office/powerpoint/2010/main" val="37600540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45</a:t>
            </a:fld>
            <a:endParaRPr lang="en-US" dirty="0"/>
          </a:p>
        </p:txBody>
      </p:sp>
    </p:spTree>
    <p:extLst>
      <p:ext uri="{BB962C8B-B14F-4D97-AF65-F5344CB8AC3E}">
        <p14:creationId xmlns:p14="http://schemas.microsoft.com/office/powerpoint/2010/main" val="41940781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46</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47</a:t>
            </a:fld>
            <a:endParaRPr lang="en-US" dirty="0"/>
          </a:p>
        </p:txBody>
      </p:sp>
    </p:spTree>
    <p:extLst>
      <p:ext uri="{BB962C8B-B14F-4D97-AF65-F5344CB8AC3E}">
        <p14:creationId xmlns:p14="http://schemas.microsoft.com/office/powerpoint/2010/main" val="81803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203272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846601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522286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1073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99358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5/8/2017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8/2017SpringW08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epogue.info/CPSC-24500/Week08/2017SpringW08ProgrammingAssignment.pd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Review Learning Objectives</a:t>
            </a:r>
          </a:p>
          <a:p>
            <a:pPr lvl="1"/>
            <a:r>
              <a:rPr lang="en-US" sz="1600" dirty="0"/>
              <a:t>Threading</a:t>
            </a:r>
          </a:p>
          <a:p>
            <a:pPr lvl="1"/>
            <a:r>
              <a:rPr lang="en-US" sz="1600" dirty="0"/>
              <a:t>Database</a:t>
            </a:r>
          </a:p>
          <a:p>
            <a:pPr lvl="1"/>
            <a:r>
              <a:rPr lang="en-US" sz="1600" dirty="0"/>
              <a:t>Network Programming</a:t>
            </a:r>
          </a:p>
          <a:p>
            <a:pPr marL="457200" indent="-457200">
              <a:buFont typeface="+mj-lt"/>
              <a:buAutoNum type="arabicPeriod"/>
            </a:pPr>
            <a:r>
              <a:rPr lang="en-US" sz="2000" dirty="0"/>
              <a:t>Review Session 1 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276912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4094402"/>
          </a:xfrm>
        </p:spPr>
        <p:txBody>
          <a:bodyPr>
            <a:normAutofit/>
          </a:bodyPr>
          <a:lstStyle/>
          <a:p>
            <a:pPr marL="0" indent="0">
              <a:buNone/>
            </a:pPr>
            <a:r>
              <a:rPr lang="en-US" sz="2000" dirty="0"/>
              <a:t>Object-oriented programming (OOP) is a programming model based on the concept of "objects", which contain both Attributes (</a:t>
            </a:r>
            <a:r>
              <a:rPr lang="en-US" sz="2000" u="sng" dirty="0"/>
              <a:t>data)</a:t>
            </a:r>
            <a:r>
              <a:rPr lang="en-US" sz="2000" dirty="0"/>
              <a:t> and Methods (</a:t>
            </a:r>
            <a:r>
              <a:rPr lang="en-US" sz="2000" u="sng" dirty="0"/>
              <a:t>procedures)</a:t>
            </a:r>
            <a:r>
              <a:rPr lang="en-US" sz="2000" dirty="0"/>
              <a:t> that operate on that those attributes. </a:t>
            </a:r>
          </a:p>
          <a:p>
            <a:pPr marL="0" indent="0">
              <a:buNone/>
            </a:pPr>
            <a:r>
              <a:rPr lang="en-US" sz="2000" dirty="0"/>
              <a:t>Most popular OOP languages are class-based, meaning that </a:t>
            </a:r>
            <a:r>
              <a:rPr lang="en-US" sz="2000" u="sng" dirty="0"/>
              <a:t>objects</a:t>
            </a:r>
            <a:r>
              <a:rPr lang="en-US" sz="2000" dirty="0"/>
              <a:t> are instances of </a:t>
            </a:r>
            <a:r>
              <a:rPr lang="en-US" sz="2000" u="sng" dirty="0"/>
              <a:t>classes</a:t>
            </a:r>
            <a:r>
              <a:rPr lang="en-US" sz="2000" dirty="0"/>
              <a:t>.</a:t>
            </a:r>
          </a:p>
          <a:p>
            <a:pPr marL="0" indent="0">
              <a:buNone/>
            </a:pPr>
            <a:r>
              <a:rPr lang="en-US" sz="2000" dirty="0"/>
              <a:t>It includes concepts, patterns, and principles for designing and implementing modern software products.</a:t>
            </a:r>
          </a:p>
          <a:p>
            <a:pPr>
              <a:buFont typeface="Wingdings" panose="05000000000000000000" pitchFamily="2" charset="2"/>
              <a:buChar char="§"/>
            </a:pPr>
            <a:r>
              <a:rPr lang="en-US" sz="2000" u="sng" dirty="0"/>
              <a:t>Concepts</a:t>
            </a:r>
            <a:r>
              <a:rPr lang="en-US" sz="2000" dirty="0"/>
              <a:t> – powerful features that prove indispensable to modern software development, brought to us automatically by object-oriented programming.</a:t>
            </a:r>
          </a:p>
          <a:p>
            <a:pPr>
              <a:buFont typeface="Wingdings" panose="05000000000000000000" pitchFamily="2" charset="2"/>
              <a:buChar char="§"/>
            </a:pPr>
            <a:r>
              <a:rPr lang="en-US" sz="2000" u="sng" dirty="0"/>
              <a:t>Patterns</a:t>
            </a:r>
            <a:r>
              <a:rPr lang="en-US" sz="2000" dirty="0"/>
              <a:t> – tried-and-true templates for forging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divide up the work </a:t>
            </a:r>
          </a:p>
          <a:p>
            <a:pPr marL="0" indent="0">
              <a:buNone/>
            </a:pPr>
            <a:endParaRPr lang="en-US" sz="2000" dirty="0"/>
          </a:p>
        </p:txBody>
      </p:sp>
    </p:spTree>
    <p:extLst>
      <p:ext uri="{BB962C8B-B14F-4D97-AF65-F5344CB8AC3E}">
        <p14:creationId xmlns:p14="http://schemas.microsoft.com/office/powerpoint/2010/main" val="371840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The “six” (Three plus) Object-Oriented Concepts</a:t>
            </a:r>
          </a:p>
        </p:txBody>
      </p:sp>
      <p:sp>
        <p:nvSpPr>
          <p:cNvPr id="3" name="Content Placeholder 2"/>
          <p:cNvSpPr>
            <a:spLocks noGrp="1"/>
          </p:cNvSpPr>
          <p:nvPr>
            <p:ph idx="1"/>
          </p:nvPr>
        </p:nvSpPr>
        <p:spPr>
          <a:xfrm>
            <a:off x="838200" y="1051756"/>
            <a:ext cx="10622974" cy="5522780"/>
          </a:xfrm>
        </p:spPr>
        <p:txBody>
          <a:bodyPr>
            <a:noAutofit/>
          </a:bodyPr>
          <a:lstStyle/>
          <a:p>
            <a:pPr marL="0" indent="0">
              <a:buNone/>
            </a:pPr>
            <a:endParaRPr lang="en-US" sz="3200" u="sng" dirty="0">
              <a:latin typeface="+mj-lt"/>
            </a:endParaRPr>
          </a:p>
          <a:p>
            <a:pPr marL="0" indent="0">
              <a:buNone/>
            </a:pPr>
            <a:r>
              <a:rPr lang="en-US" sz="3200" u="sng" dirty="0">
                <a:latin typeface="+mj-lt"/>
              </a:rPr>
              <a:t>Object-oriented concepts:</a:t>
            </a:r>
          </a:p>
          <a:p>
            <a:pPr marL="457200" indent="-457200">
              <a:spcBef>
                <a:spcPts val="1800"/>
              </a:spcBef>
              <a:buFont typeface="+mj-lt"/>
              <a:buAutoNum type="arabicPeriod"/>
            </a:pPr>
            <a:r>
              <a:rPr lang="en-US" sz="2000" b="1" dirty="0"/>
              <a:t>Encapsulation</a:t>
            </a:r>
            <a:r>
              <a:rPr lang="en-US" sz="2000" dirty="0"/>
              <a:t>… and Information Hiding </a:t>
            </a:r>
          </a:p>
          <a:p>
            <a:pPr marL="457200" indent="-457200">
              <a:spcBef>
                <a:spcPts val="1800"/>
              </a:spcBef>
              <a:buFont typeface="+mj-lt"/>
              <a:buAutoNum type="arabicPeriod"/>
            </a:pPr>
            <a:r>
              <a:rPr lang="en-US" sz="2000" b="1" dirty="0"/>
              <a:t>Inheritance</a:t>
            </a:r>
            <a:r>
              <a:rPr lang="en-US" sz="2000" dirty="0"/>
              <a:t>… and Abstraction</a:t>
            </a:r>
          </a:p>
          <a:p>
            <a:pPr marL="457200" indent="-457200">
              <a:spcBef>
                <a:spcPts val="1800"/>
              </a:spcBef>
              <a:buFont typeface="+mj-lt"/>
              <a:buAutoNum type="arabicPeriod"/>
            </a:pPr>
            <a:r>
              <a:rPr lang="en-US" sz="2000" b="1" dirty="0"/>
              <a:t>Polymorphism</a:t>
            </a:r>
          </a:p>
          <a:p>
            <a:pPr marL="0" indent="0">
              <a:spcBef>
                <a:spcPts val="1800"/>
              </a:spcBef>
              <a:buNone/>
            </a:pPr>
            <a:r>
              <a:rPr lang="en-US" sz="2000" dirty="0"/>
              <a:t>Plus… Composition &amp; Aggregation </a:t>
            </a:r>
          </a:p>
        </p:txBody>
      </p:sp>
    </p:spTree>
    <p:extLst>
      <p:ext uri="{BB962C8B-B14F-4D97-AF65-F5344CB8AC3E}">
        <p14:creationId xmlns:p14="http://schemas.microsoft.com/office/powerpoint/2010/main" val="285611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Encapsulation</a:t>
            </a:r>
            <a:r>
              <a:rPr lang="en-US" sz="2000" dirty="0"/>
              <a:t>: Wrapping properties and methods into a class and minimizing the scope of those properties and methods.</a:t>
            </a:r>
          </a:p>
          <a:p>
            <a:pPr marL="0" indent="0">
              <a:buNone/>
            </a:pPr>
            <a:r>
              <a:rPr lang="en-US" sz="2000" u="sng" dirty="0"/>
              <a:t>Information Hiding</a:t>
            </a:r>
            <a:r>
              <a:rPr lang="en-US" sz="2000" dirty="0"/>
              <a:t>: Minimize visibility/scope of data, attributes, functions, and methods.</a:t>
            </a:r>
          </a:p>
        </p:txBody>
      </p:sp>
    </p:spTree>
    <p:extLst>
      <p:ext uri="{BB962C8B-B14F-4D97-AF65-F5344CB8AC3E}">
        <p14:creationId xmlns:p14="http://schemas.microsoft.com/office/powerpoint/2010/main" val="369239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Inheritance &amp; Abstraction</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Inheritance</a:t>
            </a:r>
            <a:r>
              <a:rPr lang="en-US" sz="2000" dirty="0"/>
              <a:t>: When one class acquires the properties and methods of another class it is called Inheritance. </a:t>
            </a:r>
          </a:p>
          <a:p>
            <a:pPr marL="0" indent="0">
              <a:buNone/>
            </a:pPr>
            <a:r>
              <a:rPr lang="en-US" sz="2000" u="sng" dirty="0"/>
              <a:t>Abstraction</a:t>
            </a:r>
            <a:r>
              <a:rPr lang="en-US" sz="2000" dirty="0"/>
              <a:t>: Something is abstract when it is a concept but is not concrete or defined enough to actually be built. Generally, in OO design, we start with abstract things, and then we build on them through Inheritance. </a:t>
            </a:r>
          </a:p>
        </p:txBody>
      </p:sp>
      <p:pic>
        <p:nvPicPr>
          <p:cNvPr id="5" name="Picture 4"/>
          <p:cNvPicPr>
            <a:picLocks noChangeAspect="1"/>
          </p:cNvPicPr>
          <p:nvPr/>
        </p:nvPicPr>
        <p:blipFill>
          <a:blip r:embed="rId3"/>
          <a:stretch>
            <a:fillRect/>
          </a:stretch>
        </p:blipFill>
        <p:spPr>
          <a:xfrm>
            <a:off x="7298199" y="1825625"/>
            <a:ext cx="4114800" cy="2197584"/>
          </a:xfrm>
          <a:prstGeom prst="rect">
            <a:avLst/>
          </a:prstGeom>
        </p:spPr>
      </p:pic>
    </p:spTree>
    <p:extLst>
      <p:ext uri="{BB962C8B-B14F-4D97-AF65-F5344CB8AC3E}">
        <p14:creationId xmlns:p14="http://schemas.microsoft.com/office/powerpoint/2010/main" val="79364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Polymorphism</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Polymorphism</a:t>
            </a:r>
            <a:r>
              <a:rPr lang="en-US" sz="2000" dirty="0"/>
              <a:t>: Polymorphism enables you to process collections of related things generically. This is particularly useful when you want to use a loop to march through a collection of items. </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411156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827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Discussion &amp; Lecture (session 2)</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Quick Review this Week’s:</a:t>
            </a:r>
            <a:endParaRPr lang="en-US" sz="1600" dirty="0"/>
          </a:p>
          <a:p>
            <a:pPr lvl="1"/>
            <a:r>
              <a:rPr lang="en-US" sz="1600" dirty="0"/>
              <a:t>To-do list</a:t>
            </a:r>
          </a:p>
          <a:p>
            <a:pPr lvl="1"/>
            <a:r>
              <a:rPr lang="en-US" sz="1600" dirty="0"/>
              <a:t>Programming Assignment</a:t>
            </a:r>
            <a:endParaRPr lang="en-US" sz="2000" dirty="0"/>
          </a:p>
          <a:p>
            <a:pPr lvl="1"/>
            <a:r>
              <a:rPr lang="en-US" sz="1600" dirty="0"/>
              <a:t>Questions Assignment</a:t>
            </a:r>
            <a:endParaRPr lang="en-US" sz="1600" u="sng"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a:p>
            <a:pPr marL="457200" indent="-457200">
              <a:buFont typeface="+mj-lt"/>
              <a:buAutoNum type="arabicPeriod"/>
            </a:pPr>
            <a:r>
              <a:rPr lang="en-US" sz="2000" dirty="0"/>
              <a:t>Programming Examples… as time allows</a:t>
            </a:r>
          </a:p>
        </p:txBody>
      </p:sp>
    </p:spTree>
    <p:extLst>
      <p:ext uri="{BB962C8B-B14F-4D97-AF65-F5344CB8AC3E}">
        <p14:creationId xmlns:p14="http://schemas.microsoft.com/office/powerpoint/2010/main" val="250683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371523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vs Combining Functionality &amp; Data</a:t>
            </a:r>
          </a:p>
          <a:p>
            <a:pPr>
              <a:buFont typeface="Wingdings" panose="05000000000000000000" pitchFamily="2" charset="2"/>
              <a:buChar char="§"/>
            </a:pPr>
            <a:r>
              <a:rPr lang="en-US" sz="2000" dirty="0"/>
              <a:t>Ubiquitous access… vs Encapsulation and Data Hiding</a:t>
            </a:r>
          </a:p>
          <a:p>
            <a:pPr>
              <a:buFont typeface="Wingdings" panose="05000000000000000000" pitchFamily="2" charset="2"/>
              <a:buChar char="§"/>
            </a:pPr>
            <a:r>
              <a:rPr lang="en-US" sz="2000" dirty="0"/>
              <a:t>Tables &amp; Relationships… vs Inheritance</a:t>
            </a:r>
          </a:p>
          <a:p>
            <a:pPr>
              <a:buFont typeface="Wingdings" panose="05000000000000000000" pitchFamily="2" charset="2"/>
              <a:buChar char="§"/>
            </a:pPr>
            <a:r>
              <a:rPr lang="en-US" sz="2000" dirty="0"/>
              <a:t>Joining Tables to Create Relationships… 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10 local users) application</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a:t>
            </a:r>
            <a:r>
              <a:rPr lang="en-US" sz="2000" dirty="0" err="1"/>
              <a:t>relatinships</a:t>
            </a:r>
            <a:r>
              <a:rPr lang="en-US" sz="2000" dirty="0"/>
              <a:t>!</a:t>
            </a:r>
          </a:p>
        </p:txBody>
      </p:sp>
    </p:spTree>
    <p:extLst>
      <p:ext uri="{BB962C8B-B14F-4D97-AF65-F5344CB8AC3E}">
        <p14:creationId xmlns:p14="http://schemas.microsoft.com/office/powerpoint/2010/main" val="44594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458951" y="2587083"/>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8"/>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3830450" y="2587082"/>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220316" y="1895707"/>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477644" y="6183355"/>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endCxn id="8" idx="1"/>
          </p:cNvCxnSpPr>
          <p:nvPr/>
        </p:nvCxnSpPr>
        <p:spPr>
          <a:xfrm flipH="1">
            <a:off x="1098395" y="5553307"/>
            <a:ext cx="2164734" cy="63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2215378" y="618335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endCxn id="24" idx="1"/>
          </p:cNvCxnSpPr>
          <p:nvPr/>
        </p:nvCxnSpPr>
        <p:spPr>
          <a:xfrm flipH="1">
            <a:off x="2836132" y="5610123"/>
            <a:ext cx="418631" cy="5732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276603" y="4537812"/>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719146" y="2587083"/>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090642" y="2587082"/>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715006" y="1895707"/>
            <a:ext cx="3341661" cy="4610125"/>
            <a:chOff x="3280317" y="1878013"/>
            <a:chExt cx="3341661" cy="4610125"/>
          </a:xfrm>
        </p:grpSpPr>
        <p:sp>
          <p:nvSpPr>
            <p:cNvPr id="33" name="Flowchart: Magnetic Disk 32"/>
            <p:cNvSpPr/>
            <p:nvPr/>
          </p:nvSpPr>
          <p:spPr>
            <a:xfrm>
              <a:off x="5380471" y="6114900"/>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p:cNvCxnSpPr>
            <p:nvPr/>
          </p:nvCxnSpPr>
          <p:spPr>
            <a:xfrm>
              <a:off x="4624044" y="5451979"/>
              <a:ext cx="1135552" cy="6892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590475" y="2587082"/>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800279" y="1895707"/>
            <a:ext cx="3363957" cy="4636472"/>
            <a:chOff x="2860280" y="1878013"/>
            <a:chExt cx="3363957" cy="4636472"/>
          </a:xfrm>
        </p:grpSpPr>
        <p:sp>
          <p:nvSpPr>
            <p:cNvPr id="42" name="Flowchart: Magnetic Disk 41"/>
            <p:cNvSpPr/>
            <p:nvPr/>
          </p:nvSpPr>
          <p:spPr>
            <a:xfrm>
              <a:off x="4982730" y="6141247"/>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endCxn id="42" idx="1"/>
            </p:cNvCxnSpPr>
            <p:nvPr/>
          </p:nvCxnSpPr>
          <p:spPr>
            <a:xfrm>
              <a:off x="2860280" y="5256833"/>
              <a:ext cx="2743204" cy="8844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250150" y="2587082"/>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328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Magnetic Disk 13"/>
          <p:cNvSpPr/>
          <p:nvPr/>
        </p:nvSpPr>
        <p:spPr>
          <a:xfrm>
            <a:off x="282497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15" name="Straight Arrow Connector 14"/>
          <p:cNvCxnSpPr>
            <a:cxnSpLocks/>
            <a:stCxn id="9" idx="2"/>
            <a:endCxn id="14" idx="1"/>
          </p:cNvCxnSpPr>
          <p:nvPr/>
        </p:nvCxnSpPr>
        <p:spPr>
          <a:xfrm>
            <a:off x="1719146" y="2587083"/>
            <a:ext cx="1986776" cy="9590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p:cNvSpPr/>
          <p:nvPr/>
        </p:nvSpPr>
        <p:spPr>
          <a:xfrm>
            <a:off x="6506737" y="3005251"/>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7603272" y="18905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6549483" y="4590586"/>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8536259" y="4590585"/>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8411735" y="3872504"/>
            <a:ext cx="1005470" cy="718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endCxn id="20" idx="1"/>
          </p:cNvCxnSpPr>
          <p:nvPr/>
        </p:nvCxnSpPr>
        <p:spPr>
          <a:xfrm flipH="1">
            <a:off x="7430429" y="3872504"/>
            <a:ext cx="880946" cy="7180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8411735" y="2581945"/>
            <a:ext cx="0" cy="423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3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65000"/>
                  </a:schemeClr>
                </a:solidFill>
              </a:rPr>
              <a:t>Describe what a thread is and why it can be useful to distribute tasks among multiple threads</a:t>
            </a:r>
          </a:p>
          <a:p>
            <a:pPr marL="457200" indent="-457200">
              <a:buFont typeface="+mj-lt"/>
              <a:buAutoNum type="arabicPeriod"/>
            </a:pPr>
            <a:r>
              <a:rPr lang="en-US" sz="2000" dirty="0">
                <a:solidFill>
                  <a:schemeClr val="bg1">
                    <a:lumMod val="65000"/>
                  </a:schemeClr>
                </a:solidFill>
              </a:rPr>
              <a:t>Review our multi-threaded application development activities</a:t>
            </a:r>
          </a:p>
          <a:p>
            <a:pPr marL="457200" indent="-457200">
              <a:buFont typeface="+mj-lt"/>
              <a:buAutoNum type="arabicPeriod"/>
            </a:pPr>
            <a:r>
              <a:rPr lang="en-US" sz="2000" dirty="0">
                <a:solidFill>
                  <a:schemeClr val="bg1">
                    <a:lumMod val="65000"/>
                  </a:schemeClr>
                </a:solidFill>
              </a:rPr>
              <a:t>Explain why it is important to synchronize threads that need to share data source access</a:t>
            </a:r>
          </a:p>
          <a:p>
            <a:pPr marL="457200" indent="-457200">
              <a:buFont typeface="+mj-lt"/>
              <a:buAutoNum type="arabicPeriod"/>
            </a:pPr>
            <a:r>
              <a:rPr lang="en-US" sz="2000" dirty="0">
                <a:solidFill>
                  <a:schemeClr val="bg1">
                    <a:lumMod val="65000"/>
                  </a:schemeClr>
                </a:solidFill>
              </a:rPr>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solidFill>
                  <a:schemeClr val="bg1">
                    <a:lumMod val="65000"/>
                  </a:schemeClr>
                </a:solidFill>
              </a:rPr>
              <a:t>Review databases, database servers, and the SQL language</a:t>
            </a:r>
          </a:p>
          <a:p>
            <a:pPr marL="457200" indent="-457200">
              <a:buFont typeface="+mj-lt"/>
              <a:buAutoNum type="arabicPeriod"/>
            </a:pPr>
            <a:r>
              <a:rPr lang="en-US" sz="2000" dirty="0">
                <a:solidFill>
                  <a:schemeClr val="bg1">
                    <a:lumMod val="65000"/>
                  </a:schemeClr>
                </a:solidFill>
              </a:rPr>
              <a:t>Understand how databases support (or don’t support)work within a Object Oriented Programming environment</a:t>
            </a:r>
          </a:p>
          <a:p>
            <a:pPr marL="457200" indent="-457200">
              <a:buFont typeface="+mj-lt"/>
              <a:buAutoNum type="arabicPeriod"/>
            </a:pPr>
            <a:r>
              <a:rPr lang="en-US" sz="2000" dirty="0">
                <a:solidFill>
                  <a:schemeClr val="bg1">
                    <a:lumMod val="65000"/>
                  </a:schemeClr>
                </a:solidFill>
              </a:rPr>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084624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dirty="0"/>
              <a:t>TCP/IP: Transmission Control Protocol / Internet Protocol</a:t>
            </a:r>
          </a:p>
          <a:p>
            <a:r>
              <a:rPr lang="en-US" sz="2000" dirty="0"/>
              <a:t>Sockets: Another term for TCP/IP </a:t>
            </a:r>
          </a:p>
          <a:p>
            <a:r>
              <a:rPr lang="en-US" sz="2000" dirty="0"/>
              <a:t>HTTP: Hypertext Transfer Protocol </a:t>
            </a:r>
          </a:p>
          <a:p>
            <a:r>
              <a:rPr lang="en-US" sz="2000" dirty="0"/>
              <a:t>HTTPs: Hypertext Transfer Protocol Secure</a:t>
            </a:r>
          </a:p>
          <a:p>
            <a:r>
              <a:rPr lang="en-US" sz="2000" dirty="0"/>
              <a:t>SSL: Secure Sockets Layer</a:t>
            </a:r>
          </a:p>
          <a:p>
            <a:r>
              <a:rPr lang="en-US" sz="2000" dirty="0"/>
              <a:t>XML or JSON: Extensible Markup Language</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Tree>
    <p:extLst>
      <p:ext uri="{BB962C8B-B14F-4D97-AF65-F5344CB8AC3E}">
        <p14:creationId xmlns:p14="http://schemas.microsoft.com/office/powerpoint/2010/main" val="2816847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err="1"/>
              <a:t>ShapeDrawDataServer</a:t>
            </a:r>
            <a:endParaRPr lang="en-US" sz="3600" dirty="0"/>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Three-Tier application architectures can use a variety of network protocols and formats including::  </a:t>
            </a:r>
          </a:p>
          <a:p>
            <a:r>
              <a:rPr lang="en-US" sz="2000" b="1" dirty="0"/>
              <a:t>TCP/IP: Transmission Control Protocol / Internet Protocol</a:t>
            </a:r>
          </a:p>
          <a:p>
            <a:r>
              <a:rPr lang="en-US" sz="2000" b="1" dirty="0"/>
              <a:t>Sockets: Another term for TCP/IP </a:t>
            </a:r>
          </a:p>
          <a:p>
            <a:r>
              <a:rPr lang="en-US" sz="2000" b="1" dirty="0"/>
              <a:t>HTTP: Hypertext Transfer Protocol </a:t>
            </a:r>
          </a:p>
          <a:p>
            <a:r>
              <a:rPr lang="en-US" sz="2000" strike="sngStrike" dirty="0"/>
              <a:t>HTTPs: Hypertext Transfer Protocol Secure</a:t>
            </a:r>
          </a:p>
          <a:p>
            <a:r>
              <a:rPr lang="en-US" sz="2000" strike="sngStrike" dirty="0"/>
              <a:t>SSL: Secure Sockets Layer</a:t>
            </a:r>
          </a:p>
          <a:p>
            <a:r>
              <a:rPr lang="en-US" sz="2000" b="1" dirty="0"/>
              <a:t>XML: Extensible Markup Language</a:t>
            </a:r>
          </a:p>
          <a:p>
            <a:r>
              <a:rPr lang="en-US" sz="2000" strike="sngStrike" dirty="0"/>
              <a:t>SQL</a:t>
            </a:r>
          </a:p>
        </p:txBody>
      </p:sp>
    </p:spTree>
    <p:extLst>
      <p:ext uri="{BB962C8B-B14F-4D97-AF65-F5344CB8AC3E}">
        <p14:creationId xmlns:p14="http://schemas.microsoft.com/office/powerpoint/2010/main" val="1456907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Tree>
    <p:extLst>
      <p:ext uri="{BB962C8B-B14F-4D97-AF65-F5344CB8AC3E}">
        <p14:creationId xmlns:p14="http://schemas.microsoft.com/office/powerpoint/2010/main" val="289157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a:t>
            </a:r>
            <a:r>
              <a:rPr lang="en-US" sz="3600" dirty="0" err="1"/>
              <a:t>ShapeDrawDataServer</a:t>
            </a:r>
            <a:endParaRPr lang="en-US" sz="3600" dirty="0"/>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8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15434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a:t>
            </a:r>
            <a:r>
              <a:rPr lang="en-US" sz="2000" dirty="0" err="1"/>
              <a:t>ShapeDrawDataServer</a:t>
            </a:r>
            <a:r>
              <a:rPr lang="en-US" sz="2000" dirty="0"/>
              <a:t> </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a:t>
            </a:r>
          </a:p>
          <a:p>
            <a:pPr marL="457200" indent="-457200">
              <a:buFont typeface="+mj-lt"/>
              <a:buAutoNum type="arabicPeriod"/>
            </a:pPr>
            <a:r>
              <a:rPr lang="en-US" sz="2000" dirty="0"/>
              <a:t>Wait for the user to press a key before shutting down… so that we can look at the response.</a:t>
            </a:r>
          </a:p>
          <a:p>
            <a:pPr marL="0" indent="0">
              <a:buNone/>
            </a:pPr>
            <a:endParaRPr lang="en-US" sz="2000" dirty="0"/>
          </a:p>
        </p:txBody>
      </p:sp>
    </p:spTree>
    <p:extLst>
      <p:ext uri="{BB962C8B-B14F-4D97-AF65-F5344CB8AC3E}">
        <p14:creationId xmlns:p14="http://schemas.microsoft.com/office/powerpoint/2010/main" val="1440296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Preview</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Respond with “Hello World!!!”</a:t>
            </a:r>
          </a:p>
          <a:p>
            <a:pPr marL="457200" indent="-457200">
              <a:buFont typeface="+mj-lt"/>
              <a:buAutoNum type="arabicPeriod"/>
            </a:pPr>
            <a:r>
              <a:rPr lang="en-US" sz="2000" dirty="0"/>
              <a:t>Provide starting point for </a:t>
            </a:r>
            <a:r>
              <a:rPr lang="en-US" sz="2000" dirty="0" err="1"/>
              <a:t>ShapeDrawDataServer</a:t>
            </a:r>
            <a:r>
              <a:rPr lang="en-US" sz="2000" dirty="0"/>
              <a:t> and “get-</a:t>
            </a:r>
            <a:r>
              <a:rPr lang="en-US" sz="2000" dirty="0" err="1"/>
              <a:t>shapeandcolors</a:t>
            </a:r>
            <a:r>
              <a:rPr lang="en-US" sz="2000" dirty="0"/>
              <a:t>;” request</a:t>
            </a:r>
          </a:p>
          <a:p>
            <a:pPr marL="457200" indent="-457200">
              <a:buFont typeface="+mj-lt"/>
              <a:buAutoNum type="arabicPeriod"/>
            </a:pPr>
            <a:r>
              <a:rPr lang="en-US" sz="2000" dirty="0"/>
              <a:t>You may utilize this code as the starting point for your Week 8 assignment</a:t>
            </a:r>
          </a:p>
          <a:p>
            <a:pPr marL="0" indent="0">
              <a:buNone/>
            </a:pPr>
            <a:endParaRPr lang="en-US" sz="2000" dirty="0"/>
          </a:p>
        </p:txBody>
      </p:sp>
    </p:spTree>
    <p:extLst>
      <p:ext uri="{BB962C8B-B14F-4D97-AF65-F5344CB8AC3E}">
        <p14:creationId xmlns:p14="http://schemas.microsoft.com/office/powerpoint/2010/main" val="1543922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2</a:t>
            </a:r>
          </a:p>
          <a:p>
            <a:pPr algn="l"/>
            <a:r>
              <a:rPr lang="en-US" dirty="0"/>
              <a:t>Instructor: Eric Pogue</a:t>
            </a:r>
          </a:p>
        </p:txBody>
      </p:sp>
    </p:spTree>
    <p:extLst>
      <p:ext uri="{BB962C8B-B14F-4D97-AF65-F5344CB8AC3E}">
        <p14:creationId xmlns:p14="http://schemas.microsoft.com/office/powerpoint/2010/main" val="422496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030679"/>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
        <p:nvSpPr>
          <p:cNvPr id="4" name="Rectangle 3"/>
          <p:cNvSpPr/>
          <p:nvPr/>
        </p:nvSpPr>
        <p:spPr>
          <a:xfrm>
            <a:off x="838200" y="1231898"/>
            <a:ext cx="10469526" cy="117106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2447554"/>
            <a:ext cx="10469526" cy="60930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6416758"/>
            <a:ext cx="714153" cy="26581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52353" y="6364999"/>
            <a:ext cx="6105967" cy="369332"/>
          </a:xfrm>
          <a:prstGeom prst="rect">
            <a:avLst/>
          </a:prstGeom>
          <a:noFill/>
        </p:spPr>
        <p:txBody>
          <a:bodyPr wrap="none" rtlCol="0">
            <a:spAutoFit/>
          </a:bodyPr>
          <a:lstStyle/>
          <a:p>
            <a:r>
              <a:rPr lang="en-US" dirty="0"/>
              <a:t>- We covered these topics in week 5/6 and week 1 respectively.</a:t>
            </a:r>
          </a:p>
        </p:txBody>
      </p:sp>
    </p:spTree>
    <p:extLst>
      <p:ext uri="{BB962C8B-B14F-4D97-AF65-F5344CB8AC3E}">
        <p14:creationId xmlns:p14="http://schemas.microsoft.com/office/powerpoint/2010/main" val="107239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ShapeDrawDataClient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command to pass to the server</a:t>
            </a:r>
          </a:p>
          <a:p>
            <a:pPr marL="457200" indent="-457200">
              <a:buFont typeface="+mj-lt"/>
              <a:buAutoNum type="arabicPeriod"/>
            </a:pPr>
            <a:r>
              <a:rPr lang="en-US" sz="2000" dirty="0"/>
              <a:t>Initiate a socket call to the server passing the command</a:t>
            </a:r>
          </a:p>
          <a:p>
            <a:pPr marL="457200" indent="-457200">
              <a:buFont typeface="+mj-lt"/>
              <a:buAutoNum type="arabicPeriod"/>
            </a:pPr>
            <a:r>
              <a:rPr lang="en-US" sz="2000" dirty="0"/>
              <a:t>Write out the response received from the sever to the console</a:t>
            </a:r>
          </a:p>
          <a:p>
            <a:pPr marL="457200" indent="-457200">
              <a:buFont typeface="+mj-lt"/>
              <a:buAutoNum type="arabicPeriod"/>
            </a:pPr>
            <a:r>
              <a:rPr lang="en-US" sz="2000" dirty="0"/>
              <a:t>Accept multiple requests as console input</a:t>
            </a:r>
          </a:p>
          <a:p>
            <a:pPr marL="457200" indent="-457200">
              <a:buFont typeface="+mj-lt"/>
              <a:buAutoNum type="arabicPeriod"/>
            </a:pPr>
            <a:r>
              <a:rPr lang="en-US" sz="2000" dirty="0"/>
              <a:t>Close the application when the user enters “end;” as console input</a:t>
            </a:r>
          </a:p>
          <a:p>
            <a:pPr marL="0" indent="0">
              <a:buNone/>
            </a:pPr>
            <a:endParaRPr lang="en-US" sz="2000" dirty="0"/>
          </a:p>
        </p:txBody>
      </p:sp>
    </p:spTree>
    <p:extLst>
      <p:ext uri="{BB962C8B-B14F-4D97-AF65-F5344CB8AC3E}">
        <p14:creationId xmlns:p14="http://schemas.microsoft.com/office/powerpoint/2010/main" val="1306040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8</a:t>
            </a:r>
          </a:p>
          <a:p>
            <a:pPr algn="l"/>
            <a:r>
              <a:rPr lang="en-US" dirty="0"/>
              <a:t>Session: 3</a:t>
            </a:r>
          </a:p>
          <a:p>
            <a:pPr algn="l"/>
            <a:r>
              <a:rPr lang="en-US" dirty="0"/>
              <a:t>Instructor: Eric Pogue</a:t>
            </a:r>
          </a:p>
        </p:txBody>
      </p:sp>
    </p:spTree>
    <p:extLst>
      <p:ext uri="{BB962C8B-B14F-4D97-AF65-F5344CB8AC3E}">
        <p14:creationId xmlns:p14="http://schemas.microsoft.com/office/powerpoint/2010/main" val="1492089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7" name="Content Placeholder 2"/>
          <p:cNvSpPr>
            <a:spLocks noGrp="1"/>
          </p:cNvSpPr>
          <p:nvPr>
            <p:ph idx="1"/>
          </p:nvPr>
        </p:nvSpPr>
        <p:spPr/>
        <p:txBody>
          <a:bodyPr>
            <a:noAutofit/>
          </a:bodyPr>
          <a:lstStyle/>
          <a:p>
            <a:pPr marL="0" indent="0">
              <a:buNone/>
            </a:pPr>
            <a:r>
              <a:rPr lang="en-US" sz="2000" u="sng" dirty="0"/>
              <a:t>Agenda:</a:t>
            </a:r>
          </a:p>
          <a:p>
            <a:pPr marL="457200" indent="-457200">
              <a:buFont typeface="+mj-lt"/>
              <a:buAutoNum type="arabicPeriod"/>
            </a:pPr>
            <a:r>
              <a:rPr lang="en-US" sz="2000" dirty="0"/>
              <a:t>Review Week 8 Learning Objectives</a:t>
            </a:r>
          </a:p>
          <a:p>
            <a:pPr marL="457200" indent="-457200">
              <a:buFont typeface="+mj-lt"/>
              <a:buAutoNum type="arabicPeriod"/>
            </a:pPr>
            <a:r>
              <a:rPr lang="en-US" sz="2000" dirty="0"/>
              <a:t>Develop </a:t>
            </a:r>
            <a:r>
              <a:rPr lang="en-US" sz="2000" dirty="0" err="1"/>
              <a:t>ShapeDrawDataServerStart</a:t>
            </a:r>
            <a:r>
              <a:rPr lang="en-US" sz="2000" dirty="0"/>
              <a:t> Application</a:t>
            </a:r>
          </a:p>
          <a:p>
            <a:pPr marL="457200" indent="-457200">
              <a:buFont typeface="+mj-lt"/>
              <a:buAutoNum type="arabicPeriod"/>
            </a:pPr>
            <a:r>
              <a:rPr lang="en-US" sz="2000" dirty="0"/>
              <a:t>Review </a:t>
            </a:r>
            <a:r>
              <a:rPr lang="en-US" sz="2000" dirty="0" err="1"/>
              <a:t>ShapeDrawDataClient</a:t>
            </a:r>
            <a:r>
              <a:rPr lang="en-US" sz="2000" dirty="0"/>
              <a:t> Application</a:t>
            </a:r>
          </a:p>
          <a:p>
            <a:pPr marL="457200" indent="-457200">
              <a:buFont typeface="+mj-lt"/>
              <a:buAutoNum type="arabicPeriod"/>
            </a:pPr>
            <a:r>
              <a:rPr lang="en-US" sz="2000" dirty="0"/>
              <a:t>Test </a:t>
            </a:r>
            <a:r>
              <a:rPr lang="en-US" sz="2000" dirty="0" err="1"/>
              <a:t>ShapeDrawDataClient</a:t>
            </a:r>
            <a:r>
              <a:rPr lang="en-US" sz="2000" dirty="0"/>
              <a:t> and Server together</a:t>
            </a:r>
          </a:p>
          <a:p>
            <a:pPr marL="457200" indent="-457200">
              <a:buFont typeface="+mj-lt"/>
              <a:buAutoNum type="arabicPeriod"/>
            </a:pPr>
            <a:r>
              <a:rPr lang="en-US" sz="2000" dirty="0"/>
              <a:t>Next Steps</a:t>
            </a:r>
          </a:p>
        </p:txBody>
      </p:sp>
    </p:spTree>
    <p:extLst>
      <p:ext uri="{BB962C8B-B14F-4D97-AF65-F5344CB8AC3E}">
        <p14:creationId xmlns:p14="http://schemas.microsoft.com/office/powerpoint/2010/main" val="2545306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8</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Describe what a thread is and why it can be useful to distribute tasks among multiple threads</a:t>
            </a:r>
          </a:p>
          <a:p>
            <a:pPr marL="457200" indent="-457200">
              <a:buFont typeface="+mj-lt"/>
              <a:buAutoNum type="arabicPeriod"/>
            </a:pPr>
            <a:r>
              <a:rPr lang="en-US" sz="2000" dirty="0"/>
              <a:t>Review our multi-threaded application development activities</a:t>
            </a:r>
          </a:p>
          <a:p>
            <a:pPr marL="457200" indent="-457200">
              <a:buFont typeface="+mj-lt"/>
              <a:buAutoNum type="arabicPeriod"/>
            </a:pPr>
            <a:r>
              <a:rPr lang="en-US" sz="2000" dirty="0"/>
              <a:t>Explain why it is important to synchronize threads that need to share data source access</a:t>
            </a:r>
          </a:p>
          <a:p>
            <a:pPr marL="457200" indent="-457200">
              <a:buFont typeface="+mj-lt"/>
              <a:buAutoNum type="arabicPeriod"/>
            </a:pPr>
            <a:r>
              <a:rPr lang="en-US" sz="2000" dirty="0"/>
              <a:t>Review Object Oriented Programming benefits including the associating Data &amp; Functionality, Encapsulation &amp; Information Hiding, Inheritance, and Polymorphism</a:t>
            </a:r>
          </a:p>
          <a:p>
            <a:pPr marL="457200" indent="-457200">
              <a:buFont typeface="+mj-lt"/>
              <a:buAutoNum type="arabicPeriod"/>
            </a:pPr>
            <a:r>
              <a:rPr lang="en-US" sz="2000" dirty="0"/>
              <a:t>Review databases, database servers, and the SQL language</a:t>
            </a:r>
          </a:p>
          <a:p>
            <a:pPr marL="457200" indent="-457200">
              <a:buFont typeface="+mj-lt"/>
              <a:buAutoNum type="arabicPeriod"/>
            </a:pPr>
            <a:r>
              <a:rPr lang="en-US" sz="2000" dirty="0"/>
              <a:t>Understand how databases support (or don’t support)work within a Object Oriented Programming environment</a:t>
            </a:r>
          </a:p>
          <a:p>
            <a:pPr marL="457200" indent="-457200">
              <a:buFont typeface="+mj-lt"/>
              <a:buAutoNum type="arabicPeriod"/>
            </a:pPr>
            <a:r>
              <a:rPr lang="en-US" sz="2000" dirty="0"/>
              <a:t>Understand client-server (two-tier), three-tier, and n-tier architectures</a:t>
            </a:r>
          </a:p>
          <a:p>
            <a:pPr marL="457200" indent="-457200">
              <a:buFont typeface="+mj-lt"/>
              <a:buAutoNum type="arabicPeriod"/>
            </a:pPr>
            <a:r>
              <a:rPr lang="en-US" sz="2000" dirty="0"/>
              <a:t>Introduce network programming concepts </a:t>
            </a:r>
          </a:p>
          <a:p>
            <a:pPr marL="457200" indent="-457200">
              <a:buFont typeface="+mj-lt"/>
              <a:buAutoNum type="arabicPeriod"/>
            </a:pPr>
            <a:r>
              <a:rPr lang="en-US" sz="2000" dirty="0"/>
              <a:t>Understand Web Services network programming</a:t>
            </a:r>
          </a:p>
          <a:p>
            <a:pPr marL="457200" indent="-457200">
              <a:buFont typeface="+mj-lt"/>
              <a:buAutoNum type="arabicPeriod"/>
            </a:pPr>
            <a:r>
              <a:rPr lang="en-US" sz="2000" dirty="0"/>
              <a:t>Develop a middle-tier data server using network programming</a:t>
            </a:r>
          </a:p>
        </p:txBody>
      </p:sp>
    </p:spTree>
    <p:extLst>
      <p:ext uri="{BB962C8B-B14F-4D97-AF65-F5344CB8AC3E}">
        <p14:creationId xmlns:p14="http://schemas.microsoft.com/office/powerpoint/2010/main" val="160108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err="1"/>
              <a:t>ShapeDrawDataServer</a:t>
            </a:r>
            <a:r>
              <a:rPr lang="en-US" sz="3600" dirty="0"/>
              <a:t> Architecture</a:t>
            </a:r>
          </a:p>
        </p:txBody>
      </p:sp>
      <p:sp>
        <p:nvSpPr>
          <p:cNvPr id="18" name="Flowchart: Multidocument 17"/>
          <p:cNvSpPr/>
          <p:nvPr/>
        </p:nvSpPr>
        <p:spPr>
          <a:xfrm>
            <a:off x="4114801" y="2927192"/>
            <a:ext cx="3821148" cy="941943"/>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ShapeDrawDataServer</a:t>
            </a:r>
            <a:r>
              <a:rPr lang="en-US" dirty="0"/>
              <a:t> (APIs)</a:t>
            </a:r>
          </a:p>
        </p:txBody>
      </p:sp>
      <p:sp>
        <p:nvSpPr>
          <p:cNvPr id="19" name="Flowchart: Process 18"/>
          <p:cNvSpPr/>
          <p:nvPr/>
        </p:nvSpPr>
        <p:spPr>
          <a:xfrm>
            <a:off x="5205760"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ShapeDraw</a:t>
            </a:r>
            <a:endParaRPr lang="en-US" dirty="0"/>
          </a:p>
        </p:txBody>
      </p:sp>
      <p:sp>
        <p:nvSpPr>
          <p:cNvPr id="20" name="Flowchart: Magnetic Disk 19"/>
          <p:cNvSpPr/>
          <p:nvPr/>
        </p:nvSpPr>
        <p:spPr>
          <a:xfrm>
            <a:off x="4029308"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ShapesXML</a:t>
            </a:r>
            <a:endParaRPr lang="en-US" dirty="0"/>
          </a:p>
        </p:txBody>
      </p:sp>
      <p:sp>
        <p:nvSpPr>
          <p:cNvPr id="21" name="Flowchart: Magnetic Disk 20"/>
          <p:cNvSpPr/>
          <p:nvPr/>
        </p:nvSpPr>
        <p:spPr>
          <a:xfrm>
            <a:off x="6272562" y="477736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ShapeColorsXML</a:t>
            </a:r>
            <a:endParaRPr lang="en-US" dirty="0"/>
          </a:p>
        </p:txBody>
      </p:sp>
      <p:cxnSp>
        <p:nvCxnSpPr>
          <p:cNvPr id="28" name="Straight Arrow Connector 27"/>
          <p:cNvCxnSpPr>
            <a:cxnSpLocks/>
            <a:endCxn id="21" idx="1"/>
          </p:cNvCxnSpPr>
          <p:nvPr/>
        </p:nvCxnSpPr>
        <p:spPr>
          <a:xfrm>
            <a:off x="6019799" y="3819124"/>
            <a:ext cx="1133709" cy="958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18" idx="2"/>
            <a:endCxn id="20" idx="1"/>
          </p:cNvCxnSpPr>
          <p:nvPr/>
        </p:nvCxnSpPr>
        <p:spPr>
          <a:xfrm flipH="1">
            <a:off x="4910254" y="3833463"/>
            <a:ext cx="849410" cy="943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9" idx="2"/>
          </p:cNvCxnSpPr>
          <p:nvPr/>
        </p:nvCxnSpPr>
        <p:spPr>
          <a:xfrm>
            <a:off x="6019799" y="2158829"/>
            <a:ext cx="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827301" y="3819124"/>
            <a:ext cx="3484608" cy="369332"/>
          </a:xfrm>
          <a:prstGeom prst="rect">
            <a:avLst/>
          </a:prstGeom>
        </p:spPr>
        <p:txBody>
          <a:bodyPr wrap="none">
            <a:spAutoFit/>
          </a:bodyPr>
          <a:lstStyle/>
          <a:p>
            <a:r>
              <a:rPr lang="en-US" b="1" dirty="0"/>
              <a:t>HTTP: Hypertext Transfer Protocol </a:t>
            </a:r>
          </a:p>
        </p:txBody>
      </p:sp>
      <p:sp>
        <p:nvSpPr>
          <p:cNvPr id="17" name="Rectangle 16"/>
          <p:cNvSpPr/>
          <p:nvPr/>
        </p:nvSpPr>
        <p:spPr>
          <a:xfrm>
            <a:off x="7846024" y="4188153"/>
            <a:ext cx="3465885" cy="369332"/>
          </a:xfrm>
          <a:prstGeom prst="rect">
            <a:avLst/>
          </a:prstGeom>
        </p:spPr>
        <p:txBody>
          <a:bodyPr wrap="none">
            <a:spAutoFit/>
          </a:bodyPr>
          <a:lstStyle/>
          <a:p>
            <a:r>
              <a:rPr lang="en-US" b="1" dirty="0"/>
              <a:t>XML: Extensible Markup Language</a:t>
            </a:r>
          </a:p>
        </p:txBody>
      </p:sp>
      <p:sp>
        <p:nvSpPr>
          <p:cNvPr id="23" name="Rectangle 22"/>
          <p:cNvSpPr/>
          <p:nvPr/>
        </p:nvSpPr>
        <p:spPr>
          <a:xfrm>
            <a:off x="6950927" y="2121352"/>
            <a:ext cx="6096000" cy="646331"/>
          </a:xfrm>
          <a:prstGeom prst="rect">
            <a:avLst/>
          </a:prstGeom>
        </p:spPr>
        <p:txBody>
          <a:bodyPr>
            <a:spAutoFit/>
          </a:bodyPr>
          <a:lstStyle/>
          <a:p>
            <a:r>
              <a:rPr lang="en-US" b="1" dirty="0"/>
              <a:t>TCP/IP: Transmission Control Protocol / Internet Protocol</a:t>
            </a:r>
          </a:p>
          <a:p>
            <a:r>
              <a:rPr lang="en-US" b="1" dirty="0"/>
              <a:t>Sockets: Another term for TCP/IP </a:t>
            </a:r>
          </a:p>
        </p:txBody>
      </p:sp>
      <p:sp>
        <p:nvSpPr>
          <p:cNvPr id="13" name="Flowchart: Process 12"/>
          <p:cNvSpPr/>
          <p:nvPr/>
        </p:nvSpPr>
        <p:spPr>
          <a:xfrm>
            <a:off x="2988437" y="14674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ShapeDraw</a:t>
            </a:r>
            <a:endParaRPr lang="en-US" u="sng" dirty="0"/>
          </a:p>
          <a:p>
            <a:pPr algn="ctr"/>
            <a:r>
              <a:rPr lang="en-US" u="sng" dirty="0" err="1"/>
              <a:t>DataClient</a:t>
            </a:r>
            <a:endParaRPr lang="en-US" dirty="0"/>
          </a:p>
        </p:txBody>
      </p:sp>
      <p:cxnSp>
        <p:nvCxnSpPr>
          <p:cNvPr id="14" name="Straight Arrow Connector 13"/>
          <p:cNvCxnSpPr>
            <a:cxnSpLocks/>
            <a:stCxn id="13" idx="2"/>
          </p:cNvCxnSpPr>
          <p:nvPr/>
        </p:nvCxnSpPr>
        <p:spPr>
          <a:xfrm>
            <a:off x="3802476" y="2158829"/>
            <a:ext cx="1232040" cy="7683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38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8 Session 4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ShapeDrawDataServerStart</a:t>
            </a:r>
            <a:r>
              <a:rPr lang="en-US" sz="2000" u="sng" dirty="0"/>
              <a:t> Application:</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Listen for a socket request</a:t>
            </a:r>
          </a:p>
          <a:p>
            <a:pPr marL="457200" indent="-457200">
              <a:buFont typeface="+mj-lt"/>
              <a:buAutoNum type="arabicPeriod"/>
            </a:pPr>
            <a:r>
              <a:rPr lang="en-US" sz="2000" dirty="0"/>
              <a:t>Test Server and Client together</a:t>
            </a:r>
          </a:p>
          <a:p>
            <a:pPr marL="457200" indent="-457200">
              <a:buFont typeface="+mj-lt"/>
              <a:buAutoNum type="arabicPeriod"/>
            </a:pPr>
            <a:r>
              <a:rPr lang="en-US" sz="2000" dirty="0"/>
              <a:t>Reiterate that you may utilize this code as the starting point for your Week 8 assignment</a:t>
            </a:r>
          </a:p>
          <a:p>
            <a:pPr marL="457200" indent="-457200">
              <a:buFont typeface="+mj-lt"/>
              <a:buAutoNum type="arabicPeriod"/>
            </a:pPr>
            <a:r>
              <a:rPr lang="en-US" sz="2000" dirty="0"/>
              <a:t>Next Steps</a:t>
            </a:r>
          </a:p>
          <a:p>
            <a:pPr marL="0" indent="0">
              <a:buNone/>
            </a:pPr>
            <a:endParaRPr lang="en-US" sz="2000" dirty="0"/>
          </a:p>
        </p:txBody>
      </p:sp>
    </p:spTree>
    <p:extLst>
      <p:ext uri="{BB962C8B-B14F-4D97-AF65-F5344CB8AC3E}">
        <p14:creationId xmlns:p14="http://schemas.microsoft.com/office/powerpoint/2010/main" val="3729853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5</a:t>
            </a:r>
          </a:p>
          <a:p>
            <a:pPr algn="l"/>
            <a:r>
              <a:rPr lang="en-US" dirty="0"/>
              <a:t>Instructor: Eric Pogue</a:t>
            </a:r>
          </a:p>
        </p:txBody>
      </p:sp>
    </p:spTree>
    <p:extLst>
      <p:ext uri="{BB962C8B-B14F-4D97-AF65-F5344CB8AC3E}">
        <p14:creationId xmlns:p14="http://schemas.microsoft.com/office/powerpoint/2010/main" val="2376596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22237</TotalTime>
  <Words>4868</Words>
  <Application>Microsoft Office PowerPoint</Application>
  <PresentationFormat>Widescreen</PresentationFormat>
  <Paragraphs>537</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Object-Oriented Programming Session: Week 8 Session 1  Instructor: Eric Pogue</vt:lpstr>
      <vt:lpstr>Review Questions Assignment</vt:lpstr>
      <vt:lpstr>Review Programming Assignment</vt:lpstr>
      <vt:lpstr>Learning Objectives – Week 8</vt:lpstr>
      <vt:lpstr>Performance Optimization and Threading</vt:lpstr>
      <vt:lpstr>Threads &amp; Multithreaded Applications</vt:lpstr>
      <vt:lpstr>Processors, Cores, and Threads</vt:lpstr>
      <vt:lpstr>Multi-Threaded Development</vt:lpstr>
      <vt:lpstr>Multi-Threaded Development</vt:lpstr>
      <vt:lpstr>FastPrime in C#</vt:lpstr>
      <vt:lpstr>Learning Objectives – Week 8</vt:lpstr>
      <vt:lpstr>Object-Oriented Programming [link]</vt:lpstr>
      <vt:lpstr>The “six” (Three plus) Object-Oriented Concepts</vt:lpstr>
      <vt:lpstr>Encapsulation &amp; Information Hiding</vt:lpstr>
      <vt:lpstr>Inheritance &amp; Abstraction</vt:lpstr>
      <vt:lpstr>Polymorphism</vt:lpstr>
      <vt:lpstr>Learning Objectives – Week 8</vt:lpstr>
      <vt:lpstr>End of Session</vt:lpstr>
      <vt:lpstr>Object-Oriented Programming Session: Week 8 Discussion &amp; Lecture (session 2) Instructor: Eric Pogue</vt:lpstr>
      <vt:lpstr>Learning Objectives – Week 8</vt:lpstr>
      <vt:lpstr>Data Bases [link]</vt:lpstr>
      <vt:lpstr>Phone Number Database Example</vt:lpstr>
      <vt:lpstr>Structured Query Language (SQL) [link]</vt:lpstr>
      <vt:lpstr>SQL Examples</vt:lpstr>
      <vt:lpstr>Data Base Management Systems Pro &amp; Cons</vt:lpstr>
      <vt:lpstr>Data Base Management Systems with OOP</vt:lpstr>
      <vt:lpstr>Two-tier and Three-tier Architectures</vt:lpstr>
      <vt:lpstr>Two-tier and Three-tier Architectures</vt:lpstr>
      <vt:lpstr>Two-tier and Three-tier Architectures</vt:lpstr>
      <vt:lpstr>Two-tier and Three-tier Architectures</vt:lpstr>
      <vt:lpstr>ShapeDrawDataServer Architecture</vt:lpstr>
      <vt:lpstr>Learning Objectives – Week 8</vt:lpstr>
      <vt:lpstr>Three-Tier Architecture Protocols &amp; Formats</vt:lpstr>
      <vt:lpstr>ShapeDrawDataServer</vt:lpstr>
      <vt:lpstr>ShapeDrawDataServer Architecture</vt:lpstr>
      <vt:lpstr>Review ShapeDrawDataServer</vt:lpstr>
      <vt:lpstr>Object-Oriented Programming Session: Week 8 Session 3 Preview Instructor: Eric Pogue</vt:lpstr>
      <vt:lpstr>Object-Oriented Programming Session: Week 8 Session 4 Preview Instructor: Eric Pogue</vt:lpstr>
      <vt:lpstr>End of Session</vt:lpstr>
      <vt:lpstr>Object-Oriented Programming Session: Week 8 Session 3  Instructor: Eric Pogue</vt:lpstr>
      <vt:lpstr>End of Session</vt:lpstr>
      <vt:lpstr>Object-Oriented Programming Session: Week 8 Session 4  Instructor: Eric Pogue</vt:lpstr>
      <vt:lpstr>Learning Objectives – Week 8</vt:lpstr>
      <vt:lpstr>ShapeDrawDataServer Architecture</vt:lpstr>
      <vt:lpstr>Object-Oriented Programming Session: Week 8 Session 4  Instructor: Eric Pogue</vt:lpstr>
      <vt:lpstr>End of Session</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602</cp:revision>
  <cp:lastPrinted>2017-05-05T22:16:35Z</cp:lastPrinted>
  <dcterms:created xsi:type="dcterms:W3CDTF">2016-08-15T18:20:40Z</dcterms:created>
  <dcterms:modified xsi:type="dcterms:W3CDTF">2017-05-08T20:28:54Z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