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8" r:id="rId2"/>
  </p:sldMasterIdLst>
  <p:notesMasterIdLst>
    <p:notesMasterId r:id="rId56"/>
  </p:notesMasterIdLst>
  <p:sldIdLst>
    <p:sldId id="389" r:id="rId3"/>
    <p:sldId id="256" r:id="rId4"/>
    <p:sldId id="259" r:id="rId5"/>
    <p:sldId id="387" r:id="rId6"/>
    <p:sldId id="379" r:id="rId7"/>
    <p:sldId id="380" r:id="rId8"/>
    <p:sldId id="381" r:id="rId9"/>
    <p:sldId id="382" r:id="rId10"/>
    <p:sldId id="383" r:id="rId11"/>
    <p:sldId id="384" r:id="rId12"/>
    <p:sldId id="385" r:id="rId13"/>
    <p:sldId id="386" r:id="rId14"/>
    <p:sldId id="388" r:id="rId15"/>
    <p:sldId id="355" r:id="rId16"/>
    <p:sldId id="322" r:id="rId17"/>
    <p:sldId id="323" r:id="rId18"/>
    <p:sldId id="324" r:id="rId19"/>
    <p:sldId id="325" r:id="rId20"/>
    <p:sldId id="326" r:id="rId21"/>
    <p:sldId id="327" r:id="rId22"/>
    <p:sldId id="328" r:id="rId23"/>
    <p:sldId id="329" r:id="rId24"/>
    <p:sldId id="364" r:id="rId25"/>
    <p:sldId id="330" r:id="rId26"/>
    <p:sldId id="331" r:id="rId27"/>
    <p:sldId id="332" r:id="rId28"/>
    <p:sldId id="333" r:id="rId29"/>
    <p:sldId id="334" r:id="rId30"/>
    <p:sldId id="365" r:id="rId31"/>
    <p:sldId id="335" r:id="rId32"/>
    <p:sldId id="366" r:id="rId33"/>
    <p:sldId id="336" r:id="rId34"/>
    <p:sldId id="337" r:id="rId35"/>
    <p:sldId id="338" r:id="rId36"/>
    <p:sldId id="367" r:id="rId37"/>
    <p:sldId id="339" r:id="rId38"/>
    <p:sldId id="368" r:id="rId39"/>
    <p:sldId id="340" r:id="rId40"/>
    <p:sldId id="341" r:id="rId41"/>
    <p:sldId id="342" r:id="rId42"/>
    <p:sldId id="343" r:id="rId43"/>
    <p:sldId id="344" r:id="rId44"/>
    <p:sldId id="345" r:id="rId45"/>
    <p:sldId id="346" r:id="rId46"/>
    <p:sldId id="347" r:id="rId47"/>
    <p:sldId id="348" r:id="rId48"/>
    <p:sldId id="349" r:id="rId49"/>
    <p:sldId id="369" r:id="rId50"/>
    <p:sldId id="350" r:id="rId51"/>
    <p:sldId id="351" r:id="rId52"/>
    <p:sldId id="353" r:id="rId53"/>
    <p:sldId id="354" r:id="rId54"/>
    <p:sldId id="302"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7A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83" autoAdjust="0"/>
    <p:restoredTop sz="74751" autoAdjust="0"/>
  </p:normalViewPr>
  <p:slideViewPr>
    <p:cSldViewPr>
      <p:cViewPr varScale="1">
        <p:scale>
          <a:sx n="102" d="100"/>
          <a:sy n="102" d="100"/>
        </p:scale>
        <p:origin x="91" y="25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7DF453-BE2D-4869-BB70-2E04BD2A7F29}" type="datetimeFigureOut">
              <a:rPr lang="en-US" smtClean="0"/>
              <a:t>12/4/2017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076E54-8626-4DCD-A6CB-66B8D321D950}" type="slidenum">
              <a:rPr lang="en-US" smtClean="0"/>
              <a:t>‹#›</a:t>
            </a:fld>
            <a:endParaRPr lang="en-US"/>
          </a:p>
        </p:txBody>
      </p:sp>
    </p:spTree>
    <p:extLst>
      <p:ext uri="{BB962C8B-B14F-4D97-AF65-F5344CB8AC3E}">
        <p14:creationId xmlns:p14="http://schemas.microsoft.com/office/powerpoint/2010/main" val="75469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94DE12-7B9B-46AA-AC19-C30A49928B9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8782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7099E3-314C-4C18-91CF-5571AE2A27B7}" type="slidenum">
              <a:rPr lang="en-US"/>
              <a:pPr/>
              <a:t>6</a:t>
            </a:fld>
            <a:endParaRPr lang="en-US"/>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r>
              <a:rPr lang="en-US" i="1" dirty="0"/>
              <a:t>On-demand self-service.</a:t>
            </a:r>
            <a:r>
              <a:rPr lang="en-US" dirty="0"/>
              <a:t> A consumer can unilaterally provision computing capabilities, such as server time and network storage, as needed without requiring human interaction with each service’s provider. </a:t>
            </a:r>
            <a:endParaRPr lang="en-US" i="1" dirty="0"/>
          </a:p>
          <a:p>
            <a:r>
              <a:rPr lang="en-US" i="1" dirty="0"/>
              <a:t>Ubiquitous network access.</a:t>
            </a:r>
            <a:r>
              <a:rPr lang="en-US" dirty="0"/>
              <a:t> Capabilities are available over the network and accessed through standard mechanisms that promote use by heterogeneous thin or thick client platforms (e.g., mobile phones, laptops, and PDAs).</a:t>
            </a:r>
            <a:endParaRPr lang="en-US" i="1" dirty="0"/>
          </a:p>
          <a:p>
            <a:r>
              <a:rPr lang="en-US" i="1" dirty="0"/>
              <a:t>Location independent resource pooling.</a:t>
            </a:r>
            <a:r>
              <a:rPr lang="en-US" dirty="0"/>
              <a:t> The provider’s computing resources are pooled to serve all consumers using a multi-tenant model, with different physical and virtual resources dynamically assigned and reassigned according to consumer demand. The customer generally has no control or knowledge over the exact location of the provided resources. Examples of resources include storage, processing, memory, network bandwidth, and virtual machines.</a:t>
            </a:r>
            <a:endParaRPr lang="en-US" i="1" dirty="0"/>
          </a:p>
          <a:p>
            <a:r>
              <a:rPr lang="en-US" i="1" dirty="0"/>
              <a:t>Rapid elasticity.</a:t>
            </a:r>
            <a:r>
              <a:rPr lang="en-US" dirty="0"/>
              <a:t> Capabilities can be rapidly and elastically provisioned to quickly scale up and rapidly released to quickly scale down. To the consumer, the capabilities available for rent often appear to be infinite and can be purchased in any quantity at any time.</a:t>
            </a:r>
            <a:endParaRPr lang="en-US" i="1" dirty="0"/>
          </a:p>
          <a:p>
            <a:r>
              <a:rPr lang="en-US" i="1" dirty="0"/>
              <a:t>Pay per use.</a:t>
            </a:r>
            <a:r>
              <a:rPr lang="en-US" b="1" dirty="0"/>
              <a:t> </a:t>
            </a:r>
            <a:r>
              <a:rPr lang="en-US" dirty="0"/>
              <a:t>Capabilities are charged using a metered, fee-for-service, or advertising based billing model to promote optimization of resource use. Examples are measuring the storage, bandwidth, and computing resources consumed and charging for the number of active user accounts per month. Clouds within an organization accrue cost between business units and may or may not use actual currency.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C6D53E-F9DC-4CA1-B399-48550A07A4C1}" type="slidenum">
              <a:rPr lang="en-US"/>
              <a:pPr/>
              <a:t>7</a:t>
            </a:fld>
            <a:endParaRPr lang="en-US"/>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r>
              <a:rPr lang="en-US" i="1" dirty="0"/>
              <a:t>Cloud Software as a Service (</a:t>
            </a:r>
            <a:r>
              <a:rPr lang="en-US" i="1" dirty="0" err="1"/>
              <a:t>SaaS</a:t>
            </a:r>
            <a:r>
              <a:rPr lang="en-US" i="1" dirty="0"/>
              <a:t>).</a:t>
            </a:r>
            <a:r>
              <a:rPr lang="en-US" dirty="0"/>
              <a:t> The capability provided to the consumer is to use the provider’s applications running on a cloud infrastructure and accessible from various client devices through a thin client interface such as a Web browser (e.g., web-based email). The consumer does not manage or control the underlying cloud infrastructure, network, servers, operating systems, storage, or even individual application capabilities, with the possible exception of limited user-specific application configuration settings.</a:t>
            </a:r>
            <a:endParaRPr lang="en-US" i="1" dirty="0"/>
          </a:p>
          <a:p>
            <a:r>
              <a:rPr lang="en-US" i="1" dirty="0"/>
              <a:t>Cloud Platform as a Service (</a:t>
            </a:r>
            <a:r>
              <a:rPr lang="en-US" i="1" dirty="0" err="1"/>
              <a:t>PaaS</a:t>
            </a:r>
            <a:r>
              <a:rPr lang="en-US" i="1" dirty="0"/>
              <a:t>). </a:t>
            </a:r>
            <a:r>
              <a:rPr lang="en-US" dirty="0"/>
              <a:t>The capability provided to the consumer is to deploy onto the cloud infrastructure consumer-created applications using programming languages and tools supported by the provider (e.g., java, python, </a:t>
            </a:r>
            <a:r>
              <a:rPr lang="en-US" dirty="0" err="1"/>
              <a:t>.Net</a:t>
            </a:r>
            <a:r>
              <a:rPr lang="en-US" dirty="0"/>
              <a:t>). The consumer does not manage or control the underlying cloud infrastructure, network, servers, operating systems, or storage, but the consumer has control over the deployed applications and possibly application hosting environment configurations.</a:t>
            </a:r>
            <a:endParaRPr lang="en-US" i="1" dirty="0"/>
          </a:p>
          <a:p>
            <a:r>
              <a:rPr lang="en-US" i="1" dirty="0"/>
              <a:t>Cloud Infrastructure as a Service (</a:t>
            </a:r>
            <a:r>
              <a:rPr lang="en-US" i="1" dirty="0" err="1"/>
              <a:t>IaaS</a:t>
            </a:r>
            <a:r>
              <a:rPr lang="en-US" i="1" dirty="0"/>
              <a:t>). </a:t>
            </a:r>
            <a:r>
              <a:rPr lang="en-US" dirty="0"/>
              <a:t>The capability provided to the consumer is to rent processing, storage, networks, and other fundamental computing resources where the consumer is able to deploy and run arbitrary software, which can include operating systems and applications. The consumer does not manage or control the underlying cloud infrastructure but has control over operating systems, storage, deployed applications, and possibly select networking components (e.g., firewalls, load balancers).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94DE12-7B9B-46AA-AC19-C30A49928B9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2492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pitchFamily="34" charset="0"/>
                <a:ea typeface="ＭＳ Ｐゴシック" pitchFamily="34" charset="-128"/>
              </a:rPr>
              <a:t>Washington Post: the Washington Post was able to convert 17,481 pages of scanned document images into a searchable database in about a day using Amazon EC2. On March 19th at 10am, Hillary Clinton’s ofﬁcial White House schedule from 1993-2001 was released to the public as a large collection of scanned images (in PDF format, but non-searchable). Washington Post engineer Peter Harkins used 200 Amazon EC2 instances to perform OCR (Optical Character Recognition) on the scanned ﬁles to create searchable text – “I used 1,407 hours of virtual machine time for a ﬁnal expense of $144.62. We consider it a successful proof of concept.”</a:t>
            </a:r>
          </a:p>
        </p:txBody>
      </p:sp>
      <p:sp>
        <p:nvSpPr>
          <p:cNvPr id="110596"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7413" eaLnBrk="0" hangingPunct="0">
              <a:defRPr sz="2400" b="1">
                <a:solidFill>
                  <a:schemeClr val="tx1"/>
                </a:solidFill>
                <a:latin typeface="Arial" pitchFamily="34" charset="0"/>
                <a:ea typeface="ＭＳ Ｐゴシック" pitchFamily="34" charset="-128"/>
              </a:defRPr>
            </a:lvl1pPr>
            <a:lvl2pPr marL="742950" indent="-285750" defTabSz="887413" eaLnBrk="0" hangingPunct="0">
              <a:defRPr sz="2400" b="1">
                <a:solidFill>
                  <a:schemeClr val="tx1"/>
                </a:solidFill>
                <a:latin typeface="Arial" pitchFamily="34" charset="0"/>
                <a:ea typeface="ＭＳ Ｐゴシック" pitchFamily="34" charset="-128"/>
              </a:defRPr>
            </a:lvl2pPr>
            <a:lvl3pPr marL="1143000" indent="-228600" defTabSz="887413" eaLnBrk="0" hangingPunct="0">
              <a:defRPr sz="2400" b="1">
                <a:solidFill>
                  <a:schemeClr val="tx1"/>
                </a:solidFill>
                <a:latin typeface="Arial" pitchFamily="34" charset="0"/>
                <a:ea typeface="ＭＳ Ｐゴシック" pitchFamily="34" charset="-128"/>
              </a:defRPr>
            </a:lvl3pPr>
            <a:lvl4pPr marL="1600200" indent="-228600" defTabSz="887413" eaLnBrk="0" hangingPunct="0">
              <a:defRPr sz="2400" b="1">
                <a:solidFill>
                  <a:schemeClr val="tx1"/>
                </a:solidFill>
                <a:latin typeface="Arial" pitchFamily="34" charset="0"/>
                <a:ea typeface="ＭＳ Ｐゴシック" pitchFamily="34" charset="-128"/>
              </a:defRPr>
            </a:lvl4pPr>
            <a:lvl5pPr marL="2057400" indent="-228600" defTabSz="887413" eaLnBrk="0" hangingPunct="0">
              <a:defRPr sz="2400" b="1">
                <a:solidFill>
                  <a:schemeClr val="tx1"/>
                </a:solidFill>
                <a:latin typeface="Arial" pitchFamily="34" charset="0"/>
                <a:ea typeface="ＭＳ Ｐゴシック" pitchFamily="34" charset="-128"/>
              </a:defRPr>
            </a:lvl5pPr>
            <a:lvl6pPr marL="2514600" indent="-228600" defTabSz="887413" eaLnBrk="0" fontAlgn="base" hangingPunct="0">
              <a:spcBef>
                <a:spcPct val="0"/>
              </a:spcBef>
              <a:spcAft>
                <a:spcPct val="0"/>
              </a:spcAft>
              <a:defRPr sz="2400" b="1">
                <a:solidFill>
                  <a:schemeClr val="tx1"/>
                </a:solidFill>
                <a:latin typeface="Arial" pitchFamily="34" charset="0"/>
                <a:ea typeface="ＭＳ Ｐゴシック" pitchFamily="34" charset="-128"/>
              </a:defRPr>
            </a:lvl6pPr>
            <a:lvl7pPr marL="2971800" indent="-228600" defTabSz="887413" eaLnBrk="0" fontAlgn="base" hangingPunct="0">
              <a:spcBef>
                <a:spcPct val="0"/>
              </a:spcBef>
              <a:spcAft>
                <a:spcPct val="0"/>
              </a:spcAft>
              <a:defRPr sz="2400" b="1">
                <a:solidFill>
                  <a:schemeClr val="tx1"/>
                </a:solidFill>
                <a:latin typeface="Arial" pitchFamily="34" charset="0"/>
                <a:ea typeface="ＭＳ Ｐゴシック" pitchFamily="34" charset="-128"/>
              </a:defRPr>
            </a:lvl7pPr>
            <a:lvl8pPr marL="3429000" indent="-228600" defTabSz="887413" eaLnBrk="0" fontAlgn="base" hangingPunct="0">
              <a:spcBef>
                <a:spcPct val="0"/>
              </a:spcBef>
              <a:spcAft>
                <a:spcPct val="0"/>
              </a:spcAft>
              <a:defRPr sz="2400" b="1">
                <a:solidFill>
                  <a:schemeClr val="tx1"/>
                </a:solidFill>
                <a:latin typeface="Arial" pitchFamily="34" charset="0"/>
                <a:ea typeface="ＭＳ Ｐゴシック" pitchFamily="34" charset="-128"/>
              </a:defRPr>
            </a:lvl8pPr>
            <a:lvl9pPr marL="3886200" indent="-228600" defTabSz="887413" eaLnBrk="0" fontAlgn="base" hangingPunct="0">
              <a:spcBef>
                <a:spcPct val="0"/>
              </a:spcBef>
              <a:spcAft>
                <a:spcPct val="0"/>
              </a:spcAft>
              <a:defRPr sz="2400" b="1">
                <a:solidFill>
                  <a:schemeClr val="tx1"/>
                </a:solidFill>
                <a:latin typeface="Arial" pitchFamily="34" charset="0"/>
                <a:ea typeface="ＭＳ Ｐゴシック" pitchFamily="34" charset="-128"/>
              </a:defRPr>
            </a:lvl9pPr>
          </a:lstStyle>
          <a:p>
            <a:pPr eaLnBrk="1" hangingPunct="1">
              <a:defRPr/>
            </a:pPr>
            <a:fld id="{4E99B7F9-C91F-4ACB-A27A-2D271D2F2A7F}" type="slidenum">
              <a:rPr lang="en-US" sz="1100" b="0" smtClean="0"/>
              <a:pPr eaLnBrk="1" hangingPunct="1">
                <a:defRPr/>
              </a:pPr>
              <a:t>52</a:t>
            </a:fld>
            <a:endParaRPr lang="en-US" sz="1100"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0"/>
            <a:ext cx="7772400" cy="1066800"/>
          </a:xfrm>
          <a:prstGeom prst="roundRect">
            <a:avLst/>
          </a:prstGeom>
          <a:solidFill>
            <a:schemeClr val="accent5">
              <a:lumMod val="20000"/>
              <a:lumOff val="80000"/>
            </a:schemeClr>
          </a:solidFill>
          <a:ln w="28575">
            <a:solidFill>
              <a:schemeClr val="accent6">
                <a:lumMod val="50000"/>
              </a:schemeClr>
            </a:solidFill>
          </a:ln>
        </p:spPr>
        <p:txBody>
          <a:bodyPr/>
          <a:lstStyle>
            <a:lvl1pPr algn="ctr">
              <a:defRPr sz="3600" u="none">
                <a:solidFill>
                  <a:srgbClr val="FF0000"/>
                </a:solidFill>
                <a:latin typeface="Lucida Sans" panose="020B0602030504020204" pitchFamily="34" charset="0"/>
              </a:defRPr>
            </a:lvl1pPr>
          </a:lstStyle>
          <a:p>
            <a:r>
              <a:rPr lang="en-US" dirty="0"/>
              <a:t>Click to edit Master title style</a:t>
            </a:r>
          </a:p>
        </p:txBody>
      </p:sp>
      <p:sp>
        <p:nvSpPr>
          <p:cNvPr id="3" name="Subtitle 2"/>
          <p:cNvSpPr>
            <a:spLocks noGrp="1"/>
          </p:cNvSpPr>
          <p:nvPr>
            <p:ph type="subTitle" idx="1"/>
          </p:nvPr>
        </p:nvSpPr>
        <p:spPr>
          <a:xfrm>
            <a:off x="1066800" y="3886200"/>
            <a:ext cx="7010400" cy="1752600"/>
          </a:xfrm>
        </p:spPr>
        <p:txBody>
          <a:bodyPr/>
          <a:lstStyle>
            <a:lvl1pPr marL="0" indent="0" algn="ctr">
              <a:buNone/>
              <a:defRPr sz="2000" b="1">
                <a:latin typeface="Lucida Sans" panose="020B060203050402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12/4/2017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94568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D8BD707-D9CF-40AE-B4C6-C98DA3205C09}" type="datetimeFigureOut">
              <a:rPr lang="en-US" smtClean="0"/>
              <a:pPr/>
              <a:t>12/4/2017</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7575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12/4/2017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107866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685800"/>
            <a:ext cx="1962150" cy="464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5734050" cy="464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12/4/2017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39218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BD6E06-0F29-43E3-9201-8686C612D655}" type="datetime1">
              <a:rPr lang="en-US" smtClean="0"/>
              <a:pPr/>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D52FE7-510E-4568-B5A3-B9DF3F85EED9}" type="slidenum">
              <a:rPr lang="en-US" smtClean="0"/>
              <a:pPr/>
              <a:t>‹#›</a:t>
            </a:fld>
            <a:endParaRPr lang="en-US"/>
          </a:p>
        </p:txBody>
      </p:sp>
    </p:spTree>
    <p:extLst>
      <p:ext uri="{BB962C8B-B14F-4D97-AF65-F5344CB8AC3E}">
        <p14:creationId xmlns:p14="http://schemas.microsoft.com/office/powerpoint/2010/main" val="3034317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12/4/2017</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14020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12/4/2017</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82763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12/4/2017</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039976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12/4/2017</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1515273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12/4/2017</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942519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12/4/2017</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25262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chemeClr val="tx1"/>
                </a:solidFill>
                <a:latin typeface="Lucida Sans" panose="020B0602030504020204" pitchFamily="34" charset="0"/>
              </a:defRPr>
            </a:lvl1pPr>
          </a:lstStyle>
          <a:p>
            <a:r>
              <a:rPr lang="en-US" dirty="0"/>
              <a:t>Click to edit Master title style</a:t>
            </a:r>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12/4/2017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764245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12/4/2017</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0732839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12/4/2017</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1153705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12/4/2017</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6474449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12/4/2017</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290540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12/4/2017</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02439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prstGeom prst="roundRect">
            <a:avLst/>
          </a:prstGeom>
          <a:solidFill>
            <a:schemeClr val="accent5">
              <a:lumMod val="20000"/>
              <a:lumOff val="80000"/>
            </a:schemeClr>
          </a:solidFill>
          <a:ln w="25400" cmpd="sng">
            <a:solidFill>
              <a:schemeClr val="tx1"/>
            </a:solidFill>
            <a:prstDash val="solid"/>
          </a:ln>
        </p:spPr>
        <p:txBody>
          <a:bodyPr/>
          <a:lstStyle>
            <a:lvl1pPr algn="ct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marL="0" indent="0">
              <a:buNone/>
              <a:defRPr sz="2200">
                <a:latin typeface="Lucida Sans" panose="020B0602030504020204" pitchFamily="34" charset="0"/>
              </a:defRPr>
            </a:lvl1pPr>
            <a:lvl2pPr marL="742950" indent="-285750">
              <a:buFont typeface="Arial" panose="020B0604020202020204" pitchFamily="34" charset="0"/>
              <a:buChar char="•"/>
              <a:defRPr sz="2000">
                <a:latin typeface="Lucida Sans" panose="020B0602030504020204" pitchFamily="34" charset="0"/>
              </a:defRPr>
            </a:lvl2pPr>
            <a:lvl3pPr marL="1143000" indent="-228600">
              <a:buFont typeface="Lucida Sans" panose="020B0602030504020204" pitchFamily="34" charset="0"/>
              <a:buChar char="–"/>
              <a:defRPr>
                <a:latin typeface="Lucida Sans" panose="020B0602030504020204" pitchFamily="34" charset="0"/>
              </a:defRPr>
            </a:lvl3pPr>
            <a:lvl4pPr marL="1600200" indent="-228600">
              <a:buFont typeface="Lucida Sans" panose="020B0602030504020204" pitchFamily="34" charset="0"/>
              <a:buChar char="•"/>
              <a:defRPr>
                <a:latin typeface="Lucida Sans" panose="020B0602030504020204" pitchFamily="34" charset="0"/>
              </a:defRPr>
            </a:lvl4pPr>
            <a:lvl5pPr>
              <a:defRPr>
                <a:latin typeface="Lucida Sans" panose="020B0602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12/4/2017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83013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12/4/2017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323848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219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1D8BD707-D9CF-40AE-B4C6-C98DA3205C09}" type="datetimeFigureOut">
              <a:rPr lang="en-US" smtClean="0"/>
              <a:pPr/>
              <a:t>12/4/2017</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378988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1D8BD707-D9CF-40AE-B4C6-C98DA3205C09}" type="datetimeFigureOut">
              <a:rPr lang="en-US" smtClean="0"/>
              <a:pPr/>
              <a:t>12/4/2017</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09980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1D8BD707-D9CF-40AE-B4C6-C98DA3205C09}" type="datetimeFigureOut">
              <a:rPr lang="en-US" smtClean="0"/>
              <a:pPr/>
              <a:t>12/4/2017</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78050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D8BD707-D9CF-40AE-B4C6-C98DA3205C09}" type="datetimeFigureOut">
              <a:rPr lang="en-US" smtClean="0"/>
              <a:pPr/>
              <a:t>12/4/2017</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93110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D8BD707-D9CF-40AE-B4C6-C98DA3205C09}" type="datetimeFigureOut">
              <a:rPr lang="en-US" smtClean="0"/>
              <a:pPr/>
              <a:t>12/4/2017</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45833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xfrm>
            <a:off x="660400" y="317500"/>
            <a:ext cx="78486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29699" name="Rectangle 3"/>
          <p:cNvSpPr>
            <a:spLocks noGrp="1" noChangeArrowheads="1"/>
          </p:cNvSpPr>
          <p:nvPr>
            <p:ph type="body" idx="1"/>
          </p:nvPr>
        </p:nvSpPr>
        <p:spPr bwMode="auto">
          <a:xfrm>
            <a:off x="685800" y="1219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29700"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fld id="{1D8BD707-D9CF-40AE-B4C6-C98DA3205C09}" type="datetimeFigureOut">
              <a:rPr lang="en-US" smtClean="0"/>
              <a:pPr/>
              <a:t>12/4/2017</a:t>
            </a:fld>
            <a:endParaRPr lang="en-US"/>
          </a:p>
        </p:txBody>
      </p:sp>
      <p:sp>
        <p:nvSpPr>
          <p:cNvPr id="2970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29702"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6"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7" r:id="rId13"/>
  </p:sldLayoutIdLst>
  <p:txStyles>
    <p:titleStyle>
      <a:lvl1pPr algn="r" rtl="0" eaLnBrk="1" fontAlgn="base" hangingPunct="1">
        <a:spcBef>
          <a:spcPct val="0"/>
        </a:spcBef>
        <a:spcAft>
          <a:spcPct val="0"/>
        </a:spcAft>
        <a:defRPr sz="2400">
          <a:solidFill>
            <a:schemeClr val="tx2"/>
          </a:solidFill>
          <a:latin typeface="Calibri" panose="020F0502020204030204" pitchFamily="34" charset="0"/>
          <a:ea typeface="+mj-ea"/>
          <a:cs typeface="+mj-cs"/>
        </a:defRPr>
      </a:lvl1pPr>
      <a:lvl2pPr algn="r" rtl="0" eaLnBrk="1" fontAlgn="base" hangingPunct="1">
        <a:spcBef>
          <a:spcPct val="0"/>
        </a:spcBef>
        <a:spcAft>
          <a:spcPct val="0"/>
        </a:spcAft>
        <a:defRPr sz="2000">
          <a:solidFill>
            <a:schemeClr val="tx2"/>
          </a:solidFill>
          <a:latin typeface="Times New Roman" pitchFamily="18" charset="0"/>
        </a:defRPr>
      </a:lvl2pPr>
      <a:lvl3pPr algn="r" rtl="0" eaLnBrk="1" fontAlgn="base" hangingPunct="1">
        <a:spcBef>
          <a:spcPct val="0"/>
        </a:spcBef>
        <a:spcAft>
          <a:spcPct val="0"/>
        </a:spcAft>
        <a:defRPr sz="2000">
          <a:solidFill>
            <a:schemeClr val="tx2"/>
          </a:solidFill>
          <a:latin typeface="Times New Roman" pitchFamily="18" charset="0"/>
        </a:defRPr>
      </a:lvl3pPr>
      <a:lvl4pPr algn="r" rtl="0" eaLnBrk="1" fontAlgn="base" hangingPunct="1">
        <a:spcBef>
          <a:spcPct val="0"/>
        </a:spcBef>
        <a:spcAft>
          <a:spcPct val="0"/>
        </a:spcAft>
        <a:defRPr sz="2000">
          <a:solidFill>
            <a:schemeClr val="tx2"/>
          </a:solidFill>
          <a:latin typeface="Times New Roman" pitchFamily="18" charset="0"/>
        </a:defRPr>
      </a:lvl4pPr>
      <a:lvl5pPr algn="r" rtl="0" eaLnBrk="1" fontAlgn="base" hangingPunct="1">
        <a:spcBef>
          <a:spcPct val="0"/>
        </a:spcBef>
        <a:spcAft>
          <a:spcPct val="0"/>
        </a:spcAft>
        <a:defRPr sz="2000">
          <a:solidFill>
            <a:schemeClr val="tx2"/>
          </a:solidFill>
          <a:latin typeface="Times New Roman" pitchFamily="18" charset="0"/>
        </a:defRPr>
      </a:lvl5pPr>
      <a:lvl6pPr marL="457200" algn="r" rtl="0" eaLnBrk="1" fontAlgn="base" hangingPunct="1">
        <a:spcBef>
          <a:spcPct val="0"/>
        </a:spcBef>
        <a:spcAft>
          <a:spcPct val="0"/>
        </a:spcAft>
        <a:defRPr sz="2000">
          <a:solidFill>
            <a:schemeClr val="tx2"/>
          </a:solidFill>
          <a:latin typeface="Times New Roman" pitchFamily="18" charset="0"/>
        </a:defRPr>
      </a:lvl6pPr>
      <a:lvl7pPr marL="914400" algn="r" rtl="0" eaLnBrk="1" fontAlgn="base" hangingPunct="1">
        <a:spcBef>
          <a:spcPct val="0"/>
        </a:spcBef>
        <a:spcAft>
          <a:spcPct val="0"/>
        </a:spcAft>
        <a:defRPr sz="2000">
          <a:solidFill>
            <a:schemeClr val="tx2"/>
          </a:solidFill>
          <a:latin typeface="Times New Roman" pitchFamily="18" charset="0"/>
        </a:defRPr>
      </a:lvl7pPr>
      <a:lvl8pPr marL="1371600" algn="r" rtl="0" eaLnBrk="1" fontAlgn="base" hangingPunct="1">
        <a:spcBef>
          <a:spcPct val="0"/>
        </a:spcBef>
        <a:spcAft>
          <a:spcPct val="0"/>
        </a:spcAft>
        <a:defRPr sz="2000">
          <a:solidFill>
            <a:schemeClr val="tx2"/>
          </a:solidFill>
          <a:latin typeface="Times New Roman" pitchFamily="18" charset="0"/>
        </a:defRPr>
      </a:lvl8pPr>
      <a:lvl9pPr marL="1828800" algn="r" rtl="0" eaLnBrk="1" fontAlgn="base" hangingPunct="1">
        <a:spcBef>
          <a:spcPct val="0"/>
        </a:spcBef>
        <a:spcAft>
          <a:spcPct val="0"/>
        </a:spcAft>
        <a:defRPr sz="2000">
          <a:solidFill>
            <a:schemeClr val="tx2"/>
          </a:solidFill>
          <a:latin typeface="Times New Roman" pitchFamily="18" charset="0"/>
        </a:defRPr>
      </a:lvl9pPr>
    </p:titleStyle>
    <p:bodyStyle>
      <a:lvl1pPr marL="0" indent="0" algn="l" rtl="0" eaLnBrk="1" fontAlgn="base" hangingPunct="1">
        <a:spcBef>
          <a:spcPct val="20000"/>
        </a:spcBef>
        <a:spcAft>
          <a:spcPct val="0"/>
        </a:spcAft>
        <a:buNone/>
        <a:defRPr sz="2800">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har char="–"/>
        <a:defRPr sz="2400">
          <a:solidFill>
            <a:schemeClr val="tx1"/>
          </a:solidFill>
          <a:latin typeface="Calibri" panose="020F0502020204030204" pitchFamily="34" charset="0"/>
        </a:defRPr>
      </a:lvl2pPr>
      <a:lvl3pPr marL="1143000" indent="-228600" algn="l" rtl="0" eaLnBrk="1" fontAlgn="base" hangingPunct="1">
        <a:spcBef>
          <a:spcPct val="20000"/>
        </a:spcBef>
        <a:spcAft>
          <a:spcPct val="0"/>
        </a:spcAft>
        <a:buChar char="•"/>
        <a:defRPr>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FB62F81-FD80-4AA8-93CA-E835B40BE667}" type="datetimeFigureOut">
              <a:rPr lang="en-US" smtClean="0"/>
              <a:t>12/4/2017</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43080099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699022"/>
            <a:ext cx="6858000" cy="1790700"/>
          </a:xfrm>
        </p:spPr>
        <p:txBody>
          <a:bodyPr>
            <a:normAutofit/>
          </a:bodyPr>
          <a:lstStyle/>
          <a:p>
            <a:r>
              <a:rPr lang="en-US" sz="3600" dirty="0"/>
              <a:t>Start of Session</a:t>
            </a:r>
          </a:p>
        </p:txBody>
      </p:sp>
      <p:sp>
        <p:nvSpPr>
          <p:cNvPr id="3" name="Subtitle 2"/>
          <p:cNvSpPr>
            <a:spLocks noGrp="1"/>
          </p:cNvSpPr>
          <p:nvPr>
            <p:ph type="subTitle" idx="1"/>
          </p:nvPr>
        </p:nvSpPr>
        <p:spPr>
          <a:xfrm>
            <a:off x="1143000" y="3558778"/>
            <a:ext cx="6858000" cy="1648517"/>
          </a:xfrm>
        </p:spPr>
        <p:txBody>
          <a:bodyPr>
            <a:normAutofit/>
          </a:bodyPr>
          <a:lstStyle/>
          <a:p>
            <a:pPr algn="l"/>
            <a:r>
              <a:rPr lang="en-US" dirty="0"/>
              <a:t>Course Number: CPSC-24700</a:t>
            </a:r>
          </a:p>
          <a:p>
            <a:pPr algn="l"/>
            <a:r>
              <a:rPr lang="en-US" dirty="0"/>
              <a:t>Instructor: Eric Pogue</a:t>
            </a:r>
          </a:p>
        </p:txBody>
      </p:sp>
    </p:spTree>
    <p:extLst>
      <p:ext uri="{BB962C8B-B14F-4D97-AF65-F5344CB8AC3E}">
        <p14:creationId xmlns:p14="http://schemas.microsoft.com/office/powerpoint/2010/main" val="42606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Cloud Computing?</a:t>
            </a:r>
          </a:p>
        </p:txBody>
      </p:sp>
      <p:sp>
        <p:nvSpPr>
          <p:cNvPr id="3" name="Content Placeholder 2"/>
          <p:cNvSpPr>
            <a:spLocks noGrp="1"/>
          </p:cNvSpPr>
          <p:nvPr>
            <p:ph idx="1"/>
          </p:nvPr>
        </p:nvSpPr>
        <p:spPr>
          <a:xfrm>
            <a:off x="685800" y="1219200"/>
            <a:ext cx="7772400" cy="4572000"/>
          </a:xfrm>
        </p:spPr>
        <p:txBody>
          <a:bodyPr>
            <a:normAutofit fontScale="92500" lnSpcReduction="10000"/>
          </a:bodyPr>
          <a:lstStyle/>
          <a:p>
            <a:r>
              <a:rPr lang="en-US" dirty="0"/>
              <a:t>Without a Cloud:</a:t>
            </a:r>
          </a:p>
          <a:p>
            <a:pPr lvl="1"/>
            <a:r>
              <a:rPr lang="en-US" dirty="0"/>
              <a:t>Capital investment needed	</a:t>
            </a:r>
          </a:p>
          <a:p>
            <a:pPr lvl="2"/>
            <a:r>
              <a:rPr lang="en-US" dirty="0"/>
              <a:t>Heavy fixed costs</a:t>
            </a:r>
          </a:p>
          <a:p>
            <a:pPr lvl="1"/>
            <a:endParaRPr lang="en-US" dirty="0"/>
          </a:p>
          <a:p>
            <a:pPr lvl="1"/>
            <a:r>
              <a:rPr lang="en-US" dirty="0"/>
              <a:t>Redundant expenditures</a:t>
            </a:r>
            <a:endParaRPr lang="en-US" dirty="0">
              <a:sym typeface="Wingdings"/>
            </a:endParaRPr>
          </a:p>
          <a:p>
            <a:pPr lvl="1"/>
            <a:endParaRPr lang="en-US" dirty="0">
              <a:sym typeface="Wingdings"/>
            </a:endParaRPr>
          </a:p>
          <a:p>
            <a:pPr lvl="1"/>
            <a:r>
              <a:rPr lang="en-US" dirty="0">
                <a:sym typeface="Wingdings"/>
              </a:rPr>
              <a:t>High energy cost, low CPU utilization</a:t>
            </a:r>
          </a:p>
          <a:p>
            <a:pPr lvl="1"/>
            <a:endParaRPr lang="en-US" dirty="0"/>
          </a:p>
          <a:p>
            <a:pPr lvl="1"/>
            <a:r>
              <a:rPr lang="en-US" dirty="0"/>
              <a:t>Dealing with unreliable hardware</a:t>
            </a:r>
          </a:p>
          <a:p>
            <a:pPr lvl="2"/>
            <a:r>
              <a:rPr lang="en-US" dirty="0"/>
              <a:t>Maintenance / replacement costs</a:t>
            </a:r>
          </a:p>
          <a:p>
            <a:pPr lvl="1"/>
            <a:endParaRPr lang="en-US" dirty="0"/>
          </a:p>
          <a:p>
            <a:pPr lvl="1"/>
            <a:r>
              <a:rPr lang="en-US" dirty="0"/>
              <a:t>High-levels of overcapacity (Technology and Labor)</a:t>
            </a:r>
          </a:p>
          <a:p>
            <a:pPr lvl="2"/>
            <a:r>
              <a:rPr lang="en-US" dirty="0"/>
              <a:t>Need to provide enough computing resources for most demanding applications at all times</a:t>
            </a:r>
          </a:p>
          <a:p>
            <a:endParaRPr lang="en-US" dirty="0"/>
          </a:p>
        </p:txBody>
      </p:sp>
    </p:spTree>
    <p:extLst>
      <p:ext uri="{BB962C8B-B14F-4D97-AF65-F5344CB8AC3E}">
        <p14:creationId xmlns:p14="http://schemas.microsoft.com/office/powerpoint/2010/main" val="2199614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Cloud Computing? (cont.)</a:t>
            </a:r>
          </a:p>
        </p:txBody>
      </p:sp>
      <p:sp>
        <p:nvSpPr>
          <p:cNvPr id="3" name="Content Placeholder 2"/>
          <p:cNvSpPr>
            <a:spLocks noGrp="1"/>
          </p:cNvSpPr>
          <p:nvPr>
            <p:ph idx="1"/>
          </p:nvPr>
        </p:nvSpPr>
        <p:spPr/>
        <p:txBody>
          <a:bodyPr>
            <a:normAutofit/>
          </a:bodyPr>
          <a:lstStyle/>
          <a:p>
            <a:r>
              <a:rPr lang="en-US" b="1" dirty="0">
                <a:solidFill>
                  <a:srgbClr val="000000"/>
                </a:solidFill>
              </a:rPr>
              <a:t>Solution</a:t>
            </a:r>
            <a:r>
              <a:rPr lang="en-US" dirty="0">
                <a:solidFill>
                  <a:srgbClr val="000000"/>
                </a:solidFill>
              </a:rPr>
              <a:t>: supply computing resources like a </a:t>
            </a:r>
            <a:r>
              <a:rPr lang="en-US" dirty="0">
                <a:solidFill>
                  <a:srgbClr val="FF0000"/>
                </a:solidFill>
              </a:rPr>
              <a:t>utility</a:t>
            </a:r>
          </a:p>
          <a:p>
            <a:pPr lvl="1"/>
            <a:r>
              <a:rPr lang="en-US" sz="2200" dirty="0">
                <a:solidFill>
                  <a:srgbClr val="000000"/>
                </a:solidFill>
              </a:rPr>
              <a:t>Efficient: economy of scale</a:t>
            </a:r>
          </a:p>
          <a:p>
            <a:pPr lvl="1"/>
            <a:r>
              <a:rPr lang="en-US" sz="2200" dirty="0">
                <a:solidFill>
                  <a:srgbClr val="000000"/>
                </a:solidFill>
              </a:rPr>
              <a:t>All problems are outsourced to the cloud provider </a:t>
            </a:r>
          </a:p>
          <a:p>
            <a:pPr lvl="1"/>
            <a:r>
              <a:rPr lang="en-US" sz="2200" dirty="0">
                <a:solidFill>
                  <a:srgbClr val="000000"/>
                </a:solidFill>
              </a:rPr>
              <a:t>The provider will share the overhead costs among many customers, amortizing the costs</a:t>
            </a:r>
          </a:p>
          <a:p>
            <a:pPr lvl="1"/>
            <a:r>
              <a:rPr lang="en-US" sz="2200" dirty="0">
                <a:solidFill>
                  <a:srgbClr val="000000"/>
                </a:solidFill>
              </a:rPr>
              <a:t>You only pay for:</a:t>
            </a:r>
          </a:p>
          <a:p>
            <a:pPr lvl="2"/>
            <a:r>
              <a:rPr lang="en-US" sz="2200" dirty="0">
                <a:solidFill>
                  <a:srgbClr val="000000"/>
                </a:solidFill>
              </a:rPr>
              <a:t>the amortized overhead </a:t>
            </a:r>
          </a:p>
          <a:p>
            <a:pPr lvl="2"/>
            <a:r>
              <a:rPr lang="en-US" sz="2200" dirty="0">
                <a:solidFill>
                  <a:srgbClr val="000000"/>
                </a:solidFill>
              </a:rPr>
              <a:t>Your real CPU / Storage / Bandwidth usage</a:t>
            </a:r>
          </a:p>
        </p:txBody>
      </p:sp>
    </p:spTree>
    <p:extLst>
      <p:ext uri="{BB962C8B-B14F-4D97-AF65-F5344CB8AC3E}">
        <p14:creationId xmlns:p14="http://schemas.microsoft.com/office/powerpoint/2010/main" val="1619657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 Benefits</a:t>
            </a:r>
          </a:p>
        </p:txBody>
      </p:sp>
      <p:sp>
        <p:nvSpPr>
          <p:cNvPr id="3" name="Content Placeholder 2"/>
          <p:cNvSpPr>
            <a:spLocks noGrp="1"/>
          </p:cNvSpPr>
          <p:nvPr>
            <p:ph idx="1"/>
          </p:nvPr>
        </p:nvSpPr>
        <p:spPr>
          <a:xfrm>
            <a:off x="685800" y="1219200"/>
            <a:ext cx="7772400" cy="5029200"/>
          </a:xfrm>
        </p:spPr>
        <p:txBody>
          <a:bodyPr>
            <a:normAutofit fontScale="70000" lnSpcReduction="20000"/>
          </a:bodyPr>
          <a:lstStyle/>
          <a:p>
            <a:r>
              <a:rPr lang="en-US" b="1" dirty="0"/>
              <a:t>Cost Savings</a:t>
            </a:r>
          </a:p>
          <a:p>
            <a:pPr lvl="1"/>
            <a:r>
              <a:rPr lang="en-US" dirty="0"/>
              <a:t>Companies can reduce their capital expenditures and use operational expenditures for increasing their computing capabilities. This is a lower barrier to entry and also requires fewer in-house IT resources to provide system support.</a:t>
            </a:r>
          </a:p>
          <a:p>
            <a:endParaRPr lang="en-US" b="1" dirty="0"/>
          </a:p>
          <a:p>
            <a:r>
              <a:rPr lang="en-US" b="1" dirty="0"/>
              <a:t>Scalability/Flexibility</a:t>
            </a:r>
          </a:p>
          <a:p>
            <a:pPr lvl="1"/>
            <a:r>
              <a:rPr lang="en-US" dirty="0"/>
              <a:t>Companies can start with a small deployment and grow to a large deployment fairly rapidly, and then scale back if necessary. Also, the flexibility of cloud computing allows companies to use extra resources at peak times, enabling them to satisfy consumer demands.</a:t>
            </a:r>
          </a:p>
          <a:p>
            <a:endParaRPr lang="en-US" b="1" dirty="0"/>
          </a:p>
          <a:p>
            <a:r>
              <a:rPr lang="en-US" b="1" dirty="0"/>
              <a:t>Reliability</a:t>
            </a:r>
          </a:p>
          <a:p>
            <a:pPr lvl="1"/>
            <a:r>
              <a:rPr lang="en-US" dirty="0"/>
              <a:t>Services using multiple redundant sites can support business continuity and disaster recovery.</a:t>
            </a:r>
          </a:p>
          <a:p>
            <a:endParaRPr lang="en-US" b="1" dirty="0"/>
          </a:p>
          <a:p>
            <a:r>
              <a:rPr lang="en-US" b="1" dirty="0"/>
              <a:t>Maintenance</a:t>
            </a:r>
          </a:p>
          <a:p>
            <a:pPr lvl="1"/>
            <a:r>
              <a:rPr lang="en-US" dirty="0"/>
              <a:t>Cloud service providers do the system maintenance, and access is through APIs that do not require application installations onto PCs, thus further reducing maintenance requirements.</a:t>
            </a:r>
          </a:p>
          <a:p>
            <a:endParaRPr lang="en-US" b="1" dirty="0"/>
          </a:p>
          <a:p>
            <a:r>
              <a:rPr lang="en-US" b="1" dirty="0"/>
              <a:t>Mobile Accessible</a:t>
            </a:r>
          </a:p>
          <a:p>
            <a:pPr lvl="1"/>
            <a:r>
              <a:rPr lang="en-US" dirty="0"/>
              <a:t>Mobile workers have increased productivity due to systems accessible in an infrastructure available from anywhere.</a:t>
            </a:r>
          </a:p>
        </p:txBody>
      </p:sp>
    </p:spTree>
    <p:extLst>
      <p:ext uri="{BB962C8B-B14F-4D97-AF65-F5344CB8AC3E}">
        <p14:creationId xmlns:p14="http://schemas.microsoft.com/office/powerpoint/2010/main" val="3993521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699022"/>
            <a:ext cx="6858000" cy="1790700"/>
          </a:xfrm>
        </p:spPr>
        <p:txBody>
          <a:bodyPr>
            <a:normAutofit/>
          </a:bodyPr>
          <a:lstStyle/>
          <a:p>
            <a:r>
              <a:rPr lang="en-US" sz="3600"/>
              <a:t>End </a:t>
            </a:r>
            <a:r>
              <a:rPr lang="en-US" sz="3600" dirty="0"/>
              <a:t>of Session</a:t>
            </a:r>
          </a:p>
        </p:txBody>
      </p:sp>
      <p:sp>
        <p:nvSpPr>
          <p:cNvPr id="3" name="Subtitle 2"/>
          <p:cNvSpPr>
            <a:spLocks noGrp="1"/>
          </p:cNvSpPr>
          <p:nvPr>
            <p:ph type="subTitle" idx="1"/>
          </p:nvPr>
        </p:nvSpPr>
        <p:spPr>
          <a:xfrm>
            <a:off x="1143000" y="3558778"/>
            <a:ext cx="6858000" cy="1648517"/>
          </a:xfrm>
        </p:spPr>
        <p:txBody>
          <a:bodyPr>
            <a:normAutofit/>
          </a:bodyPr>
          <a:lstStyle/>
          <a:p>
            <a:pPr algn="l"/>
            <a:r>
              <a:rPr lang="en-US" dirty="0"/>
              <a:t>Course Number: CPSC-24700</a:t>
            </a:r>
          </a:p>
          <a:p>
            <a:pPr algn="l"/>
            <a:r>
              <a:rPr lang="en-US" dirty="0"/>
              <a:t>Instructor: Eric Pogue</a:t>
            </a:r>
          </a:p>
        </p:txBody>
      </p:sp>
    </p:spTree>
    <p:extLst>
      <p:ext uri="{BB962C8B-B14F-4D97-AF65-F5344CB8AC3E}">
        <p14:creationId xmlns:p14="http://schemas.microsoft.com/office/powerpoint/2010/main" val="20036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Hadoop</a:t>
            </a:r>
          </a:p>
        </p:txBody>
      </p:sp>
    </p:spTree>
    <p:extLst>
      <p:ext uri="{BB962C8B-B14F-4D97-AF65-F5344CB8AC3E}">
        <p14:creationId xmlns:p14="http://schemas.microsoft.com/office/powerpoint/2010/main" val="4242477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Distributed Computing</a:t>
            </a:r>
          </a:p>
        </p:txBody>
      </p:sp>
      <p:sp>
        <p:nvSpPr>
          <p:cNvPr id="3" name="Content Placeholder 2"/>
          <p:cNvSpPr>
            <a:spLocks noGrp="1"/>
          </p:cNvSpPr>
          <p:nvPr>
            <p:ph idx="1"/>
          </p:nvPr>
        </p:nvSpPr>
        <p:spPr/>
        <p:txBody>
          <a:bodyPr>
            <a:normAutofit/>
          </a:bodyPr>
          <a:lstStyle/>
          <a:p>
            <a:r>
              <a:rPr lang="en-US" dirty="0"/>
              <a:t>Data intensive applications:</a:t>
            </a:r>
          </a:p>
          <a:p>
            <a:pPr marL="285750" lvl="1"/>
            <a:r>
              <a:rPr lang="en-US" dirty="0"/>
              <a:t>Data collection too large to transmit economically over Internet --- </a:t>
            </a:r>
            <a:r>
              <a:rPr lang="en-US" dirty="0">
                <a:solidFill>
                  <a:srgbClr val="C00000"/>
                </a:solidFill>
              </a:rPr>
              <a:t>Petabyte</a:t>
            </a:r>
            <a:r>
              <a:rPr lang="en-US" dirty="0"/>
              <a:t> data collections</a:t>
            </a:r>
          </a:p>
          <a:p>
            <a:pPr marL="285750" lvl="1"/>
            <a:r>
              <a:rPr lang="en-US" dirty="0"/>
              <a:t>Computation produces small data output containing a high density of information</a:t>
            </a:r>
          </a:p>
          <a:p>
            <a:endParaRPr lang="en-US" dirty="0"/>
          </a:p>
          <a:p>
            <a:r>
              <a:rPr lang="en-US" dirty="0"/>
              <a:t>Solution: </a:t>
            </a:r>
            <a:r>
              <a:rPr lang="en-US" b="1" i="1" dirty="0" err="1"/>
              <a:t>Hadoop</a:t>
            </a:r>
            <a:r>
              <a:rPr lang="en-US" b="1" i="1" dirty="0"/>
              <a:t>/</a:t>
            </a:r>
            <a:r>
              <a:rPr lang="en-US" b="1" i="1" dirty="0" err="1"/>
              <a:t>MapReduce</a:t>
            </a:r>
            <a:endParaRPr lang="en-US" b="1" i="1" dirty="0"/>
          </a:p>
          <a:p>
            <a:pPr marL="285750" lvl="1"/>
            <a:r>
              <a:rPr lang="en-US" dirty="0"/>
              <a:t>Compute “near” the data</a:t>
            </a:r>
          </a:p>
          <a:p>
            <a:pPr marL="285750" lvl="1"/>
            <a:r>
              <a:rPr lang="en-US" dirty="0"/>
              <a:t>Aggregate the results and send back</a:t>
            </a:r>
          </a:p>
          <a:p>
            <a:pPr lvl="1"/>
            <a:endParaRPr lang="en-US" dirty="0"/>
          </a:p>
          <a:p>
            <a:pPr lvl="1"/>
            <a:endParaRPr lang="en-US" dirty="0"/>
          </a:p>
          <a:p>
            <a:endParaRPr lang="en-US" dirty="0"/>
          </a:p>
        </p:txBody>
      </p:sp>
    </p:spTree>
    <p:extLst>
      <p:ext uri="{BB962C8B-B14F-4D97-AF65-F5344CB8AC3E}">
        <p14:creationId xmlns:p14="http://schemas.microsoft.com/office/powerpoint/2010/main" val="3374575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Hadoop</a:t>
            </a:r>
            <a:r>
              <a:rPr lang="en-US" dirty="0"/>
              <a:t>?</a:t>
            </a:r>
          </a:p>
        </p:txBody>
      </p:sp>
      <p:sp>
        <p:nvSpPr>
          <p:cNvPr id="3" name="Content Placeholder 2"/>
          <p:cNvSpPr>
            <a:spLocks noGrp="1"/>
          </p:cNvSpPr>
          <p:nvPr>
            <p:ph idx="1"/>
          </p:nvPr>
        </p:nvSpPr>
        <p:spPr/>
        <p:txBody>
          <a:bodyPr/>
          <a:lstStyle/>
          <a:p>
            <a:r>
              <a:rPr lang="en-US" dirty="0"/>
              <a:t>Hadoop is a software framework</a:t>
            </a:r>
          </a:p>
          <a:p>
            <a:endParaRPr lang="en-US" dirty="0"/>
          </a:p>
          <a:p>
            <a:r>
              <a:rPr lang="en-US" dirty="0"/>
              <a:t>Makes it easy to process vast amounts of data (</a:t>
            </a:r>
            <a:r>
              <a:rPr lang="en-US" b="1" dirty="0"/>
              <a:t>&gt;TBs</a:t>
            </a:r>
            <a:r>
              <a:rPr lang="en-US" dirty="0"/>
              <a:t>), in-parallel on large clusters (</a:t>
            </a:r>
            <a:r>
              <a:rPr lang="en-US" b="1" dirty="0"/>
              <a:t>1000s</a:t>
            </a:r>
            <a:r>
              <a:rPr lang="en-US" dirty="0"/>
              <a:t>)</a:t>
            </a:r>
          </a:p>
          <a:p>
            <a:endParaRPr lang="en-US" dirty="0"/>
          </a:p>
          <a:p>
            <a:r>
              <a:rPr lang="en-US" dirty="0"/>
              <a:t>Hadoop includes:</a:t>
            </a:r>
          </a:p>
          <a:p>
            <a:pPr marL="285750" lvl="1"/>
            <a:r>
              <a:rPr lang="en-US" dirty="0">
                <a:solidFill>
                  <a:srgbClr val="7030A0"/>
                </a:solidFill>
              </a:rPr>
              <a:t>Hadoop File System (HDFS) </a:t>
            </a:r>
            <a:r>
              <a:rPr lang="en-US" dirty="0"/>
              <a:t>- distributes data</a:t>
            </a:r>
          </a:p>
          <a:p>
            <a:pPr marL="285750" lvl="1"/>
            <a:r>
              <a:rPr lang="en-US" dirty="0">
                <a:solidFill>
                  <a:srgbClr val="C00000"/>
                </a:solidFill>
              </a:rPr>
              <a:t>Map/Reduce</a:t>
            </a:r>
            <a:r>
              <a:rPr lang="en-US" dirty="0"/>
              <a:t> - distributes application</a:t>
            </a:r>
          </a:p>
          <a:p>
            <a:endParaRPr lang="en-US" dirty="0"/>
          </a:p>
        </p:txBody>
      </p:sp>
    </p:spTree>
    <p:extLst>
      <p:ext uri="{BB962C8B-B14F-4D97-AF65-F5344CB8AC3E}">
        <p14:creationId xmlns:p14="http://schemas.microsoft.com/office/powerpoint/2010/main" val="775371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Hadoop</a:t>
            </a:r>
            <a:r>
              <a:rPr lang="en-US" dirty="0"/>
              <a:t> Software</a:t>
            </a:r>
          </a:p>
        </p:txBody>
      </p:sp>
      <p:sp>
        <p:nvSpPr>
          <p:cNvPr id="3" name="Content Placeholder 2"/>
          <p:cNvSpPr>
            <a:spLocks noGrp="1"/>
          </p:cNvSpPr>
          <p:nvPr>
            <p:ph idx="1"/>
          </p:nvPr>
        </p:nvSpPr>
        <p:spPr/>
        <p:txBody>
          <a:bodyPr>
            <a:normAutofit/>
          </a:bodyPr>
          <a:lstStyle/>
          <a:p>
            <a:r>
              <a:rPr lang="en-US" dirty="0"/>
              <a:t>Hadoop is open source software from Apache</a:t>
            </a:r>
          </a:p>
          <a:p>
            <a:endParaRPr lang="en-US" dirty="0"/>
          </a:p>
          <a:p>
            <a:r>
              <a:rPr lang="en-US" dirty="0"/>
              <a:t>Written in Java, but can interface with other languages</a:t>
            </a:r>
          </a:p>
          <a:p>
            <a:endParaRPr lang="en-US" dirty="0"/>
          </a:p>
          <a:p>
            <a:r>
              <a:rPr lang="en-US" dirty="0"/>
              <a:t>Runs on</a:t>
            </a:r>
          </a:p>
          <a:p>
            <a:pPr marL="285750" lvl="1"/>
            <a:r>
              <a:rPr lang="en-US" dirty="0"/>
              <a:t>Linux, Mac OS/X, Windows, and Solaris</a:t>
            </a:r>
          </a:p>
          <a:p>
            <a:pPr marL="285750" lvl="1"/>
            <a:r>
              <a:rPr lang="en-US" dirty="0"/>
              <a:t>Commodity hardware</a:t>
            </a:r>
          </a:p>
        </p:txBody>
      </p:sp>
    </p:spTree>
    <p:extLst>
      <p:ext uri="{BB962C8B-B14F-4D97-AF65-F5344CB8AC3E}">
        <p14:creationId xmlns:p14="http://schemas.microsoft.com/office/powerpoint/2010/main" val="4285953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File Systems</a:t>
            </a:r>
          </a:p>
        </p:txBody>
      </p:sp>
      <p:sp>
        <p:nvSpPr>
          <p:cNvPr id="3" name="Content Placeholder 2"/>
          <p:cNvSpPr>
            <a:spLocks noGrp="1"/>
          </p:cNvSpPr>
          <p:nvPr>
            <p:ph idx="1"/>
          </p:nvPr>
        </p:nvSpPr>
        <p:spPr>
          <a:xfrm>
            <a:off x="685800" y="1219200"/>
            <a:ext cx="7772400" cy="4495800"/>
          </a:xfrm>
        </p:spPr>
        <p:txBody>
          <a:bodyPr>
            <a:normAutofit fontScale="92500" lnSpcReduction="10000"/>
          </a:bodyPr>
          <a:lstStyle/>
          <a:p>
            <a:r>
              <a:rPr lang="en-US" dirty="0"/>
              <a:t>Hadoop is different from traditional </a:t>
            </a:r>
            <a:r>
              <a:rPr lang="en-US" b="1" i="1" dirty="0">
                <a:solidFill>
                  <a:srgbClr val="FF0000"/>
                </a:solidFill>
              </a:rPr>
              <a:t>distributed file systems (DFSs)</a:t>
            </a:r>
          </a:p>
          <a:p>
            <a:endParaRPr lang="en-US" dirty="0"/>
          </a:p>
          <a:p>
            <a:r>
              <a:rPr lang="en-US" b="1" u="sng" dirty="0"/>
              <a:t>Traditional DFSs:</a:t>
            </a:r>
          </a:p>
          <a:p>
            <a:pPr marL="342900" indent="-342900">
              <a:buFont typeface="Arial" panose="020B0604020202020204" pitchFamily="34" charset="0"/>
              <a:buChar char="•"/>
            </a:pPr>
            <a:r>
              <a:rPr lang="en-US" dirty="0"/>
              <a:t>distribute files over a network.</a:t>
            </a:r>
          </a:p>
          <a:p>
            <a:pPr marL="342900" indent="-342900">
              <a:buFont typeface="Arial" panose="020B0604020202020204" pitchFamily="34" charset="0"/>
              <a:buChar char="•"/>
            </a:pPr>
            <a:r>
              <a:rPr lang="en-US" dirty="0"/>
              <a:t>provide performance, scalability, reliability, availability</a:t>
            </a:r>
          </a:p>
          <a:p>
            <a:endParaRPr lang="en-US" dirty="0"/>
          </a:p>
          <a:p>
            <a:r>
              <a:rPr lang="en-US" b="1" u="sng" dirty="0"/>
              <a:t>Differences for Hadoop:</a:t>
            </a:r>
          </a:p>
          <a:p>
            <a:pPr marL="285750" lvl="1"/>
            <a:r>
              <a:rPr lang="en-US" dirty="0"/>
              <a:t>Assumes component failures are the norm (large number of commodity machines).</a:t>
            </a:r>
          </a:p>
          <a:p>
            <a:pPr marL="285750" lvl="1"/>
            <a:r>
              <a:rPr lang="en-US" dirty="0"/>
              <a:t>Files may be large (e.g., 100MB).</a:t>
            </a:r>
          </a:p>
          <a:p>
            <a:pPr marL="285750" lvl="1"/>
            <a:r>
              <a:rPr lang="en-US" dirty="0"/>
              <a:t>High, sustained bandwidth is more important than low latency.</a:t>
            </a:r>
          </a:p>
        </p:txBody>
      </p:sp>
    </p:spTree>
    <p:extLst>
      <p:ext uri="{BB962C8B-B14F-4D97-AF65-F5344CB8AC3E}">
        <p14:creationId xmlns:p14="http://schemas.microsoft.com/office/powerpoint/2010/main" val="1381601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Hadoop</a:t>
            </a:r>
            <a:r>
              <a:rPr lang="en-US" dirty="0"/>
              <a:t> File System (HDFS)</a:t>
            </a:r>
          </a:p>
        </p:txBody>
      </p:sp>
      <p:sp>
        <p:nvSpPr>
          <p:cNvPr id="3" name="Content Placeholder 2"/>
          <p:cNvSpPr>
            <a:spLocks noGrp="1"/>
          </p:cNvSpPr>
          <p:nvPr>
            <p:ph idx="1"/>
          </p:nvPr>
        </p:nvSpPr>
        <p:spPr/>
        <p:txBody>
          <a:bodyPr>
            <a:normAutofit/>
          </a:bodyPr>
          <a:lstStyle/>
          <a:p>
            <a:r>
              <a:rPr lang="en-US" dirty="0"/>
              <a:t>HDFS is designed to store large files</a:t>
            </a:r>
          </a:p>
          <a:p>
            <a:endParaRPr lang="en-US" dirty="0"/>
          </a:p>
          <a:p>
            <a:pPr marL="342900" indent="-342900">
              <a:buFont typeface="Arial" panose="020B0604020202020204" pitchFamily="34" charset="0"/>
              <a:buChar char="•"/>
            </a:pPr>
            <a:r>
              <a:rPr lang="en-US" dirty="0"/>
              <a:t>Stores files as large blocks (64 to 128 MB)</a:t>
            </a:r>
          </a:p>
          <a:p>
            <a:endParaRPr lang="en-US" dirty="0"/>
          </a:p>
          <a:p>
            <a:pPr marL="342900" indent="-342900">
              <a:buFont typeface="Arial" panose="020B0604020202020204" pitchFamily="34" charset="0"/>
              <a:buChar char="•"/>
            </a:pPr>
            <a:r>
              <a:rPr lang="en-US" dirty="0"/>
              <a:t>Each block stored on multiple servers</a:t>
            </a:r>
          </a:p>
          <a:p>
            <a:endParaRPr lang="en-US" dirty="0"/>
          </a:p>
          <a:p>
            <a:pPr marL="342900" indent="-342900">
              <a:buFont typeface="Arial" panose="020B0604020202020204" pitchFamily="34" charset="0"/>
              <a:buChar char="•"/>
            </a:pPr>
            <a:r>
              <a:rPr lang="en-US" dirty="0"/>
              <a:t>Data is automatically re-replicated on need</a:t>
            </a:r>
          </a:p>
          <a:p>
            <a:endParaRPr lang="en-US" dirty="0"/>
          </a:p>
        </p:txBody>
      </p:sp>
    </p:spTree>
    <p:extLst>
      <p:ext uri="{BB962C8B-B14F-4D97-AF65-F5344CB8AC3E}">
        <p14:creationId xmlns:p14="http://schemas.microsoft.com/office/powerpoint/2010/main" val="3819436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828800"/>
          </a:xfrm>
        </p:spPr>
        <p:txBody>
          <a:bodyPr/>
          <a:lstStyle/>
          <a:p>
            <a:r>
              <a:rPr lang="en-US" dirty="0"/>
              <a:t>Cloud Computing and Hadoop/</a:t>
            </a:r>
            <a:r>
              <a:rPr lang="en-US" dirty="0" err="1"/>
              <a:t>MapReduce</a:t>
            </a:r>
            <a:endParaRPr lang="en-US" dirty="0"/>
          </a:p>
        </p:txBody>
      </p:sp>
      <p:sp>
        <p:nvSpPr>
          <p:cNvPr id="3" name="Subtitle 2"/>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339239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Hadoop</a:t>
            </a:r>
            <a:r>
              <a:rPr lang="en-US" dirty="0"/>
              <a:t> File System (HDFS)</a:t>
            </a:r>
          </a:p>
        </p:txBody>
      </p:sp>
      <p:sp>
        <p:nvSpPr>
          <p:cNvPr id="3" name="Content Placeholder 2"/>
          <p:cNvSpPr>
            <a:spLocks noGrp="1"/>
          </p:cNvSpPr>
          <p:nvPr>
            <p:ph idx="1"/>
          </p:nvPr>
        </p:nvSpPr>
        <p:spPr/>
        <p:txBody>
          <a:bodyPr>
            <a:normAutofit/>
          </a:bodyPr>
          <a:lstStyle/>
          <a:p>
            <a:r>
              <a:rPr lang="en-US" dirty="0"/>
              <a:t>HDFS provides automatic handling of </a:t>
            </a:r>
            <a:r>
              <a:rPr lang="en-US" dirty="0">
                <a:solidFill>
                  <a:srgbClr val="C00000"/>
                </a:solidFill>
              </a:rPr>
              <a:t>hardware failures</a:t>
            </a:r>
            <a:r>
              <a:rPr lang="en-US" dirty="0"/>
              <a:t>:</a:t>
            </a:r>
          </a:p>
          <a:p>
            <a:pPr marL="285750" lvl="1"/>
            <a:r>
              <a:rPr lang="en-US" dirty="0"/>
              <a:t>An HDFS instance may consist of </a:t>
            </a:r>
            <a:r>
              <a:rPr lang="en-US" dirty="0">
                <a:solidFill>
                  <a:srgbClr val="7030A0"/>
                </a:solidFill>
              </a:rPr>
              <a:t>hundreds or thousands of server machines</a:t>
            </a:r>
            <a:r>
              <a:rPr lang="en-US" dirty="0"/>
              <a:t>, each storing part of the file system’s data. </a:t>
            </a:r>
          </a:p>
          <a:p>
            <a:pPr marL="285750" lvl="1"/>
            <a:endParaRPr lang="en-US" dirty="0"/>
          </a:p>
          <a:p>
            <a:pPr marL="285750" lvl="1"/>
            <a:r>
              <a:rPr lang="en-US" dirty="0"/>
              <a:t>Huge number of components</a:t>
            </a:r>
          </a:p>
          <a:p>
            <a:pPr marL="285750" lvl="2" indent="-285750"/>
            <a:r>
              <a:rPr lang="en-US" dirty="0"/>
              <a:t>Each component has a non-trivial probability of failure</a:t>
            </a:r>
          </a:p>
          <a:p>
            <a:pPr marL="285750" lvl="2" indent="-285750"/>
            <a:r>
              <a:rPr lang="en-US" dirty="0"/>
              <a:t>Some component of HDFS is always non-functional. </a:t>
            </a:r>
          </a:p>
          <a:p>
            <a:pPr marL="285750" lvl="1"/>
            <a:endParaRPr lang="en-US" dirty="0"/>
          </a:p>
          <a:p>
            <a:pPr marL="285750" lvl="1"/>
            <a:r>
              <a:rPr lang="en-US" dirty="0"/>
              <a:t>Detection of faults and quick, automatic recovery from them is a core architectural goal of HDFS. </a:t>
            </a:r>
          </a:p>
          <a:p>
            <a:endParaRPr lang="en-US" dirty="0"/>
          </a:p>
        </p:txBody>
      </p:sp>
    </p:spTree>
    <p:extLst>
      <p:ext uri="{BB962C8B-B14F-4D97-AF65-F5344CB8AC3E}">
        <p14:creationId xmlns:p14="http://schemas.microsoft.com/office/powerpoint/2010/main" val="4086720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Architecture</a:t>
            </a:r>
          </a:p>
        </p:txBody>
      </p:sp>
      <p:sp>
        <p:nvSpPr>
          <p:cNvPr id="3" name="Content Placeholder 2"/>
          <p:cNvSpPr>
            <a:spLocks noGrp="1"/>
          </p:cNvSpPr>
          <p:nvPr>
            <p:ph idx="1"/>
          </p:nvPr>
        </p:nvSpPr>
        <p:spPr/>
        <p:txBody>
          <a:bodyPr>
            <a:normAutofit fontScale="92500" lnSpcReduction="10000"/>
          </a:bodyPr>
          <a:lstStyle/>
          <a:p>
            <a:r>
              <a:rPr lang="en-US" dirty="0"/>
              <a:t>HDFS has a </a:t>
            </a:r>
            <a:r>
              <a:rPr lang="en-US" dirty="0">
                <a:solidFill>
                  <a:srgbClr val="FF0000"/>
                </a:solidFill>
              </a:rPr>
              <a:t>master/slave</a:t>
            </a:r>
            <a:r>
              <a:rPr lang="en-US" dirty="0"/>
              <a:t> configuration</a:t>
            </a:r>
          </a:p>
          <a:p>
            <a:endParaRPr lang="en-US" dirty="0"/>
          </a:p>
          <a:p>
            <a:r>
              <a:rPr lang="en-US" dirty="0"/>
              <a:t>Master is a single </a:t>
            </a:r>
            <a:r>
              <a:rPr lang="en-US" b="1" i="1" dirty="0" err="1">
                <a:solidFill>
                  <a:srgbClr val="FF0000"/>
                </a:solidFill>
              </a:rPr>
              <a:t>NameNode</a:t>
            </a:r>
            <a:endParaRPr lang="en-US" b="1" i="1" dirty="0">
              <a:solidFill>
                <a:srgbClr val="FF0000"/>
              </a:solidFill>
            </a:endParaRPr>
          </a:p>
          <a:p>
            <a:pPr marL="285750" lvl="1"/>
            <a:r>
              <a:rPr lang="en-US" dirty="0"/>
              <a:t>it manages the file system namespace</a:t>
            </a:r>
          </a:p>
          <a:p>
            <a:pPr marL="285750" lvl="1"/>
            <a:r>
              <a:rPr lang="en-US" dirty="0"/>
              <a:t>also regulates access to files by clients</a:t>
            </a:r>
          </a:p>
          <a:p>
            <a:endParaRPr lang="en-US" dirty="0"/>
          </a:p>
          <a:p>
            <a:r>
              <a:rPr lang="en-US" dirty="0"/>
              <a:t>In addition, there are multiple </a:t>
            </a:r>
            <a:r>
              <a:rPr lang="en-US" b="1" i="1" dirty="0" err="1">
                <a:solidFill>
                  <a:srgbClr val="FF0000"/>
                </a:solidFill>
              </a:rPr>
              <a:t>DataNodes</a:t>
            </a:r>
            <a:endParaRPr lang="en-US" b="1" i="1" dirty="0">
              <a:solidFill>
                <a:srgbClr val="FF0000"/>
              </a:solidFill>
            </a:endParaRPr>
          </a:p>
          <a:p>
            <a:pPr marL="285750" lvl="1"/>
            <a:r>
              <a:rPr lang="en-US" dirty="0"/>
              <a:t>usually one per node in the cluster</a:t>
            </a:r>
          </a:p>
          <a:p>
            <a:pPr marL="285750" lvl="1"/>
            <a:r>
              <a:rPr lang="en-US" dirty="0"/>
              <a:t>these manage storage attached to the nodes that they run on</a:t>
            </a:r>
          </a:p>
          <a:p>
            <a:endParaRPr lang="en-US" dirty="0"/>
          </a:p>
          <a:p>
            <a:r>
              <a:rPr lang="en-US" dirty="0"/>
              <a:t>HDFS exposes a file system namespace and allows user data to be stored in files. </a:t>
            </a:r>
          </a:p>
        </p:txBody>
      </p:sp>
    </p:spTree>
    <p:extLst>
      <p:ext uri="{BB962C8B-B14F-4D97-AF65-F5344CB8AC3E}">
        <p14:creationId xmlns:p14="http://schemas.microsoft.com/office/powerpoint/2010/main" val="1951832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Architecture</a:t>
            </a:r>
          </a:p>
        </p:txBody>
      </p:sp>
      <p:sp>
        <p:nvSpPr>
          <p:cNvPr id="3" name="Content Placeholder 2"/>
          <p:cNvSpPr>
            <a:spLocks noGrp="1"/>
          </p:cNvSpPr>
          <p:nvPr>
            <p:ph idx="1"/>
          </p:nvPr>
        </p:nvSpPr>
        <p:spPr/>
        <p:txBody>
          <a:bodyPr>
            <a:normAutofit/>
          </a:bodyPr>
          <a:lstStyle/>
          <a:p>
            <a:r>
              <a:rPr lang="en-US" dirty="0"/>
              <a:t>Internally, a </a:t>
            </a:r>
            <a:r>
              <a:rPr lang="en-US" dirty="0">
                <a:solidFill>
                  <a:srgbClr val="7030A0"/>
                </a:solidFill>
              </a:rPr>
              <a:t>file</a:t>
            </a:r>
            <a:r>
              <a:rPr lang="en-US" dirty="0"/>
              <a:t> is split into one or more </a:t>
            </a:r>
            <a:r>
              <a:rPr lang="en-US" b="1" i="1" dirty="0">
                <a:solidFill>
                  <a:srgbClr val="FF0000"/>
                </a:solidFill>
              </a:rPr>
              <a:t>blocks</a:t>
            </a:r>
          </a:p>
          <a:p>
            <a:endParaRPr lang="en-US" dirty="0"/>
          </a:p>
          <a:p>
            <a:r>
              <a:rPr lang="en-US" dirty="0"/>
              <a:t>These blocks are stored in a set of </a:t>
            </a:r>
            <a:r>
              <a:rPr lang="en-US" b="1" dirty="0" err="1"/>
              <a:t>DataNodes</a:t>
            </a:r>
            <a:r>
              <a:rPr lang="en-US" dirty="0"/>
              <a:t>. </a:t>
            </a:r>
          </a:p>
          <a:p>
            <a:endParaRPr lang="en-US" dirty="0"/>
          </a:p>
          <a:p>
            <a:r>
              <a:rPr lang="en-US" dirty="0"/>
              <a:t>The </a:t>
            </a:r>
            <a:r>
              <a:rPr lang="en-US" b="1" dirty="0" err="1"/>
              <a:t>NameNode</a:t>
            </a:r>
            <a:r>
              <a:rPr lang="en-US" dirty="0"/>
              <a:t> executes file system namespace operations, e.g.:</a:t>
            </a:r>
          </a:p>
          <a:p>
            <a:r>
              <a:rPr lang="en-US" dirty="0"/>
              <a:t>opening, closing, and renaming files and directories. </a:t>
            </a:r>
          </a:p>
          <a:p>
            <a:endParaRPr lang="en-US" dirty="0"/>
          </a:p>
          <a:p>
            <a:endParaRPr lang="en-US" dirty="0"/>
          </a:p>
        </p:txBody>
      </p:sp>
    </p:spTree>
    <p:extLst>
      <p:ext uri="{BB962C8B-B14F-4D97-AF65-F5344CB8AC3E}">
        <p14:creationId xmlns:p14="http://schemas.microsoft.com/office/powerpoint/2010/main" val="3621961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Architecture</a:t>
            </a:r>
          </a:p>
        </p:txBody>
      </p:sp>
      <p:sp>
        <p:nvSpPr>
          <p:cNvPr id="3" name="Content Placeholder 2"/>
          <p:cNvSpPr>
            <a:spLocks noGrp="1"/>
          </p:cNvSpPr>
          <p:nvPr>
            <p:ph idx="1"/>
          </p:nvPr>
        </p:nvSpPr>
        <p:spPr/>
        <p:txBody>
          <a:bodyPr>
            <a:normAutofit/>
          </a:bodyPr>
          <a:lstStyle/>
          <a:p>
            <a:r>
              <a:rPr lang="en-US" b="1" dirty="0" err="1"/>
              <a:t>NameNode</a:t>
            </a:r>
            <a:r>
              <a:rPr lang="en-US" dirty="0"/>
              <a:t> also determines the </a:t>
            </a:r>
            <a:r>
              <a:rPr lang="en-US" dirty="0">
                <a:solidFill>
                  <a:schemeClr val="accent6">
                    <a:lumMod val="75000"/>
                  </a:schemeClr>
                </a:solidFill>
              </a:rPr>
              <a:t>mapping</a:t>
            </a:r>
            <a:r>
              <a:rPr lang="en-US" dirty="0"/>
              <a:t> of blocks to </a:t>
            </a:r>
            <a:r>
              <a:rPr lang="en-US" dirty="0" err="1">
                <a:solidFill>
                  <a:srgbClr val="7030A0"/>
                </a:solidFill>
              </a:rPr>
              <a:t>DataNodes</a:t>
            </a:r>
            <a:r>
              <a:rPr lang="en-US" dirty="0"/>
              <a:t>. </a:t>
            </a:r>
          </a:p>
          <a:p>
            <a:endParaRPr lang="en-US" dirty="0"/>
          </a:p>
          <a:p>
            <a:r>
              <a:rPr lang="en-US" dirty="0"/>
              <a:t>The </a:t>
            </a:r>
            <a:r>
              <a:rPr lang="en-US" dirty="0" err="1">
                <a:solidFill>
                  <a:srgbClr val="7030A0"/>
                </a:solidFill>
              </a:rPr>
              <a:t>DataNodes</a:t>
            </a:r>
            <a:r>
              <a:rPr lang="en-US" dirty="0">
                <a:solidFill>
                  <a:srgbClr val="7030A0"/>
                </a:solidFill>
              </a:rPr>
              <a:t> </a:t>
            </a:r>
            <a:r>
              <a:rPr lang="en-US" dirty="0"/>
              <a:t>are responsible for serving read and write requests from the file system’s clients. </a:t>
            </a:r>
          </a:p>
          <a:p>
            <a:endParaRPr lang="en-US" dirty="0"/>
          </a:p>
          <a:p>
            <a:r>
              <a:rPr lang="en-US" dirty="0"/>
              <a:t>The </a:t>
            </a:r>
            <a:r>
              <a:rPr lang="en-US" dirty="0" err="1">
                <a:solidFill>
                  <a:srgbClr val="7030A0"/>
                </a:solidFill>
              </a:rPr>
              <a:t>DataNodes</a:t>
            </a:r>
            <a:r>
              <a:rPr lang="en-US" dirty="0">
                <a:solidFill>
                  <a:srgbClr val="7030A0"/>
                </a:solidFill>
              </a:rPr>
              <a:t> </a:t>
            </a:r>
            <a:r>
              <a:rPr lang="en-US" dirty="0"/>
              <a:t>also perform block creation, deletion, and replication upon instruction from the </a:t>
            </a:r>
            <a:r>
              <a:rPr lang="en-US" b="1" dirty="0" err="1"/>
              <a:t>NameNode</a:t>
            </a:r>
            <a:r>
              <a:rPr lang="en-US" dirty="0"/>
              <a:t>.</a:t>
            </a:r>
          </a:p>
          <a:p>
            <a:endParaRPr lang="en-US" dirty="0"/>
          </a:p>
        </p:txBody>
      </p:sp>
    </p:spTree>
    <p:extLst>
      <p:ext uri="{BB962C8B-B14F-4D97-AF65-F5344CB8AC3E}">
        <p14:creationId xmlns:p14="http://schemas.microsoft.com/office/powerpoint/2010/main" val="3698757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Architecture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8" y="1524000"/>
            <a:ext cx="8391525"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993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Architecture</a:t>
            </a:r>
          </a:p>
        </p:txBody>
      </p:sp>
      <p:sp>
        <p:nvSpPr>
          <p:cNvPr id="3" name="Content Placeholder 2"/>
          <p:cNvSpPr>
            <a:spLocks noGrp="1"/>
          </p:cNvSpPr>
          <p:nvPr>
            <p:ph idx="1"/>
          </p:nvPr>
        </p:nvSpPr>
        <p:spPr/>
        <p:txBody>
          <a:bodyPr>
            <a:normAutofit/>
          </a:bodyPr>
          <a:lstStyle/>
          <a:p>
            <a:r>
              <a:rPr lang="en-US" dirty="0"/>
              <a:t>The </a:t>
            </a:r>
            <a:r>
              <a:rPr lang="en-US" b="1" dirty="0" err="1"/>
              <a:t>NameNode</a:t>
            </a:r>
            <a:r>
              <a:rPr lang="en-US" dirty="0"/>
              <a:t> and </a:t>
            </a:r>
            <a:r>
              <a:rPr lang="en-US" b="1" dirty="0" err="1"/>
              <a:t>DataNode</a:t>
            </a:r>
            <a:r>
              <a:rPr lang="en-US" dirty="0"/>
              <a:t> are pieces of software designed to run on commodity machines. </a:t>
            </a:r>
          </a:p>
          <a:p>
            <a:pPr marL="285750" lvl="1"/>
            <a:r>
              <a:rPr lang="en-US" dirty="0"/>
              <a:t>typically running the Linux OS</a:t>
            </a:r>
          </a:p>
          <a:p>
            <a:endParaRPr lang="en-US" dirty="0"/>
          </a:p>
          <a:p>
            <a:r>
              <a:rPr lang="en-US" dirty="0"/>
              <a:t>HDFS is built using the </a:t>
            </a:r>
            <a:r>
              <a:rPr lang="en-US" i="1" dirty="0">
                <a:solidFill>
                  <a:srgbClr val="FF0000"/>
                </a:solidFill>
              </a:rPr>
              <a:t>Java</a:t>
            </a:r>
            <a:r>
              <a:rPr lang="en-US" dirty="0">
                <a:solidFill>
                  <a:srgbClr val="FF0000"/>
                </a:solidFill>
              </a:rPr>
              <a:t> </a:t>
            </a:r>
            <a:r>
              <a:rPr lang="en-US" dirty="0"/>
              <a:t>language</a:t>
            </a:r>
          </a:p>
          <a:p>
            <a:pPr marL="285750" lvl="1"/>
            <a:r>
              <a:rPr lang="en-US" dirty="0"/>
              <a:t>any machine that supports Java can run the </a:t>
            </a:r>
            <a:r>
              <a:rPr lang="en-US" dirty="0" err="1"/>
              <a:t>NameNode</a:t>
            </a:r>
            <a:r>
              <a:rPr lang="en-US" dirty="0"/>
              <a:t> or the </a:t>
            </a:r>
            <a:r>
              <a:rPr lang="en-US" dirty="0" err="1"/>
              <a:t>DataNode</a:t>
            </a:r>
            <a:r>
              <a:rPr lang="en-US" dirty="0"/>
              <a:t> software</a:t>
            </a:r>
          </a:p>
          <a:p>
            <a:pPr marL="285750" lvl="1"/>
            <a:r>
              <a:rPr lang="en-US" dirty="0"/>
              <a:t>Using Java makes the framework </a:t>
            </a:r>
            <a:r>
              <a:rPr lang="en-US" dirty="0">
                <a:solidFill>
                  <a:srgbClr val="002060"/>
                </a:solidFill>
              </a:rPr>
              <a:t>highly portable </a:t>
            </a:r>
            <a:r>
              <a:rPr lang="en-US" dirty="0"/>
              <a:t>to a wide range of machines </a:t>
            </a:r>
          </a:p>
        </p:txBody>
      </p:sp>
    </p:spTree>
    <p:extLst>
      <p:ext uri="{BB962C8B-B14F-4D97-AF65-F5344CB8AC3E}">
        <p14:creationId xmlns:p14="http://schemas.microsoft.com/office/powerpoint/2010/main" val="1933132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HDFS - Typical Deployment</a:t>
            </a:r>
          </a:p>
        </p:txBody>
      </p:sp>
      <p:sp>
        <p:nvSpPr>
          <p:cNvPr id="3" name="Content Placeholder 2"/>
          <p:cNvSpPr>
            <a:spLocks noGrp="1"/>
          </p:cNvSpPr>
          <p:nvPr>
            <p:ph idx="1"/>
          </p:nvPr>
        </p:nvSpPr>
        <p:spPr/>
        <p:txBody>
          <a:bodyPr>
            <a:normAutofit/>
          </a:bodyPr>
          <a:lstStyle/>
          <a:p>
            <a:r>
              <a:rPr lang="en-US" dirty="0"/>
              <a:t>A dedicated machine runs only the </a:t>
            </a:r>
            <a:r>
              <a:rPr lang="en-US" b="1" dirty="0" err="1"/>
              <a:t>NameNode</a:t>
            </a:r>
            <a:r>
              <a:rPr lang="en-US" dirty="0"/>
              <a:t> software. </a:t>
            </a:r>
          </a:p>
          <a:p>
            <a:endParaRPr lang="en-US" dirty="0"/>
          </a:p>
          <a:p>
            <a:r>
              <a:rPr lang="en-US" dirty="0"/>
              <a:t>Each of the other machines in the cluster </a:t>
            </a:r>
            <a:r>
              <a:rPr lang="en-US" dirty="0">
                <a:solidFill>
                  <a:srgbClr val="C00000"/>
                </a:solidFill>
              </a:rPr>
              <a:t>runs one instance of the </a:t>
            </a:r>
            <a:r>
              <a:rPr lang="en-US" dirty="0" err="1">
                <a:solidFill>
                  <a:srgbClr val="C00000"/>
                </a:solidFill>
              </a:rPr>
              <a:t>DataNode</a:t>
            </a:r>
            <a:r>
              <a:rPr lang="en-US" dirty="0"/>
              <a:t> software. </a:t>
            </a:r>
          </a:p>
          <a:p>
            <a:endParaRPr lang="en-US" dirty="0"/>
          </a:p>
          <a:p>
            <a:r>
              <a:rPr lang="en-US" dirty="0"/>
              <a:t>The architecture does not preclude running multiple </a:t>
            </a:r>
            <a:r>
              <a:rPr lang="en-US" b="1" dirty="0" err="1"/>
              <a:t>DataNodes</a:t>
            </a:r>
            <a:r>
              <a:rPr lang="en-US" dirty="0"/>
              <a:t> on the same machine but in a real deployment that is rarely the case.</a:t>
            </a:r>
          </a:p>
          <a:p>
            <a:endParaRPr lang="en-US" dirty="0"/>
          </a:p>
        </p:txBody>
      </p:sp>
    </p:spTree>
    <p:extLst>
      <p:ext uri="{BB962C8B-B14F-4D97-AF65-F5344CB8AC3E}">
        <p14:creationId xmlns:p14="http://schemas.microsoft.com/office/powerpoint/2010/main" val="2775557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NameNode</a:t>
            </a:r>
            <a:endParaRPr lang="en-US" dirty="0"/>
          </a:p>
        </p:txBody>
      </p:sp>
      <p:sp>
        <p:nvSpPr>
          <p:cNvPr id="3" name="Content Placeholder 2"/>
          <p:cNvSpPr>
            <a:spLocks noGrp="1"/>
          </p:cNvSpPr>
          <p:nvPr>
            <p:ph idx="1"/>
          </p:nvPr>
        </p:nvSpPr>
        <p:spPr/>
        <p:txBody>
          <a:bodyPr>
            <a:normAutofit/>
          </a:bodyPr>
          <a:lstStyle/>
          <a:p>
            <a:r>
              <a:rPr lang="en-US" dirty="0"/>
              <a:t>The </a:t>
            </a:r>
            <a:r>
              <a:rPr lang="en-US" b="1" dirty="0" err="1"/>
              <a:t>NameNode</a:t>
            </a:r>
            <a:r>
              <a:rPr lang="en-US" dirty="0"/>
              <a:t> maintains the file system namespace. </a:t>
            </a:r>
          </a:p>
          <a:p>
            <a:pPr marL="285750" lvl="1"/>
            <a:r>
              <a:rPr lang="en-US" dirty="0"/>
              <a:t>Any change to the file system namespace or its properties is recorded by the </a:t>
            </a:r>
            <a:r>
              <a:rPr lang="en-US" b="1" dirty="0" err="1"/>
              <a:t>NameNode</a:t>
            </a:r>
            <a:r>
              <a:rPr lang="en-US" dirty="0"/>
              <a:t>.</a:t>
            </a:r>
          </a:p>
          <a:p>
            <a:endParaRPr lang="en-US" dirty="0"/>
          </a:p>
          <a:p>
            <a:r>
              <a:rPr lang="en-US" dirty="0"/>
              <a:t>An application can specify the number of replicas of a file that should be maintained by HDFS. </a:t>
            </a:r>
          </a:p>
          <a:p>
            <a:pPr marL="285750" lvl="1"/>
            <a:r>
              <a:rPr lang="en-US" dirty="0"/>
              <a:t>The number of copies of a file is called the </a:t>
            </a:r>
            <a:r>
              <a:rPr lang="en-US" b="1" i="1" dirty="0">
                <a:solidFill>
                  <a:srgbClr val="FF0000"/>
                </a:solidFill>
              </a:rPr>
              <a:t>replication factor</a:t>
            </a:r>
            <a:r>
              <a:rPr lang="en-US" dirty="0">
                <a:solidFill>
                  <a:srgbClr val="FF0000"/>
                </a:solidFill>
              </a:rPr>
              <a:t> </a:t>
            </a:r>
            <a:r>
              <a:rPr lang="en-US" dirty="0"/>
              <a:t>of that file. </a:t>
            </a:r>
          </a:p>
          <a:p>
            <a:pPr marL="285750" lvl="1"/>
            <a:r>
              <a:rPr lang="en-US" dirty="0"/>
              <a:t>This information is stored by the </a:t>
            </a:r>
            <a:r>
              <a:rPr lang="en-US" b="1" dirty="0" err="1"/>
              <a:t>NameNode</a:t>
            </a:r>
            <a:r>
              <a:rPr lang="en-US" dirty="0"/>
              <a:t>.</a:t>
            </a:r>
          </a:p>
          <a:p>
            <a:pPr marL="285750" lvl="1"/>
            <a:r>
              <a:rPr lang="en-US" dirty="0"/>
              <a:t>Having more replicas </a:t>
            </a:r>
            <a:r>
              <a:rPr lang="en-US" dirty="0">
                <a:solidFill>
                  <a:srgbClr val="7030A0"/>
                </a:solidFill>
              </a:rPr>
              <a:t>increases system reliability</a:t>
            </a:r>
          </a:p>
        </p:txBody>
      </p:sp>
    </p:spTree>
    <p:extLst>
      <p:ext uri="{BB962C8B-B14F-4D97-AF65-F5344CB8AC3E}">
        <p14:creationId xmlns:p14="http://schemas.microsoft.com/office/powerpoint/2010/main" val="3237526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NameNode</a:t>
            </a:r>
            <a:r>
              <a:rPr lang="en-US" dirty="0"/>
              <a:t> </a:t>
            </a:r>
            <a:r>
              <a:rPr lang="en-US" dirty="0" err="1"/>
              <a:t>EditLog</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NameNode</a:t>
            </a:r>
            <a:r>
              <a:rPr lang="en-US" dirty="0"/>
              <a:t> uses a transaction log called the </a:t>
            </a:r>
            <a:r>
              <a:rPr lang="en-US" b="1" i="1" dirty="0" err="1">
                <a:solidFill>
                  <a:srgbClr val="FF0000"/>
                </a:solidFill>
              </a:rPr>
              <a:t>EditLog</a:t>
            </a:r>
            <a:r>
              <a:rPr lang="en-US" dirty="0">
                <a:solidFill>
                  <a:srgbClr val="FF0000"/>
                </a:solidFill>
              </a:rPr>
              <a:t> </a:t>
            </a:r>
            <a:r>
              <a:rPr lang="en-US" dirty="0"/>
              <a:t>to persistently record every change that occurs to file system metadata</a:t>
            </a:r>
          </a:p>
          <a:p>
            <a:endParaRPr lang="en-US" dirty="0"/>
          </a:p>
          <a:p>
            <a:pPr marL="342900" indent="-342900">
              <a:buFont typeface="Arial" panose="020B0604020202020204" pitchFamily="34" charset="0"/>
              <a:buChar char="•"/>
            </a:pPr>
            <a:r>
              <a:rPr lang="en-US" dirty="0"/>
              <a:t>Creating a new file in HDFS causes the </a:t>
            </a:r>
            <a:r>
              <a:rPr lang="en-US" dirty="0" err="1"/>
              <a:t>NameNode</a:t>
            </a:r>
            <a:r>
              <a:rPr lang="en-US" dirty="0"/>
              <a:t> to insert a record into the </a:t>
            </a:r>
            <a:r>
              <a:rPr lang="en-US" dirty="0" err="1"/>
              <a:t>EditLog</a:t>
            </a:r>
            <a:r>
              <a:rPr lang="en-US" dirty="0"/>
              <a:t> indicating this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Changing the replication factor of a file causes a new record to be inserted into the </a:t>
            </a:r>
            <a:r>
              <a:rPr lang="en-US" dirty="0" err="1"/>
              <a:t>EditLog</a:t>
            </a:r>
            <a:endParaRPr lang="en-US" dirty="0"/>
          </a:p>
        </p:txBody>
      </p:sp>
    </p:spTree>
    <p:extLst>
      <p:ext uri="{BB962C8B-B14F-4D97-AF65-F5344CB8AC3E}">
        <p14:creationId xmlns:p14="http://schemas.microsoft.com/office/powerpoint/2010/main" val="31448199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NameNode</a:t>
            </a:r>
            <a:r>
              <a:rPr lang="en-US" dirty="0"/>
              <a:t> </a:t>
            </a:r>
            <a:r>
              <a:rPr lang="en-US" dirty="0" err="1"/>
              <a:t>EditLog</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NameNode</a:t>
            </a:r>
            <a:r>
              <a:rPr lang="en-US" dirty="0"/>
              <a:t> uses a file in its local host OS file system to store the </a:t>
            </a:r>
            <a:r>
              <a:rPr lang="en-US" dirty="0" err="1"/>
              <a:t>EditLog</a:t>
            </a:r>
            <a:r>
              <a:rPr lang="en-US" dirty="0"/>
              <a:t>. </a:t>
            </a:r>
          </a:p>
          <a:p>
            <a:endParaRPr lang="en-US" dirty="0"/>
          </a:p>
          <a:p>
            <a:r>
              <a:rPr lang="en-US" dirty="0"/>
              <a:t>The entire file system namespace, including the mapping of blocks to files and file system properties, is stored in a file called the </a:t>
            </a:r>
            <a:r>
              <a:rPr lang="en-US" dirty="0" err="1"/>
              <a:t>FsImage</a:t>
            </a:r>
            <a:endParaRPr lang="en-US" dirty="0"/>
          </a:p>
          <a:p>
            <a:endParaRPr lang="en-US" dirty="0"/>
          </a:p>
          <a:p>
            <a:r>
              <a:rPr lang="en-US" dirty="0"/>
              <a:t>The </a:t>
            </a:r>
            <a:r>
              <a:rPr lang="en-US" b="1" i="1" dirty="0" err="1">
                <a:solidFill>
                  <a:srgbClr val="FF0000"/>
                </a:solidFill>
              </a:rPr>
              <a:t>FsImage</a:t>
            </a:r>
            <a:r>
              <a:rPr lang="en-US" dirty="0">
                <a:solidFill>
                  <a:srgbClr val="FF0000"/>
                </a:solidFill>
              </a:rPr>
              <a:t> </a:t>
            </a:r>
            <a:r>
              <a:rPr lang="en-US" dirty="0"/>
              <a:t>is stored as a file in the </a:t>
            </a:r>
            <a:r>
              <a:rPr lang="en-US" dirty="0" err="1"/>
              <a:t>NameNode’s</a:t>
            </a:r>
            <a:r>
              <a:rPr lang="en-US" dirty="0"/>
              <a:t> local file system too</a:t>
            </a:r>
          </a:p>
        </p:txBody>
      </p:sp>
    </p:spTree>
    <p:extLst>
      <p:ext uri="{BB962C8B-B14F-4D97-AF65-F5344CB8AC3E}">
        <p14:creationId xmlns:p14="http://schemas.microsoft.com/office/powerpoint/2010/main" val="3627623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4" name="Text Box 3"/>
          <p:cNvSpPr txBox="1">
            <a:spLocks noGrp="1" noChangeArrowheads="1"/>
          </p:cNvSpPr>
          <p:nvPr>
            <p:ph idx="1"/>
          </p:nvPr>
        </p:nvSpPr>
        <p:spPr bwMode="auto">
          <a:xfrm>
            <a:off x="685800" y="1219200"/>
            <a:ext cx="7772400" cy="26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marL="342900" indent="-342900">
              <a:spcBef>
                <a:spcPct val="50000"/>
              </a:spcBef>
              <a:buFont typeface="Arial" panose="020B0604020202020204" pitchFamily="34" charset="0"/>
              <a:buChar char="•"/>
            </a:pPr>
            <a:r>
              <a:rPr lang="en-US" altLang="en-US" dirty="0">
                <a:latin typeface="Lucida Sans" panose="020B0602030504020204" pitchFamily="34" charset="0"/>
              </a:rPr>
              <a:t>Discuss the concept of Cloud Computing</a:t>
            </a:r>
          </a:p>
          <a:p>
            <a:pPr marL="342900" indent="-342900">
              <a:spcBef>
                <a:spcPct val="50000"/>
              </a:spcBef>
              <a:buFont typeface="Arial" panose="020B0604020202020204" pitchFamily="34" charset="0"/>
              <a:buChar char="•"/>
            </a:pPr>
            <a:r>
              <a:rPr lang="en-US" altLang="en-US" dirty="0">
                <a:latin typeface="Lucida Sans" panose="020B0602030504020204" pitchFamily="34" charset="0"/>
              </a:rPr>
              <a:t>Explain the use of Distributed File Systems, in particular, Hadoop</a:t>
            </a:r>
          </a:p>
          <a:p>
            <a:pPr marL="342900" indent="-342900">
              <a:spcBef>
                <a:spcPct val="50000"/>
              </a:spcBef>
              <a:buFont typeface="Arial" panose="020B0604020202020204" pitchFamily="34" charset="0"/>
              <a:buChar char="•"/>
            </a:pPr>
            <a:r>
              <a:rPr lang="en-US" altLang="en-US" dirty="0">
                <a:latin typeface="Lucida Sans" panose="020B0602030504020204" pitchFamily="34" charset="0"/>
              </a:rPr>
              <a:t>Explain the </a:t>
            </a:r>
            <a:r>
              <a:rPr lang="en-US" altLang="en-US" dirty="0" err="1">
                <a:latin typeface="Lucida Sans" panose="020B0602030504020204" pitchFamily="34" charset="0"/>
              </a:rPr>
              <a:t>MapReduce</a:t>
            </a:r>
            <a:r>
              <a:rPr lang="en-US" altLang="en-US" dirty="0">
                <a:latin typeface="Lucida Sans" panose="020B0602030504020204" pitchFamily="34" charset="0"/>
              </a:rPr>
              <a:t> framework for large scale, distributed computing</a:t>
            </a:r>
          </a:p>
          <a:p>
            <a:pPr>
              <a:spcBef>
                <a:spcPct val="50000"/>
              </a:spcBef>
            </a:pPr>
            <a:endParaRPr lang="en-US" altLang="en-US" dirty="0"/>
          </a:p>
        </p:txBody>
      </p:sp>
    </p:spTree>
    <p:extLst>
      <p:ext uri="{BB962C8B-B14F-4D97-AF65-F5344CB8AC3E}">
        <p14:creationId xmlns:p14="http://schemas.microsoft.com/office/powerpoint/2010/main" val="3821171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DataNode</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DataNode</a:t>
            </a:r>
            <a:r>
              <a:rPr lang="en-US" dirty="0"/>
              <a:t> stores HDFS data in files in its local file system. </a:t>
            </a:r>
          </a:p>
          <a:p>
            <a:endParaRPr lang="en-US" dirty="0"/>
          </a:p>
          <a:p>
            <a:r>
              <a:rPr lang="en-US" dirty="0"/>
              <a:t>It has no knowledge about HDFS files. </a:t>
            </a:r>
          </a:p>
          <a:p>
            <a:endParaRPr lang="en-US" dirty="0"/>
          </a:p>
          <a:p>
            <a:r>
              <a:rPr lang="en-US" dirty="0"/>
              <a:t>It stores each </a:t>
            </a:r>
            <a:r>
              <a:rPr lang="en-US" i="1" dirty="0">
                <a:solidFill>
                  <a:srgbClr val="FF0000"/>
                </a:solidFill>
              </a:rPr>
              <a:t>block of HDFS data</a:t>
            </a:r>
            <a:r>
              <a:rPr lang="en-US" dirty="0">
                <a:solidFill>
                  <a:srgbClr val="FF0000"/>
                </a:solidFill>
              </a:rPr>
              <a:t> </a:t>
            </a:r>
            <a:r>
              <a:rPr lang="en-US" dirty="0"/>
              <a:t>in a separate file in its local file system. </a:t>
            </a:r>
          </a:p>
          <a:p>
            <a:endParaRPr lang="en-US" dirty="0"/>
          </a:p>
        </p:txBody>
      </p:sp>
    </p:spTree>
    <p:extLst>
      <p:ext uri="{BB962C8B-B14F-4D97-AF65-F5344CB8AC3E}">
        <p14:creationId xmlns:p14="http://schemas.microsoft.com/office/powerpoint/2010/main" val="17933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DataNode</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DataNode</a:t>
            </a:r>
            <a:r>
              <a:rPr lang="en-US" dirty="0"/>
              <a:t> does not create all files in the same directory.</a:t>
            </a:r>
          </a:p>
          <a:p>
            <a:endParaRPr lang="en-US" dirty="0"/>
          </a:p>
          <a:p>
            <a:r>
              <a:rPr lang="en-US" dirty="0"/>
              <a:t>Uses a </a:t>
            </a:r>
            <a:r>
              <a:rPr lang="en-US" i="1" dirty="0">
                <a:solidFill>
                  <a:srgbClr val="FF0000"/>
                </a:solidFill>
              </a:rPr>
              <a:t>heuristic</a:t>
            </a:r>
            <a:r>
              <a:rPr lang="en-US" dirty="0">
                <a:solidFill>
                  <a:srgbClr val="FF0000"/>
                </a:solidFill>
              </a:rPr>
              <a:t> </a:t>
            </a:r>
            <a:r>
              <a:rPr lang="en-US" dirty="0"/>
              <a:t>to determine the </a:t>
            </a:r>
            <a:r>
              <a:rPr lang="en-US" dirty="0">
                <a:solidFill>
                  <a:srgbClr val="7030A0"/>
                </a:solidFill>
              </a:rPr>
              <a:t>optimal number of files per directory</a:t>
            </a:r>
            <a:r>
              <a:rPr lang="en-US" dirty="0"/>
              <a:t> and creates subdirectories appropriately.</a:t>
            </a:r>
          </a:p>
          <a:p>
            <a:endParaRPr lang="en-US" dirty="0"/>
          </a:p>
          <a:p>
            <a:r>
              <a:rPr lang="en-US" dirty="0"/>
              <a:t>It is not optimal to create all local files in the same directory because the local file system might not be able to efficiently support a huge number of files in a single directory. </a:t>
            </a:r>
          </a:p>
          <a:p>
            <a:endParaRPr lang="en-US" dirty="0"/>
          </a:p>
        </p:txBody>
      </p:sp>
    </p:spTree>
    <p:extLst>
      <p:ext uri="{BB962C8B-B14F-4D97-AF65-F5344CB8AC3E}">
        <p14:creationId xmlns:p14="http://schemas.microsoft.com/office/powerpoint/2010/main" val="938523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DataNode</a:t>
            </a:r>
            <a:endParaRPr lang="en-US" dirty="0"/>
          </a:p>
        </p:txBody>
      </p:sp>
      <p:sp>
        <p:nvSpPr>
          <p:cNvPr id="3" name="Content Placeholder 2"/>
          <p:cNvSpPr>
            <a:spLocks noGrp="1"/>
          </p:cNvSpPr>
          <p:nvPr>
            <p:ph idx="1"/>
          </p:nvPr>
        </p:nvSpPr>
        <p:spPr/>
        <p:txBody>
          <a:bodyPr/>
          <a:lstStyle/>
          <a:p>
            <a:r>
              <a:rPr lang="en-US" dirty="0" err="1"/>
              <a:t>DataNode</a:t>
            </a:r>
            <a:r>
              <a:rPr lang="en-US" dirty="0"/>
              <a:t> start up:</a:t>
            </a:r>
          </a:p>
          <a:p>
            <a:endParaRPr lang="en-US" dirty="0"/>
          </a:p>
          <a:p>
            <a:pPr marL="285750" lvl="1"/>
            <a:r>
              <a:rPr lang="en-US" dirty="0"/>
              <a:t>Scans through its local file system</a:t>
            </a:r>
          </a:p>
          <a:p>
            <a:pPr marL="285750" lvl="1"/>
            <a:endParaRPr lang="en-US" dirty="0"/>
          </a:p>
          <a:p>
            <a:pPr marL="285750" lvl="1"/>
            <a:r>
              <a:rPr lang="en-US" dirty="0"/>
              <a:t>Generates a list of all HDFS data blocks that correspond to each of the local files</a:t>
            </a:r>
          </a:p>
          <a:p>
            <a:pPr marL="285750" lvl="1"/>
            <a:endParaRPr lang="en-US" dirty="0"/>
          </a:p>
          <a:p>
            <a:pPr marL="285750" lvl="1"/>
            <a:r>
              <a:rPr lang="en-US" dirty="0"/>
              <a:t>Sends this report to the </a:t>
            </a:r>
            <a:r>
              <a:rPr lang="en-US" dirty="0" err="1"/>
              <a:t>NameNode</a:t>
            </a:r>
            <a:endParaRPr lang="en-US" dirty="0"/>
          </a:p>
          <a:p>
            <a:pPr marL="285750" lvl="2" indent="-285750"/>
            <a:r>
              <a:rPr lang="en-US" sz="2200" dirty="0"/>
              <a:t>this is called the </a:t>
            </a:r>
            <a:r>
              <a:rPr lang="en-US" sz="2200" b="1" i="1" dirty="0" err="1">
                <a:solidFill>
                  <a:srgbClr val="FF0000"/>
                </a:solidFill>
              </a:rPr>
              <a:t>Blockreport</a:t>
            </a:r>
            <a:endParaRPr lang="en-US" sz="2200" dirty="0">
              <a:solidFill>
                <a:srgbClr val="FF0000"/>
              </a:solidFill>
            </a:endParaRPr>
          </a:p>
          <a:p>
            <a:endParaRPr lang="en-US" dirty="0"/>
          </a:p>
        </p:txBody>
      </p:sp>
    </p:spTree>
    <p:extLst>
      <p:ext uri="{BB962C8B-B14F-4D97-AF65-F5344CB8AC3E}">
        <p14:creationId xmlns:p14="http://schemas.microsoft.com/office/powerpoint/2010/main" val="18003505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Fault-Tolerance</a:t>
            </a:r>
          </a:p>
        </p:txBody>
      </p:sp>
      <p:sp>
        <p:nvSpPr>
          <p:cNvPr id="3" name="Content Placeholder 2"/>
          <p:cNvSpPr>
            <a:spLocks noGrp="1"/>
          </p:cNvSpPr>
          <p:nvPr>
            <p:ph idx="1"/>
          </p:nvPr>
        </p:nvSpPr>
        <p:spPr/>
        <p:txBody>
          <a:bodyPr>
            <a:normAutofit lnSpcReduction="10000"/>
          </a:bodyPr>
          <a:lstStyle/>
          <a:p>
            <a:r>
              <a:rPr lang="en-US" dirty="0"/>
              <a:t>Each </a:t>
            </a:r>
            <a:r>
              <a:rPr lang="en-US" dirty="0" err="1"/>
              <a:t>DataNode</a:t>
            </a:r>
            <a:r>
              <a:rPr lang="en-US" dirty="0"/>
              <a:t> sends a </a:t>
            </a:r>
            <a:r>
              <a:rPr lang="en-US" b="1" i="1" dirty="0">
                <a:solidFill>
                  <a:srgbClr val="FF0000"/>
                </a:solidFill>
              </a:rPr>
              <a:t>Heartbeat message </a:t>
            </a:r>
            <a:r>
              <a:rPr lang="en-US" dirty="0"/>
              <a:t>to the </a:t>
            </a:r>
            <a:r>
              <a:rPr lang="en-US" dirty="0" err="1"/>
              <a:t>NameNode</a:t>
            </a:r>
            <a:r>
              <a:rPr lang="en-US" dirty="0"/>
              <a:t> periodically</a:t>
            </a:r>
          </a:p>
          <a:p>
            <a:endParaRPr lang="en-US" dirty="0"/>
          </a:p>
          <a:p>
            <a:r>
              <a:rPr lang="en-US" dirty="0"/>
              <a:t>A </a:t>
            </a:r>
            <a:r>
              <a:rPr lang="en-US" b="1" dirty="0"/>
              <a:t>network partition </a:t>
            </a:r>
            <a:r>
              <a:rPr lang="en-US" dirty="0"/>
              <a:t>can cause a subset of </a:t>
            </a:r>
            <a:r>
              <a:rPr lang="en-US" dirty="0" err="1"/>
              <a:t>DataNodes</a:t>
            </a:r>
            <a:r>
              <a:rPr lang="en-US" dirty="0"/>
              <a:t> to </a:t>
            </a:r>
            <a:r>
              <a:rPr lang="en-US" dirty="0">
                <a:solidFill>
                  <a:srgbClr val="7030A0"/>
                </a:solidFill>
              </a:rPr>
              <a:t>lose connectivity </a:t>
            </a:r>
            <a:r>
              <a:rPr lang="en-US" dirty="0"/>
              <a:t>with the </a:t>
            </a:r>
            <a:r>
              <a:rPr lang="en-US" dirty="0" err="1"/>
              <a:t>NameNode</a:t>
            </a:r>
            <a:r>
              <a:rPr lang="en-US" dirty="0"/>
              <a:t>. </a:t>
            </a:r>
          </a:p>
          <a:p>
            <a:endParaRPr lang="en-US" dirty="0"/>
          </a:p>
          <a:p>
            <a:r>
              <a:rPr lang="en-US" dirty="0"/>
              <a:t>The </a:t>
            </a:r>
            <a:r>
              <a:rPr lang="en-US" dirty="0" err="1"/>
              <a:t>NameNode</a:t>
            </a:r>
            <a:r>
              <a:rPr lang="en-US" dirty="0"/>
              <a:t> detects this condition by the </a:t>
            </a:r>
            <a:r>
              <a:rPr lang="en-US" dirty="0">
                <a:solidFill>
                  <a:schemeClr val="accent3">
                    <a:lumMod val="50000"/>
                  </a:schemeClr>
                </a:solidFill>
              </a:rPr>
              <a:t>absence of a Heartbeat message</a:t>
            </a:r>
            <a:r>
              <a:rPr lang="en-US" dirty="0"/>
              <a:t>.</a:t>
            </a:r>
          </a:p>
          <a:p>
            <a:endParaRPr lang="en-US" dirty="0"/>
          </a:p>
          <a:p>
            <a:r>
              <a:rPr lang="en-US" dirty="0"/>
              <a:t>The </a:t>
            </a:r>
            <a:r>
              <a:rPr lang="en-US" dirty="0" err="1"/>
              <a:t>NameNode</a:t>
            </a:r>
            <a:r>
              <a:rPr lang="en-US" dirty="0"/>
              <a:t> marks </a:t>
            </a:r>
            <a:r>
              <a:rPr lang="en-US" dirty="0" err="1"/>
              <a:t>DataNodes</a:t>
            </a:r>
            <a:r>
              <a:rPr lang="en-US" dirty="0"/>
              <a:t> without recent Heartbeats as dead and does not forward any new IO requests to them. </a:t>
            </a:r>
          </a:p>
          <a:p>
            <a:endParaRPr lang="en-US" dirty="0"/>
          </a:p>
        </p:txBody>
      </p:sp>
    </p:spTree>
    <p:extLst>
      <p:ext uri="{BB962C8B-B14F-4D97-AF65-F5344CB8AC3E}">
        <p14:creationId xmlns:p14="http://schemas.microsoft.com/office/powerpoint/2010/main" val="821515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Fault-Tolerance</a:t>
            </a:r>
          </a:p>
        </p:txBody>
      </p:sp>
      <p:sp>
        <p:nvSpPr>
          <p:cNvPr id="3" name="Content Placeholder 2"/>
          <p:cNvSpPr>
            <a:spLocks noGrp="1"/>
          </p:cNvSpPr>
          <p:nvPr>
            <p:ph idx="1"/>
          </p:nvPr>
        </p:nvSpPr>
        <p:spPr/>
        <p:txBody>
          <a:bodyPr>
            <a:normAutofit/>
          </a:bodyPr>
          <a:lstStyle/>
          <a:p>
            <a:r>
              <a:rPr lang="en-US" dirty="0"/>
              <a:t>Any data that was registered to a dead </a:t>
            </a:r>
            <a:r>
              <a:rPr lang="en-US" dirty="0" err="1"/>
              <a:t>DataNode</a:t>
            </a:r>
            <a:r>
              <a:rPr lang="en-US" dirty="0"/>
              <a:t> is not available to HDFS any more. </a:t>
            </a:r>
          </a:p>
          <a:p>
            <a:endParaRPr lang="en-US" dirty="0"/>
          </a:p>
          <a:p>
            <a:r>
              <a:rPr lang="en-US" dirty="0" err="1"/>
              <a:t>DataNode</a:t>
            </a:r>
            <a:r>
              <a:rPr lang="en-US" dirty="0"/>
              <a:t> death may cause the replication factor of some blocks to fall below their specified value. </a:t>
            </a:r>
          </a:p>
          <a:p>
            <a:endParaRPr lang="en-US" dirty="0"/>
          </a:p>
        </p:txBody>
      </p:sp>
    </p:spTree>
    <p:extLst>
      <p:ext uri="{BB962C8B-B14F-4D97-AF65-F5344CB8AC3E}">
        <p14:creationId xmlns:p14="http://schemas.microsoft.com/office/powerpoint/2010/main" val="3063808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Fault-Tolerance</a:t>
            </a:r>
          </a:p>
        </p:txBody>
      </p:sp>
      <p:sp>
        <p:nvSpPr>
          <p:cNvPr id="3" name="Content Placeholder 2"/>
          <p:cNvSpPr>
            <a:spLocks noGrp="1"/>
          </p:cNvSpPr>
          <p:nvPr>
            <p:ph idx="1"/>
          </p:nvPr>
        </p:nvSpPr>
        <p:spPr/>
        <p:txBody>
          <a:bodyPr>
            <a:normAutofit/>
          </a:bodyPr>
          <a:lstStyle/>
          <a:p>
            <a:pPr marL="6350" lvl="1" indent="0">
              <a:buNone/>
            </a:pPr>
            <a:r>
              <a:rPr lang="en-US" dirty="0"/>
              <a:t>The </a:t>
            </a:r>
            <a:r>
              <a:rPr lang="en-US" dirty="0" err="1"/>
              <a:t>NameNode</a:t>
            </a:r>
            <a:r>
              <a:rPr lang="en-US" dirty="0"/>
              <a:t> constantly tracks which blocks need to be </a:t>
            </a:r>
            <a:r>
              <a:rPr lang="en-US" dirty="0">
                <a:solidFill>
                  <a:schemeClr val="accent3">
                    <a:lumMod val="50000"/>
                  </a:schemeClr>
                </a:solidFill>
              </a:rPr>
              <a:t>replicated</a:t>
            </a:r>
            <a:r>
              <a:rPr lang="en-US" dirty="0"/>
              <a:t> and </a:t>
            </a:r>
            <a:r>
              <a:rPr lang="en-US" b="1" dirty="0"/>
              <a:t>initiates replication whenever necessary</a:t>
            </a:r>
            <a:r>
              <a:rPr lang="en-US" dirty="0"/>
              <a:t>. </a:t>
            </a:r>
          </a:p>
          <a:p>
            <a:pPr marL="6350" lvl="1" indent="0">
              <a:buNone/>
            </a:pPr>
            <a:endParaRPr lang="en-US" dirty="0"/>
          </a:p>
          <a:p>
            <a:pPr marL="6350" lvl="1" indent="0">
              <a:buNone/>
            </a:pPr>
            <a:r>
              <a:rPr lang="en-US" dirty="0"/>
              <a:t>The necessity for re-replication may arise due to many reasons:</a:t>
            </a:r>
          </a:p>
          <a:p>
            <a:pPr marL="292100" lvl="2" indent="-285750"/>
            <a:r>
              <a:rPr lang="en-US" dirty="0"/>
              <a:t>A </a:t>
            </a:r>
            <a:r>
              <a:rPr lang="en-US" dirty="0" err="1"/>
              <a:t>DataNode</a:t>
            </a:r>
            <a:r>
              <a:rPr lang="en-US" dirty="0"/>
              <a:t> may become unavailable</a:t>
            </a:r>
          </a:p>
          <a:p>
            <a:pPr marL="292100" lvl="2" indent="-285750"/>
            <a:r>
              <a:rPr lang="en-US" dirty="0"/>
              <a:t>A replica may become corrupted</a:t>
            </a:r>
          </a:p>
          <a:p>
            <a:pPr marL="292100" lvl="2" indent="-285750"/>
            <a:r>
              <a:rPr lang="en-US" dirty="0"/>
              <a:t>A hard disk on a </a:t>
            </a:r>
            <a:r>
              <a:rPr lang="en-US" dirty="0" err="1"/>
              <a:t>DataNode</a:t>
            </a:r>
            <a:r>
              <a:rPr lang="en-US" dirty="0"/>
              <a:t> may fail</a:t>
            </a:r>
          </a:p>
          <a:p>
            <a:pPr marL="292100" lvl="2" indent="-285750"/>
            <a:r>
              <a:rPr lang="en-US" dirty="0"/>
              <a:t>The replication factor of a file may be increased</a:t>
            </a:r>
          </a:p>
          <a:p>
            <a:endParaRPr lang="en-US" dirty="0"/>
          </a:p>
        </p:txBody>
      </p:sp>
    </p:spTree>
    <p:extLst>
      <p:ext uri="{BB962C8B-B14F-4D97-AF65-F5344CB8AC3E}">
        <p14:creationId xmlns:p14="http://schemas.microsoft.com/office/powerpoint/2010/main" val="33045180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the File Space</a:t>
            </a:r>
          </a:p>
        </p:txBody>
      </p:sp>
      <p:sp>
        <p:nvSpPr>
          <p:cNvPr id="3" name="Content Placeholder 2"/>
          <p:cNvSpPr>
            <a:spLocks noGrp="1"/>
          </p:cNvSpPr>
          <p:nvPr>
            <p:ph idx="1"/>
          </p:nvPr>
        </p:nvSpPr>
        <p:spPr/>
        <p:txBody>
          <a:bodyPr/>
          <a:lstStyle/>
          <a:p>
            <a:r>
              <a:rPr lang="en-US" dirty="0"/>
              <a:t>Access to the file system can be done using:</a:t>
            </a:r>
          </a:p>
          <a:p>
            <a:pPr lvl="1"/>
            <a:r>
              <a:rPr lang="en-US" dirty="0"/>
              <a:t>Java API</a:t>
            </a:r>
          </a:p>
          <a:p>
            <a:pPr lvl="1"/>
            <a:r>
              <a:rPr lang="en-US" dirty="0"/>
              <a:t>Web interface</a:t>
            </a:r>
          </a:p>
          <a:p>
            <a:pPr lvl="1"/>
            <a:r>
              <a:rPr lang="en-US" dirty="0"/>
              <a:t>Unix command tools</a:t>
            </a:r>
          </a:p>
          <a:p>
            <a:endParaRPr lang="en-US" dirty="0"/>
          </a:p>
          <a:p>
            <a:r>
              <a:rPr lang="en-US" dirty="0"/>
              <a:t>Examples using Unix commands: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99290830"/>
              </p:ext>
            </p:extLst>
          </p:nvPr>
        </p:nvGraphicFramePr>
        <p:xfrm>
          <a:off x="533400" y="3962400"/>
          <a:ext cx="8229600" cy="1874520"/>
        </p:xfrm>
        <a:graphic>
          <a:graphicData uri="http://schemas.openxmlformats.org/drawingml/2006/table">
            <a:tbl>
              <a:tblPr>
                <a:tableStyleId>{08FB837D-C827-4EFA-A057-4D05807E0F7C}</a:tableStyleId>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81000">
                <a:tc>
                  <a:txBody>
                    <a:bodyPr/>
                    <a:lstStyle/>
                    <a:p>
                      <a:r>
                        <a:rPr lang="en-US" dirty="0"/>
                        <a:t>Create a directory named /</a:t>
                      </a:r>
                      <a:r>
                        <a:rPr lang="en-US" dirty="0" err="1"/>
                        <a:t>foodir</a:t>
                      </a:r>
                      <a:r>
                        <a:rPr lang="en-US" dirty="0"/>
                        <a:t> </a:t>
                      </a:r>
                    </a:p>
                  </a:txBody>
                  <a:tcPr marL="38100" marR="38100" marT="38100" marB="38100" anchor="ctr"/>
                </a:tc>
                <a:tc>
                  <a:txBody>
                    <a:bodyPr/>
                    <a:lstStyle/>
                    <a:p>
                      <a:r>
                        <a:rPr lang="en-US" dirty="0">
                          <a:latin typeface="Consolas" pitchFamily="49" charset="0"/>
                          <a:cs typeface="Consolas" pitchFamily="49" charset="0"/>
                        </a:rPr>
                        <a:t>  bin/</a:t>
                      </a:r>
                      <a:r>
                        <a:rPr lang="en-US" dirty="0" err="1">
                          <a:latin typeface="Consolas" pitchFamily="49" charset="0"/>
                          <a:cs typeface="Consolas" pitchFamily="49" charset="0"/>
                        </a:rPr>
                        <a:t>hadoop</a:t>
                      </a:r>
                      <a:r>
                        <a:rPr lang="en-US" dirty="0">
                          <a:latin typeface="Consolas" pitchFamily="49" charset="0"/>
                          <a:cs typeface="Consolas" pitchFamily="49" charset="0"/>
                        </a:rPr>
                        <a:t> </a:t>
                      </a:r>
                      <a:r>
                        <a:rPr lang="en-US" dirty="0" err="1">
                          <a:latin typeface="Consolas" pitchFamily="49" charset="0"/>
                          <a:cs typeface="Consolas" pitchFamily="49" charset="0"/>
                        </a:rPr>
                        <a:t>dfs</a:t>
                      </a:r>
                      <a:r>
                        <a:rPr lang="en-US" dirty="0">
                          <a:latin typeface="Consolas" pitchFamily="49" charset="0"/>
                          <a:cs typeface="Consolas" pitchFamily="49" charset="0"/>
                        </a:rPr>
                        <a:t> -</a:t>
                      </a:r>
                      <a:r>
                        <a:rPr lang="en-US" dirty="0" err="1">
                          <a:latin typeface="Consolas" pitchFamily="49" charset="0"/>
                          <a:cs typeface="Consolas" pitchFamily="49" charset="0"/>
                        </a:rPr>
                        <a:t>mkdir</a:t>
                      </a:r>
                      <a:r>
                        <a:rPr lang="en-US" dirty="0">
                          <a:latin typeface="Consolas" pitchFamily="49" charset="0"/>
                          <a:cs typeface="Consolas" pitchFamily="49" charset="0"/>
                        </a:rPr>
                        <a:t> /</a:t>
                      </a:r>
                      <a:r>
                        <a:rPr lang="en-US" dirty="0" err="1">
                          <a:latin typeface="Consolas" pitchFamily="49" charset="0"/>
                          <a:cs typeface="Consolas" pitchFamily="49" charset="0"/>
                        </a:rPr>
                        <a:t>foodir</a:t>
                      </a:r>
                      <a:r>
                        <a:rPr lang="en-US" dirty="0">
                          <a:latin typeface="Consolas" pitchFamily="49" charset="0"/>
                          <a:cs typeface="Consolas" pitchFamily="49" charset="0"/>
                        </a:rPr>
                        <a:t> </a:t>
                      </a:r>
                    </a:p>
                  </a:txBody>
                  <a:tcPr marL="38100" marR="38100" marT="38100" marB="38100" anchor="ctr"/>
                </a:tc>
                <a:extLst>
                  <a:ext uri="{0D108BD9-81ED-4DB2-BD59-A6C34878D82A}">
                    <a16:rowId xmlns:a16="http://schemas.microsoft.com/office/drawing/2014/main" val="10000"/>
                  </a:ext>
                </a:extLst>
              </a:tr>
              <a:tr h="0">
                <a:tc>
                  <a:txBody>
                    <a:bodyPr/>
                    <a:lstStyle/>
                    <a:p>
                      <a:r>
                        <a:rPr lang="en-US" dirty="0"/>
                        <a:t>Remove a directory named /</a:t>
                      </a:r>
                      <a:r>
                        <a:rPr lang="en-US" dirty="0" err="1"/>
                        <a:t>foodir</a:t>
                      </a:r>
                      <a:r>
                        <a:rPr lang="en-US" dirty="0"/>
                        <a:t> </a:t>
                      </a:r>
                    </a:p>
                  </a:txBody>
                  <a:tcPr marL="38100" marR="38100" marT="38100" marB="38100" anchor="ctr"/>
                </a:tc>
                <a:tc>
                  <a:txBody>
                    <a:bodyPr/>
                    <a:lstStyle/>
                    <a:p>
                      <a:r>
                        <a:rPr lang="en-US" dirty="0">
                          <a:latin typeface="Consolas" pitchFamily="49" charset="0"/>
                          <a:cs typeface="Consolas" pitchFamily="49" charset="0"/>
                        </a:rPr>
                        <a:t>  bin/</a:t>
                      </a:r>
                      <a:r>
                        <a:rPr lang="en-US" dirty="0" err="1">
                          <a:latin typeface="Consolas" pitchFamily="49" charset="0"/>
                          <a:cs typeface="Consolas" pitchFamily="49" charset="0"/>
                        </a:rPr>
                        <a:t>hadoop</a:t>
                      </a:r>
                      <a:r>
                        <a:rPr lang="en-US" dirty="0">
                          <a:latin typeface="Consolas" pitchFamily="49" charset="0"/>
                          <a:cs typeface="Consolas" pitchFamily="49" charset="0"/>
                        </a:rPr>
                        <a:t> </a:t>
                      </a:r>
                      <a:r>
                        <a:rPr lang="en-US" dirty="0" err="1">
                          <a:latin typeface="Consolas" pitchFamily="49" charset="0"/>
                          <a:cs typeface="Consolas" pitchFamily="49" charset="0"/>
                        </a:rPr>
                        <a:t>dfs</a:t>
                      </a:r>
                      <a:r>
                        <a:rPr lang="en-US" dirty="0">
                          <a:latin typeface="Consolas" pitchFamily="49" charset="0"/>
                          <a:cs typeface="Consolas" pitchFamily="49" charset="0"/>
                        </a:rPr>
                        <a:t> -</a:t>
                      </a:r>
                      <a:r>
                        <a:rPr lang="en-US" dirty="0" err="1">
                          <a:latin typeface="Consolas" pitchFamily="49" charset="0"/>
                          <a:cs typeface="Consolas" pitchFamily="49" charset="0"/>
                        </a:rPr>
                        <a:t>rmr</a:t>
                      </a:r>
                      <a:r>
                        <a:rPr lang="en-US" dirty="0">
                          <a:latin typeface="Consolas" pitchFamily="49" charset="0"/>
                          <a:cs typeface="Consolas" pitchFamily="49" charset="0"/>
                        </a:rPr>
                        <a:t> /</a:t>
                      </a:r>
                      <a:r>
                        <a:rPr lang="en-US" dirty="0" err="1">
                          <a:latin typeface="Consolas" pitchFamily="49" charset="0"/>
                          <a:cs typeface="Consolas" pitchFamily="49" charset="0"/>
                        </a:rPr>
                        <a:t>foodir</a:t>
                      </a:r>
                      <a:r>
                        <a:rPr lang="en-US" dirty="0">
                          <a:latin typeface="Consolas" pitchFamily="49" charset="0"/>
                          <a:cs typeface="Consolas" pitchFamily="49" charset="0"/>
                        </a:rPr>
                        <a:t> </a:t>
                      </a:r>
                    </a:p>
                  </a:txBody>
                  <a:tcPr marL="38100" marR="38100" marT="38100" marB="38100" anchor="ctr"/>
                </a:tc>
                <a:extLst>
                  <a:ext uri="{0D108BD9-81ED-4DB2-BD59-A6C34878D82A}">
                    <a16:rowId xmlns:a16="http://schemas.microsoft.com/office/drawing/2014/main" val="10001"/>
                  </a:ext>
                </a:extLst>
              </a:tr>
              <a:tr h="0">
                <a:tc>
                  <a:txBody>
                    <a:bodyPr/>
                    <a:lstStyle/>
                    <a:p>
                      <a:r>
                        <a:rPr lang="en-US" dirty="0"/>
                        <a:t>View the contents of a file named /</a:t>
                      </a:r>
                      <a:r>
                        <a:rPr lang="en-US" dirty="0" err="1"/>
                        <a:t>foodir</a:t>
                      </a:r>
                      <a:r>
                        <a:rPr lang="en-US" dirty="0"/>
                        <a:t>/myfile.txt </a:t>
                      </a:r>
                    </a:p>
                  </a:txBody>
                  <a:tcPr marL="38100" marR="38100" marT="38100" marB="38100" anchor="ctr"/>
                </a:tc>
                <a:tc>
                  <a:txBody>
                    <a:bodyPr/>
                    <a:lstStyle/>
                    <a:p>
                      <a:r>
                        <a:rPr lang="en-US" dirty="0">
                          <a:latin typeface="Consolas" pitchFamily="49" charset="0"/>
                          <a:cs typeface="Consolas" pitchFamily="49" charset="0"/>
                        </a:rPr>
                        <a:t>  bin/</a:t>
                      </a:r>
                      <a:r>
                        <a:rPr lang="en-US" dirty="0" err="1">
                          <a:latin typeface="Consolas" pitchFamily="49" charset="0"/>
                          <a:cs typeface="Consolas" pitchFamily="49" charset="0"/>
                        </a:rPr>
                        <a:t>hadoop</a:t>
                      </a:r>
                      <a:r>
                        <a:rPr lang="en-US" dirty="0">
                          <a:latin typeface="Consolas" pitchFamily="49" charset="0"/>
                          <a:cs typeface="Consolas" pitchFamily="49" charset="0"/>
                        </a:rPr>
                        <a:t> </a:t>
                      </a:r>
                      <a:r>
                        <a:rPr lang="en-US" dirty="0" err="1">
                          <a:latin typeface="Consolas" pitchFamily="49" charset="0"/>
                          <a:cs typeface="Consolas" pitchFamily="49" charset="0"/>
                        </a:rPr>
                        <a:t>dfs</a:t>
                      </a:r>
                      <a:r>
                        <a:rPr lang="en-US" dirty="0">
                          <a:latin typeface="Consolas" pitchFamily="49" charset="0"/>
                          <a:cs typeface="Consolas" pitchFamily="49" charset="0"/>
                        </a:rPr>
                        <a:t> -cat /</a:t>
                      </a:r>
                      <a:r>
                        <a:rPr lang="en-US" dirty="0" err="1">
                          <a:latin typeface="Consolas" pitchFamily="49" charset="0"/>
                          <a:cs typeface="Consolas" pitchFamily="49" charset="0"/>
                        </a:rPr>
                        <a:t>foodir</a:t>
                      </a:r>
                      <a:r>
                        <a:rPr lang="en-US" dirty="0">
                          <a:latin typeface="Consolas" pitchFamily="49" charset="0"/>
                          <a:cs typeface="Consolas" pitchFamily="49" charset="0"/>
                        </a:rPr>
                        <a:t>/myfile.txt</a:t>
                      </a:r>
                    </a:p>
                  </a:txBody>
                  <a:tcPr marL="38100" marR="38100" marT="38100" marB="3810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906217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MapReduce</a:t>
            </a:r>
            <a:endParaRPr lang="en-US" dirty="0"/>
          </a:p>
        </p:txBody>
      </p:sp>
    </p:spTree>
    <p:extLst>
      <p:ext uri="{BB962C8B-B14F-4D97-AF65-F5344CB8AC3E}">
        <p14:creationId xmlns:p14="http://schemas.microsoft.com/office/powerpoint/2010/main" val="4621016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Job</a:t>
            </a:r>
          </a:p>
        </p:txBody>
      </p:sp>
      <p:sp>
        <p:nvSpPr>
          <p:cNvPr id="3" name="Content Placeholder 2"/>
          <p:cNvSpPr>
            <a:spLocks noGrp="1"/>
          </p:cNvSpPr>
          <p:nvPr>
            <p:ph idx="1"/>
          </p:nvPr>
        </p:nvSpPr>
        <p:spPr/>
        <p:txBody>
          <a:bodyPr>
            <a:normAutofit/>
          </a:bodyPr>
          <a:lstStyle/>
          <a:p>
            <a:r>
              <a:rPr lang="en-US" dirty="0"/>
              <a:t>A </a:t>
            </a:r>
            <a:r>
              <a:rPr lang="en-US" b="1" i="1" dirty="0">
                <a:solidFill>
                  <a:srgbClr val="FF0000"/>
                </a:solidFill>
              </a:rPr>
              <a:t>Map/Reduce Job </a:t>
            </a:r>
            <a:r>
              <a:rPr lang="en-US" dirty="0"/>
              <a:t>consists of files stored on the distributed file system (HDFS)</a:t>
            </a:r>
          </a:p>
          <a:p>
            <a:endParaRPr lang="en-US" dirty="0"/>
          </a:p>
          <a:p>
            <a:r>
              <a:rPr lang="en-US" dirty="0"/>
              <a:t>Data is split into independent datasets</a:t>
            </a:r>
          </a:p>
          <a:p>
            <a:endParaRPr lang="en-US" dirty="0"/>
          </a:p>
          <a:p>
            <a:r>
              <a:rPr lang="en-US" dirty="0"/>
              <a:t>Processed by </a:t>
            </a:r>
            <a:r>
              <a:rPr lang="en-US" b="1" i="1" dirty="0">
                <a:solidFill>
                  <a:srgbClr val="FF0000"/>
                </a:solidFill>
              </a:rPr>
              <a:t>map tasks </a:t>
            </a:r>
            <a:r>
              <a:rPr lang="en-US" dirty="0"/>
              <a:t>(in parallel)</a:t>
            </a:r>
          </a:p>
          <a:p>
            <a:endParaRPr lang="en-US" dirty="0"/>
          </a:p>
          <a:p>
            <a:r>
              <a:rPr lang="en-US" dirty="0"/>
              <a:t>Outputs of maps are sorted and then input to the </a:t>
            </a:r>
            <a:r>
              <a:rPr lang="en-US" b="1" i="1" dirty="0">
                <a:solidFill>
                  <a:srgbClr val="FF0000"/>
                </a:solidFill>
              </a:rPr>
              <a:t>reduce tasks</a:t>
            </a:r>
          </a:p>
        </p:txBody>
      </p:sp>
    </p:spTree>
    <p:extLst>
      <p:ext uri="{BB962C8B-B14F-4D97-AF65-F5344CB8AC3E}">
        <p14:creationId xmlns:p14="http://schemas.microsoft.com/office/powerpoint/2010/main" val="19324049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Map/Reduce Framework Responsibilities</a:t>
            </a:r>
          </a:p>
        </p:txBody>
      </p:sp>
      <p:sp>
        <p:nvSpPr>
          <p:cNvPr id="3" name="Content Placeholder 2"/>
          <p:cNvSpPr>
            <a:spLocks noGrp="1"/>
          </p:cNvSpPr>
          <p:nvPr>
            <p:ph idx="1"/>
          </p:nvPr>
        </p:nvSpPr>
        <p:spPr/>
        <p:txBody>
          <a:bodyPr/>
          <a:lstStyle/>
          <a:p>
            <a:r>
              <a:rPr lang="en-US" dirty="0"/>
              <a:t>The framework takes care of:</a:t>
            </a:r>
          </a:p>
          <a:p>
            <a:pPr marL="342900" indent="-342900">
              <a:buFont typeface="Arial" panose="020B0604020202020204" pitchFamily="34" charset="0"/>
              <a:buChar char="•"/>
            </a:pPr>
            <a:r>
              <a:rPr lang="en-US" dirty="0"/>
              <a:t>Scheduling Tasks</a:t>
            </a:r>
          </a:p>
          <a:p>
            <a:pPr marL="342900" indent="-342900">
              <a:buFont typeface="Arial" panose="020B0604020202020204" pitchFamily="34" charset="0"/>
              <a:buChar char="•"/>
            </a:pPr>
            <a:r>
              <a:rPr lang="en-US" dirty="0"/>
              <a:t>Monitoring Tasks</a:t>
            </a:r>
          </a:p>
          <a:p>
            <a:pPr marL="342900" indent="-342900">
              <a:buFont typeface="Arial" panose="020B0604020202020204" pitchFamily="34" charset="0"/>
              <a:buChar char="•"/>
            </a:pPr>
            <a:r>
              <a:rPr lang="en-US" dirty="0"/>
              <a:t>Re-Executing Failed Tasks</a:t>
            </a:r>
          </a:p>
          <a:p>
            <a:endParaRPr lang="en-US" dirty="0"/>
          </a:p>
          <a:p>
            <a:r>
              <a:rPr lang="en-US" dirty="0"/>
              <a:t>Advantages: </a:t>
            </a:r>
          </a:p>
          <a:p>
            <a:pPr marL="285750" lvl="1"/>
            <a:r>
              <a:rPr lang="en-US" dirty="0"/>
              <a:t>Schedule tasks where the data exists</a:t>
            </a:r>
          </a:p>
          <a:p>
            <a:pPr marL="285750" lvl="1"/>
            <a:r>
              <a:rPr lang="en-US" dirty="0"/>
              <a:t>Easy to write programs, fast turn around</a:t>
            </a:r>
          </a:p>
          <a:p>
            <a:pPr lvl="1"/>
            <a:endParaRPr lang="en-US" dirty="0"/>
          </a:p>
          <a:p>
            <a:endParaRPr lang="en-US" dirty="0"/>
          </a:p>
        </p:txBody>
      </p:sp>
    </p:spTree>
    <p:extLst>
      <p:ext uri="{BB962C8B-B14F-4D97-AF65-F5344CB8AC3E}">
        <p14:creationId xmlns:p14="http://schemas.microsoft.com/office/powerpoint/2010/main" val="1092886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Cloud Computing</a:t>
            </a:r>
          </a:p>
        </p:txBody>
      </p:sp>
    </p:spTree>
    <p:extLst>
      <p:ext uri="{BB962C8B-B14F-4D97-AF65-F5344CB8AC3E}">
        <p14:creationId xmlns:p14="http://schemas.microsoft.com/office/powerpoint/2010/main" val="14050991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 Map/Reduce Configuration</a:t>
            </a:r>
          </a:p>
        </p:txBody>
      </p:sp>
      <p:sp>
        <p:nvSpPr>
          <p:cNvPr id="3" name="Content Placeholder 2"/>
          <p:cNvSpPr>
            <a:spLocks noGrp="1"/>
          </p:cNvSpPr>
          <p:nvPr>
            <p:ph idx="1"/>
          </p:nvPr>
        </p:nvSpPr>
        <p:spPr/>
        <p:txBody>
          <a:bodyPr>
            <a:normAutofit/>
          </a:bodyPr>
          <a:lstStyle/>
          <a:p>
            <a:r>
              <a:rPr lang="en-US" dirty="0"/>
              <a:t>Typically the compute nodes and the storage nodes are the same</a:t>
            </a:r>
          </a:p>
          <a:p>
            <a:pPr marL="285750" lvl="1"/>
            <a:r>
              <a:rPr lang="en-US" dirty="0"/>
              <a:t>i.e., the Map/Reduce framework and the </a:t>
            </a:r>
            <a:r>
              <a:rPr lang="en-US" dirty="0" err="1"/>
              <a:t>Hadoop</a:t>
            </a:r>
            <a:r>
              <a:rPr lang="en-US" dirty="0"/>
              <a:t> Distributed File System are running on the same set of nodes. </a:t>
            </a:r>
          </a:p>
          <a:p>
            <a:pPr marL="285750" lvl="1"/>
            <a:r>
              <a:rPr lang="en-US" dirty="0"/>
              <a:t>Allows the framework to effectively schedule tasks on the nodes where data is already present</a:t>
            </a:r>
          </a:p>
          <a:p>
            <a:pPr marL="285750" lvl="1"/>
            <a:r>
              <a:rPr lang="en-US" dirty="0"/>
              <a:t>Results in </a:t>
            </a:r>
            <a:r>
              <a:rPr lang="en-US" dirty="0">
                <a:solidFill>
                  <a:srgbClr val="C00000"/>
                </a:solidFill>
              </a:rPr>
              <a:t>very high aggregate bandwidth </a:t>
            </a:r>
            <a:r>
              <a:rPr lang="en-US" dirty="0"/>
              <a:t>across the cluster</a:t>
            </a:r>
          </a:p>
        </p:txBody>
      </p:sp>
    </p:spTree>
    <p:extLst>
      <p:ext uri="{BB962C8B-B14F-4D97-AF65-F5344CB8AC3E}">
        <p14:creationId xmlns:p14="http://schemas.microsoft.com/office/powerpoint/2010/main" val="114518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Framework</a:t>
            </a:r>
          </a:p>
        </p:txBody>
      </p:sp>
      <p:sp>
        <p:nvSpPr>
          <p:cNvPr id="3" name="Content Placeholder 2"/>
          <p:cNvSpPr>
            <a:spLocks noGrp="1"/>
          </p:cNvSpPr>
          <p:nvPr>
            <p:ph idx="1"/>
          </p:nvPr>
        </p:nvSpPr>
        <p:spPr/>
        <p:txBody>
          <a:bodyPr>
            <a:normAutofit/>
          </a:bodyPr>
          <a:lstStyle/>
          <a:p>
            <a:r>
              <a:rPr lang="en-US" dirty="0"/>
              <a:t>Consists of a single master </a:t>
            </a:r>
            <a:r>
              <a:rPr lang="en-US" b="1" i="1" dirty="0" err="1">
                <a:solidFill>
                  <a:srgbClr val="FF0000"/>
                </a:solidFill>
              </a:rPr>
              <a:t>JobTracker</a:t>
            </a:r>
            <a:r>
              <a:rPr lang="en-US" dirty="0">
                <a:solidFill>
                  <a:srgbClr val="FF0000"/>
                </a:solidFill>
              </a:rPr>
              <a:t> </a:t>
            </a:r>
            <a:r>
              <a:rPr lang="en-US" dirty="0"/>
              <a:t>and one slave </a:t>
            </a:r>
            <a:r>
              <a:rPr lang="en-US" b="1" i="1" dirty="0" err="1">
                <a:solidFill>
                  <a:srgbClr val="FF0000"/>
                </a:solidFill>
              </a:rPr>
              <a:t>TaskTracker</a:t>
            </a:r>
            <a:r>
              <a:rPr lang="en-US" dirty="0">
                <a:solidFill>
                  <a:srgbClr val="FF0000"/>
                </a:solidFill>
              </a:rPr>
              <a:t> </a:t>
            </a:r>
            <a:r>
              <a:rPr lang="en-US" dirty="0"/>
              <a:t>per cluster-node. </a:t>
            </a:r>
          </a:p>
          <a:p>
            <a:endParaRPr lang="en-US" dirty="0"/>
          </a:p>
          <a:p>
            <a:r>
              <a:rPr lang="en-US" dirty="0"/>
              <a:t>The master is responsible for:</a:t>
            </a:r>
          </a:p>
          <a:p>
            <a:pPr marL="285750" lvl="1"/>
            <a:r>
              <a:rPr lang="en-US" dirty="0"/>
              <a:t>Scheduling the jobs' component tasks on the slaves</a:t>
            </a:r>
          </a:p>
          <a:p>
            <a:pPr marL="285750" lvl="1"/>
            <a:r>
              <a:rPr lang="en-US" dirty="0"/>
              <a:t>Monitoring tasks on the slaves</a:t>
            </a:r>
          </a:p>
          <a:p>
            <a:pPr marL="285750" lvl="1"/>
            <a:r>
              <a:rPr lang="en-US" dirty="0"/>
              <a:t>Re-executing failed tasks</a:t>
            </a:r>
          </a:p>
          <a:p>
            <a:endParaRPr lang="en-US" dirty="0"/>
          </a:p>
          <a:p>
            <a:r>
              <a:rPr lang="en-US" dirty="0"/>
              <a:t>The slaves execute the tasks as directed by the master.</a:t>
            </a:r>
          </a:p>
          <a:p>
            <a:endParaRPr lang="en-US" dirty="0"/>
          </a:p>
        </p:txBody>
      </p:sp>
    </p:spTree>
    <p:extLst>
      <p:ext uri="{BB962C8B-B14F-4D97-AF65-F5344CB8AC3E}">
        <p14:creationId xmlns:p14="http://schemas.microsoft.com/office/powerpoint/2010/main" val="11407951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Framework</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524000"/>
            <a:ext cx="7115175"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13253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w/ HDFS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600200"/>
            <a:ext cx="8353425"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81393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Applications</a:t>
            </a:r>
          </a:p>
        </p:txBody>
      </p:sp>
      <p:sp>
        <p:nvSpPr>
          <p:cNvPr id="3" name="Content Placeholder 2"/>
          <p:cNvSpPr>
            <a:spLocks noGrp="1"/>
          </p:cNvSpPr>
          <p:nvPr>
            <p:ph idx="1"/>
          </p:nvPr>
        </p:nvSpPr>
        <p:spPr/>
        <p:txBody>
          <a:bodyPr>
            <a:normAutofit/>
          </a:bodyPr>
          <a:lstStyle/>
          <a:p>
            <a:r>
              <a:rPr lang="en-US" dirty="0"/>
              <a:t>A </a:t>
            </a:r>
            <a:r>
              <a:rPr lang="en-US" dirty="0" err="1">
                <a:solidFill>
                  <a:srgbClr val="002060"/>
                </a:solidFill>
              </a:rPr>
              <a:t>Hadoop</a:t>
            </a:r>
            <a:r>
              <a:rPr lang="en-US" dirty="0">
                <a:solidFill>
                  <a:srgbClr val="002060"/>
                </a:solidFill>
              </a:rPr>
              <a:t> application </a:t>
            </a:r>
            <a:r>
              <a:rPr lang="en-US" dirty="0"/>
              <a:t>consists of a </a:t>
            </a:r>
            <a:r>
              <a:rPr lang="en-US" b="1" i="1" dirty="0">
                <a:solidFill>
                  <a:srgbClr val="FF0000"/>
                </a:solidFill>
              </a:rPr>
              <a:t>Job client</a:t>
            </a:r>
            <a:r>
              <a:rPr lang="en-US" dirty="0">
                <a:solidFill>
                  <a:srgbClr val="FF0000"/>
                </a:solidFill>
              </a:rPr>
              <a:t> </a:t>
            </a:r>
            <a:r>
              <a:rPr lang="en-US" dirty="0"/>
              <a:t>that submits a job by passing its job configuration</a:t>
            </a:r>
          </a:p>
          <a:p>
            <a:endParaRPr lang="en-US" dirty="0"/>
          </a:p>
          <a:p>
            <a:r>
              <a:rPr lang="en-US" dirty="0"/>
              <a:t>A </a:t>
            </a:r>
            <a:r>
              <a:rPr lang="en-US" b="1" i="1" dirty="0">
                <a:solidFill>
                  <a:srgbClr val="FF0000"/>
                </a:solidFill>
              </a:rPr>
              <a:t>job configuration </a:t>
            </a:r>
            <a:r>
              <a:rPr lang="en-US" dirty="0"/>
              <a:t>consists of:</a:t>
            </a:r>
          </a:p>
          <a:p>
            <a:pPr marL="285750" lvl="1"/>
            <a:r>
              <a:rPr lang="en-US" dirty="0"/>
              <a:t>The input/output locations</a:t>
            </a:r>
          </a:p>
          <a:p>
            <a:pPr marL="285750" lvl="1"/>
            <a:r>
              <a:rPr lang="en-US" dirty="0"/>
              <a:t>Specification of </a:t>
            </a:r>
            <a:r>
              <a:rPr lang="en-US" i="1" dirty="0">
                <a:solidFill>
                  <a:srgbClr val="FF0000"/>
                </a:solidFill>
              </a:rPr>
              <a:t>map</a:t>
            </a:r>
            <a:r>
              <a:rPr lang="en-US" dirty="0">
                <a:solidFill>
                  <a:srgbClr val="FF0000"/>
                </a:solidFill>
              </a:rPr>
              <a:t> </a:t>
            </a:r>
            <a:r>
              <a:rPr lang="en-US" dirty="0"/>
              <a:t>and </a:t>
            </a:r>
            <a:r>
              <a:rPr lang="en-US" i="1" dirty="0">
                <a:solidFill>
                  <a:srgbClr val="FF0000"/>
                </a:solidFill>
              </a:rPr>
              <a:t>reduce</a:t>
            </a:r>
            <a:r>
              <a:rPr lang="en-US" dirty="0">
                <a:solidFill>
                  <a:srgbClr val="FF0000"/>
                </a:solidFill>
              </a:rPr>
              <a:t> </a:t>
            </a:r>
            <a:r>
              <a:rPr lang="en-US" dirty="0"/>
              <a:t>functions</a:t>
            </a:r>
          </a:p>
          <a:p>
            <a:endParaRPr lang="en-US" dirty="0"/>
          </a:p>
        </p:txBody>
      </p:sp>
    </p:spTree>
    <p:extLst>
      <p:ext uri="{BB962C8B-B14F-4D97-AF65-F5344CB8AC3E}">
        <p14:creationId xmlns:p14="http://schemas.microsoft.com/office/powerpoint/2010/main" val="12381229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Hadoop</a:t>
            </a:r>
            <a:r>
              <a:rPr lang="en-US" dirty="0"/>
              <a:t> Applications</a:t>
            </a:r>
          </a:p>
        </p:txBody>
      </p:sp>
      <p:sp>
        <p:nvSpPr>
          <p:cNvPr id="3" name="Content Placeholder 2"/>
          <p:cNvSpPr>
            <a:spLocks noGrp="1"/>
          </p:cNvSpPr>
          <p:nvPr>
            <p:ph idx="1"/>
          </p:nvPr>
        </p:nvSpPr>
        <p:spPr/>
        <p:txBody>
          <a:bodyPr>
            <a:normAutofit/>
          </a:bodyPr>
          <a:lstStyle/>
          <a:p>
            <a:r>
              <a:rPr lang="en-US" dirty="0"/>
              <a:t>The Hadoop </a:t>
            </a:r>
            <a:r>
              <a:rPr lang="en-US" i="1" dirty="0">
                <a:solidFill>
                  <a:srgbClr val="FF0000"/>
                </a:solidFill>
              </a:rPr>
              <a:t>job client</a:t>
            </a:r>
            <a:r>
              <a:rPr lang="en-US" dirty="0">
                <a:solidFill>
                  <a:srgbClr val="FF0000"/>
                </a:solidFill>
              </a:rPr>
              <a:t> </a:t>
            </a:r>
            <a:r>
              <a:rPr lang="en-US" dirty="0"/>
              <a:t>then submits the job (</a:t>
            </a:r>
            <a:r>
              <a:rPr lang="en-US" b="1" dirty="0"/>
              <a:t>jar/executable</a:t>
            </a:r>
            <a:r>
              <a:rPr lang="en-US" dirty="0"/>
              <a:t> etc.) and </a:t>
            </a:r>
            <a:r>
              <a:rPr lang="en-US" b="1" dirty="0"/>
              <a:t>configuration</a:t>
            </a:r>
            <a:r>
              <a:rPr lang="en-US" dirty="0"/>
              <a:t> to the </a:t>
            </a:r>
            <a:r>
              <a:rPr lang="en-US" dirty="0" err="1">
                <a:solidFill>
                  <a:schemeClr val="accent3">
                    <a:lumMod val="50000"/>
                  </a:schemeClr>
                </a:solidFill>
              </a:rPr>
              <a:t>JobTracker</a:t>
            </a:r>
            <a:endParaRPr lang="en-US" dirty="0">
              <a:solidFill>
                <a:schemeClr val="accent3">
                  <a:lumMod val="50000"/>
                </a:schemeClr>
              </a:solidFill>
            </a:endParaRPr>
          </a:p>
          <a:p>
            <a:endParaRPr lang="en-US" dirty="0"/>
          </a:p>
          <a:p>
            <a:r>
              <a:rPr lang="en-US" dirty="0"/>
              <a:t>The </a:t>
            </a:r>
            <a:r>
              <a:rPr lang="en-US" dirty="0" err="1"/>
              <a:t>JobTrack</a:t>
            </a:r>
            <a:r>
              <a:rPr lang="en-US" dirty="0"/>
              <a:t> then assumes the responsibility of:</a:t>
            </a:r>
          </a:p>
          <a:p>
            <a:pPr marL="342900" indent="-342900">
              <a:buFont typeface="Arial" panose="020B0604020202020204" pitchFamily="34" charset="0"/>
              <a:buChar char="•"/>
            </a:pPr>
            <a:r>
              <a:rPr lang="en-US" dirty="0"/>
              <a:t>distributing the software/configuration to the slaves</a:t>
            </a:r>
          </a:p>
          <a:p>
            <a:pPr marL="342900" indent="-342900">
              <a:buFont typeface="Arial" panose="020B0604020202020204" pitchFamily="34" charset="0"/>
              <a:buChar char="•"/>
            </a:pPr>
            <a:r>
              <a:rPr lang="en-US" dirty="0"/>
              <a:t>scheduling tasks and monitoring them</a:t>
            </a:r>
          </a:p>
          <a:p>
            <a:pPr marL="342900" indent="-342900">
              <a:buFont typeface="Arial" panose="020B0604020202020204" pitchFamily="34" charset="0"/>
              <a:buChar char="•"/>
            </a:pPr>
            <a:r>
              <a:rPr lang="en-US" dirty="0"/>
              <a:t>providing status and diagnostic information to the job-client.</a:t>
            </a:r>
          </a:p>
          <a:p>
            <a:endParaRPr lang="en-US" dirty="0"/>
          </a:p>
        </p:txBody>
      </p:sp>
    </p:spTree>
    <p:extLst>
      <p:ext uri="{BB962C8B-B14F-4D97-AF65-F5344CB8AC3E}">
        <p14:creationId xmlns:p14="http://schemas.microsoft.com/office/powerpoint/2010/main" val="3663075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and Reducing</a:t>
            </a:r>
          </a:p>
        </p:txBody>
      </p:sp>
      <p:sp>
        <p:nvSpPr>
          <p:cNvPr id="3" name="Content Placeholder 2"/>
          <p:cNvSpPr>
            <a:spLocks noGrp="1"/>
          </p:cNvSpPr>
          <p:nvPr>
            <p:ph idx="1"/>
          </p:nvPr>
        </p:nvSpPr>
        <p:spPr/>
        <p:txBody>
          <a:bodyPr>
            <a:normAutofit/>
          </a:bodyPr>
          <a:lstStyle/>
          <a:p>
            <a:r>
              <a:rPr lang="en-US" dirty="0" err="1"/>
              <a:t>MapReduce</a:t>
            </a:r>
            <a:r>
              <a:rPr lang="en-US" dirty="0"/>
              <a:t> works using </a:t>
            </a:r>
            <a:r>
              <a:rPr lang="en-US" b="1" dirty="0">
                <a:solidFill>
                  <a:srgbClr val="FF0000"/>
                </a:solidFill>
                <a:latin typeface="Consolas" panose="020B0609020204030204" pitchFamily="49" charset="0"/>
                <a:cs typeface="Consolas" panose="020B0609020204030204" pitchFamily="49" charset="0"/>
              </a:rPr>
              <a:t>&lt;key, value&gt; </a:t>
            </a:r>
            <a:r>
              <a:rPr lang="en-US" dirty="0"/>
              <a:t>pairs</a:t>
            </a:r>
          </a:p>
          <a:p>
            <a:endParaRPr lang="en-US" dirty="0"/>
          </a:p>
          <a:p>
            <a:r>
              <a:rPr lang="en-US" dirty="0"/>
              <a:t>The input to the job is a set of &lt;key, value&gt; pairs</a:t>
            </a:r>
          </a:p>
          <a:p>
            <a:endParaRPr lang="en-US" dirty="0"/>
          </a:p>
          <a:p>
            <a:r>
              <a:rPr lang="en-US" dirty="0"/>
              <a:t>The output produces a set of &lt;key, value&gt; pairs, possible of different types.</a:t>
            </a:r>
          </a:p>
          <a:p>
            <a:endParaRPr lang="en-US" dirty="0"/>
          </a:p>
          <a:p>
            <a:endParaRPr lang="en-US" dirty="0"/>
          </a:p>
        </p:txBody>
      </p:sp>
    </p:spTree>
    <p:extLst>
      <p:ext uri="{BB962C8B-B14F-4D97-AF65-F5344CB8AC3E}">
        <p14:creationId xmlns:p14="http://schemas.microsoft.com/office/powerpoint/2010/main" val="22968312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Process</a:t>
            </a:r>
          </a:p>
        </p:txBody>
      </p:sp>
      <p:sp>
        <p:nvSpPr>
          <p:cNvPr id="3" name="Content Placeholder 2"/>
          <p:cNvSpPr>
            <a:spLocks noGrp="1"/>
          </p:cNvSpPr>
          <p:nvPr>
            <p:ph idx="1"/>
          </p:nvPr>
        </p:nvSpPr>
        <p:spPr/>
        <p:txBody>
          <a:bodyPr>
            <a:normAutofit/>
          </a:bodyPr>
          <a:lstStyle/>
          <a:p>
            <a:pPr marL="0" indent="0" algn="ctr">
              <a:buNone/>
            </a:pPr>
            <a:endParaRPr lang="en-US" dirty="0"/>
          </a:p>
          <a:p>
            <a:pPr marL="0" indent="0" algn="ctr">
              <a:buNone/>
            </a:pPr>
            <a:r>
              <a:rPr lang="en-US" dirty="0"/>
              <a:t>(input) &lt;</a:t>
            </a:r>
            <a:r>
              <a:rPr lang="en-US" dirty="0" err="1"/>
              <a:t>k</a:t>
            </a:r>
            <a:r>
              <a:rPr lang="en-US" baseline="-25000" dirty="0" err="1"/>
              <a:t>i</a:t>
            </a:r>
            <a:r>
              <a:rPr lang="en-US" dirty="0"/>
              <a:t>, v</a:t>
            </a:r>
            <a:r>
              <a:rPr lang="en-US" baseline="-25000" dirty="0"/>
              <a:t>i</a:t>
            </a:r>
            <a:r>
              <a:rPr lang="en-US" dirty="0"/>
              <a:t>&gt; </a:t>
            </a:r>
          </a:p>
          <a:p>
            <a:pPr marL="0" indent="0" algn="ctr">
              <a:buNone/>
            </a:pPr>
            <a:endParaRPr lang="en-US" dirty="0"/>
          </a:p>
          <a:p>
            <a:pPr marL="0" indent="0" algn="ctr">
              <a:buNone/>
            </a:pPr>
            <a:r>
              <a:rPr lang="en-US" dirty="0"/>
              <a:t>-&gt; </a:t>
            </a:r>
            <a:r>
              <a:rPr lang="en-US" b="1" dirty="0"/>
              <a:t>map</a:t>
            </a:r>
            <a:r>
              <a:rPr lang="en-US" dirty="0"/>
              <a:t> -&gt; &lt;k, v&gt;</a:t>
            </a:r>
          </a:p>
          <a:p>
            <a:pPr marL="0" indent="0" algn="ctr">
              <a:buNone/>
            </a:pPr>
            <a:endParaRPr lang="en-US" dirty="0"/>
          </a:p>
          <a:p>
            <a:pPr marL="0" indent="0" algn="ctr">
              <a:buNone/>
            </a:pPr>
            <a:r>
              <a:rPr lang="en-US" dirty="0"/>
              <a:t>-&gt; Group by k -&gt; &lt;k, [v</a:t>
            </a:r>
            <a:r>
              <a:rPr lang="en-US" baseline="-25000" dirty="0"/>
              <a:t>1</a:t>
            </a:r>
            <a:r>
              <a:rPr lang="en-US" dirty="0"/>
              <a:t>, v</a:t>
            </a:r>
            <a:r>
              <a:rPr lang="en-US" baseline="-25000" dirty="0"/>
              <a:t>2</a:t>
            </a:r>
            <a:r>
              <a:rPr lang="en-US" dirty="0"/>
              <a:t>, …]&gt; </a:t>
            </a:r>
          </a:p>
          <a:p>
            <a:pPr marL="0" indent="0" algn="ctr">
              <a:buNone/>
            </a:pPr>
            <a:endParaRPr lang="en-US" dirty="0"/>
          </a:p>
          <a:p>
            <a:pPr marL="0" indent="0" algn="ctr">
              <a:buNone/>
            </a:pPr>
            <a:r>
              <a:rPr lang="en-US" dirty="0"/>
              <a:t>-&gt; </a:t>
            </a:r>
            <a:r>
              <a:rPr lang="en-US" b="1" dirty="0"/>
              <a:t>reduce</a:t>
            </a:r>
            <a:r>
              <a:rPr lang="en-US" dirty="0"/>
              <a:t> -&gt; &lt;</a:t>
            </a:r>
            <a:r>
              <a:rPr lang="en-US" dirty="0" err="1"/>
              <a:t>k</a:t>
            </a:r>
            <a:r>
              <a:rPr lang="en-US" baseline="-25000" dirty="0" err="1"/>
              <a:t>o</a:t>
            </a:r>
            <a:r>
              <a:rPr lang="en-US" dirty="0"/>
              <a:t>, </a:t>
            </a:r>
            <a:r>
              <a:rPr lang="en-US" dirty="0" err="1"/>
              <a:t>v</a:t>
            </a:r>
            <a:r>
              <a:rPr lang="en-US" baseline="-25000" dirty="0" err="1"/>
              <a:t>o</a:t>
            </a:r>
            <a:r>
              <a:rPr lang="en-US" dirty="0"/>
              <a:t>&gt; (output) </a:t>
            </a:r>
          </a:p>
          <a:p>
            <a:endParaRPr lang="en-US" dirty="0"/>
          </a:p>
          <a:p>
            <a:endParaRPr lang="en-US" dirty="0"/>
          </a:p>
        </p:txBody>
      </p:sp>
    </p:spTree>
    <p:extLst>
      <p:ext uri="{BB962C8B-B14F-4D97-AF65-F5344CB8AC3E}">
        <p14:creationId xmlns:p14="http://schemas.microsoft.com/office/powerpoint/2010/main" val="25240989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Process</a:t>
            </a:r>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63000"/>
                    </a14:imgEffect>
                  </a14:imgLayer>
                </a14:imgProps>
              </a:ext>
              <a:ext uri="{28A0092B-C50C-407E-A947-70E740481C1C}">
                <a14:useLocalDpi xmlns:a14="http://schemas.microsoft.com/office/drawing/2010/main" val="0"/>
              </a:ext>
            </a:extLst>
          </a:blip>
          <a:srcRect/>
          <a:stretch>
            <a:fillRect/>
          </a:stretch>
        </p:blipFill>
        <p:spPr bwMode="auto">
          <a:xfrm>
            <a:off x="809625" y="1295400"/>
            <a:ext cx="7524750" cy="486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77048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WordCount</a:t>
            </a:r>
            <a:r>
              <a:rPr lang="en-US" dirty="0"/>
              <a:t> Example</a:t>
            </a:r>
          </a:p>
        </p:txBody>
      </p:sp>
      <p:sp>
        <p:nvSpPr>
          <p:cNvPr id="3" name="Content Placeholder 2"/>
          <p:cNvSpPr>
            <a:spLocks noGrp="1"/>
          </p:cNvSpPr>
          <p:nvPr>
            <p:ph idx="1"/>
          </p:nvPr>
        </p:nvSpPr>
        <p:spPr>
          <a:xfrm>
            <a:off x="685800" y="1219200"/>
            <a:ext cx="7772400" cy="4800600"/>
          </a:xfrm>
        </p:spPr>
        <p:txBody>
          <a:bodyPr>
            <a:normAutofit fontScale="92500" lnSpcReduction="20000"/>
          </a:bodyPr>
          <a:lstStyle/>
          <a:p>
            <a:r>
              <a:rPr lang="en-US" b="1" dirty="0"/>
              <a:t>Application</a:t>
            </a:r>
            <a:r>
              <a:rPr lang="en-US" dirty="0"/>
              <a:t>: </a:t>
            </a:r>
            <a:r>
              <a:rPr lang="en-US" dirty="0">
                <a:solidFill>
                  <a:srgbClr val="7030A0"/>
                </a:solidFill>
              </a:rPr>
              <a:t>count the number of unique words in a set of documents</a:t>
            </a:r>
          </a:p>
          <a:p>
            <a:endParaRPr lang="en-US" dirty="0"/>
          </a:p>
          <a:p>
            <a:r>
              <a:rPr lang="en-US" dirty="0">
                <a:solidFill>
                  <a:srgbClr val="FF0000"/>
                </a:solidFill>
              </a:rPr>
              <a:t>Input</a:t>
            </a:r>
            <a:r>
              <a:rPr lang="en-US" dirty="0"/>
              <a:t>: </a:t>
            </a:r>
            <a:r>
              <a:rPr lang="en-US" dirty="0">
                <a:latin typeface="Consolas" panose="020B0609020204030204" pitchFamily="49" charset="0"/>
                <a:cs typeface="Consolas" panose="020B0609020204030204" pitchFamily="49" charset="0"/>
              </a:rPr>
              <a:t>&lt;</a:t>
            </a:r>
            <a:r>
              <a:rPr lang="en-US" dirty="0" err="1">
                <a:latin typeface="Consolas" panose="020B0609020204030204" pitchFamily="49" charset="0"/>
                <a:cs typeface="Consolas" panose="020B0609020204030204" pitchFamily="49" charset="0"/>
              </a:rPr>
              <a:t>lineKey</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lineText</a:t>
            </a:r>
            <a:r>
              <a:rPr lang="en-US" dirty="0">
                <a:latin typeface="Consolas" panose="020B0609020204030204" pitchFamily="49" charset="0"/>
                <a:cs typeface="Consolas" panose="020B0609020204030204" pitchFamily="49" charset="0"/>
              </a:rPr>
              <a:t>&gt;</a:t>
            </a:r>
          </a:p>
          <a:p>
            <a:endParaRPr lang="en-US" dirty="0"/>
          </a:p>
          <a:p>
            <a:r>
              <a:rPr lang="en-US" dirty="0">
                <a:solidFill>
                  <a:srgbClr val="FF0000"/>
                </a:solidFill>
              </a:rPr>
              <a:t>Mapper:</a:t>
            </a:r>
          </a:p>
          <a:p>
            <a:pPr marL="285750" lvl="1"/>
            <a:r>
              <a:rPr lang="en-US" dirty="0"/>
              <a:t>Splits the line into tokens (i.e. words)</a:t>
            </a:r>
          </a:p>
          <a:p>
            <a:pPr marL="285750" lvl="1"/>
            <a:r>
              <a:rPr lang="en-US" dirty="0"/>
              <a:t>Outputs </a:t>
            </a:r>
            <a:r>
              <a:rPr lang="en-US" dirty="0">
                <a:latin typeface="Consolas" panose="020B0609020204030204" pitchFamily="49" charset="0"/>
                <a:cs typeface="Consolas" panose="020B0609020204030204" pitchFamily="49" charset="0"/>
              </a:rPr>
              <a:t>&lt; &lt;word&gt; , 1&gt; </a:t>
            </a:r>
            <a:r>
              <a:rPr lang="en-US" dirty="0"/>
              <a:t>for each word</a:t>
            </a:r>
          </a:p>
          <a:p>
            <a:endParaRPr lang="en-US" dirty="0"/>
          </a:p>
          <a:p>
            <a:r>
              <a:rPr lang="en-US" dirty="0">
                <a:solidFill>
                  <a:srgbClr val="FF0000"/>
                </a:solidFill>
              </a:rPr>
              <a:t>Grouping:</a:t>
            </a:r>
          </a:p>
          <a:p>
            <a:pPr marL="285750" lvl="1"/>
            <a:r>
              <a:rPr lang="en-US" dirty="0"/>
              <a:t>Takes the </a:t>
            </a:r>
            <a:r>
              <a:rPr lang="en-US" dirty="0">
                <a:latin typeface="Consolas" panose="020B0609020204030204" pitchFamily="49" charset="0"/>
                <a:cs typeface="Consolas" panose="020B0609020204030204" pitchFamily="49" charset="0"/>
              </a:rPr>
              <a:t>&lt; &lt;word&gt;, 1&gt; </a:t>
            </a:r>
            <a:r>
              <a:rPr lang="en-US" dirty="0"/>
              <a:t>pairs and outputs </a:t>
            </a:r>
            <a:r>
              <a:rPr lang="en-US" dirty="0">
                <a:latin typeface="Consolas" panose="020B0609020204030204" pitchFamily="49" charset="0"/>
                <a:cs typeface="Consolas" panose="020B0609020204030204" pitchFamily="49" charset="0"/>
              </a:rPr>
              <a:t>&lt; &lt;word&gt;, [1,1,…]&gt; </a:t>
            </a:r>
            <a:r>
              <a:rPr lang="en-US" dirty="0"/>
              <a:t>pairs for each word</a:t>
            </a:r>
          </a:p>
          <a:p>
            <a:endParaRPr lang="en-US" dirty="0"/>
          </a:p>
          <a:p>
            <a:r>
              <a:rPr lang="en-US" dirty="0">
                <a:solidFill>
                  <a:srgbClr val="FF0000"/>
                </a:solidFill>
              </a:rPr>
              <a:t>Reducer:</a:t>
            </a:r>
          </a:p>
          <a:p>
            <a:pPr marL="285750" lvl="1"/>
            <a:r>
              <a:rPr lang="en-US" dirty="0"/>
              <a:t>Takes the </a:t>
            </a:r>
            <a:r>
              <a:rPr lang="en-US" dirty="0">
                <a:latin typeface="Consolas" panose="020B0609020204030204" pitchFamily="49" charset="0"/>
                <a:cs typeface="Consolas" panose="020B0609020204030204" pitchFamily="49" charset="0"/>
              </a:rPr>
              <a:t>&lt; &lt;word&gt;, [1,1,…]&gt; </a:t>
            </a:r>
            <a:r>
              <a:rPr lang="en-US" dirty="0"/>
              <a:t>pairs and outputs </a:t>
            </a:r>
            <a:r>
              <a:rPr lang="en-US" dirty="0">
                <a:latin typeface="Consolas" panose="020B0609020204030204" pitchFamily="49" charset="0"/>
                <a:cs typeface="Consolas" panose="020B0609020204030204" pitchFamily="49" charset="0"/>
              </a:rPr>
              <a:t>&lt; &lt;word&gt;, count&gt;</a:t>
            </a:r>
            <a:endParaRPr lang="en-US" dirty="0"/>
          </a:p>
        </p:txBody>
      </p:sp>
    </p:spTree>
    <p:extLst>
      <p:ext uri="{BB962C8B-B14F-4D97-AF65-F5344CB8AC3E}">
        <p14:creationId xmlns:p14="http://schemas.microsoft.com/office/powerpoint/2010/main" val="2540942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Cloud Computing?</a:t>
            </a:r>
          </a:p>
        </p:txBody>
      </p:sp>
      <p:sp>
        <p:nvSpPr>
          <p:cNvPr id="3" name="Content Placeholder 2"/>
          <p:cNvSpPr>
            <a:spLocks noGrp="1"/>
          </p:cNvSpPr>
          <p:nvPr>
            <p:ph idx="1"/>
          </p:nvPr>
        </p:nvSpPr>
        <p:spPr/>
        <p:txBody>
          <a:bodyPr>
            <a:normAutofit/>
          </a:bodyPr>
          <a:lstStyle/>
          <a:p>
            <a:pPr fontAlgn="base">
              <a:spcBef>
                <a:spcPct val="0"/>
              </a:spcBef>
              <a:spcAft>
                <a:spcPct val="0"/>
              </a:spcAft>
            </a:pPr>
            <a:r>
              <a:rPr lang="en-US" dirty="0">
                <a:solidFill>
                  <a:srgbClr val="000000"/>
                </a:solidFill>
                <a:ea typeface="ＭＳ Ｐゴシック" charset="0"/>
              </a:rPr>
              <a:t>NIST Definition:</a:t>
            </a:r>
          </a:p>
          <a:p>
            <a:pPr fontAlgn="base">
              <a:spcBef>
                <a:spcPct val="0"/>
              </a:spcBef>
              <a:spcAft>
                <a:spcPct val="0"/>
              </a:spcAft>
            </a:pPr>
            <a:endParaRPr lang="en-US" dirty="0">
              <a:solidFill>
                <a:srgbClr val="000000"/>
              </a:solidFill>
              <a:ea typeface="ＭＳ Ｐゴシック" charset="0"/>
            </a:endParaRPr>
          </a:p>
          <a:p>
            <a:pPr fontAlgn="base">
              <a:spcBef>
                <a:spcPct val="0"/>
              </a:spcBef>
              <a:spcAft>
                <a:spcPct val="0"/>
              </a:spcAft>
            </a:pPr>
            <a:r>
              <a:rPr lang="en-US" i="1" dirty="0">
                <a:solidFill>
                  <a:srgbClr val="000000"/>
                </a:solidFill>
                <a:ea typeface="ＭＳ Ｐゴシック" charset="0"/>
              </a:rPr>
              <a:t>A</a:t>
            </a:r>
            <a:r>
              <a:rPr lang="cs-CZ" i="1" dirty="0">
                <a:solidFill>
                  <a:srgbClr val="000000"/>
                </a:solidFill>
                <a:ea typeface="ＭＳ Ｐゴシック" charset="0"/>
              </a:rPr>
              <a:t> model for enabling </a:t>
            </a:r>
            <a:endParaRPr lang="en-US" i="1" dirty="0">
              <a:solidFill>
                <a:srgbClr val="000000"/>
              </a:solidFill>
              <a:ea typeface="ＭＳ Ｐゴシック" charset="0"/>
            </a:endParaRPr>
          </a:p>
          <a:p>
            <a:pPr lvl="1" fontAlgn="base">
              <a:spcBef>
                <a:spcPct val="0"/>
              </a:spcBef>
              <a:spcAft>
                <a:spcPct val="0"/>
              </a:spcAft>
            </a:pPr>
            <a:r>
              <a:rPr lang="cs-CZ" i="1" dirty="0">
                <a:solidFill>
                  <a:srgbClr val="FF0000"/>
                </a:solidFill>
                <a:ea typeface="ＭＳ Ｐゴシック" charset="0"/>
              </a:rPr>
              <a:t>ubiquitous</a:t>
            </a:r>
            <a:r>
              <a:rPr lang="cs-CZ" i="1" dirty="0">
                <a:solidFill>
                  <a:srgbClr val="000000"/>
                </a:solidFill>
                <a:ea typeface="ＭＳ Ｐゴシック" charset="0"/>
              </a:rPr>
              <a:t>, </a:t>
            </a:r>
            <a:r>
              <a:rPr lang="cs-CZ" i="1" dirty="0">
                <a:solidFill>
                  <a:srgbClr val="FF0000"/>
                </a:solidFill>
                <a:ea typeface="ＭＳ Ｐゴシック" charset="0"/>
              </a:rPr>
              <a:t>convenient</a:t>
            </a:r>
            <a:r>
              <a:rPr lang="cs-CZ" i="1" dirty="0">
                <a:solidFill>
                  <a:srgbClr val="000000"/>
                </a:solidFill>
                <a:ea typeface="ＭＳ Ｐゴシック" charset="0"/>
              </a:rPr>
              <a:t>, </a:t>
            </a:r>
            <a:r>
              <a:rPr lang="cs-CZ" i="1" dirty="0">
                <a:solidFill>
                  <a:srgbClr val="FF0000"/>
                </a:solidFill>
                <a:ea typeface="ＭＳ Ｐゴシック" charset="0"/>
              </a:rPr>
              <a:t>on-demand </a:t>
            </a:r>
            <a:r>
              <a:rPr lang="cs-CZ" i="1" dirty="0">
                <a:solidFill>
                  <a:srgbClr val="000000"/>
                </a:solidFill>
                <a:ea typeface="ＭＳ Ｐゴシック" charset="0"/>
              </a:rPr>
              <a:t>network access </a:t>
            </a:r>
            <a:endParaRPr lang="en-US" i="1" dirty="0">
              <a:solidFill>
                <a:srgbClr val="000000"/>
              </a:solidFill>
              <a:ea typeface="ＭＳ Ｐゴシック" charset="0"/>
            </a:endParaRPr>
          </a:p>
          <a:p>
            <a:pPr lvl="1" fontAlgn="base">
              <a:spcBef>
                <a:spcPct val="0"/>
              </a:spcBef>
              <a:spcAft>
                <a:spcPct val="0"/>
              </a:spcAft>
            </a:pPr>
            <a:r>
              <a:rPr lang="cs-CZ" i="1" dirty="0">
                <a:solidFill>
                  <a:srgbClr val="000000"/>
                </a:solidFill>
                <a:ea typeface="ＭＳ Ｐゴシック" charset="0"/>
              </a:rPr>
              <a:t>to a </a:t>
            </a:r>
            <a:r>
              <a:rPr lang="cs-CZ" i="1" dirty="0">
                <a:solidFill>
                  <a:srgbClr val="FF0000"/>
                </a:solidFill>
                <a:ea typeface="ＭＳ Ｐゴシック" charset="0"/>
              </a:rPr>
              <a:t>shared pool </a:t>
            </a:r>
            <a:r>
              <a:rPr lang="cs-CZ" i="1" dirty="0">
                <a:solidFill>
                  <a:srgbClr val="000000"/>
                </a:solidFill>
                <a:ea typeface="ＭＳ Ｐゴシック" charset="0"/>
              </a:rPr>
              <a:t>of configurable computing resources (e.g., networks, servers, storage, applications, and services) </a:t>
            </a:r>
            <a:endParaRPr lang="en-US" i="1" dirty="0">
              <a:solidFill>
                <a:srgbClr val="000000"/>
              </a:solidFill>
              <a:ea typeface="ＭＳ Ｐゴシック" charset="0"/>
            </a:endParaRPr>
          </a:p>
          <a:p>
            <a:pPr lvl="1" fontAlgn="base">
              <a:spcBef>
                <a:spcPct val="0"/>
              </a:spcBef>
              <a:spcAft>
                <a:spcPct val="0"/>
              </a:spcAft>
            </a:pPr>
            <a:r>
              <a:rPr lang="cs-CZ" i="1" dirty="0">
                <a:solidFill>
                  <a:srgbClr val="000000"/>
                </a:solidFill>
                <a:ea typeface="ＭＳ Ｐゴシック" charset="0"/>
              </a:rPr>
              <a:t>that can be </a:t>
            </a:r>
            <a:r>
              <a:rPr lang="cs-CZ" i="1" dirty="0">
                <a:solidFill>
                  <a:srgbClr val="FF0000"/>
                </a:solidFill>
                <a:ea typeface="ＭＳ Ｐゴシック" charset="0"/>
              </a:rPr>
              <a:t>rapidly provisioned </a:t>
            </a:r>
            <a:r>
              <a:rPr lang="cs-CZ" i="1" dirty="0">
                <a:solidFill>
                  <a:srgbClr val="000000"/>
                </a:solidFill>
                <a:ea typeface="ＭＳ Ｐゴシック" charset="0"/>
              </a:rPr>
              <a:t>and released with minimal management effort or service provider interaction.</a:t>
            </a:r>
            <a:endParaRPr lang="en-US" i="1" dirty="0">
              <a:solidFill>
                <a:srgbClr val="000000"/>
              </a:solidFill>
              <a:ea typeface="ＭＳ Ｐゴシック" charset="0"/>
            </a:endParaRPr>
          </a:p>
          <a:p>
            <a:endParaRPr lang="en-US" dirty="0"/>
          </a:p>
        </p:txBody>
      </p:sp>
    </p:spTree>
    <p:extLst>
      <p:ext uri="{BB962C8B-B14F-4D97-AF65-F5344CB8AC3E}">
        <p14:creationId xmlns:p14="http://schemas.microsoft.com/office/powerpoint/2010/main" val="14860549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Mapper Outputs</a:t>
            </a:r>
          </a:p>
        </p:txBody>
      </p:sp>
      <p:sp>
        <p:nvSpPr>
          <p:cNvPr id="3" name="Content Placeholder 2"/>
          <p:cNvSpPr>
            <a:spLocks noGrp="1"/>
          </p:cNvSpPr>
          <p:nvPr>
            <p:ph idx="1"/>
          </p:nvPr>
        </p:nvSpPr>
        <p:spPr>
          <a:xfrm>
            <a:off x="685800" y="1219200"/>
            <a:ext cx="7772400" cy="4724400"/>
          </a:xfrm>
        </p:spPr>
        <p:txBody>
          <a:bodyPr>
            <a:normAutofit fontScale="92500" lnSpcReduction="20000"/>
          </a:bodyPr>
          <a:lstStyle/>
          <a:p>
            <a:r>
              <a:rPr lang="en-US" b="1" dirty="0"/>
              <a:t>Sample input:</a:t>
            </a:r>
          </a:p>
          <a:p>
            <a:r>
              <a:rPr lang="en-US" dirty="0"/>
              <a:t>File 1: </a:t>
            </a:r>
            <a:r>
              <a:rPr lang="en-US" dirty="0">
                <a:latin typeface="Consolas" panose="020B0609020204030204" pitchFamily="49" charset="0"/>
                <a:cs typeface="Consolas" panose="020B0609020204030204" pitchFamily="49" charset="0"/>
              </a:rPr>
              <a:t>“Hello World Bye World” (for mapper 1)</a:t>
            </a:r>
          </a:p>
          <a:p>
            <a:r>
              <a:rPr lang="en-US" dirty="0"/>
              <a:t>File 2: </a:t>
            </a:r>
            <a:r>
              <a:rPr lang="en-US" dirty="0">
                <a:latin typeface="Consolas" panose="020B0609020204030204" pitchFamily="49" charset="0"/>
                <a:cs typeface="Consolas" panose="020B0609020204030204" pitchFamily="49" charset="0"/>
              </a:rPr>
              <a:t>“Hello Hadoop Goodbye Hadoop” (for mapper 2)</a:t>
            </a:r>
          </a:p>
          <a:p>
            <a:endParaRPr lang="en-US" dirty="0"/>
          </a:p>
          <a:p>
            <a:r>
              <a:rPr lang="en-US" b="1" dirty="0"/>
              <a:t>First map emits:</a:t>
            </a:r>
          </a:p>
          <a:p>
            <a:r>
              <a:rPr lang="en-US" dirty="0">
                <a:latin typeface="Consolas" panose="020B0609020204030204" pitchFamily="49" charset="0"/>
                <a:cs typeface="Consolas" panose="020B0609020204030204" pitchFamily="49" charset="0"/>
              </a:rPr>
              <a:t>&lt; Hello, 1&gt;</a:t>
            </a:r>
          </a:p>
          <a:p>
            <a:r>
              <a:rPr lang="en-US" dirty="0">
                <a:latin typeface="Consolas" panose="020B0609020204030204" pitchFamily="49" charset="0"/>
                <a:cs typeface="Consolas" panose="020B0609020204030204" pitchFamily="49" charset="0"/>
              </a:rPr>
              <a:t>&lt; World, 1&gt;</a:t>
            </a:r>
          </a:p>
          <a:p>
            <a:r>
              <a:rPr lang="en-US" dirty="0">
                <a:latin typeface="Consolas" panose="020B0609020204030204" pitchFamily="49" charset="0"/>
                <a:cs typeface="Consolas" panose="020B0609020204030204" pitchFamily="49" charset="0"/>
              </a:rPr>
              <a:t>&lt; Bye, 1&gt;</a:t>
            </a:r>
          </a:p>
          <a:p>
            <a:r>
              <a:rPr lang="en-US" dirty="0">
                <a:latin typeface="Consolas" panose="020B0609020204030204" pitchFamily="49" charset="0"/>
                <a:cs typeface="Consolas" panose="020B0609020204030204" pitchFamily="49" charset="0"/>
              </a:rPr>
              <a:t>&lt; World, 1&gt; </a:t>
            </a:r>
            <a:br>
              <a:rPr lang="en-US" dirty="0"/>
            </a:br>
            <a:endParaRPr lang="en-US" dirty="0"/>
          </a:p>
          <a:p>
            <a:r>
              <a:rPr lang="en-US" b="1" dirty="0"/>
              <a:t>Second map emits:</a:t>
            </a:r>
          </a:p>
          <a:p>
            <a:r>
              <a:rPr lang="en-US" dirty="0">
                <a:latin typeface="Consolas" panose="020B0609020204030204" pitchFamily="49" charset="0"/>
                <a:cs typeface="Consolas" panose="020B0609020204030204" pitchFamily="49" charset="0"/>
              </a:rPr>
              <a:t>&lt; Hello, 1&gt;</a:t>
            </a:r>
          </a:p>
          <a:p>
            <a:r>
              <a:rPr lang="en-US" dirty="0">
                <a:latin typeface="Consolas" panose="020B0609020204030204" pitchFamily="49" charset="0"/>
                <a:cs typeface="Consolas" panose="020B0609020204030204" pitchFamily="49" charset="0"/>
              </a:rPr>
              <a:t>&lt; Hadoop, 1&gt;</a:t>
            </a:r>
          </a:p>
          <a:p>
            <a:r>
              <a:rPr lang="en-US" dirty="0">
                <a:latin typeface="Consolas" panose="020B0609020204030204" pitchFamily="49" charset="0"/>
                <a:cs typeface="Consolas" panose="020B0609020204030204" pitchFamily="49" charset="0"/>
              </a:rPr>
              <a:t>&lt; Goodbye, 1&gt;</a:t>
            </a:r>
          </a:p>
          <a:p>
            <a:r>
              <a:rPr lang="en-US" dirty="0">
                <a:latin typeface="Consolas" panose="020B0609020204030204" pitchFamily="49" charset="0"/>
                <a:cs typeface="Consolas" panose="020B0609020204030204" pitchFamily="49" charset="0"/>
              </a:rPr>
              <a:t>&lt; Hadoop, 1&gt; </a:t>
            </a:r>
          </a:p>
          <a:p>
            <a:endParaRPr lang="en-US" dirty="0"/>
          </a:p>
        </p:txBody>
      </p:sp>
    </p:spTree>
    <p:extLst>
      <p:ext uri="{BB962C8B-B14F-4D97-AF65-F5344CB8AC3E}">
        <p14:creationId xmlns:p14="http://schemas.microsoft.com/office/powerpoint/2010/main" val="33356813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Reducer Outputs</a:t>
            </a:r>
          </a:p>
        </p:txBody>
      </p:sp>
      <p:sp>
        <p:nvSpPr>
          <p:cNvPr id="3" name="Content Placeholder 2"/>
          <p:cNvSpPr>
            <a:spLocks noGrp="1"/>
          </p:cNvSpPr>
          <p:nvPr>
            <p:ph idx="1"/>
          </p:nvPr>
        </p:nvSpPr>
        <p:spPr>
          <a:xfrm>
            <a:off x="685800" y="1219200"/>
            <a:ext cx="7772400" cy="4876800"/>
          </a:xfrm>
        </p:spPr>
        <p:txBody>
          <a:bodyPr>
            <a:normAutofit lnSpcReduction="10000"/>
          </a:bodyPr>
          <a:lstStyle/>
          <a:p>
            <a:r>
              <a:rPr lang="en-US" b="1" dirty="0"/>
              <a:t>Reducer input:</a:t>
            </a:r>
          </a:p>
          <a:p>
            <a:r>
              <a:rPr lang="en-US" dirty="0">
                <a:latin typeface="Consolas" panose="020B0609020204030204" pitchFamily="49" charset="0"/>
                <a:cs typeface="Consolas" panose="020B0609020204030204" pitchFamily="49" charset="0"/>
              </a:rPr>
              <a:t>&lt; Hello, [1 1]&gt;</a:t>
            </a:r>
          </a:p>
          <a:p>
            <a:r>
              <a:rPr lang="en-US" dirty="0">
                <a:latin typeface="Consolas" panose="020B0609020204030204" pitchFamily="49" charset="0"/>
                <a:cs typeface="Consolas" panose="020B0609020204030204" pitchFamily="49" charset="0"/>
              </a:rPr>
              <a:t>&lt; World, [1 1]&gt;</a:t>
            </a:r>
          </a:p>
          <a:p>
            <a:r>
              <a:rPr lang="en-US" dirty="0">
                <a:latin typeface="Consolas" panose="020B0609020204030204" pitchFamily="49" charset="0"/>
                <a:cs typeface="Consolas" panose="020B0609020204030204" pitchFamily="49" charset="0"/>
              </a:rPr>
              <a:t>&lt; Bye, [1]&gt;</a:t>
            </a:r>
          </a:p>
          <a:p>
            <a:r>
              <a:rPr lang="en-US" dirty="0">
                <a:latin typeface="Consolas" panose="020B0609020204030204" pitchFamily="49" charset="0"/>
                <a:cs typeface="Consolas" panose="020B0609020204030204" pitchFamily="49" charset="0"/>
              </a:rPr>
              <a:t>&lt; Hadoop, [1 1]&gt;</a:t>
            </a:r>
          </a:p>
          <a:p>
            <a:r>
              <a:rPr lang="en-US" dirty="0">
                <a:latin typeface="Consolas" panose="020B0609020204030204" pitchFamily="49" charset="0"/>
                <a:cs typeface="Consolas" panose="020B0609020204030204" pitchFamily="49" charset="0"/>
              </a:rPr>
              <a:t>&lt; Goodbye, [1]&gt;</a:t>
            </a:r>
          </a:p>
          <a:p>
            <a:endParaRPr lang="en-US" dirty="0"/>
          </a:p>
          <a:p>
            <a:r>
              <a:rPr lang="en-US" b="1" dirty="0"/>
              <a:t>Reducer output:</a:t>
            </a:r>
          </a:p>
          <a:p>
            <a:r>
              <a:rPr lang="en-US" dirty="0">
                <a:latin typeface="Consolas" panose="020B0609020204030204" pitchFamily="49" charset="0"/>
                <a:cs typeface="Consolas" panose="020B0609020204030204" pitchFamily="49" charset="0"/>
              </a:rPr>
              <a:t>&lt; Hello, 2&gt;</a:t>
            </a:r>
          </a:p>
          <a:p>
            <a:r>
              <a:rPr lang="en-US" dirty="0">
                <a:latin typeface="Consolas" panose="020B0609020204030204" pitchFamily="49" charset="0"/>
                <a:cs typeface="Consolas" panose="020B0609020204030204" pitchFamily="49" charset="0"/>
              </a:rPr>
              <a:t>&lt; World, 2&gt;</a:t>
            </a:r>
          </a:p>
          <a:p>
            <a:r>
              <a:rPr lang="en-US" dirty="0">
                <a:latin typeface="Consolas" panose="020B0609020204030204" pitchFamily="49" charset="0"/>
                <a:cs typeface="Consolas" panose="020B0609020204030204" pitchFamily="49" charset="0"/>
              </a:rPr>
              <a:t>&lt; Bye, 1&gt;</a:t>
            </a:r>
          </a:p>
          <a:p>
            <a:r>
              <a:rPr lang="en-US" dirty="0">
                <a:latin typeface="Consolas" panose="020B0609020204030204" pitchFamily="49" charset="0"/>
                <a:cs typeface="Consolas" panose="020B0609020204030204" pitchFamily="49" charset="0"/>
              </a:rPr>
              <a:t>&lt; Hadoop, 2&gt;</a:t>
            </a:r>
          </a:p>
          <a:p>
            <a:r>
              <a:rPr lang="en-US" dirty="0">
                <a:latin typeface="Consolas" panose="020B0609020204030204" pitchFamily="49" charset="0"/>
                <a:cs typeface="Consolas" panose="020B0609020204030204" pitchFamily="49" charset="0"/>
              </a:rPr>
              <a:t>&lt; Goodbye, 1&gt;</a:t>
            </a:r>
          </a:p>
        </p:txBody>
      </p:sp>
    </p:spTree>
    <p:extLst>
      <p:ext uri="{BB962C8B-B14F-4D97-AF65-F5344CB8AC3E}">
        <p14:creationId xmlns:p14="http://schemas.microsoft.com/office/powerpoint/2010/main" val="23886115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320800" y="1295400"/>
            <a:ext cx="5726113" cy="5145187"/>
            <a:chOff x="1320743" y="1292079"/>
            <a:chExt cx="5725541" cy="5145520"/>
          </a:xfrm>
        </p:grpSpPr>
        <p:sp>
          <p:nvSpPr>
            <p:cNvPr id="7" name="Cloud 6"/>
            <p:cNvSpPr/>
            <p:nvPr/>
          </p:nvSpPr>
          <p:spPr>
            <a:xfrm>
              <a:off x="2676332" y="3124172"/>
              <a:ext cx="2796896" cy="1713024"/>
            </a:xfrm>
            <a:prstGeom prst="cloud">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dirty="0"/>
            </a:p>
          </p:txBody>
        </p:sp>
        <p:sp>
          <p:nvSpPr>
            <p:cNvPr id="8" name="Folded Corner 7"/>
            <p:cNvSpPr/>
            <p:nvPr/>
          </p:nvSpPr>
          <p:spPr>
            <a:xfrm>
              <a:off x="4074781" y="1649290"/>
              <a:ext cx="609539" cy="762049"/>
            </a:xfrm>
            <a:prstGeom prst="foldedCorner">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
          <p:nvSpPr>
            <p:cNvPr id="9" name="Folded Corner 8"/>
            <p:cNvSpPr/>
            <p:nvPr/>
          </p:nvSpPr>
          <p:spPr>
            <a:xfrm>
              <a:off x="4227165" y="1801700"/>
              <a:ext cx="609539" cy="762049"/>
            </a:xfrm>
            <a:prstGeom prst="foldedCorner">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
          <p:nvSpPr>
            <p:cNvPr id="10" name="Folded Corner 9"/>
            <p:cNvSpPr/>
            <p:nvPr/>
          </p:nvSpPr>
          <p:spPr>
            <a:xfrm>
              <a:off x="4379550" y="1954110"/>
              <a:ext cx="609539" cy="762049"/>
            </a:xfrm>
            <a:prstGeom prst="foldedCorner">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
          <p:nvSpPr>
            <p:cNvPr id="22539" name="TextBox 10"/>
            <p:cNvSpPr txBox="1">
              <a:spLocks noChangeArrowheads="1"/>
            </p:cNvSpPr>
            <p:nvPr/>
          </p:nvSpPr>
          <p:spPr bwMode="auto">
            <a:xfrm>
              <a:off x="1320743" y="1582670"/>
              <a:ext cx="2868578" cy="923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itchFamily="34" charset="0"/>
                  <a:ea typeface="ＭＳ Ｐゴシック" pitchFamily="34" charset="-128"/>
                </a:defRPr>
              </a:lvl1pPr>
              <a:lvl2pPr marL="742950" indent="-285750" eaLnBrk="0" hangingPunct="0">
                <a:defRPr sz="2400" b="1">
                  <a:solidFill>
                    <a:schemeClr val="tx1"/>
                  </a:solidFill>
                  <a:latin typeface="Arial" pitchFamily="34" charset="0"/>
                  <a:ea typeface="ＭＳ Ｐゴシック" pitchFamily="34" charset="-128"/>
                </a:defRPr>
              </a:lvl2pPr>
              <a:lvl3pPr marL="1143000" indent="-228600" eaLnBrk="0" hangingPunct="0">
                <a:defRPr sz="2400" b="1">
                  <a:solidFill>
                    <a:schemeClr val="tx1"/>
                  </a:solidFill>
                  <a:latin typeface="Arial" pitchFamily="34" charset="0"/>
                  <a:ea typeface="ＭＳ Ｐゴシック" pitchFamily="34" charset="-128"/>
                </a:defRPr>
              </a:lvl3pPr>
              <a:lvl4pPr marL="1600200" indent="-228600" eaLnBrk="0" hangingPunct="0">
                <a:defRPr sz="2400" b="1">
                  <a:solidFill>
                    <a:schemeClr val="tx1"/>
                  </a:solidFill>
                  <a:latin typeface="Arial" pitchFamily="34" charset="0"/>
                  <a:ea typeface="ＭＳ Ｐゴシック" pitchFamily="34" charset="-128"/>
                </a:defRPr>
              </a:lvl4pPr>
              <a:lvl5pPr marL="2057400" indent="-228600" eaLnBrk="0" hangingPunct="0">
                <a:defRPr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9pPr>
            </a:lstStyle>
            <a:p>
              <a:pPr algn="ctr" eaLnBrk="1" hangingPunct="1"/>
              <a:r>
                <a:rPr lang="en-US" sz="1800" dirty="0"/>
                <a:t>17,481 non-searchable</a:t>
              </a:r>
            </a:p>
            <a:p>
              <a:pPr algn="ctr" eaLnBrk="1" hangingPunct="1"/>
              <a:r>
                <a:rPr lang="en-US" sz="1800" dirty="0"/>
                <a:t>document</a:t>
              </a:r>
            </a:p>
            <a:p>
              <a:pPr algn="ctr" eaLnBrk="1" hangingPunct="1"/>
              <a:r>
                <a:rPr lang="en-US" sz="1800" dirty="0"/>
                <a:t>images</a:t>
              </a:r>
            </a:p>
          </p:txBody>
        </p:sp>
        <p:cxnSp>
          <p:nvCxnSpPr>
            <p:cNvPr id="13" name="Straight Arrow Connector 12"/>
            <p:cNvCxnSpPr>
              <a:cxnSpLocks noChangeShapeType="1"/>
            </p:cNvCxnSpPr>
            <p:nvPr/>
          </p:nvCxnSpPr>
          <p:spPr bwMode="auto">
            <a:xfrm>
              <a:off x="4166846" y="2676468"/>
              <a:ext cx="0" cy="447704"/>
            </a:xfrm>
            <a:prstGeom prst="straightConnector1">
              <a:avLst/>
            </a:prstGeom>
            <a:noFill/>
            <a:ln w="127000">
              <a:solidFill>
                <a:srgbClr val="7F7F7F"/>
              </a:solidFill>
              <a:round/>
              <a:headEnd/>
              <a:tailEnd type="triangle" w="med" len="sm"/>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2541" name="TextBox 14"/>
            <p:cNvSpPr txBox="1">
              <a:spLocks noChangeArrowheads="1"/>
            </p:cNvSpPr>
            <p:nvPr/>
          </p:nvSpPr>
          <p:spPr bwMode="auto">
            <a:xfrm>
              <a:off x="4951120" y="1721169"/>
              <a:ext cx="191590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itchFamily="34" charset="0"/>
                  <a:ea typeface="ＭＳ Ｐゴシック" pitchFamily="34" charset="-128"/>
                </a:defRPr>
              </a:lvl1pPr>
              <a:lvl2pPr marL="742950" indent="-285750" eaLnBrk="0" hangingPunct="0">
                <a:defRPr sz="2400" b="1">
                  <a:solidFill>
                    <a:schemeClr val="tx1"/>
                  </a:solidFill>
                  <a:latin typeface="Arial" pitchFamily="34" charset="0"/>
                  <a:ea typeface="ＭＳ Ｐゴシック" pitchFamily="34" charset="-128"/>
                </a:defRPr>
              </a:lvl2pPr>
              <a:lvl3pPr marL="1143000" indent="-228600" eaLnBrk="0" hangingPunct="0">
                <a:defRPr sz="2400" b="1">
                  <a:solidFill>
                    <a:schemeClr val="tx1"/>
                  </a:solidFill>
                  <a:latin typeface="Arial" pitchFamily="34" charset="0"/>
                  <a:ea typeface="ＭＳ Ｐゴシック" pitchFamily="34" charset="-128"/>
                </a:defRPr>
              </a:lvl3pPr>
              <a:lvl4pPr marL="1600200" indent="-228600" eaLnBrk="0" hangingPunct="0">
                <a:defRPr sz="2400" b="1">
                  <a:solidFill>
                    <a:schemeClr val="tx1"/>
                  </a:solidFill>
                  <a:latin typeface="Arial" pitchFamily="34" charset="0"/>
                  <a:ea typeface="ＭＳ Ｐゴシック" pitchFamily="34" charset="-128"/>
                </a:defRPr>
              </a:lvl4pPr>
              <a:lvl5pPr marL="2057400" indent="-228600" eaLnBrk="0" hangingPunct="0">
                <a:defRPr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9pPr>
            </a:lstStyle>
            <a:p>
              <a:pPr algn="ctr" eaLnBrk="1" hangingPunct="1"/>
              <a:r>
                <a:rPr lang="en-US" sz="1800" dirty="0"/>
                <a:t>~30 </a:t>
              </a:r>
              <a:r>
                <a:rPr lang="en-US" sz="1800" dirty="0" err="1"/>
                <a:t>mins</a:t>
              </a:r>
              <a:endParaRPr lang="en-US" sz="1800" dirty="0"/>
            </a:p>
            <a:p>
              <a:pPr algn="ctr" eaLnBrk="1" hangingPunct="1"/>
              <a:r>
                <a:rPr lang="en-US" sz="1800" dirty="0"/>
                <a:t>per document</a:t>
              </a:r>
            </a:p>
            <a:p>
              <a:pPr algn="ctr" eaLnBrk="1" hangingPunct="1"/>
              <a:r>
                <a:rPr lang="en-US" sz="1800" dirty="0"/>
                <a:t>to perform OCR</a:t>
              </a:r>
            </a:p>
          </p:txBody>
        </p:sp>
        <p:pic>
          <p:nvPicPr>
            <p:cNvPr id="22542" name="Picture 2" descr="C:\Users\chobrian\Desktop\w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38569" y="1292079"/>
              <a:ext cx="1833925" cy="312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3" name="Picture 4" descr="C:\Users\chobrian\Desktop\logo_aws.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93304" y="3694851"/>
              <a:ext cx="15621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4" name="TextBox 18"/>
            <p:cNvSpPr txBox="1">
              <a:spLocks noChangeArrowheads="1"/>
            </p:cNvSpPr>
            <p:nvPr/>
          </p:nvSpPr>
          <p:spPr bwMode="auto">
            <a:xfrm>
              <a:off x="5450249" y="3657435"/>
              <a:ext cx="15960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itchFamily="34" charset="0"/>
                  <a:ea typeface="ＭＳ Ｐゴシック" pitchFamily="34" charset="-128"/>
                </a:defRPr>
              </a:lvl1pPr>
              <a:lvl2pPr marL="742950" indent="-285750" eaLnBrk="0" hangingPunct="0">
                <a:defRPr sz="2400" b="1">
                  <a:solidFill>
                    <a:schemeClr val="tx1"/>
                  </a:solidFill>
                  <a:latin typeface="Arial" pitchFamily="34" charset="0"/>
                  <a:ea typeface="ＭＳ Ｐゴシック" pitchFamily="34" charset="-128"/>
                </a:defRPr>
              </a:lvl2pPr>
              <a:lvl3pPr marL="1143000" indent="-228600" eaLnBrk="0" hangingPunct="0">
                <a:defRPr sz="2400" b="1">
                  <a:solidFill>
                    <a:schemeClr val="tx1"/>
                  </a:solidFill>
                  <a:latin typeface="Arial" pitchFamily="34" charset="0"/>
                  <a:ea typeface="ＭＳ Ｐゴシック" pitchFamily="34" charset="-128"/>
                </a:defRPr>
              </a:lvl3pPr>
              <a:lvl4pPr marL="1600200" indent="-228600" eaLnBrk="0" hangingPunct="0">
                <a:defRPr sz="2400" b="1">
                  <a:solidFill>
                    <a:schemeClr val="tx1"/>
                  </a:solidFill>
                  <a:latin typeface="Arial" pitchFamily="34" charset="0"/>
                  <a:ea typeface="ＭＳ Ｐゴシック" pitchFamily="34" charset="-128"/>
                </a:defRPr>
              </a:lvl4pPr>
              <a:lvl5pPr marL="2057400" indent="-228600" eaLnBrk="0" hangingPunct="0">
                <a:defRPr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9pPr>
            </a:lstStyle>
            <a:p>
              <a:pPr eaLnBrk="1" hangingPunct="1"/>
              <a:r>
                <a:rPr lang="en-US" sz="1800"/>
                <a:t>1,407 VM hrs</a:t>
              </a:r>
            </a:p>
            <a:p>
              <a:pPr eaLnBrk="1" hangingPunct="1"/>
              <a:r>
                <a:rPr lang="en-US" sz="1800"/>
                <a:t>$144.62</a:t>
              </a:r>
            </a:p>
          </p:txBody>
        </p:sp>
        <p:cxnSp>
          <p:nvCxnSpPr>
            <p:cNvPr id="20" name="Straight Arrow Connector 19"/>
            <p:cNvCxnSpPr>
              <a:cxnSpLocks noChangeShapeType="1"/>
            </p:cNvCxnSpPr>
            <p:nvPr/>
          </p:nvCxnSpPr>
          <p:spPr bwMode="auto">
            <a:xfrm>
              <a:off x="4131925" y="4876886"/>
              <a:ext cx="0" cy="447704"/>
            </a:xfrm>
            <a:prstGeom prst="straightConnector1">
              <a:avLst/>
            </a:prstGeom>
            <a:noFill/>
            <a:ln w="127000">
              <a:solidFill>
                <a:srgbClr val="7F7F7F"/>
              </a:solidFill>
              <a:round/>
              <a:headEnd/>
              <a:tailEnd type="triangle" w="med" len="sm"/>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22546" name="Picture 5" descr="C:\Users\chobrian\AppData\Local\Microsoft\Windows\Temporary Internet Files\Content.IE5\IQ4B91DF\MC900431608[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0239" y="5285140"/>
              <a:ext cx="814388"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7" name="Picture 6" descr="C:\Users\chobrian\Desktop\logo_washpost.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13935" y="5530409"/>
              <a:ext cx="1905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8" name="TextBox 24"/>
            <p:cNvSpPr txBox="1">
              <a:spLocks noChangeArrowheads="1"/>
            </p:cNvSpPr>
            <p:nvPr/>
          </p:nvSpPr>
          <p:spPr bwMode="auto">
            <a:xfrm>
              <a:off x="2298544" y="6068243"/>
              <a:ext cx="4747739" cy="369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itchFamily="34" charset="0"/>
                  <a:ea typeface="ＭＳ Ｐゴシック" pitchFamily="34" charset="-128"/>
                </a:defRPr>
              </a:lvl1pPr>
              <a:lvl2pPr marL="742950" indent="-285750" eaLnBrk="0" hangingPunct="0">
                <a:defRPr sz="2400" b="1">
                  <a:solidFill>
                    <a:schemeClr val="tx1"/>
                  </a:solidFill>
                  <a:latin typeface="Arial" pitchFamily="34" charset="0"/>
                  <a:ea typeface="ＭＳ Ｐゴシック" pitchFamily="34" charset="-128"/>
                </a:defRPr>
              </a:lvl2pPr>
              <a:lvl3pPr marL="1143000" indent="-228600" eaLnBrk="0" hangingPunct="0">
                <a:defRPr sz="2400" b="1">
                  <a:solidFill>
                    <a:schemeClr val="tx1"/>
                  </a:solidFill>
                  <a:latin typeface="Arial" pitchFamily="34" charset="0"/>
                  <a:ea typeface="ＭＳ Ｐゴシック" pitchFamily="34" charset="-128"/>
                </a:defRPr>
              </a:lvl3pPr>
              <a:lvl4pPr marL="1600200" indent="-228600" eaLnBrk="0" hangingPunct="0">
                <a:defRPr sz="2400" b="1">
                  <a:solidFill>
                    <a:schemeClr val="tx1"/>
                  </a:solidFill>
                  <a:latin typeface="Arial" pitchFamily="34" charset="0"/>
                  <a:ea typeface="ＭＳ Ｐゴシック" pitchFamily="34" charset="-128"/>
                </a:defRPr>
              </a:lvl4pPr>
              <a:lvl5pPr marL="2057400" indent="-228600" eaLnBrk="0" hangingPunct="0">
                <a:defRPr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9pPr>
            </a:lstStyle>
            <a:p>
              <a:pPr algn="ctr" eaLnBrk="1" hangingPunct="1"/>
              <a:r>
                <a:rPr lang="en-US" sz="1800" dirty="0"/>
                <a:t>Search Tool Internal: 9 </a:t>
              </a:r>
              <a:r>
                <a:rPr lang="en-US" sz="1800" dirty="0" err="1"/>
                <a:t>hrs</a:t>
              </a:r>
              <a:r>
                <a:rPr lang="en-US" sz="1800" dirty="0"/>
                <a:t>, Web: 26 </a:t>
              </a:r>
              <a:r>
                <a:rPr lang="en-US" sz="1800" dirty="0" err="1"/>
                <a:t>hrs</a:t>
              </a:r>
              <a:r>
                <a:rPr lang="en-US" sz="1800" dirty="0"/>
                <a:t> </a:t>
              </a:r>
            </a:p>
          </p:txBody>
        </p:sp>
        <p:pic>
          <p:nvPicPr>
            <p:cNvPr id="22549" name="Picture 8" descr="C:\Users\chobrian\Desktop\225px-Hillary_Clinton_official_Secretary_of_State_portrait_crop.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37999" y="2028065"/>
              <a:ext cx="491910" cy="61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Oval 13"/>
          <p:cNvSpPr/>
          <p:nvPr/>
        </p:nvSpPr>
        <p:spPr>
          <a:xfrm>
            <a:off x="5395913" y="3943350"/>
            <a:ext cx="1131887" cy="338138"/>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p>
        </p:txBody>
      </p:sp>
      <p:sp>
        <p:nvSpPr>
          <p:cNvPr id="26" name="Oval 25"/>
          <p:cNvSpPr/>
          <p:nvPr/>
        </p:nvSpPr>
        <p:spPr>
          <a:xfrm>
            <a:off x="6080124" y="6072376"/>
            <a:ext cx="787515" cy="336550"/>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p>
        </p:txBody>
      </p:sp>
      <p:sp>
        <p:nvSpPr>
          <p:cNvPr id="3" name="Title 2"/>
          <p:cNvSpPr>
            <a:spLocks noGrp="1"/>
          </p:cNvSpPr>
          <p:nvPr>
            <p:ph type="title"/>
          </p:nvPr>
        </p:nvSpPr>
        <p:spPr/>
        <p:txBody>
          <a:bodyPr/>
          <a:lstStyle/>
          <a:p>
            <a:r>
              <a:rPr lang="en-US" dirty="0"/>
              <a:t>Real-Life Success Story</a:t>
            </a:r>
          </a:p>
        </p:txBody>
      </p:sp>
    </p:spTree>
    <p:extLst>
      <p:ext uri="{BB962C8B-B14F-4D97-AF65-F5344CB8AC3E}">
        <p14:creationId xmlns:p14="http://schemas.microsoft.com/office/powerpoint/2010/main" val="2781471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anim calcmode="lin" valueType="num">
                                      <p:cBhvr>
                                        <p:cTn id="8" dur="500" fill="hold"/>
                                        <p:tgtEl>
                                          <p:spTgt spid="26"/>
                                        </p:tgtEl>
                                        <p:attrNameLst>
                                          <p:attrName>ppt_x</p:attrName>
                                        </p:attrNameLst>
                                      </p:cBhvr>
                                      <p:tavLst>
                                        <p:tav tm="0">
                                          <p:val>
                                            <p:strVal val="#ppt_x"/>
                                          </p:val>
                                        </p:tav>
                                        <p:tav tm="100000">
                                          <p:val>
                                            <p:strVal val="#ppt_x"/>
                                          </p:val>
                                        </p:tav>
                                      </p:tavLst>
                                    </p:anim>
                                    <p:anim calcmode="lin" valueType="num">
                                      <p:cBhvr>
                                        <p:cTn id="9" dur="5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anim calcmode="lin" valueType="num">
                                      <p:cBhvr>
                                        <p:cTn id="13" dur="500" fill="hold"/>
                                        <p:tgtEl>
                                          <p:spTgt spid="14"/>
                                        </p:tgtEl>
                                        <p:attrNameLst>
                                          <p:attrName>ppt_x</p:attrName>
                                        </p:attrNameLst>
                                      </p:cBhvr>
                                      <p:tavLst>
                                        <p:tav tm="0">
                                          <p:val>
                                            <p:strVal val="#ppt_x"/>
                                          </p:val>
                                        </p:tav>
                                        <p:tav tm="100000">
                                          <p:val>
                                            <p:strVal val="#ppt_x"/>
                                          </p:val>
                                        </p:tav>
                                      </p:tavLst>
                                    </p:anim>
                                    <p:anim calcmode="lin" valueType="num">
                                      <p:cBhvr>
                                        <p:cTn id="14"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685800" y="1219200"/>
            <a:ext cx="7772400" cy="4953000"/>
          </a:xfrm>
        </p:spPr>
        <p:txBody>
          <a:bodyPr>
            <a:normAutofit/>
          </a:bodyPr>
          <a:lstStyle/>
          <a:p>
            <a:pPr marL="342900" indent="-342900">
              <a:buFont typeface="Arial" panose="020B0604020202020204" pitchFamily="34" charset="0"/>
              <a:buChar char="•"/>
            </a:pPr>
            <a:r>
              <a:rPr lang="en-US" dirty="0"/>
              <a:t>Cloud computing is a cost-effective and efficient means of distributed computation</a:t>
            </a:r>
          </a:p>
          <a:p>
            <a:pPr marL="342900" indent="-342900">
              <a:buFont typeface="Arial" panose="020B0604020202020204" pitchFamily="34" charset="0"/>
              <a:buChar char="•"/>
            </a:pPr>
            <a:r>
              <a:rPr lang="en-US" dirty="0"/>
              <a:t>Hadoop/</a:t>
            </a:r>
            <a:r>
              <a:rPr lang="en-US" dirty="0" err="1"/>
              <a:t>MapReduce</a:t>
            </a:r>
            <a:r>
              <a:rPr lang="en-US" dirty="0"/>
              <a:t> is a distributed computing solution used for very large data sets</a:t>
            </a:r>
          </a:p>
          <a:p>
            <a:pPr marL="342900" indent="-342900">
              <a:buFont typeface="Arial" panose="020B0604020202020204" pitchFamily="34" charset="0"/>
              <a:buChar char="•"/>
            </a:pPr>
            <a:r>
              <a:rPr lang="en-US" dirty="0"/>
              <a:t>Hadoop provides a distributed file system (HDFS) and the </a:t>
            </a:r>
            <a:r>
              <a:rPr lang="en-US" dirty="0" err="1"/>
              <a:t>MapReduce</a:t>
            </a:r>
            <a:r>
              <a:rPr lang="en-US" dirty="0"/>
              <a:t> framework for computing</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910584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normAutofit/>
          </a:bodyPr>
          <a:lstStyle/>
          <a:p>
            <a:r>
              <a:rPr lang="en-US" dirty="0"/>
              <a:t>Cloud Characteristics</a:t>
            </a:r>
          </a:p>
        </p:txBody>
      </p:sp>
      <p:sp>
        <p:nvSpPr>
          <p:cNvPr id="246787" name="Rectangle 3"/>
          <p:cNvSpPr>
            <a:spLocks noGrp="1" noChangeArrowheads="1"/>
          </p:cNvSpPr>
          <p:nvPr>
            <p:ph idx="1"/>
          </p:nvPr>
        </p:nvSpPr>
        <p:spPr/>
        <p:txBody>
          <a:bodyPr>
            <a:normAutofit fontScale="85000" lnSpcReduction="20000"/>
          </a:bodyPr>
          <a:lstStyle/>
          <a:p>
            <a:pPr marL="457200" indent="-457200">
              <a:buFont typeface="Arial" panose="020B0604020202020204" pitchFamily="34" charset="0"/>
              <a:buChar char="•"/>
            </a:pPr>
            <a:r>
              <a:rPr lang="en-US" sz="3200" dirty="0"/>
              <a:t>On-demand self-service (</a:t>
            </a:r>
            <a:r>
              <a:rPr lang="en-US" sz="2800" dirty="0"/>
              <a:t>dynamic provisioning)</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3200" dirty="0"/>
              <a:t>Ubiquitous network access</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Location independent resource pooling</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Rapid elasticity (scalability)</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Pay per use (utility-like service)</a:t>
            </a:r>
          </a:p>
          <a:p>
            <a:endParaRPr lang="en-US" dirty="0">
              <a:solidFill>
                <a:srgbClr val="333333"/>
              </a:solidFill>
            </a:endParaRPr>
          </a:p>
          <a:p>
            <a:endParaRPr lang="en-US" dirty="0">
              <a:solidFill>
                <a:srgbClr val="333333"/>
              </a:solidFill>
            </a:endParaRPr>
          </a:p>
        </p:txBody>
      </p:sp>
      <p:sp>
        <p:nvSpPr>
          <p:cNvPr id="4" name="Slide Number Placeholder 5"/>
          <p:cNvSpPr>
            <a:spLocks noGrp="1"/>
          </p:cNvSpPr>
          <p:nvPr>
            <p:ph type="sldNum" sz="quarter" idx="12"/>
          </p:nvPr>
        </p:nvSpPr>
        <p:spPr>
          <a:prstGeom prst="rect">
            <a:avLst/>
          </a:prstGeom>
        </p:spPr>
        <p:txBody>
          <a:bodyPr/>
          <a:lstStyle/>
          <a:p>
            <a:fld id="{8A0F27C4-14C2-466E-84BA-F8F8D58E5A1D}" type="slidenum">
              <a:rPr lang="en-US"/>
              <a:pPr/>
              <a:t>6</a:t>
            </a:fld>
            <a:endParaRPr lang="en-US"/>
          </a:p>
        </p:txBody>
      </p:sp>
    </p:spTree>
    <p:extLst>
      <p:ext uri="{BB962C8B-B14F-4D97-AF65-F5344CB8AC3E}">
        <p14:creationId xmlns:p14="http://schemas.microsoft.com/office/powerpoint/2010/main" val="1441265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normAutofit/>
          </a:bodyPr>
          <a:lstStyle/>
          <a:p>
            <a:r>
              <a:rPr lang="en-US" dirty="0"/>
              <a:t>Delivery Models</a:t>
            </a:r>
          </a:p>
        </p:txBody>
      </p:sp>
      <p:sp>
        <p:nvSpPr>
          <p:cNvPr id="248835" name="Rectangle 3"/>
          <p:cNvSpPr>
            <a:spLocks noGrp="1" noChangeArrowheads="1"/>
          </p:cNvSpPr>
          <p:nvPr>
            <p:ph idx="1"/>
          </p:nvPr>
        </p:nvSpPr>
        <p:spPr/>
        <p:txBody>
          <a:bodyPr>
            <a:normAutofit fontScale="92500" lnSpcReduction="20000"/>
          </a:bodyPr>
          <a:lstStyle/>
          <a:p>
            <a:pPr>
              <a:lnSpc>
                <a:spcPct val="80000"/>
              </a:lnSpc>
            </a:pPr>
            <a:r>
              <a:rPr lang="en-US" altLang="ja-JP" sz="2800" dirty="0">
                <a:ea typeface="ＭＳ Ｐゴシック" pitchFamily="34" charset="-128"/>
              </a:rPr>
              <a:t>Software as a Service (</a:t>
            </a:r>
            <a:r>
              <a:rPr lang="en-US" altLang="ja-JP" sz="2800" dirty="0" err="1">
                <a:ea typeface="ＭＳ Ｐゴシック" pitchFamily="34" charset="-128"/>
              </a:rPr>
              <a:t>SaaS</a:t>
            </a:r>
            <a:r>
              <a:rPr lang="en-US" altLang="ja-JP" sz="2800" dirty="0">
                <a:ea typeface="ＭＳ Ｐゴシック" pitchFamily="34" charset="-128"/>
              </a:rPr>
              <a:t>)</a:t>
            </a:r>
          </a:p>
          <a:p>
            <a:pPr lvl="1">
              <a:lnSpc>
                <a:spcPct val="80000"/>
              </a:lnSpc>
            </a:pPr>
            <a:r>
              <a:rPr lang="en-US" altLang="ja-JP" sz="2400" dirty="0">
                <a:ea typeface="ＭＳ Ｐゴシック" pitchFamily="34" charset="-128"/>
              </a:rPr>
              <a:t>Use provider’s applications over a network </a:t>
            </a:r>
          </a:p>
          <a:p>
            <a:pPr lvl="1">
              <a:lnSpc>
                <a:spcPct val="80000"/>
              </a:lnSpc>
            </a:pPr>
            <a:r>
              <a:rPr lang="en-US" altLang="ja-JP" sz="2400" dirty="0">
                <a:ea typeface="ＭＳ Ｐゴシック" pitchFamily="34" charset="-128"/>
              </a:rPr>
              <a:t>SalesForce.com</a:t>
            </a:r>
          </a:p>
          <a:p>
            <a:pPr>
              <a:lnSpc>
                <a:spcPct val="80000"/>
              </a:lnSpc>
            </a:pPr>
            <a:endParaRPr lang="en-US" altLang="ja-JP" sz="2800" dirty="0">
              <a:ea typeface="ＭＳ Ｐゴシック" pitchFamily="34" charset="-128"/>
            </a:endParaRPr>
          </a:p>
          <a:p>
            <a:pPr>
              <a:lnSpc>
                <a:spcPct val="80000"/>
              </a:lnSpc>
            </a:pPr>
            <a:r>
              <a:rPr lang="en-US" altLang="ja-JP" sz="2800" dirty="0">
                <a:ea typeface="ＭＳ Ｐゴシック" pitchFamily="34" charset="-128"/>
              </a:rPr>
              <a:t>Platform as a Service (</a:t>
            </a:r>
            <a:r>
              <a:rPr lang="en-US" altLang="ja-JP" sz="2800" dirty="0" err="1">
                <a:ea typeface="ＭＳ Ｐゴシック" pitchFamily="34" charset="-128"/>
              </a:rPr>
              <a:t>PaaS</a:t>
            </a:r>
            <a:r>
              <a:rPr lang="en-US" altLang="ja-JP" sz="2800" dirty="0">
                <a:ea typeface="ＭＳ Ｐゴシック" pitchFamily="34" charset="-128"/>
              </a:rPr>
              <a:t>)</a:t>
            </a:r>
          </a:p>
          <a:p>
            <a:pPr lvl="1">
              <a:lnSpc>
                <a:spcPct val="80000"/>
              </a:lnSpc>
            </a:pPr>
            <a:r>
              <a:rPr lang="en-US" altLang="ja-JP" sz="2400" dirty="0">
                <a:ea typeface="ＭＳ Ｐゴシック" pitchFamily="34" charset="-128"/>
              </a:rPr>
              <a:t>Deploy </a:t>
            </a:r>
            <a:r>
              <a:rPr lang="en-US" sz="2400" dirty="0"/>
              <a:t>customer-created applications to a cloud</a:t>
            </a:r>
          </a:p>
          <a:p>
            <a:pPr lvl="1">
              <a:lnSpc>
                <a:spcPct val="80000"/>
              </a:lnSpc>
            </a:pPr>
            <a:r>
              <a:rPr lang="en-US" sz="2400" dirty="0"/>
              <a:t>The networks, servers, storage and other services are provided</a:t>
            </a:r>
          </a:p>
          <a:p>
            <a:pPr lvl="1">
              <a:lnSpc>
                <a:spcPct val="80000"/>
              </a:lnSpc>
            </a:pPr>
            <a:r>
              <a:rPr lang="en-US" altLang="ja-JP" sz="2400" dirty="0">
                <a:ea typeface="ＭＳ Ｐゴシック" pitchFamily="34" charset="-128"/>
              </a:rPr>
              <a:t>Google App Engine</a:t>
            </a:r>
          </a:p>
          <a:p>
            <a:pPr>
              <a:lnSpc>
                <a:spcPct val="80000"/>
              </a:lnSpc>
            </a:pPr>
            <a:endParaRPr lang="en-US" altLang="ja-JP" sz="2800" dirty="0">
              <a:ea typeface="ＭＳ Ｐゴシック" pitchFamily="34" charset="-128"/>
            </a:endParaRPr>
          </a:p>
          <a:p>
            <a:pPr>
              <a:lnSpc>
                <a:spcPct val="80000"/>
              </a:lnSpc>
            </a:pPr>
            <a:r>
              <a:rPr lang="en-US" altLang="ja-JP" sz="2800" dirty="0">
                <a:ea typeface="ＭＳ Ｐゴシック" pitchFamily="34" charset="-128"/>
              </a:rPr>
              <a:t>Infrastructure as a Service (</a:t>
            </a:r>
            <a:r>
              <a:rPr lang="en-US" altLang="ja-JP" sz="2800" dirty="0" err="1">
                <a:ea typeface="ＭＳ Ｐゴシック" pitchFamily="34" charset="-128"/>
              </a:rPr>
              <a:t>IaaS</a:t>
            </a:r>
            <a:r>
              <a:rPr lang="en-US" altLang="ja-JP" sz="2800" dirty="0">
                <a:ea typeface="ＭＳ Ｐゴシック" pitchFamily="34" charset="-128"/>
              </a:rPr>
              <a:t>)</a:t>
            </a:r>
          </a:p>
          <a:p>
            <a:pPr lvl="1">
              <a:lnSpc>
                <a:spcPct val="80000"/>
              </a:lnSpc>
            </a:pPr>
            <a:r>
              <a:rPr lang="en-US" sz="2400" dirty="0"/>
              <a:t>Rent processing, storage, network capacity, and other fundamental computing resources</a:t>
            </a:r>
          </a:p>
          <a:p>
            <a:pPr lvl="1">
              <a:lnSpc>
                <a:spcPct val="80000"/>
              </a:lnSpc>
            </a:pPr>
            <a:r>
              <a:rPr lang="en-US" sz="2400" dirty="0"/>
              <a:t>Amazon EC2, S3</a:t>
            </a:r>
          </a:p>
        </p:txBody>
      </p:sp>
      <p:sp>
        <p:nvSpPr>
          <p:cNvPr id="4" name="Slide Number Placeholder 5"/>
          <p:cNvSpPr>
            <a:spLocks noGrp="1"/>
          </p:cNvSpPr>
          <p:nvPr>
            <p:ph type="sldNum" sz="quarter" idx="12"/>
          </p:nvPr>
        </p:nvSpPr>
        <p:spPr>
          <a:prstGeom prst="rect">
            <a:avLst/>
          </a:prstGeom>
        </p:spPr>
        <p:txBody>
          <a:bodyPr/>
          <a:lstStyle/>
          <a:p>
            <a:fld id="{1E45D8D6-2F43-4098-AC18-3B8864AF567C}" type="slidenum">
              <a:rPr lang="en-US"/>
              <a:pPr/>
              <a:t>7</a:t>
            </a:fld>
            <a:endParaRPr lang="en-US"/>
          </a:p>
        </p:txBody>
      </p:sp>
    </p:spTree>
    <p:extLst>
      <p:ext uri="{BB962C8B-B14F-4D97-AF65-F5344CB8AC3E}">
        <p14:creationId xmlns:p14="http://schemas.microsoft.com/office/powerpoint/2010/main" val="4061297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Models</a:t>
            </a:r>
          </a:p>
        </p:txBody>
      </p:sp>
      <p:sp>
        <p:nvSpPr>
          <p:cNvPr id="3" name="Content Placeholder 2"/>
          <p:cNvSpPr>
            <a:spLocks noGrp="1"/>
          </p:cNvSpPr>
          <p:nvPr>
            <p:ph idx="1"/>
          </p:nvPr>
        </p:nvSpPr>
        <p:spPr/>
        <p:txBody>
          <a:bodyPr>
            <a:normAutofit fontScale="92500" lnSpcReduction="20000"/>
          </a:bodyPr>
          <a:lstStyle/>
          <a:p>
            <a:r>
              <a:rPr lang="en-US" b="1" dirty="0"/>
              <a:t>Private Cloud</a:t>
            </a:r>
            <a:endParaRPr lang="en-US" dirty="0"/>
          </a:p>
          <a:p>
            <a:pPr lvl="1"/>
            <a:r>
              <a:rPr lang="en-US" dirty="0"/>
              <a:t>The cloud infrastructure has been deployed, and is maintained and operated for a specific organization. </a:t>
            </a:r>
          </a:p>
          <a:p>
            <a:pPr lvl="1"/>
            <a:r>
              <a:rPr lang="en-US" dirty="0"/>
              <a:t>The operation may be in-house or with a third party on the premises.</a:t>
            </a:r>
          </a:p>
          <a:p>
            <a:endParaRPr lang="en-US" b="1" dirty="0"/>
          </a:p>
          <a:p>
            <a:r>
              <a:rPr lang="en-US" b="1" dirty="0"/>
              <a:t>Community Cloud</a:t>
            </a:r>
            <a:endParaRPr lang="en-US" dirty="0"/>
          </a:p>
          <a:p>
            <a:pPr lvl="1"/>
            <a:r>
              <a:rPr lang="en-US" dirty="0"/>
              <a:t>The cloud infrastructure is shared among a number of organizations with similar interests and requirements.</a:t>
            </a:r>
          </a:p>
          <a:p>
            <a:pPr lvl="1"/>
            <a:r>
              <a:rPr lang="en-US" dirty="0"/>
              <a:t>This may help limit the capital expenditure costs for its establishment as the costs are shared among the organizations. </a:t>
            </a:r>
          </a:p>
          <a:p>
            <a:pPr lvl="1"/>
            <a:r>
              <a:rPr lang="en-US" dirty="0"/>
              <a:t>The operation may be in-house or with a third party on the premises.</a:t>
            </a:r>
          </a:p>
          <a:p>
            <a:endParaRPr lang="en-US" b="1" dirty="0"/>
          </a:p>
        </p:txBody>
      </p:sp>
    </p:spTree>
    <p:extLst>
      <p:ext uri="{BB962C8B-B14F-4D97-AF65-F5344CB8AC3E}">
        <p14:creationId xmlns:p14="http://schemas.microsoft.com/office/powerpoint/2010/main" val="1989635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Models (cont.)</a:t>
            </a:r>
          </a:p>
        </p:txBody>
      </p:sp>
      <p:sp>
        <p:nvSpPr>
          <p:cNvPr id="3" name="Content Placeholder 2"/>
          <p:cNvSpPr>
            <a:spLocks noGrp="1"/>
          </p:cNvSpPr>
          <p:nvPr>
            <p:ph idx="1"/>
          </p:nvPr>
        </p:nvSpPr>
        <p:spPr/>
        <p:txBody>
          <a:bodyPr>
            <a:normAutofit fontScale="85000" lnSpcReduction="20000"/>
          </a:bodyPr>
          <a:lstStyle/>
          <a:p>
            <a:r>
              <a:rPr lang="en-US" b="1" dirty="0"/>
              <a:t>Public Cloud</a:t>
            </a:r>
            <a:endParaRPr lang="en-US" dirty="0"/>
          </a:p>
          <a:p>
            <a:pPr lvl="1"/>
            <a:r>
              <a:rPr lang="en-US" dirty="0"/>
              <a:t>The cloud infrastructure is available to the public on a commercial basis by a cloud service provider. </a:t>
            </a:r>
          </a:p>
          <a:p>
            <a:pPr lvl="1"/>
            <a:r>
              <a:rPr lang="en-US" dirty="0"/>
              <a:t>This enables a consumer to develop and deploy a service in the cloud with very little financial outlay compared to the capital expenditure requirements normally associated with other deployment options.</a:t>
            </a:r>
          </a:p>
          <a:p>
            <a:endParaRPr lang="en-US" b="1" dirty="0"/>
          </a:p>
          <a:p>
            <a:r>
              <a:rPr lang="en-US" b="1" dirty="0"/>
              <a:t>Hybrid Cloud</a:t>
            </a:r>
            <a:endParaRPr lang="en-US" dirty="0"/>
          </a:p>
          <a:p>
            <a:pPr lvl="1"/>
            <a:r>
              <a:rPr lang="en-US" dirty="0"/>
              <a:t>The cloud infrastructure consists of a number of clouds of any type, but the clouds have the ability through their interfaces to allow data and/or applications to be moved from one cloud to another. </a:t>
            </a:r>
          </a:p>
          <a:p>
            <a:pPr lvl="1"/>
            <a:r>
              <a:rPr lang="en-US" dirty="0"/>
              <a:t>This can be a combination of private and public clouds that support the requirement to retain some data in an organization, and also the need to offer services in the cloud.</a:t>
            </a:r>
          </a:p>
          <a:p>
            <a:endParaRPr lang="en-US" dirty="0"/>
          </a:p>
        </p:txBody>
      </p:sp>
    </p:spTree>
    <p:extLst>
      <p:ext uri="{BB962C8B-B14F-4D97-AF65-F5344CB8AC3E}">
        <p14:creationId xmlns:p14="http://schemas.microsoft.com/office/powerpoint/2010/main" val="3183953045"/>
      </p:ext>
    </p:extLst>
  </p:cSld>
  <p:clrMapOvr>
    <a:masterClrMapping/>
  </p:clrMapOvr>
</p:sld>
</file>

<file path=ppt/theme/theme1.xml><?xml version="1.0" encoding="utf-8"?>
<a:theme xmlns:a="http://schemas.openxmlformats.org/drawingml/2006/main" name="MyTheme2">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MyTheme2</Template>
  <TotalTime>4708</TotalTime>
  <Words>3095</Words>
  <Application>Microsoft Office PowerPoint</Application>
  <PresentationFormat>On-screen Show (4:3)</PresentationFormat>
  <Paragraphs>399</Paragraphs>
  <Slides>53</Slides>
  <Notes>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53</vt:i4>
      </vt:variant>
    </vt:vector>
  </HeadingPairs>
  <TitlesOfParts>
    <vt:vector size="65" baseType="lpstr">
      <vt:lpstr>ＭＳ Ｐゴシック</vt:lpstr>
      <vt:lpstr>Arial</vt:lpstr>
      <vt:lpstr>Book Antiqua</vt:lpstr>
      <vt:lpstr>Calibri</vt:lpstr>
      <vt:lpstr>Calibri Light</vt:lpstr>
      <vt:lpstr>Consolas</vt:lpstr>
      <vt:lpstr>Lucida Sans</vt:lpstr>
      <vt:lpstr>Times New Roman</vt:lpstr>
      <vt:lpstr>Verdana</vt:lpstr>
      <vt:lpstr>Wingdings</vt:lpstr>
      <vt:lpstr>MyTheme2</vt:lpstr>
      <vt:lpstr>Office Theme</vt:lpstr>
      <vt:lpstr>Start of Session</vt:lpstr>
      <vt:lpstr>Cloud Computing and Hadoop/MapReduce</vt:lpstr>
      <vt:lpstr>Objectives</vt:lpstr>
      <vt:lpstr>Cloud Computing</vt:lpstr>
      <vt:lpstr>What is Cloud Computing?</vt:lpstr>
      <vt:lpstr>Cloud Characteristics</vt:lpstr>
      <vt:lpstr>Delivery Models</vt:lpstr>
      <vt:lpstr>Deployment Models</vt:lpstr>
      <vt:lpstr>Deployment Models (cont.)</vt:lpstr>
      <vt:lpstr>Why Cloud Computing?</vt:lpstr>
      <vt:lpstr>Why Cloud Computing? (cont.)</vt:lpstr>
      <vt:lpstr>Cloud Computing Benefits</vt:lpstr>
      <vt:lpstr>End of Session</vt:lpstr>
      <vt:lpstr>Hadoop</vt:lpstr>
      <vt:lpstr>Distributed Computing</vt:lpstr>
      <vt:lpstr>What is Hadoop?</vt:lpstr>
      <vt:lpstr>Hadoop Software</vt:lpstr>
      <vt:lpstr>Distributed File Systems</vt:lpstr>
      <vt:lpstr>Hadoop File System (HDFS)</vt:lpstr>
      <vt:lpstr>Hadoop File System (HDFS)</vt:lpstr>
      <vt:lpstr>HDFS Architecture</vt:lpstr>
      <vt:lpstr>HDFS Architecture</vt:lpstr>
      <vt:lpstr>HDFS Architecture</vt:lpstr>
      <vt:lpstr>HDFS Architecture</vt:lpstr>
      <vt:lpstr>HDFS Architecture</vt:lpstr>
      <vt:lpstr>HDFS - Typical Deployment</vt:lpstr>
      <vt:lpstr>NameNode</vt:lpstr>
      <vt:lpstr>NameNode EditLog</vt:lpstr>
      <vt:lpstr>NameNode EditLog</vt:lpstr>
      <vt:lpstr>DataNode</vt:lpstr>
      <vt:lpstr>DataNode</vt:lpstr>
      <vt:lpstr>DataNode</vt:lpstr>
      <vt:lpstr>Fault-Tolerance</vt:lpstr>
      <vt:lpstr>Fault-Tolerance</vt:lpstr>
      <vt:lpstr>Fault-Tolerance</vt:lpstr>
      <vt:lpstr>Accessing the File Space</vt:lpstr>
      <vt:lpstr>MapReduce</vt:lpstr>
      <vt:lpstr>Map/Reduce Job</vt:lpstr>
      <vt:lpstr>Map/Reduce Framework Responsibilities</vt:lpstr>
      <vt:lpstr>HDFS + Map/Reduce Configuration</vt:lpstr>
      <vt:lpstr>Map/Reduce Framework</vt:lpstr>
      <vt:lpstr>Map/Reduce Framework</vt:lpstr>
      <vt:lpstr>Map/Reduce w/ HDFS</vt:lpstr>
      <vt:lpstr>Map/Reduce Applications</vt:lpstr>
      <vt:lpstr>Hadoop Applications</vt:lpstr>
      <vt:lpstr>Mapping and Reducing</vt:lpstr>
      <vt:lpstr>Map/Reduce Process</vt:lpstr>
      <vt:lpstr>Map/Reduce Process</vt:lpstr>
      <vt:lpstr>WordCount Example</vt:lpstr>
      <vt:lpstr>Example Mapper Outputs</vt:lpstr>
      <vt:lpstr>Example Reducer Outputs</vt:lpstr>
      <vt:lpstr>Real-Life Success Story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Introduction</dc:title>
  <dc:creator>Szczurek, Dr. Piotr M.</dc:creator>
  <cp:lastModifiedBy>Eric Pogue</cp:lastModifiedBy>
  <cp:revision>648</cp:revision>
  <dcterms:created xsi:type="dcterms:W3CDTF">2006-08-16T00:00:00Z</dcterms:created>
  <dcterms:modified xsi:type="dcterms:W3CDTF">2017-12-04T14:25:44Z</dcterms:modified>
</cp:coreProperties>
</file>