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6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5" r:id="rId31"/>
    <p:sldId id="331" r:id="rId32"/>
    <p:sldId id="332" r:id="rId33"/>
    <p:sldId id="333" r:id="rId34"/>
    <p:sldId id="334" r:id="rId35"/>
    <p:sldId id="283" r:id="rId36"/>
    <p:sldId id="284" r:id="rId37"/>
    <p:sldId id="336" r:id="rId38"/>
    <p:sldId id="285" r:id="rId39"/>
    <p:sldId id="286" r:id="rId40"/>
    <p:sldId id="287" r:id="rId41"/>
    <p:sldId id="288" r:id="rId42"/>
    <p:sldId id="289" r:id="rId43"/>
    <p:sldId id="337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8" r:id="rId52"/>
    <p:sldId id="299" r:id="rId53"/>
    <p:sldId id="302" r:id="rId54"/>
    <p:sldId id="33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" y="8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Not quite a three-tier in that a normal three-tier application would have the middle tier ONLY responsible for business logic.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6E06-0F29-43E3-9201-8686C612D655}" type="datetime1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  <a:br>
              <a:rPr lang="en-US" dirty="0"/>
            </a:br>
            <a:r>
              <a:rPr lang="en-US" dirty="0"/>
              <a:t>(PHP + MySQL)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dirty="0"/>
              <a:t>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981968"/>
              </p:ext>
            </p:extLst>
          </p:nvPr>
        </p:nvGraphicFramePr>
        <p:xfrm>
          <a:off x="2209800" y="1219200"/>
          <a:ext cx="5029200" cy="46268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State_ID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State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Alabama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2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Alaska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3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Arizona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4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Arkansas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5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California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6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Colorado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Connecticut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8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Delaware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9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Florida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10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Georgia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141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Equipment</a:t>
            </a:r>
            <a:r>
              <a:rPr lang="en-US" dirty="0"/>
              <a:t>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297936"/>
              </p:ext>
            </p:extLst>
          </p:nvPr>
        </p:nvGraphicFramePr>
        <p:xfrm>
          <a:off x="1981200" y="1219200"/>
          <a:ext cx="5181600" cy="31502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Equip_id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Equipment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Automatic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2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4-speed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3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5-speed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4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6-speed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5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leather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9028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Corvettes_Equipment</a:t>
            </a:r>
            <a:r>
              <a:rPr lang="en-US" dirty="0"/>
              <a:t> cross-reference table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729871"/>
              </p:ext>
            </p:extLst>
          </p:nvPr>
        </p:nvGraphicFramePr>
        <p:xfrm>
          <a:off x="2895600" y="1371600"/>
          <a:ext cx="3048000" cy="4732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Vette_id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Equip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1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2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3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3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>
                          <a:latin typeface="MT Extra" panose="05050102010205020202" pitchFamily="18" charset="2"/>
                          <a:ea typeface="Calibri"/>
                          <a:cs typeface="Courier New" pitchFamily="49" charset="0"/>
                        </a:rPr>
                        <a:t>M</a:t>
                      </a: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>
                          <a:latin typeface="MT Extra" panose="05050102010205020202" pitchFamily="18" charset="2"/>
                          <a:ea typeface="Calibri"/>
                          <a:cs typeface="Courier New" pitchFamily="49" charset="0"/>
                        </a:rPr>
                        <a:t>M</a:t>
                      </a:r>
                      <a:endParaRPr lang="en-US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0905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Query Language (SQL)</a:t>
            </a:r>
          </a:p>
        </p:txBody>
      </p:sp>
    </p:spTree>
    <p:extLst>
      <p:ext uri="{BB962C8B-B14F-4D97-AF65-F5344CB8AC3E}">
        <p14:creationId xmlns:p14="http://schemas.microsoft.com/office/powerpoint/2010/main" val="261058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Query Language (SQL)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standard language to create, query, and modify relational databases</a:t>
            </a:r>
          </a:p>
          <a:p>
            <a:pPr lvl="1"/>
            <a:r>
              <a:rPr lang="en-US" dirty="0"/>
              <a:t>Supported by all major database vendors</a:t>
            </a:r>
          </a:p>
          <a:p>
            <a:pPr lvl="1"/>
            <a:r>
              <a:rPr lang="en-US" dirty="0"/>
              <a:t>More like structured English than a programming language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will cover 6 basic SQL commands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:  Retrieves records from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/>
              <a:t>:  Adds records to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/>
              <a:t>:  Updates records in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:  Deletes records from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DROP</a:t>
            </a:r>
            <a:r>
              <a:rPr lang="en-US" dirty="0"/>
              <a:t>:  Deletes a database or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dirty="0"/>
              <a:t>:  Creates a database or table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Syntax notes</a:t>
            </a:r>
          </a:p>
          <a:p>
            <a:pPr lvl="1"/>
            <a:r>
              <a:rPr lang="en-US" dirty="0"/>
              <a:t>SQL statements end with a semi-colon</a:t>
            </a:r>
          </a:p>
          <a:p>
            <a:pPr lvl="1"/>
            <a:r>
              <a:rPr lang="en-US" dirty="0"/>
              <a:t>SQL reserved words are case insensitive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7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most common SQL command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It’s used to specify </a:t>
            </a:r>
            <a:r>
              <a:rPr lang="en-US" i="1" dirty="0">
                <a:solidFill>
                  <a:srgbClr val="7030A0"/>
                </a:solidFill>
              </a:rPr>
              <a:t>queries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(i.e. retrieve data)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Has three clauses: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, and </a:t>
            </a:r>
            <a:r>
              <a:rPr lang="en-US" sz="2800" dirty="0">
                <a:latin typeface="Courier New" pitchFamily="49" charset="0"/>
              </a:rPr>
              <a:t>WHERE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</a:t>
            </a:r>
            <a:r>
              <a:rPr lang="en-US" i="1" dirty="0"/>
              <a:t>column name(s</a:t>
            </a:r>
            <a:r>
              <a:rPr lang="en-US" dirty="0"/>
              <a:t> )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 </a:t>
            </a:r>
            <a:r>
              <a:rPr lang="en-US" i="1" dirty="0"/>
              <a:t>table names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sz="2800" dirty="0"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i="1" dirty="0"/>
              <a:t>condition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727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Basic statement</a:t>
            </a: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200" dirty="0"/>
              <a:t> </a:t>
            </a:r>
            <a:r>
              <a:rPr lang="en-US" sz="2200" i="1" dirty="0"/>
              <a:t>field1, field2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200" dirty="0"/>
              <a:t> </a:t>
            </a:r>
            <a:r>
              <a:rPr lang="en-US" sz="2200" i="1" dirty="0"/>
              <a:t>table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anose="02070309020205020404" pitchFamily="49" charset="0"/>
                <a:cs typeface="Courier New" pitchFamily="49" charset="0"/>
              </a:rPr>
              <a:t>    SELECT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Body_style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Year FROM Corvettes;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</a:t>
            </a:r>
            <a:r>
              <a:rPr lang="en-US" b="1" dirty="0"/>
              <a:t>*</a:t>
            </a:r>
            <a:r>
              <a:rPr lang="en-US" dirty="0"/>
              <a:t> to select all fields, e.g.:</a:t>
            </a:r>
          </a:p>
          <a:p>
            <a:pPr lvl="0"/>
            <a:r>
              <a:rPr lang="en-US" sz="2200" dirty="0">
                <a:latin typeface="Courier New" pitchFamily="49" charset="0"/>
                <a:cs typeface="Courier New" pitchFamily="49" charset="0"/>
              </a:rPr>
              <a:t>    SELECT * FROM Corvettes;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79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 retrieve data with specific criteria - use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clause, e.g.:</a:t>
            </a:r>
          </a:p>
          <a:p>
            <a:pPr lvl="0"/>
            <a:r>
              <a:rPr lang="en-US" sz="1900" dirty="0">
                <a:latin typeface="Courier New" pitchFamily="49" charset="0"/>
              </a:rPr>
              <a:t>SELECT </a:t>
            </a:r>
            <a:r>
              <a:rPr lang="en-US" sz="1900" dirty="0" err="1">
                <a:latin typeface="Courier New" pitchFamily="49" charset="0"/>
              </a:rPr>
              <a:t>Body_style</a:t>
            </a:r>
            <a:r>
              <a:rPr lang="en-US" sz="1900" dirty="0">
                <a:latin typeface="Courier New" pitchFamily="49" charset="0"/>
              </a:rPr>
              <a:t> FROM Corvettes WHERE Year &gt; 1994</a:t>
            </a:r>
            <a:endParaRPr lang="en-US" sz="1900" dirty="0"/>
          </a:p>
          <a:p>
            <a:pPr lvl="0"/>
            <a:endParaRPr lang="en-US" dirty="0"/>
          </a:p>
          <a:p>
            <a:pPr lvl="0"/>
            <a:r>
              <a:rPr lang="en-US" dirty="0"/>
              <a:t>Useful comparison operators:</a:t>
            </a:r>
          </a:p>
          <a:p>
            <a:pPr marL="457200" lvl="1" indent="0">
              <a:buNone/>
            </a:pPr>
            <a:r>
              <a:rPr lang="en-US" sz="2200" dirty="0"/>
              <a:t>= , &gt; , &lt;, &gt;=, &lt;=, != or &lt;&gt; (not equal)</a:t>
            </a:r>
          </a:p>
          <a:p>
            <a:pPr marL="457200" lvl="1" indent="0">
              <a:buNone/>
            </a:pPr>
            <a:r>
              <a:rPr lang="en-US" sz="2200" dirty="0"/>
              <a:t>IS NOT NULL, IS NULL, BETWEEN </a:t>
            </a:r>
          </a:p>
          <a:p>
            <a:pPr indent="-228600"/>
            <a:endParaRPr lang="en-US" dirty="0"/>
          </a:p>
          <a:p>
            <a:pPr indent="-228600"/>
            <a:r>
              <a:rPr lang="en-US" dirty="0"/>
              <a:t>Example: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SELECT * FROM Corvettes WHERE Year BETWEEN 1995 and 2000;</a:t>
            </a:r>
          </a:p>
          <a:p>
            <a:pPr lvl="2"/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If you want all cars that have CD players, you need information from </a:t>
            </a:r>
            <a:r>
              <a:rPr lang="en-US" dirty="0">
                <a:solidFill>
                  <a:srgbClr val="7030A0"/>
                </a:solidFill>
              </a:rPr>
              <a:t>two tables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Corvettes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Equipment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can build a </a:t>
            </a:r>
            <a:r>
              <a:rPr lang="en-US" dirty="0">
                <a:solidFill>
                  <a:srgbClr val="7030A0"/>
                </a:solidFill>
              </a:rPr>
              <a:t>temporary table</a:t>
            </a:r>
            <a:r>
              <a:rPr lang="en-US" dirty="0"/>
              <a:t> with info </a:t>
            </a:r>
            <a:r>
              <a:rPr lang="en-US" dirty="0">
                <a:solidFill>
                  <a:srgbClr val="7030A0"/>
                </a:solidFill>
              </a:rPr>
              <a:t>from two tables</a:t>
            </a:r>
            <a:r>
              <a:rPr lang="en-US" dirty="0"/>
              <a:t>, from which the desired results can be retrieved 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This is called a </a:t>
            </a:r>
            <a:r>
              <a:rPr lang="en-US" b="1" i="1" dirty="0">
                <a:solidFill>
                  <a:srgbClr val="FF0000"/>
                </a:solidFill>
              </a:rPr>
              <a:t>join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two tables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A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that does a join operation specifies two tables in its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 clause and also has a </a:t>
            </a:r>
            <a:r>
              <a:rPr lang="en-US" dirty="0">
                <a:solidFill>
                  <a:srgbClr val="7030A0"/>
                </a:solidFill>
              </a:rPr>
              <a:t>compound </a:t>
            </a:r>
            <a:r>
              <a:rPr lang="en-US" sz="2800" dirty="0">
                <a:solidFill>
                  <a:srgbClr val="7030A0"/>
                </a:solidFill>
                <a:latin typeface="Courier New" pitchFamily="49" charset="0"/>
              </a:rPr>
              <a:t>WHERE</a:t>
            </a:r>
            <a:r>
              <a:rPr lang="en-US" dirty="0">
                <a:solidFill>
                  <a:srgbClr val="7030A0"/>
                </a:solidFill>
              </a:rPr>
              <a:t> clause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463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For our example, we must have three </a:t>
            </a:r>
            <a:r>
              <a:rPr lang="en-US" sz="2800" dirty="0">
                <a:latin typeface="Courier New" pitchFamily="49" charset="0"/>
              </a:rPr>
              <a:t>WHERE </a:t>
            </a:r>
            <a:r>
              <a:rPr lang="en-US" dirty="0"/>
              <a:t>conditions: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Vette_id</a:t>
            </a:r>
            <a:r>
              <a:rPr lang="en-US" dirty="0" err="1"/>
              <a:t>s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Corvettes</a:t>
            </a:r>
            <a:r>
              <a:rPr lang="en-US" dirty="0"/>
              <a:t> table and the </a:t>
            </a:r>
            <a:r>
              <a:rPr lang="en-US" sz="2800" dirty="0" err="1">
                <a:latin typeface="Courier New" pitchFamily="49" charset="0"/>
              </a:rPr>
              <a:t>Corvettes_Equipment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match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Equip</a:t>
            </a:r>
            <a:r>
              <a:rPr lang="en-US" dirty="0"/>
              <a:t> column from the </a:t>
            </a:r>
            <a:r>
              <a:rPr lang="en-US" sz="2400" dirty="0" err="1">
                <a:latin typeface="Courier New" pitchFamily="49" charset="0"/>
              </a:rPr>
              <a:t>Corvettes_Equipment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match </a:t>
            </a: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Equip_id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Equipment</a:t>
            </a:r>
            <a:r>
              <a:rPr lang="en-US" dirty="0"/>
              <a:t> table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Equip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have the value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CD'</a:t>
            </a:r>
            <a:endParaRPr lang="en-US" dirty="0">
              <a:solidFill>
                <a:srgbClr val="7030A0"/>
              </a:solidFill>
            </a:endParaRP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296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relational databases for storing and accessing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Querying using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Accessing MySQL from PHP</a:t>
            </a:r>
          </a:p>
        </p:txBody>
      </p:sp>
    </p:spTree>
    <p:extLst>
      <p:ext uri="{BB962C8B-B14F-4D97-AF65-F5344CB8AC3E}">
        <p14:creationId xmlns:p14="http://schemas.microsoft.com/office/powerpoint/2010/main" val="2934957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Example:  </a:t>
            </a:r>
          </a:p>
          <a:p>
            <a:pPr marL="463550" indent="-463550"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Corvettes.Vette_id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Corvettes.Body_style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Corvettes.Miles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Corvettes.Year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Corvettes.State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Equipment.Equip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FROM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Corvettes, Equipment</a:t>
            </a:r>
          </a:p>
          <a:p>
            <a:pPr marL="463550" indent="-463550"/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WHERE </a:t>
            </a:r>
            <a:r>
              <a:rPr lang="en-US" dirty="0" err="1">
                <a:latin typeface="Courier New" pitchFamily="49" charset="0"/>
              </a:rPr>
              <a:t>Corvettes.Vette_id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Corvettes_Equipment.Vette_id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Corvettes_Equipment.Equip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Equipment.Equip_id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Equipment.Equip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'CD'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67550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The query produces: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38729"/>
              </p:ext>
            </p:extLst>
          </p:nvPr>
        </p:nvGraphicFramePr>
        <p:xfrm>
          <a:off x="304800" y="1905000"/>
          <a:ext cx="8534400" cy="210312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VETTE_ID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BODY_STYLE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MILES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YEAR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/>
                        <a:t>STATE</a:t>
                      </a:r>
                      <a:endParaRPr lang="en-US" sz="2000" b="1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EQUIPMENT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coupe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18.0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4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hatchback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58.0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1996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8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convertible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17.0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1999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CD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9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hardtop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17.0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2000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hatchback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50.0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1995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CD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1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INSERT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used to insert data into a database</a:t>
            </a:r>
          </a:p>
          <a:p>
            <a:endParaRPr lang="en-US" dirty="0"/>
          </a:p>
          <a:p>
            <a:r>
              <a:rPr lang="en-US" dirty="0"/>
              <a:t>General form: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INSERT INTO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col_name</a:t>
            </a:r>
            <a:r>
              <a:rPr lang="en-US" baseline="-25000" dirty="0"/>
              <a:t>1</a:t>
            </a:r>
            <a:r>
              <a:rPr lang="en-US" dirty="0"/>
              <a:t>, … </a:t>
            </a:r>
            <a:r>
              <a:rPr lang="en-US" i="1" dirty="0" err="1"/>
              <a:t>col_name</a:t>
            </a:r>
            <a:r>
              <a:rPr lang="en-US" baseline="-25000" dirty="0" err="1"/>
              <a:t>n</a:t>
            </a:r>
            <a:r>
              <a:rPr lang="en-US" dirty="0">
                <a:latin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VALUES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value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value</a:t>
            </a:r>
            <a:r>
              <a:rPr lang="en-US" baseline="-25000" dirty="0" err="1"/>
              <a:t>n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correspondence between column names and values is positional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650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INSERT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INSERT INTO Corvettes(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Body_style</a:t>
            </a:r>
            <a:r>
              <a:rPr lang="en-US" dirty="0">
                <a:latin typeface="Courier New" pitchFamily="49" charset="0"/>
              </a:rPr>
              <a:t>, 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 Miles, Year, State)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VALUES (37, 'convertible', 25.5, 1986, 17)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5096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UPDATE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used to change one or more values of a row in a table</a:t>
            </a:r>
          </a:p>
          <a:p>
            <a:pPr>
              <a:lnSpc>
                <a:spcPct val="100000"/>
              </a:lnSpc>
            </a:pPr>
            <a:br>
              <a:rPr lang="en-US" dirty="0"/>
            </a:b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dirty="0">
                <a:latin typeface="Courier New" pitchFamily="49" charset="0"/>
              </a:rPr>
              <a:t>SET</a:t>
            </a:r>
            <a:r>
              <a:rPr lang="en-US" dirty="0"/>
              <a:t> </a:t>
            </a:r>
            <a:r>
              <a:rPr lang="en-US" i="1" dirty="0"/>
              <a:t>col_name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/>
              <a:t>value</a:t>
            </a:r>
            <a:r>
              <a:rPr lang="en-US" baseline="-25000" dirty="0"/>
              <a:t>1</a:t>
            </a:r>
            <a:r>
              <a:rPr lang="en-US" dirty="0"/>
              <a:t>,   …  </a:t>
            </a:r>
            <a:r>
              <a:rPr lang="en-US" i="1" dirty="0" err="1"/>
              <a:t>col_name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 err="1"/>
              <a:t>value</a:t>
            </a:r>
            <a:r>
              <a:rPr lang="en-US" baseline="-25000" dirty="0" err="1"/>
              <a:t>n</a:t>
            </a:r>
            <a:br>
              <a:rPr lang="en-US" baseline="-25000" dirty="0"/>
            </a:br>
            <a:r>
              <a:rPr lang="en-US" baseline="-25000" dirty="0"/>
              <a:t>  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i="1" dirty="0" err="1"/>
              <a:t>col_name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/>
              <a:t>value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the primary key of the row to be updated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8492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UPDATE Corvettes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 SET Year = 1996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 WHERE 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 =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5047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DELETE</a:t>
            </a:r>
            <a:r>
              <a:rPr lang="en-US" dirty="0"/>
              <a:t> Command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</a:rPr>
              <a:t>DELETE FROM </a:t>
            </a:r>
            <a:r>
              <a:rPr lang="en-US" dirty="0"/>
              <a:t>statement to remove rows</a:t>
            </a:r>
          </a:p>
          <a:p>
            <a:endParaRPr lang="en-US" dirty="0"/>
          </a:p>
          <a:p>
            <a:r>
              <a:rPr lang="en-US" dirty="0"/>
              <a:t>Can be combined with a WHERE clause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DELETE FROM Corvettes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WHERE 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 = 27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82665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DROP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DROP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used to delete whole databases or complete tables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format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DROP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</a:rPr>
              <a:t>TABLE | DATABASE</a:t>
            </a:r>
            <a:r>
              <a:rPr lang="en-US" dirty="0"/>
              <a:t>)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[</a:t>
            </a:r>
            <a:r>
              <a:rPr lang="en-US" dirty="0">
                <a:latin typeface="Courier New" pitchFamily="49" charset="0"/>
              </a:rPr>
              <a:t>IF EXISTS</a:t>
            </a:r>
            <a:r>
              <a:rPr lang="en-US" dirty="0"/>
              <a:t>] </a:t>
            </a:r>
            <a:r>
              <a:rPr lang="en-US" i="1" dirty="0"/>
              <a:t>name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DROP TABLE IF EXISTS States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1723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CREATE TABLE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used to make new tables in a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 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column_name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en-US" i="1" dirty="0" err="1"/>
              <a:t>data_type</a:t>
            </a:r>
            <a:r>
              <a:rPr lang="en-US" dirty="0"/>
              <a:t>  </a:t>
            </a:r>
            <a:r>
              <a:rPr lang="en-US" i="1" dirty="0"/>
              <a:t>constraints</a:t>
            </a:r>
            <a:r>
              <a:rPr lang="en-US" dirty="0"/>
              <a:t>,  … </a:t>
            </a:r>
            <a:r>
              <a:rPr lang="en-US" i="1" dirty="0" err="1"/>
              <a:t>column_name</a:t>
            </a:r>
            <a:r>
              <a:rPr lang="en-US" baseline="-25000" dirty="0" err="1"/>
              <a:t>n</a:t>
            </a:r>
            <a:r>
              <a:rPr lang="en-US" dirty="0"/>
              <a:t>  </a:t>
            </a:r>
            <a:r>
              <a:rPr lang="en-US" i="1" dirty="0" err="1"/>
              <a:t>data_type</a:t>
            </a:r>
            <a:r>
              <a:rPr lang="en-US" dirty="0"/>
              <a:t>  </a:t>
            </a:r>
            <a:r>
              <a:rPr lang="en-US" i="1" dirty="0"/>
              <a:t>constraints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many different data types: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INTEGER, REAL, CHAR(</a:t>
            </a:r>
            <a:r>
              <a:rPr lang="en-US" sz="2200" dirty="0"/>
              <a:t>length), TIMESTAMP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several constraints possible: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NOT NULL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PRIMARY KEY</a:t>
            </a:r>
            <a:r>
              <a:rPr lang="en-US" sz="2200" dirty="0"/>
              <a:t>, etc.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028350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CREATE TABLE Equipment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Equip_id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INT UNSIGNED NOT NULL 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AUTO_INCREMENT PRIMARY KEY,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Equip  INT UNSIGNED );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17580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394880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7265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Database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MySQL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free, efficient, widely used SQL implementation</a:t>
            </a:r>
          </a:p>
          <a:p>
            <a:r>
              <a:rPr lang="en-US" dirty="0"/>
              <a:t>(available from </a:t>
            </a:r>
            <a:r>
              <a:rPr lang="en-US" sz="2800" dirty="0">
                <a:latin typeface="Courier New" pitchFamily="49" charset="0"/>
              </a:rPr>
              <a:t>http://www.mysql.org)</a:t>
            </a:r>
          </a:p>
          <a:p>
            <a:endParaRPr lang="en-US" altLang="en-US" dirty="0"/>
          </a:p>
          <a:p>
            <a:r>
              <a:rPr lang="en-US" altLang="en-US" dirty="0"/>
              <a:t>Logging on to MySQL (starting it):</a:t>
            </a:r>
          </a:p>
          <a:p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altLang="en-US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mysql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-h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host]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-u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username] [database name]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Host</a:t>
            </a:r>
            <a:r>
              <a:rPr lang="en-US" altLang="en-US" sz="2000" dirty="0"/>
              <a:t> is the name of the MySQL server (default - user’s machine)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Username</a:t>
            </a:r>
            <a:r>
              <a:rPr lang="en-US" altLang="en-US" sz="2000" dirty="0"/>
              <a:t> is that of the database (default - name used to log into the system)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The given database name becomes the “</a:t>
            </a:r>
            <a:r>
              <a:rPr lang="en-US" altLang="en-US" sz="2000" b="1" dirty="0">
                <a:solidFill>
                  <a:srgbClr val="7030A0"/>
                </a:solidFill>
              </a:rPr>
              <a:t>focus</a:t>
            </a:r>
            <a:r>
              <a:rPr lang="en-US" altLang="en-US" sz="2000" dirty="0"/>
              <a:t>” of MySQL</a:t>
            </a:r>
          </a:p>
          <a:p>
            <a:endParaRPr lang="en-US" altLang="en-US" dirty="0"/>
          </a:p>
          <a:p>
            <a:endParaRPr lang="en-US" dirty="0"/>
          </a:p>
          <a:p>
            <a:pPr lvl="2"/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9290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Database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If you want to access </a:t>
            </a:r>
            <a:r>
              <a:rPr lang="en-US" altLang="en-US" dirty="0">
                <a:solidFill>
                  <a:srgbClr val="7030A0"/>
                </a:solidFill>
              </a:rPr>
              <a:t>an existing database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but it was not named in the </a:t>
            </a:r>
            <a:r>
              <a:rPr lang="en-US" altLang="en-US" dirty="0" err="1">
                <a:latin typeface="Courier New" pitchFamily="49" charset="0"/>
              </a:rPr>
              <a:t>mysql</a:t>
            </a:r>
            <a:r>
              <a:rPr lang="en-US" altLang="en-US" dirty="0"/>
              <a:t> command, </a:t>
            </a:r>
          </a:p>
          <a:p>
            <a:r>
              <a:rPr lang="en-US" altLang="en-US" dirty="0"/>
              <a:t>you must choose it for focus with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USE</a:t>
            </a:r>
            <a:r>
              <a:rPr lang="en-US" i="1" dirty="0"/>
              <a:t> </a:t>
            </a:r>
            <a:r>
              <a:rPr lang="en-US" dirty="0" err="1"/>
              <a:t>database_name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USE cars;</a:t>
            </a:r>
          </a:p>
          <a:p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/>
              <a:t>Response is: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Database changed</a:t>
            </a:r>
          </a:p>
          <a:p>
            <a:endParaRPr lang="en-US" dirty="0"/>
          </a:p>
          <a:p>
            <a:pPr lvl="2"/>
            <a:endParaRPr lang="en-US" sz="22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72542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MySQL</a:t>
            </a:r>
            <a:r>
              <a:rPr lang="en-US" dirty="0"/>
              <a:t>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Autofit/>
          </a:bodyPr>
          <a:lstStyle/>
          <a:p>
            <a:r>
              <a:rPr lang="en-US" dirty="0"/>
              <a:t>To create a new database use: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CREATE DATABASE</a:t>
            </a:r>
            <a:r>
              <a:rPr lang="en-US" dirty="0"/>
              <a:t> </a:t>
            </a:r>
            <a:r>
              <a:rPr lang="en-US" dirty="0" err="1"/>
              <a:t>database_name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/>
              <a:t>Example: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CREATE DATABASE cars;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r>
              <a:rPr lang="en-US" dirty="0"/>
              <a:t>We can then create a table, e.g.:</a:t>
            </a:r>
            <a:endParaRPr lang="en-US" sz="2200" dirty="0"/>
          </a:p>
          <a:p>
            <a:pPr indent="-285750"/>
            <a:r>
              <a:rPr lang="en-US" dirty="0">
                <a:latin typeface="Courier New" pitchFamily="49" charset="0"/>
                <a:cs typeface="Courier New" pitchFamily="49" charset="0"/>
              </a:rPr>
              <a:t>CREATE TABLE Equipment (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Equip_id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INT UNSIGNED NOT NULL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AUTO_INCREMENT PRIMARY KEY,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Equip  INT UNSIGNED 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0696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 the tables of a database: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SHOW TABLES;</a:t>
            </a:r>
          </a:p>
          <a:p>
            <a:endParaRPr lang="en-US" dirty="0"/>
          </a:p>
          <a:p>
            <a:r>
              <a:rPr lang="en-US" dirty="0"/>
              <a:t>To see the description of a table (columns):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DESCRIBE Corvettes;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4642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Architectures for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Client-Server Architecture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Client tasks: </a:t>
            </a:r>
          </a:p>
          <a:p>
            <a:pPr marL="515938" lvl="2"/>
            <a:r>
              <a:rPr lang="en-US" dirty="0"/>
              <a:t>Provide a way for users to submit queries</a:t>
            </a:r>
          </a:p>
          <a:p>
            <a:pPr marL="515938" lvl="2"/>
            <a:r>
              <a:rPr lang="en-US" dirty="0"/>
              <a:t>Run applications that use the results of queries</a:t>
            </a:r>
          </a:p>
          <a:p>
            <a:pPr marL="515938" lvl="2"/>
            <a:r>
              <a:rPr lang="en-US" dirty="0"/>
              <a:t>Display results of queries</a:t>
            </a:r>
          </a:p>
          <a:p>
            <a:pPr marL="293688" lvl="1"/>
            <a:endParaRPr lang="en-US" dirty="0"/>
          </a:p>
          <a:p>
            <a:pPr marL="293688" lvl="1"/>
            <a:r>
              <a:rPr lang="en-US" dirty="0"/>
              <a:t>Server tasks:</a:t>
            </a:r>
          </a:p>
          <a:p>
            <a:pPr marL="515938" lvl="2"/>
            <a:r>
              <a:rPr lang="en-US" dirty="0"/>
              <a:t>Implement a data manipulation language, which can directly access and update the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82519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>
            <a:off x="876489" y="3067050"/>
            <a:ext cx="7112000" cy="895731"/>
            <a:chOff x="914400" y="4419600"/>
            <a:chExt cx="7112000" cy="895731"/>
          </a:xfrm>
        </p:grpSpPr>
        <p:sp>
          <p:nvSpPr>
            <p:cNvPr id="13315" name="Rectangle 4"/>
            <p:cNvSpPr>
              <a:spLocks noChangeArrowheads="1"/>
            </p:cNvSpPr>
            <p:nvPr/>
          </p:nvSpPr>
          <p:spPr bwMode="auto">
            <a:xfrm>
              <a:off x="914400" y="4724400"/>
              <a:ext cx="14224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" name="Rectangle 5"/>
            <p:cNvSpPr>
              <a:spLocks noChangeArrowheads="1"/>
            </p:cNvSpPr>
            <p:nvPr/>
          </p:nvSpPr>
          <p:spPr bwMode="auto">
            <a:xfrm>
              <a:off x="2743200" y="4724400"/>
              <a:ext cx="29464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Rectangle 6"/>
            <p:cNvSpPr>
              <a:spLocks noChangeArrowheads="1"/>
            </p:cNvSpPr>
            <p:nvPr/>
          </p:nvSpPr>
          <p:spPr bwMode="auto">
            <a:xfrm>
              <a:off x="6400800" y="4724400"/>
              <a:ext cx="16256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9"/>
            <p:cNvSpPr>
              <a:spLocks noChangeShapeType="1"/>
            </p:cNvSpPr>
            <p:nvPr/>
          </p:nvSpPr>
          <p:spPr bwMode="auto">
            <a:xfrm>
              <a:off x="2336800" y="4895850"/>
              <a:ext cx="40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Line 10"/>
            <p:cNvSpPr>
              <a:spLocks noChangeShapeType="1"/>
            </p:cNvSpPr>
            <p:nvPr/>
          </p:nvSpPr>
          <p:spPr bwMode="auto">
            <a:xfrm>
              <a:off x="5689600" y="4895850"/>
              <a:ext cx="71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11"/>
            <p:cNvSpPr>
              <a:spLocks noChangeShapeType="1"/>
            </p:cNvSpPr>
            <p:nvPr/>
          </p:nvSpPr>
          <p:spPr bwMode="auto">
            <a:xfrm flipH="1">
              <a:off x="5689600" y="5124450"/>
              <a:ext cx="71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12"/>
            <p:cNvSpPr>
              <a:spLocks noChangeShapeType="1"/>
            </p:cNvSpPr>
            <p:nvPr/>
          </p:nvSpPr>
          <p:spPr bwMode="auto">
            <a:xfrm flipH="1">
              <a:off x="2336800" y="5124450"/>
              <a:ext cx="40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0600" y="4800600"/>
              <a:ext cx="1219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Browser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9400" y="4876800"/>
              <a:ext cx="2743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Server &amp; Apps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000" y="4724400"/>
              <a:ext cx="1524000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 System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0600" y="4419600"/>
              <a:ext cx="1219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DB Client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95600" y="4419600"/>
              <a:ext cx="26670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Middle tier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4419600"/>
              <a:ext cx="12954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Architectures for Database Access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lvl="1" indent="0">
              <a:buNone/>
            </a:pPr>
            <a:r>
              <a:rPr lang="en-US" sz="2200" dirty="0"/>
              <a:t>Web-based applications typically </a:t>
            </a:r>
          </a:p>
          <a:p>
            <a:pPr marL="6350" lvl="1" indent="0">
              <a:buNone/>
            </a:pPr>
            <a:r>
              <a:rPr lang="en-US" sz="2200" dirty="0"/>
              <a:t>use a </a:t>
            </a:r>
            <a:r>
              <a:rPr lang="en-US" sz="2200" b="1" i="1" dirty="0">
                <a:solidFill>
                  <a:srgbClr val="FF0000"/>
                </a:solidFill>
              </a:rPr>
              <a:t>three-tier architecture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1336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MySQL from PHP</a:t>
            </a:r>
          </a:p>
        </p:txBody>
      </p:sp>
    </p:spTree>
    <p:extLst>
      <p:ext uri="{BB962C8B-B14F-4D97-AF65-F5344CB8AC3E}">
        <p14:creationId xmlns:p14="http://schemas.microsoft.com/office/powerpoint/2010/main" val="1718713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</a:t>
            </a:r>
            <a:r>
              <a:rPr lang="en-US" b="1" dirty="0"/>
              <a:t>API</a:t>
            </a:r>
            <a:r>
              <a:rPr lang="en-US" dirty="0"/>
              <a:t> for each specific database system</a:t>
            </a:r>
          </a:p>
          <a:p>
            <a:endParaRPr lang="en-US" dirty="0"/>
          </a:p>
          <a:p>
            <a:r>
              <a:rPr lang="en-US" dirty="0"/>
              <a:t>It provides functions for opening/closing connections, running queries, and processing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667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 </a:t>
            </a:r>
            <a:r>
              <a:rPr lang="en-US" dirty="0" err="1"/>
              <a:t>MySQL</a:t>
            </a:r>
            <a:r>
              <a:rPr lang="en-US" dirty="0"/>
              <a:t> database using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Typical web scenario: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 web browser issues an HTTP request for a web page. 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web server receives the request for the web page, retrieves the file and passes it to the PHP engine for processing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PHP processes the script and makes a connection to the </a:t>
            </a:r>
            <a:r>
              <a:rPr lang="en-US" dirty="0" err="1"/>
              <a:t>MySQL</a:t>
            </a:r>
            <a:r>
              <a:rPr lang="en-US" dirty="0"/>
              <a:t> server and sends the appropriate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database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an organized collection of data</a:t>
            </a:r>
          </a:p>
          <a:p>
            <a:endParaRPr lang="en-US" dirty="0"/>
          </a:p>
          <a:p>
            <a:r>
              <a:rPr lang="en-US" dirty="0"/>
              <a:t>Allows for relatively easy access for retrievals, additions, and deletions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database management system (DBMS) </a:t>
            </a:r>
            <a:r>
              <a:rPr lang="en-US" dirty="0"/>
              <a:t>provides mechanisms for storing, organizing, modifying and retrieving data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Most popular databases are </a:t>
            </a:r>
            <a:r>
              <a:rPr lang="en-US" b="1" i="1" dirty="0">
                <a:solidFill>
                  <a:srgbClr val="FF0000"/>
                </a:solidFill>
              </a:rPr>
              <a:t>relational databases</a:t>
            </a:r>
            <a:r>
              <a:rPr lang="en-US" dirty="0"/>
              <a:t> - logical representation that allows the data to be accessed without consideration of its physical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2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 </a:t>
            </a:r>
            <a:r>
              <a:rPr lang="en-US" dirty="0" err="1"/>
              <a:t>MySQL</a:t>
            </a:r>
            <a:r>
              <a:rPr lang="en-US" dirty="0"/>
              <a:t> database using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query receives the database query, processes it and sends the result back to the PHP engine</a:t>
            </a:r>
          </a:p>
          <a:p>
            <a:pPr marL="457200" lvl="0" indent="-457200">
              <a:buFont typeface="+mj-lt"/>
              <a:buAutoNum type="arabicPeriod" startAt="4"/>
            </a:pPr>
            <a:endParaRPr lang="en-US" dirty="0"/>
          </a:p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PHP engine finishes running the script and formats the query results</a:t>
            </a:r>
          </a:p>
          <a:p>
            <a:pPr marL="457200" lvl="0" indent="-457200">
              <a:buFont typeface="+mj-lt"/>
              <a:buAutoNum type="arabicPeriod" startAt="4"/>
            </a:pPr>
            <a:endParaRPr lang="en-US" dirty="0"/>
          </a:p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web server passes the HTML to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4927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 database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None/>
            </a:pPr>
            <a:r>
              <a:rPr lang="en-US" dirty="0"/>
              <a:t>General steps for handling requests:</a:t>
            </a:r>
          </a:p>
          <a:p>
            <a:pPr marL="633222" lvl="0" indent="-514350">
              <a:buNone/>
            </a:pPr>
            <a:endParaRPr lang="en-US" dirty="0"/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Check and filter data coming from user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Set up a connection with the database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Query the database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Retrieve the results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Present the results to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7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and filtering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First strip any whitespace</a:t>
            </a:r>
          </a:p>
          <a:p>
            <a:pPr lvl="0"/>
            <a:r>
              <a:rPr lang="en-US" dirty="0"/>
              <a:t>(user might have inadvertently entered blank spaces at the beginning or end of his search term)</a:t>
            </a:r>
          </a:p>
          <a:p>
            <a:pPr lvl="1"/>
            <a:r>
              <a:rPr lang="en-US" sz="2200" dirty="0"/>
              <a:t>Use 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trim()</a:t>
            </a:r>
            <a:r>
              <a:rPr lang="en-US" sz="2200" dirty="0"/>
              <a:t> function</a:t>
            </a:r>
          </a:p>
          <a:p>
            <a:pPr lvl="1"/>
            <a:r>
              <a:rPr lang="en-US" sz="2200" dirty="0"/>
              <a:t>Example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searchterm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trim($_POST["searchterm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"]);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7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and filtering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Remove string special characters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Arial" charset="0"/>
              </a:rPr>
              <a:t>"</a:t>
            </a:r>
            <a:r>
              <a:rPr lang="en-US" dirty="0"/>
              <a:t>,</a:t>
            </a:r>
            <a:r>
              <a:rPr lang="en-US" dirty="0">
                <a:latin typeface="Courier New" pitchFamily="49" charset="0"/>
              </a:rPr>
              <a:t> \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NULL</a:t>
            </a:r>
            <a:r>
              <a:rPr lang="en-US" dirty="0"/>
              <a:t>), which could come from </a:t>
            </a:r>
            <a:r>
              <a:rPr lang="en-US" dirty="0">
                <a:latin typeface="Courier New" pitchFamily="49" charset="0"/>
              </a:rPr>
              <a:t>$_GET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$_POST</a:t>
            </a:r>
          </a:p>
          <a:p>
            <a:pPr marL="285750" lvl="1"/>
            <a:r>
              <a:rPr lang="en-US" sz="1900" dirty="0"/>
              <a:t>Fixed by </a:t>
            </a:r>
            <a:r>
              <a:rPr lang="en-US" sz="1900" dirty="0" err="1">
                <a:latin typeface="Courier New" pitchFamily="49" charset="0"/>
              </a:rPr>
              <a:t>magic_quotes_gpc</a:t>
            </a:r>
            <a:r>
              <a:rPr lang="en-US" sz="1900" dirty="0"/>
              <a:t> (</a:t>
            </a:r>
            <a:r>
              <a:rPr lang="en-US" sz="1900" dirty="0">
                <a:latin typeface="Courier New" pitchFamily="49" charset="0"/>
              </a:rPr>
              <a:t>ON</a:t>
            </a:r>
            <a:r>
              <a:rPr lang="en-US" sz="1900" dirty="0"/>
              <a:t> by default)</a:t>
            </a:r>
          </a:p>
          <a:p>
            <a:pPr marL="685800" lvl="2"/>
            <a:r>
              <a:rPr lang="en-US" sz="1500" dirty="0"/>
              <a:t>This backslashes these special characters</a:t>
            </a:r>
          </a:p>
          <a:p>
            <a:pPr marL="285750" lvl="1"/>
            <a:r>
              <a:rPr lang="en-US" sz="1900" dirty="0"/>
              <a:t>Example:</a:t>
            </a:r>
            <a:br>
              <a:rPr lang="en-US" sz="1900" dirty="0"/>
            </a:br>
            <a:r>
              <a:rPr lang="en-US" sz="1900" dirty="0"/>
              <a:t> </a:t>
            </a:r>
            <a:r>
              <a:rPr lang="en-US" sz="1900" dirty="0">
                <a:latin typeface="Courier New" pitchFamily="49" charset="0"/>
              </a:rPr>
              <a:t>$query =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>
                <a:latin typeface="Courier New" pitchFamily="49" charset="0"/>
              </a:rPr>
              <a:t>SELECT * FROM Names WHERE Name = $name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>
                <a:latin typeface="Courier New" pitchFamily="49" charset="0"/>
              </a:rPr>
              <a:t>;</a:t>
            </a:r>
          </a:p>
          <a:p>
            <a:pPr marL="569913" lvl="2"/>
            <a:r>
              <a:rPr lang="en-US" sz="1900" dirty="0"/>
              <a:t>Without </a:t>
            </a:r>
            <a:r>
              <a:rPr lang="en-US" sz="1900" dirty="0" err="1">
                <a:latin typeface="Courier New" pitchFamily="49" charset="0"/>
              </a:rPr>
              <a:t>magic_quotes</a:t>
            </a:r>
            <a:r>
              <a:rPr lang="en-US" sz="1900" dirty="0"/>
              <a:t> , if the value of</a:t>
            </a:r>
            <a:r>
              <a:rPr lang="en-US" sz="1900" dirty="0">
                <a:latin typeface="Courier New" pitchFamily="49" charset="0"/>
              </a:rPr>
              <a:t> $name</a:t>
            </a:r>
            <a:r>
              <a:rPr lang="en-US" sz="1900" dirty="0"/>
              <a:t> is  </a:t>
            </a:r>
            <a:r>
              <a:rPr lang="en-US" sz="1900" dirty="0" err="1">
                <a:latin typeface="Courier New" pitchFamily="49" charset="0"/>
              </a:rPr>
              <a:t>O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900" dirty="0" err="1">
                <a:latin typeface="Courier New" pitchFamily="49" charset="0"/>
              </a:rPr>
              <a:t>Shanter</a:t>
            </a:r>
            <a:r>
              <a:rPr lang="en-US" sz="1900" dirty="0"/>
              <a:t>, it would prematurely  terminate the query string</a:t>
            </a:r>
          </a:p>
          <a:p>
            <a:pPr marL="569913" lvl="2"/>
            <a:r>
              <a:rPr lang="en-US" sz="1900" dirty="0"/>
              <a:t>But with </a:t>
            </a:r>
            <a:r>
              <a:rPr lang="en-US" sz="1900" dirty="0" err="1">
                <a:latin typeface="Courier New" pitchFamily="49" charset="0"/>
              </a:rPr>
              <a:t>magic_quotes_gpc</a:t>
            </a:r>
            <a:r>
              <a:rPr lang="en-US" sz="1900" dirty="0"/>
              <a:t> on, it will be converted to </a:t>
            </a:r>
            <a:r>
              <a:rPr lang="en-US" sz="1900" dirty="0">
                <a:latin typeface="Courier New" pitchFamily="49" charset="0"/>
              </a:rPr>
              <a:t>O\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900" dirty="0" err="1">
                <a:latin typeface="Courier New" pitchFamily="49" charset="0"/>
              </a:rPr>
              <a:t>Shanter</a:t>
            </a:r>
            <a:endParaRPr lang="en-US" sz="1900" dirty="0">
              <a:latin typeface="Courier New" pitchFamily="49" charset="0"/>
            </a:endParaRPr>
          </a:p>
          <a:p>
            <a:pPr marL="569913" lvl="2"/>
            <a:r>
              <a:rPr lang="en-US" sz="1900" dirty="0"/>
              <a:t>Extra slashes can be removed with </a:t>
            </a:r>
            <a:r>
              <a:rPr lang="en-US" sz="1900" dirty="0" err="1">
                <a:latin typeface="Courier New" pitchFamily="49" charset="0"/>
              </a:rPr>
              <a:t>strip_slashes</a:t>
            </a:r>
            <a:endParaRPr lang="en-US" sz="1900" dirty="0">
              <a:latin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Then make any other necessary checks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67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PHP to a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To connect PHP to a database</a:t>
            </a:r>
            <a:r>
              <a:rPr lang="en-US" dirty="0"/>
              <a:t>, </a:t>
            </a:r>
          </a:p>
          <a:p>
            <a:r>
              <a:rPr lang="en-US" dirty="0"/>
              <a:t>use the </a:t>
            </a:r>
            <a:r>
              <a:rPr lang="en-US" dirty="0" err="1">
                <a:latin typeface="Courier New" pitchFamily="49" charset="0"/>
              </a:rPr>
              <a:t>mysqli_connect</a:t>
            </a: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Four parameters:</a:t>
            </a:r>
          </a:p>
          <a:p>
            <a:pPr marL="285750" lvl="1"/>
            <a:r>
              <a:rPr lang="en-US" sz="2200" dirty="0"/>
              <a:t>host (default is </a:t>
            </a:r>
            <a:r>
              <a:rPr lang="en-US" sz="2200" dirty="0" err="1"/>
              <a:t>localhost</a:t>
            </a:r>
            <a:r>
              <a:rPr lang="en-US" sz="2200" dirty="0"/>
              <a:t>), e.g.: “front.cs.lewisu.edu”</a:t>
            </a:r>
          </a:p>
          <a:p>
            <a:pPr marL="285750" lvl="1"/>
            <a:r>
              <a:rPr lang="en-US" sz="2200" dirty="0"/>
              <a:t>Username (default is the username of the PHP script)</a:t>
            </a:r>
          </a:p>
          <a:p>
            <a:pPr marL="285750" lvl="1"/>
            <a:r>
              <a:rPr lang="en-US" sz="2200" dirty="0"/>
              <a:t>Password (default is blank, which works if the database does not require a password)</a:t>
            </a:r>
          </a:p>
          <a:p>
            <a:pPr marL="285750" lvl="1"/>
            <a:r>
              <a:rPr lang="en-US" sz="2200" dirty="0"/>
              <a:t>Database (default is none, database is selected later)</a:t>
            </a:r>
          </a:p>
          <a:p>
            <a:endParaRPr lang="en-US" dirty="0"/>
          </a:p>
          <a:p>
            <a:pPr lvl="0"/>
            <a:r>
              <a:rPr lang="en-US" dirty="0"/>
              <a:t>Close the database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function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dbc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43660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PHP to a database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Example:  </a:t>
            </a:r>
          </a:p>
          <a:p>
            <a:pPr lvl="0"/>
            <a:r>
              <a:rPr lang="en-US" dirty="0"/>
              <a:t>Create a connection and select the database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dbc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mysqli_connect</a:t>
            </a:r>
            <a:r>
              <a:rPr lang="en-US" dirty="0">
                <a:latin typeface="Courier New"/>
                <a:cs typeface="Courier New"/>
              </a:rPr>
              <a:t>(‘front.cs.lewisu.edu',   </a:t>
            </a:r>
          </a:p>
          <a:p>
            <a:pPr lvl="0"/>
            <a:r>
              <a:rPr lang="en-US" dirty="0">
                <a:latin typeface="Courier New"/>
                <a:cs typeface="Courier New"/>
              </a:rPr>
              <a:t>         ‘cs247_name', ‘</a:t>
            </a:r>
            <a:r>
              <a:rPr lang="en-US" dirty="0" err="1">
                <a:latin typeface="Courier New"/>
                <a:cs typeface="Courier New"/>
              </a:rPr>
              <a:t>pwd</a:t>
            </a:r>
            <a:r>
              <a:rPr lang="en-US" dirty="0">
                <a:latin typeface="Courier New"/>
                <a:cs typeface="Courier New"/>
              </a:rPr>
              <a:t>', ‘cs247_name’);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002060"/>
                </a:solidFill>
              </a:rPr>
              <a:t>Place in an if-else construct to handle errors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97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To select the DB, either: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Specify in connection</a:t>
            </a:r>
          </a:p>
          <a:p>
            <a:pPr lvl="0">
              <a:buNone/>
            </a:pPr>
            <a:r>
              <a:rPr lang="en-US" dirty="0"/>
              <a:t>                      or</a:t>
            </a:r>
          </a:p>
          <a:p>
            <a:pPr lvl="0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mysqli_select_db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000" dirty="0" err="1">
                <a:latin typeface="Courier New"/>
                <a:cs typeface="Courier New"/>
              </a:rPr>
              <a:t>mysqli_select_db</a:t>
            </a:r>
            <a:r>
              <a:rPr lang="en-US" sz="2000" dirty="0">
                <a:latin typeface="Courier New"/>
                <a:cs typeface="Courier New"/>
              </a:rPr>
              <a:t>($</a:t>
            </a:r>
            <a:r>
              <a:rPr lang="en-US" sz="2000" dirty="0" err="1">
                <a:latin typeface="Courier New"/>
                <a:cs typeface="Courier New"/>
              </a:rPr>
              <a:t>dbc</a:t>
            </a:r>
            <a:r>
              <a:rPr lang="en-US" sz="2000" dirty="0">
                <a:latin typeface="Courier New"/>
                <a:cs typeface="Courier New"/>
              </a:rPr>
              <a:t>, "books");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3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Query using: 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cs typeface="Courier New" pitchFamily="49" charset="0"/>
              </a:rPr>
              <a:t>connection, </a:t>
            </a:r>
            <a:r>
              <a:rPr lang="en-US" dirty="0" err="1">
                <a:cs typeface="Courier New" pitchFamily="49" charset="0"/>
              </a:rPr>
              <a:t>query_string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sz="2200" dirty="0"/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$query="SELECT * FROM books";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$result = </a:t>
            </a:r>
            <a:r>
              <a:rPr lang="en-US" dirty="0" err="1">
                <a:latin typeface="Courier New"/>
                <a:cs typeface="Courier New"/>
              </a:rPr>
              <a:t>mysqli_query</a:t>
            </a:r>
            <a:r>
              <a:rPr lang="en-US" dirty="0">
                <a:latin typeface="Courier New"/>
                <a:cs typeface="Courier New"/>
              </a:rPr>
              <a:t>($</a:t>
            </a:r>
            <a:r>
              <a:rPr lang="en-US" dirty="0" err="1">
                <a:latin typeface="Courier New"/>
                <a:cs typeface="Courier New"/>
              </a:rPr>
              <a:t>dbc</a:t>
            </a:r>
            <a:r>
              <a:rPr lang="en-US" dirty="0">
                <a:latin typeface="Courier New"/>
                <a:cs typeface="Courier New"/>
              </a:rPr>
              <a:t>, $query);</a:t>
            </a:r>
          </a:p>
          <a:p>
            <a:pPr lvl="0"/>
            <a:endParaRPr lang="en-US" dirty="0"/>
          </a:p>
          <a:p>
            <a:r>
              <a:rPr lang="en-US" dirty="0"/>
              <a:t>Returns false on failure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3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query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Get the number of rows returned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mysqli_num_rows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urier New"/>
                <a:cs typeface="Courier New"/>
              </a:rPr>
              <a:t>$</a:t>
            </a:r>
            <a:r>
              <a:rPr lang="en-US" sz="2000" dirty="0" err="1">
                <a:latin typeface="Courier New"/>
                <a:cs typeface="Courier New"/>
              </a:rPr>
              <a:t>num_results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mysqli_num_rows</a:t>
            </a:r>
            <a:r>
              <a:rPr lang="en-US" sz="2000" dirty="0">
                <a:latin typeface="Courier New"/>
                <a:cs typeface="Courier New"/>
              </a:rPr>
              <a:t>($result);</a:t>
            </a:r>
          </a:p>
          <a:p>
            <a:pPr lvl="1"/>
            <a:endParaRPr lang="en-US" sz="2000" dirty="0">
              <a:latin typeface="Courier New"/>
              <a:cs typeface="Courier New"/>
            </a:endParaRPr>
          </a:p>
          <a:p>
            <a:pPr lvl="0"/>
            <a:r>
              <a:rPr lang="en-US" b="1" dirty="0"/>
              <a:t>Use a loop to process all rows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mysqli_fetch_assoc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retrieve a row</a:t>
            </a:r>
          </a:p>
          <a:p>
            <a:pPr lvl="1"/>
            <a:r>
              <a:rPr lang="en-US" dirty="0"/>
              <a:t>This returns an array where the key is the associated column name in the database</a:t>
            </a:r>
          </a:p>
          <a:p>
            <a:endParaRPr lang="en-US" dirty="0"/>
          </a:p>
          <a:p>
            <a:endParaRPr lang="en-US" sz="2400" dirty="0">
              <a:latin typeface="Courier New"/>
              <a:cs typeface="Courier New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88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Query Results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Make sure to format data to be displayed in HTML</a:t>
            </a:r>
          </a:p>
          <a:p>
            <a:pPr marL="285750" lvl="1"/>
            <a:r>
              <a:rPr lang="en-US" dirty="0"/>
              <a:t>Use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to remove slashes added for SQL (if necessary)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format text that may contain html markup</a:t>
            </a:r>
          </a:p>
          <a:p>
            <a:pPr marL="460375" lvl="2"/>
            <a:r>
              <a:rPr lang="en-US" dirty="0"/>
              <a:t>Replaces ampersand, less than, greater than, single quotes and double quotes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Data is stored in </a:t>
            </a:r>
            <a:r>
              <a:rPr lang="en-US" b="1" i="1" dirty="0">
                <a:solidFill>
                  <a:srgbClr val="FF0000"/>
                </a:solidFill>
              </a:rPr>
              <a:t>tables</a:t>
            </a:r>
          </a:p>
          <a:p>
            <a:pPr marL="285750" lvl="1"/>
            <a:r>
              <a:rPr lang="en-US" dirty="0"/>
              <a:t>A table stores attributes for data of a specific kind</a:t>
            </a:r>
          </a:p>
          <a:p>
            <a:pPr marL="285750" lvl="1"/>
            <a:r>
              <a:rPr lang="en-US" dirty="0"/>
              <a:t>Example:  employee data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Tables consist of </a:t>
            </a:r>
            <a:r>
              <a:rPr lang="en-US" b="1" i="1" dirty="0">
                <a:solidFill>
                  <a:srgbClr val="FF0000"/>
                </a:solidFill>
              </a:rPr>
              <a:t>rows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FF0000"/>
                </a:solidFill>
              </a:rPr>
              <a:t>columns</a:t>
            </a:r>
          </a:p>
          <a:p>
            <a:pPr marL="285750" lvl="1"/>
            <a:r>
              <a:rPr lang="en-US" dirty="0"/>
              <a:t>Each row contains data associated with a specific data item</a:t>
            </a:r>
          </a:p>
          <a:p>
            <a:pPr marL="285750" lvl="1"/>
            <a:r>
              <a:rPr lang="en-US" dirty="0"/>
              <a:t>Each column contains data associated with a specific </a:t>
            </a:r>
            <a:r>
              <a:rPr lang="en-US" dirty="0">
                <a:solidFill>
                  <a:srgbClr val="7030A0"/>
                </a:solidFill>
              </a:rPr>
              <a:t>attribute</a:t>
            </a:r>
          </a:p>
          <a:p>
            <a:pPr marL="285750" lvl="1"/>
            <a:r>
              <a:rPr lang="en-US" sz="2000" dirty="0"/>
              <a:t>One special column stores the </a:t>
            </a:r>
            <a:r>
              <a:rPr lang="en-US" sz="2000" b="1" i="1" dirty="0">
                <a:solidFill>
                  <a:srgbClr val="FF0000"/>
                </a:solidFill>
                <a:ea typeface="+mn-ea"/>
                <a:cs typeface="+mn-cs"/>
              </a:rPr>
              <a:t>primary keys </a:t>
            </a:r>
            <a:r>
              <a:rPr lang="en-US" sz="2000" dirty="0"/>
              <a:t>of the table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Tables can be related to one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4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Disconnect from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After using DB, close it using </a:t>
            </a: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sz="2000" dirty="0" err="1">
                <a:latin typeface="Courier New"/>
                <a:cs typeface="Courier New"/>
              </a:rPr>
              <a:t>mysqli_close</a:t>
            </a:r>
            <a:r>
              <a:rPr lang="en-US" sz="2000" dirty="0">
                <a:latin typeface="Courier New"/>
                <a:cs typeface="Courier New"/>
              </a:rPr>
              <a:t>($</a:t>
            </a:r>
            <a:r>
              <a:rPr lang="en-US" sz="2000" dirty="0" err="1">
                <a:latin typeface="Courier New"/>
                <a:cs typeface="Courier New"/>
              </a:rPr>
              <a:t>dbc</a:t>
            </a:r>
            <a:r>
              <a:rPr lang="en-US" sz="20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2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 MySQL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function returns the last error message for the most recent </a:t>
            </a:r>
            <a:r>
              <a:rPr lang="en-US" dirty="0" err="1"/>
              <a:t>mysqli</a:t>
            </a:r>
            <a:r>
              <a:rPr lang="en-US" dirty="0"/>
              <a:t> function call that can succeed or fail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0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information to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Updating</a:t>
            </a:r>
            <a:r>
              <a:rPr lang="en-US" dirty="0"/>
              <a:t> is done the same way</a:t>
            </a:r>
          </a:p>
          <a:p>
            <a:pPr lvl="0"/>
            <a:r>
              <a:rPr lang="en-US" dirty="0"/>
              <a:t>as retrieving data from the database:</a:t>
            </a:r>
          </a:p>
          <a:p>
            <a:pPr lvl="1"/>
            <a:r>
              <a:rPr lang="en-US" dirty="0"/>
              <a:t>Retrieve and filter data from user</a:t>
            </a:r>
          </a:p>
          <a:p>
            <a:pPr lvl="1"/>
            <a:r>
              <a:rPr lang="en-US" dirty="0"/>
              <a:t>Connect to database</a:t>
            </a:r>
          </a:p>
          <a:p>
            <a:pPr lvl="1"/>
            <a:r>
              <a:rPr lang="en-US" dirty="0"/>
              <a:t>Query the database</a:t>
            </a:r>
          </a:p>
          <a:p>
            <a:pPr lvl="1"/>
            <a:r>
              <a:rPr lang="en-US" dirty="0"/>
              <a:t>Retrieve and process the results</a:t>
            </a:r>
          </a:p>
          <a:p>
            <a:pPr lvl="1"/>
            <a:r>
              <a:rPr lang="en-US" dirty="0"/>
              <a:t>Disconnect from the database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Need to validate all user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delete records, we </a:t>
            </a:r>
            <a:r>
              <a:rPr lang="en-US" dirty="0">
                <a:solidFill>
                  <a:srgbClr val="FF0000"/>
                </a:solidFill>
              </a:rPr>
              <a:t>need to filter out wildcards </a:t>
            </a:r>
            <a:r>
              <a:rPr lang="en-US" dirty="0"/>
              <a:t>so that a user does not destroy the database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Allow access only to a user's own record</a:t>
            </a:r>
          </a:p>
          <a:p>
            <a:pPr lvl="1"/>
            <a:r>
              <a:rPr lang="en-US" dirty="0"/>
              <a:t>Use sessions or cookies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8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Relational databases store data as a set of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SQL language can be used to create, update, and retrieve information in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Databases are accessed using an API - functions to support opening/closing DBs and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is an example of a popular 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Handling user requests for data involves preprocessing the requests, sending query to DB, processing results, and sending results back to the user</a:t>
            </a:r>
          </a:p>
        </p:txBody>
      </p:sp>
    </p:spTree>
    <p:extLst>
      <p:ext uri="{BB962C8B-B14F-4D97-AF65-F5344CB8AC3E}">
        <p14:creationId xmlns:p14="http://schemas.microsoft.com/office/powerpoint/2010/main" val="416781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designing a relational database for used Corvettes that are for sale</a:t>
            </a:r>
          </a:p>
          <a:p>
            <a:pPr lvl="1" fontAlgn="t"/>
            <a:r>
              <a:rPr lang="en-US" dirty="0" err="1"/>
              <a:t>Vette_id</a:t>
            </a:r>
            <a:endParaRPr lang="en-US" dirty="0"/>
          </a:p>
          <a:p>
            <a:pPr lvl="1" fontAlgn="t"/>
            <a:r>
              <a:rPr lang="en-US" dirty="0" err="1"/>
              <a:t>Body_style</a:t>
            </a:r>
            <a:endParaRPr lang="en-US" dirty="0"/>
          </a:p>
          <a:p>
            <a:pPr lvl="1" fontAlgn="t"/>
            <a:r>
              <a:rPr lang="en-US" dirty="0"/>
              <a:t>Miles</a:t>
            </a:r>
          </a:p>
          <a:p>
            <a:pPr lvl="1" fontAlgn="t"/>
            <a:r>
              <a:rPr lang="en-US" dirty="0"/>
              <a:t>Year</a:t>
            </a:r>
          </a:p>
          <a:p>
            <a:pPr lvl="1" fontAlgn="t"/>
            <a:r>
              <a:rPr lang="en-US" dirty="0"/>
              <a:t>State</a:t>
            </a:r>
          </a:p>
          <a:p>
            <a:pPr lvl="1" fontAlgn="t"/>
            <a:r>
              <a:rPr lang="en-US" dirty="0"/>
              <a:t>Equipment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Could just put all data in a </a:t>
            </a:r>
            <a:r>
              <a:rPr lang="en-US" b="1" dirty="0"/>
              <a:t>big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single table</a:t>
            </a:r>
            <a:r>
              <a:rPr lang="en-US" dirty="0"/>
              <a:t>, whose </a:t>
            </a:r>
            <a:r>
              <a:rPr lang="en-US" b="1" i="1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would be a simple sequence number</a:t>
            </a:r>
          </a:p>
          <a:p>
            <a:endParaRPr lang="en-US" dirty="0"/>
          </a:p>
          <a:p>
            <a:r>
              <a:rPr lang="en-US" dirty="0"/>
              <a:t>The table could have information about various equipment the cars could have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Problem: a lot of duplicate data in the table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Better to put the equipment in a different table and use a </a:t>
            </a:r>
            <a:r>
              <a:rPr lang="en-US" b="1" i="1" dirty="0">
                <a:solidFill>
                  <a:srgbClr val="FF0000"/>
                </a:solidFill>
              </a:rPr>
              <a:t>cross-reference table </a:t>
            </a:r>
            <a:r>
              <a:rPr lang="en-US" dirty="0"/>
              <a:t>to relate cars to equipment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For example, to save space, use a separate table for state names, with only references in the main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2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</a:t>
            </a:r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774825"/>
            <a:ext cx="8229600" cy="4625975"/>
            <a:chOff x="1219200" y="1714500"/>
            <a:chExt cx="5689600" cy="1257300"/>
          </a:xfrm>
        </p:grpSpPr>
        <p:sp>
          <p:nvSpPr>
            <p:cNvPr id="6" name="Rectangle 1028"/>
            <p:cNvSpPr>
              <a:spLocks noChangeArrowheads="1"/>
            </p:cNvSpPr>
            <p:nvPr/>
          </p:nvSpPr>
          <p:spPr bwMode="auto">
            <a:xfrm>
              <a:off x="1219200" y="1714500"/>
              <a:ext cx="20320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030"/>
            <p:cNvSpPr>
              <a:spLocks noChangeArrowheads="1"/>
            </p:cNvSpPr>
            <p:nvPr/>
          </p:nvSpPr>
          <p:spPr bwMode="auto">
            <a:xfrm>
              <a:off x="1219200" y="2457450"/>
              <a:ext cx="2032000" cy="514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31"/>
            <p:cNvSpPr>
              <a:spLocks noChangeArrowheads="1"/>
            </p:cNvSpPr>
            <p:nvPr/>
          </p:nvSpPr>
          <p:spPr bwMode="auto">
            <a:xfrm>
              <a:off x="5080000" y="17145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032"/>
            <p:cNvSpPr>
              <a:spLocks noChangeArrowheads="1"/>
            </p:cNvSpPr>
            <p:nvPr/>
          </p:nvSpPr>
          <p:spPr bwMode="auto">
            <a:xfrm>
              <a:off x="5080000" y="2400300"/>
              <a:ext cx="17272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>
              <a:off x="3251200" y="194310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 flipH="1" flipV="1">
              <a:off x="3251200" y="1828800"/>
              <a:ext cx="5080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35"/>
            <p:cNvSpPr>
              <a:spLocks noChangeShapeType="1"/>
            </p:cNvSpPr>
            <p:nvPr/>
          </p:nvSpPr>
          <p:spPr bwMode="auto">
            <a:xfrm flipH="1">
              <a:off x="3251200" y="1943100"/>
              <a:ext cx="508000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38"/>
            <p:cNvSpPr>
              <a:spLocks noChangeShapeType="1"/>
            </p:cNvSpPr>
            <p:nvPr/>
          </p:nvSpPr>
          <p:spPr bwMode="auto">
            <a:xfrm>
              <a:off x="2235200" y="2171700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039"/>
            <p:cNvSpPr>
              <a:spLocks noChangeShapeType="1"/>
            </p:cNvSpPr>
            <p:nvPr/>
          </p:nvSpPr>
          <p:spPr bwMode="auto">
            <a:xfrm>
              <a:off x="3251200" y="268605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40"/>
            <p:cNvSpPr>
              <a:spLocks noChangeShapeType="1"/>
            </p:cNvSpPr>
            <p:nvPr/>
          </p:nvSpPr>
          <p:spPr bwMode="auto">
            <a:xfrm flipH="1">
              <a:off x="3251200" y="2686050"/>
              <a:ext cx="4064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41"/>
            <p:cNvSpPr>
              <a:spLocks noChangeShapeType="1"/>
            </p:cNvSpPr>
            <p:nvPr/>
          </p:nvSpPr>
          <p:spPr bwMode="auto">
            <a:xfrm flipH="1" flipV="1">
              <a:off x="3251200" y="2571750"/>
              <a:ext cx="4064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42"/>
            <p:cNvSpPr>
              <a:spLocks noChangeShapeType="1"/>
            </p:cNvSpPr>
            <p:nvPr/>
          </p:nvSpPr>
          <p:spPr bwMode="auto">
            <a:xfrm flipH="1">
              <a:off x="2032000" y="2343150"/>
              <a:ext cx="2032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43"/>
            <p:cNvSpPr>
              <a:spLocks noChangeShapeType="1"/>
            </p:cNvSpPr>
            <p:nvPr/>
          </p:nvSpPr>
          <p:spPr bwMode="auto">
            <a:xfrm>
              <a:off x="2235200" y="2343150"/>
              <a:ext cx="2032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7200" y="2286000"/>
            <a:ext cx="289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Corvettes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9800" y="2438400"/>
            <a:ext cx="2667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5257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Corvettes_Equipment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5181600"/>
            <a:ext cx="2514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Equipment</a:t>
            </a:r>
          </a:p>
        </p:txBody>
      </p:sp>
    </p:spTree>
    <p:extLst>
      <p:ext uri="{BB962C8B-B14F-4D97-AF65-F5344CB8AC3E}">
        <p14:creationId xmlns:p14="http://schemas.microsoft.com/office/powerpoint/2010/main" val="3019333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Corvettes</a:t>
            </a:r>
            <a:r>
              <a:rPr lang="en-US" dirty="0"/>
              <a:t>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594998"/>
              </p:ext>
            </p:extLst>
          </p:nvPr>
        </p:nvGraphicFramePr>
        <p:xfrm>
          <a:off x="685800" y="1219200"/>
          <a:ext cx="777240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Vette_id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Body_style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convertible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hardtop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convertible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hardtop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4230822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</TotalTime>
  <Words>1986</Words>
  <Application>Microsoft Office PowerPoint</Application>
  <PresentationFormat>On-screen Show (4:3)</PresentationFormat>
  <Paragraphs>552</Paragraphs>
  <Slides>54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Book Antiqua</vt:lpstr>
      <vt:lpstr>Calibri</vt:lpstr>
      <vt:lpstr>Courier New</vt:lpstr>
      <vt:lpstr>Helvetica</vt:lpstr>
      <vt:lpstr>Lucida Sans</vt:lpstr>
      <vt:lpstr>MT Extra</vt:lpstr>
      <vt:lpstr>Times New Roman</vt:lpstr>
      <vt:lpstr>MyTheme3</vt:lpstr>
      <vt:lpstr>Introduction to Databases (PHP + MySQL)</vt:lpstr>
      <vt:lpstr>Objectives</vt:lpstr>
      <vt:lpstr>Relational Databases</vt:lpstr>
      <vt:lpstr>Relational Databases</vt:lpstr>
      <vt:lpstr>Relational Databases</vt:lpstr>
      <vt:lpstr>Relational Databases</vt:lpstr>
      <vt:lpstr>Relational Databases</vt:lpstr>
      <vt:lpstr>Relational Databases</vt:lpstr>
      <vt:lpstr>The Corvettes Table</vt:lpstr>
      <vt:lpstr>The States Table</vt:lpstr>
      <vt:lpstr>The Equipment Table</vt:lpstr>
      <vt:lpstr>The Corvettes_Equipment cross-reference table </vt:lpstr>
      <vt:lpstr>Structured Query Language (SQL)</vt:lpstr>
      <vt:lpstr>Structured Query Language (SQL)</vt:lpstr>
      <vt:lpstr>The SELECT Command</vt:lpstr>
      <vt:lpstr>The SELECT Command</vt:lpstr>
      <vt:lpstr>The SELECT Command</vt:lpstr>
      <vt:lpstr>Joins</vt:lpstr>
      <vt:lpstr>Joins</vt:lpstr>
      <vt:lpstr>Joins</vt:lpstr>
      <vt:lpstr>Joins</vt:lpstr>
      <vt:lpstr>The INSERT Command</vt:lpstr>
      <vt:lpstr>The INSERT Command</vt:lpstr>
      <vt:lpstr>The UPDATE Command</vt:lpstr>
      <vt:lpstr>The UPDATE Command</vt:lpstr>
      <vt:lpstr>The DELETE Command</vt:lpstr>
      <vt:lpstr>The DROP Command</vt:lpstr>
      <vt:lpstr>The CREATE TABLE command</vt:lpstr>
      <vt:lpstr>The CREATE TABLE command</vt:lpstr>
      <vt:lpstr>MySQL</vt:lpstr>
      <vt:lpstr>The MySQL Database System</vt:lpstr>
      <vt:lpstr>The MySQL Database System</vt:lpstr>
      <vt:lpstr>MySQL Commands</vt:lpstr>
      <vt:lpstr>MySQL Commands</vt:lpstr>
      <vt:lpstr>Architectures for Database Access</vt:lpstr>
      <vt:lpstr>Architectures for Database Access</vt:lpstr>
      <vt:lpstr>Accessing MySQL from PHP</vt:lpstr>
      <vt:lpstr>PHP &amp; Database Access</vt:lpstr>
      <vt:lpstr>Accessing a MySQL database using PHP</vt:lpstr>
      <vt:lpstr>Accessing a MySQL database using PHP</vt:lpstr>
      <vt:lpstr>Query a database from the web</vt:lpstr>
      <vt:lpstr>Checking and filtering data</vt:lpstr>
      <vt:lpstr>Checking and filtering data</vt:lpstr>
      <vt:lpstr>Connecting PHP to a database</vt:lpstr>
      <vt:lpstr>Connecting PHP to a database (cont.)</vt:lpstr>
      <vt:lpstr>Select the database</vt:lpstr>
      <vt:lpstr>Query the database</vt:lpstr>
      <vt:lpstr>Processing the query results</vt:lpstr>
      <vt:lpstr>Processing Query Results (cont.)</vt:lpstr>
      <vt:lpstr>Disconnect from the database</vt:lpstr>
      <vt:lpstr>PHP MySQL errors</vt:lpstr>
      <vt:lpstr>Adding information to the database</vt:lpstr>
      <vt:lpstr>Deleting record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581</cp:revision>
  <dcterms:created xsi:type="dcterms:W3CDTF">2012-08-28T17:16:18Z</dcterms:created>
  <dcterms:modified xsi:type="dcterms:W3CDTF">2017-12-04T14:25:59Z</dcterms:modified>
</cp:coreProperties>
</file>