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32"/>
  </p:notesMasterIdLst>
  <p:sldIdLst>
    <p:sldId id="280" r:id="rId3"/>
    <p:sldId id="278" r:id="rId4"/>
    <p:sldId id="258" r:id="rId5"/>
    <p:sldId id="283" r:id="rId6"/>
    <p:sldId id="259" r:id="rId7"/>
    <p:sldId id="260" r:id="rId8"/>
    <p:sldId id="261" r:id="rId9"/>
    <p:sldId id="262" r:id="rId10"/>
    <p:sldId id="291" r:id="rId11"/>
    <p:sldId id="292" r:id="rId12"/>
    <p:sldId id="281" r:id="rId13"/>
    <p:sldId id="294" r:id="rId14"/>
    <p:sldId id="288" r:id="rId15"/>
    <p:sldId id="265" r:id="rId16"/>
    <p:sldId id="266" r:id="rId17"/>
    <p:sldId id="267" r:id="rId18"/>
    <p:sldId id="269" r:id="rId19"/>
    <p:sldId id="284" r:id="rId20"/>
    <p:sldId id="289" r:id="rId21"/>
    <p:sldId id="270" r:id="rId22"/>
    <p:sldId id="285" r:id="rId23"/>
    <p:sldId id="290" r:id="rId24"/>
    <p:sldId id="272" r:id="rId25"/>
    <p:sldId id="286" r:id="rId26"/>
    <p:sldId id="293" r:id="rId27"/>
    <p:sldId id="276" r:id="rId28"/>
    <p:sldId id="277" r:id="rId29"/>
    <p:sldId id="287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76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moveText.html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25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where.html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dragNDrop.html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84" y="1550194"/>
            <a:ext cx="8525933" cy="440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525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00200"/>
            <a:ext cx="4013200" cy="22050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3600" y="3919537"/>
            <a:ext cx="4013200" cy="2206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5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6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4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1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absPos2.html" TargetMode="External"/><Relationship Id="rId2" Type="http://schemas.openxmlformats.org/officeDocument/2006/relationships/hyperlink" Target="examples/w8code6/absPo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w8code6/moveText.html" TargetMode="External"/><Relationship Id="rId5" Type="http://schemas.openxmlformats.org/officeDocument/2006/relationships/hyperlink" Target="examples/w8code6/mover.html" TargetMode="External"/><Relationship Id="rId4" Type="http://schemas.openxmlformats.org/officeDocument/2006/relationships/hyperlink" Target="examples/w8code6/relPo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showHid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s/w8code6/dynValue.html" TargetMode="External"/><Relationship Id="rId5" Type="http://schemas.openxmlformats.org/officeDocument/2006/relationships/hyperlink" Target="examples/w8code6/dynFont.html" TargetMode="External"/><Relationship Id="rId4" Type="http://schemas.openxmlformats.org/officeDocument/2006/relationships/hyperlink" Target="examples/w8code6/dynColor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examples/w8code6/stacking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6/anywhere.html" TargetMode="External"/><Relationship Id="rId2" Type="http://schemas.openxmlformats.org/officeDocument/2006/relationships/hyperlink" Target="examples/w8code6/wher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examples/w8code6/dragNDrop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Dynamic Documents </a:t>
            </a:r>
            <a:br>
              <a:rPr lang="en-US" sz="4000" dirty="0"/>
            </a:br>
            <a:r>
              <a:rPr lang="en-US" sz="40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141802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 Movement of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hence use </a:t>
            </a:r>
            <a:r>
              <a:rPr lang="en-US" dirty="0" err="1">
                <a:latin typeface="Courier New" pitchFamily="49" charset="0"/>
              </a:rPr>
              <a:t>setTimeout</a:t>
            </a:r>
            <a:r>
              <a:rPr lang="en-US" dirty="0"/>
              <a:t> to call a function which will make tiny changes to position</a:t>
            </a:r>
          </a:p>
          <a:p>
            <a:endParaRPr lang="en-US" i="1" dirty="0"/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/>
              <a:t>To move a text element from its initial position (100, 100) to a new position (300, 300):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onload</a:t>
            </a:r>
            <a:r>
              <a:rPr lang="en-US" dirty="0"/>
              <a:t> attribute of the </a:t>
            </a:r>
            <a:r>
              <a:rPr lang="en-US" dirty="0">
                <a:latin typeface="Courier New" pitchFamily="49" charset="0"/>
              </a:rPr>
              <a:t>body</a:t>
            </a:r>
            <a:r>
              <a:rPr lang="en-US" dirty="0"/>
              <a:t> element to  initialize the position of the element and call a </a:t>
            </a:r>
            <a:r>
              <a:rPr lang="en-US" i="1" dirty="0">
                <a:solidFill>
                  <a:srgbClr val="7030A0"/>
                </a:solidFill>
              </a:rPr>
              <a:t>move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i="1" dirty="0">
                <a:solidFill>
                  <a:srgbClr val="7030A0"/>
                </a:solidFill>
              </a:rPr>
              <a:t>move function </a:t>
            </a:r>
            <a:r>
              <a:rPr lang="en-US" dirty="0"/>
              <a:t>to change the </a:t>
            </a:r>
            <a:r>
              <a:rPr lang="en-US" dirty="0">
                <a:latin typeface="Courier New" pitchFamily="49" charset="0"/>
              </a:rPr>
              <a:t>top</a:t>
            </a:r>
            <a:r>
              <a:rPr lang="en-US" dirty="0"/>
              <a:t> and 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attributes by one pixel in the direction of the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Before ending the move function, call </a:t>
            </a:r>
            <a:r>
              <a:rPr lang="en-US" dirty="0" err="1">
                <a:latin typeface="Courier New" pitchFamily="49" charset="0"/>
              </a:rPr>
              <a:t>setTimeout</a:t>
            </a:r>
            <a:r>
              <a:rPr lang="en-US" dirty="0"/>
              <a:t> to repeat the </a:t>
            </a:r>
            <a:r>
              <a:rPr lang="en-US" i="1" dirty="0">
                <a:solidFill>
                  <a:srgbClr val="7030A0"/>
                </a:solidFill>
              </a:rPr>
              <a:t>move function </a:t>
            </a:r>
            <a:r>
              <a:rPr lang="en-US" dirty="0"/>
              <a:t>again in 1 </a:t>
            </a:r>
            <a:r>
              <a:rPr lang="en-US" dirty="0" err="1"/>
              <a:t>ms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One problem</a:t>
            </a:r>
            <a:r>
              <a:rPr lang="en-US" dirty="0"/>
              <a:t>: </a:t>
            </a:r>
            <a:r>
              <a:rPr lang="en-US" b="1" dirty="0"/>
              <a:t>coordinate properties are stored as strings</a:t>
            </a:r>
            <a:r>
              <a:rPr lang="en-US" dirty="0"/>
              <a:t>, which include the units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150px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69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absPos.html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absPos2.html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relPos.html </a:t>
            </a:r>
            <a:r>
              <a:rPr lang="en-US" dirty="0">
                <a:cs typeface="Calibri" panose="020F0502020204030204" pitchFamily="34" charset="0"/>
                <a:hlinkClick r:id="rId4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mover.html </a:t>
            </a:r>
            <a:r>
              <a:rPr lang="en-US" dirty="0">
                <a:cs typeface="Calibri" panose="020F0502020204030204" pitchFamily="34" charset="0"/>
                <a:hlinkClick r:id="rId5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moveText.html </a:t>
            </a:r>
            <a:r>
              <a:rPr lang="en-US" dirty="0">
                <a:cs typeface="Calibri" panose="020F0502020204030204" pitchFamily="34" charset="0"/>
                <a:hlinkClick r:id="rId6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19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31F2C-A124-4975-86A1-CE6BD8B31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Visibility, Colors, Fonts, and Content</a:t>
            </a:r>
          </a:p>
        </p:txBody>
      </p:sp>
    </p:spTree>
    <p:extLst>
      <p:ext uri="{BB962C8B-B14F-4D97-AF65-F5344CB8AC3E}">
        <p14:creationId xmlns:p14="http://schemas.microsoft.com/office/powerpoint/2010/main" val="369427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important aspect we can control within a script is </a:t>
            </a:r>
            <a:r>
              <a:rPr lang="en-US" b="1" dirty="0">
                <a:solidFill>
                  <a:srgbClr val="FF0000"/>
                </a:solidFill>
              </a:rPr>
              <a:t>element visibility</a:t>
            </a:r>
          </a:p>
          <a:p>
            <a:endParaRPr lang="en-US" dirty="0"/>
          </a:p>
          <a:p>
            <a:r>
              <a:rPr lang="en-US" dirty="0"/>
              <a:t>This can be done by setting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visibility</a:t>
            </a:r>
            <a:r>
              <a:rPr lang="en-US" dirty="0"/>
              <a:t> property. Its two values are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visible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hidden</a:t>
            </a:r>
            <a:r>
              <a:rPr lang="en-US" dirty="0">
                <a:latin typeface="Courier New" pitchFamily="49" charset="0"/>
              </a:rPr>
              <a:t>.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/>
              <a:t>For example, we can have code that toggles the visibility after some event occurs:</a:t>
            </a:r>
          </a:p>
          <a:p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== "visible")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 "hidden";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else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dom.visibility</a:t>
            </a:r>
            <a:r>
              <a:rPr lang="en-US" dirty="0">
                <a:latin typeface="Courier New" pitchFamily="49" charset="0"/>
              </a:rPr>
              <a:t> = "visible";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73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also change the element’s background or foreground color, e.g.: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document.body.style.backgroundColor</a:t>
            </a:r>
            <a:r>
              <a:rPr lang="en-US" dirty="0">
                <a:latin typeface="Courier New" pitchFamily="49" charset="0"/>
              </a:rPr>
              <a:t> =  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newColor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 that in JavaScript, foreground color property is just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color</a:t>
            </a:r>
            <a:r>
              <a:rPr lang="en-US" dirty="0"/>
              <a:t>, but background color is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backgroundColor</a:t>
            </a:r>
            <a:r>
              <a:rPr lang="en-US" dirty="0"/>
              <a:t>, not </a:t>
            </a:r>
            <a:r>
              <a:rPr lang="en-US" dirty="0">
                <a:latin typeface="Courier New" pitchFamily="49" charset="0"/>
              </a:rPr>
              <a:t>background-color</a:t>
            </a:r>
            <a:r>
              <a:rPr lang="en-US" dirty="0"/>
              <a:t> as it is in CSS.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In general, </a:t>
            </a:r>
            <a:r>
              <a:rPr lang="en-US" dirty="0">
                <a:solidFill>
                  <a:srgbClr val="7030A0"/>
                </a:solidFill>
              </a:rPr>
              <a:t>JavaScript property names </a:t>
            </a:r>
            <a:r>
              <a:rPr lang="en-US" dirty="0"/>
              <a:t>follow these rules: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CSS attributes w/o hyphens – same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CSS attributes w/hyphens – </a:t>
            </a:r>
            <a:r>
              <a:rPr lang="en-US" b="1" dirty="0"/>
              <a:t>delete hyphen and capitalize the next letter</a:t>
            </a:r>
            <a:r>
              <a:rPr lang="en-US" dirty="0"/>
              <a:t> – </a:t>
            </a:r>
            <a:r>
              <a:rPr lang="en-US" dirty="0">
                <a:latin typeface="Courier New" pitchFamily="49" charset="0"/>
              </a:rPr>
              <a:t>font-size</a:t>
            </a:r>
            <a:r>
              <a:rPr lang="en-US" dirty="0"/>
              <a:t> -&gt;  </a:t>
            </a:r>
            <a:r>
              <a:rPr lang="en-US" dirty="0" err="1">
                <a:latin typeface="Courier New" pitchFamily="49" charset="0"/>
              </a:rPr>
              <a:t>fontSize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14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Here is another dynamic page example: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We can change the font properties of any element that contains text by using the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mouseover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</a:rPr>
              <a:t>mouseout</a:t>
            </a:r>
            <a:r>
              <a:rPr lang="en-US" sz="2200" dirty="0"/>
              <a:t> events to trigger a script that makes the changes, e.g.: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 err="1">
                <a:latin typeface="Courier New" pitchFamily="49" charset="0"/>
              </a:rPr>
              <a:t>onmouseover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this.style.color</a:t>
            </a:r>
            <a:r>
              <a:rPr lang="en-US" sz="2200" dirty="0">
                <a:latin typeface="Courier New" pitchFamily="49" charset="0"/>
              </a:rPr>
              <a:t> = 'blue';</a:t>
            </a:r>
          </a:p>
          <a:p>
            <a:pPr marL="0" lvl="1" indent="0"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this.style.font</a:t>
            </a:r>
            <a:r>
              <a:rPr lang="en-US" sz="2200" dirty="0">
                <a:latin typeface="Courier New" pitchFamily="49" charset="0"/>
              </a:rPr>
              <a:t> = 'italic 16pt Times';"</a:t>
            </a:r>
          </a:p>
          <a:p>
            <a:pPr marL="0" lvl="1" indent="0">
              <a:buNone/>
            </a:pPr>
            <a:endParaRPr lang="en-US" sz="2200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 err="1">
                <a:latin typeface="Courier New" pitchFamily="49" charset="0"/>
              </a:rPr>
              <a:t>onmouseout</a:t>
            </a:r>
            <a:r>
              <a:rPr lang="en-US" sz="2200" dirty="0">
                <a:latin typeface="Courier New" pitchFamily="49" charset="0"/>
              </a:rPr>
              <a:t> = "</a:t>
            </a:r>
            <a:r>
              <a:rPr lang="en-US" sz="2200" dirty="0" err="1">
                <a:latin typeface="Courier New" pitchFamily="49" charset="0"/>
              </a:rPr>
              <a:t>this.style.color</a:t>
            </a:r>
            <a:r>
              <a:rPr lang="en-US" sz="2200" dirty="0">
                <a:latin typeface="Courier New" pitchFamily="49" charset="0"/>
              </a:rPr>
              <a:t> = 'black';</a:t>
            </a:r>
          </a:p>
          <a:p>
            <a:pPr marL="0" lvl="1" indent="0"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this.style.font</a:t>
            </a:r>
            <a:r>
              <a:rPr lang="en-US" sz="2200" dirty="0">
                <a:latin typeface="Courier New" pitchFamily="49" charset="0"/>
              </a:rPr>
              <a:t> = 'normal 16pt Times';"</a:t>
            </a:r>
          </a:p>
          <a:p>
            <a:pPr>
              <a:lnSpc>
                <a:spcPct val="100000"/>
              </a:lnSpc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5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content</a:t>
            </a:r>
            <a:r>
              <a:rPr lang="en-US" dirty="0"/>
              <a:t> of an HTML element is addressed with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property of its associated JavaScript object</a:t>
            </a:r>
          </a:p>
          <a:p>
            <a:endParaRPr lang="en-US" dirty="0"/>
          </a:p>
          <a:p>
            <a:r>
              <a:rPr lang="en-US" dirty="0"/>
              <a:t>This is useful for getting the text data from a textbox</a:t>
            </a:r>
          </a:p>
          <a:p>
            <a:endParaRPr lang="en-US" dirty="0"/>
          </a:p>
          <a:p>
            <a:r>
              <a:rPr lang="en-US" dirty="0"/>
              <a:t>Example:  a help box for a form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91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showHide.html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dynColors.html </a:t>
            </a:r>
            <a:r>
              <a:rPr lang="en-US" dirty="0">
                <a:cs typeface="Calibri" panose="020F0502020204030204" pitchFamily="34" charset="0"/>
                <a:hlinkClick r:id="rId4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dynFont.html </a:t>
            </a:r>
            <a:r>
              <a:rPr lang="en-US" dirty="0">
                <a:cs typeface="Calibri" panose="020F0502020204030204" pitchFamily="34" charset="0"/>
                <a:hlinkClick r:id="rId5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dynValue.html </a:t>
            </a:r>
            <a:r>
              <a:rPr lang="en-US" dirty="0">
                <a:cs typeface="Calibri" panose="020F0502020204030204" pitchFamily="34" charset="0"/>
                <a:hlinkClick r:id="rId6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8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Element Stacking</a:t>
            </a:r>
          </a:p>
        </p:txBody>
      </p:sp>
    </p:spTree>
    <p:extLst>
      <p:ext uri="{BB962C8B-B14F-4D97-AF65-F5344CB8AC3E}">
        <p14:creationId xmlns:p14="http://schemas.microsoft.com/office/powerpoint/2010/main" val="22108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dynamic HTML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CSS-P for controlling element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Dynamically changing element visibility, color, fonts, or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zIndex</a:t>
            </a:r>
            <a:r>
              <a:rPr lang="en-US" dirty="0"/>
              <a:t> to control element 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mouse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Implementing drag and drop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marL="6350" indent="6350">
              <a:lnSpc>
                <a:spcPct val="100000"/>
              </a:lnSpc>
            </a:pPr>
            <a:r>
              <a:rPr lang="en-US" dirty="0"/>
              <a:t>The CSS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z-index</a:t>
            </a:r>
            <a:r>
              <a:rPr lang="en-US" dirty="0"/>
              <a:t> attribute determines which element is in front and which are covered by the front element</a:t>
            </a:r>
          </a:p>
          <a:p>
            <a:pPr marL="6350" indent="6350">
              <a:lnSpc>
                <a:spcPct val="100000"/>
              </a:lnSpc>
            </a:pPr>
            <a:endParaRPr lang="en-US" dirty="0"/>
          </a:p>
          <a:p>
            <a:pPr marL="6858" indent="-457200"/>
            <a:r>
              <a:rPr lang="en-US" dirty="0"/>
              <a:t>The JavaScript property associated with the </a:t>
            </a:r>
            <a:r>
              <a:rPr lang="en-US" dirty="0">
                <a:latin typeface="Courier New" pitchFamily="49" charset="0"/>
              </a:rPr>
              <a:t>z-index</a:t>
            </a:r>
            <a:r>
              <a:rPr lang="en-US" dirty="0"/>
              <a:t> attribute is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, which can be changed dynamically</a:t>
            </a:r>
          </a:p>
          <a:p>
            <a:pPr marL="6858" indent="-457200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To change stacking order, the handler function must change the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 property value of the element</a:t>
            </a:r>
          </a:p>
          <a:p>
            <a:pPr marL="457200" indent="-457200"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</a:pPr>
            <a:r>
              <a:rPr lang="en-US" dirty="0"/>
              <a:t>Higher </a:t>
            </a:r>
            <a:r>
              <a:rPr lang="en-US" dirty="0" err="1">
                <a:latin typeface="Courier New" pitchFamily="49" charset="0"/>
              </a:rPr>
              <a:t>zIndex</a:t>
            </a:r>
            <a:r>
              <a:rPr lang="en-US" dirty="0"/>
              <a:t> values will make the elements go on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71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stacking.html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5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Mouse Cursor and Events</a:t>
            </a:r>
          </a:p>
        </p:txBody>
      </p:sp>
    </p:spTree>
    <p:extLst>
      <p:ext uri="{BB962C8B-B14F-4D97-AF65-F5344CB8AC3E}">
        <p14:creationId xmlns:p14="http://schemas.microsoft.com/office/powerpoint/2010/main" val="428597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the Mouse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want to locate the mouse cursor when the mouse button is clicked, we can use the </a:t>
            </a:r>
            <a:r>
              <a:rPr lang="en-US" dirty="0">
                <a:latin typeface="Courier New" pitchFamily="49" charset="0"/>
              </a:rPr>
              <a:t>click</a:t>
            </a:r>
            <a:r>
              <a:rPr lang="en-US" dirty="0"/>
              <a:t> event</a:t>
            </a:r>
          </a:p>
          <a:p>
            <a:endParaRPr lang="en-US" dirty="0"/>
          </a:p>
          <a:p>
            <a:r>
              <a:rPr lang="en-US" dirty="0"/>
              <a:t>The coordinates of the element that caused an event (e.g. mouse click) are available in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clientX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clientY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 of the </a:t>
            </a:r>
            <a:r>
              <a:rPr lang="en-US" dirty="0">
                <a:latin typeface="Courier New" pitchFamily="49" charset="0"/>
              </a:rPr>
              <a:t>event</a:t>
            </a:r>
            <a:r>
              <a:rPr lang="en-US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are relative to </a:t>
            </a:r>
            <a:r>
              <a:rPr lang="en-US" sz="2200" dirty="0">
                <a:solidFill>
                  <a:srgbClr val="7030A0"/>
                </a:solidFill>
              </a:rPr>
              <a:t>upper left corner of the browser display window</a:t>
            </a:r>
          </a:p>
          <a:p>
            <a:endParaRPr lang="en-US" dirty="0"/>
          </a:p>
          <a:p>
            <a:r>
              <a:rPr lang="en-US" dirty="0"/>
              <a:t>There exist also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screenX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screenY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properties, which are relative to the </a:t>
            </a:r>
            <a:r>
              <a:rPr lang="en-US" dirty="0">
                <a:solidFill>
                  <a:srgbClr val="7030A0"/>
                </a:solidFill>
              </a:rPr>
              <a:t>upper left corner of the whole client screen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Note that a mouse click can be used to trigger an action, no matter where the mouse cursor is in the display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95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where.html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anywhere.html </a:t>
            </a:r>
            <a:r>
              <a:rPr lang="en-US" dirty="0">
                <a:cs typeface="Calibri" panose="020F0502020204030204" pitchFamily="34" charset="0"/>
                <a:hlinkClick r:id="rId3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5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Implementing Drag and Drop</a:t>
            </a:r>
          </a:p>
        </p:txBody>
      </p:sp>
    </p:spTree>
    <p:extLst>
      <p:ext uri="{BB962C8B-B14F-4D97-AF65-F5344CB8AC3E}">
        <p14:creationId xmlns:p14="http://schemas.microsoft.com/office/powerpoint/2010/main" val="167154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Dragging and Dropping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mousedown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mousemove</a:t>
            </a:r>
            <a:r>
              <a:rPr lang="en-US" dirty="0"/>
              <a:t>, 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mouseup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events to </a:t>
            </a:r>
            <a:r>
              <a:rPr lang="en-US" dirty="0">
                <a:solidFill>
                  <a:srgbClr val="7030A0"/>
                </a:solidFill>
              </a:rPr>
              <a:t>grab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drag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drop</a:t>
            </a:r>
          </a:p>
          <a:p>
            <a:endParaRPr lang="en-US" dirty="0"/>
          </a:p>
          <a:p>
            <a:r>
              <a:rPr lang="en-US" dirty="0"/>
              <a:t>We know how to move an element - just change its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top</a:t>
            </a:r>
            <a:r>
              <a:rPr lang="en-US" dirty="0"/>
              <a:t> properties</a:t>
            </a:r>
          </a:p>
          <a:p>
            <a:endParaRPr lang="en-US" dirty="0"/>
          </a:p>
          <a:p>
            <a:r>
              <a:rPr lang="en-US" dirty="0"/>
              <a:t>So to implement drag and drop, we can use the DOM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/>
              <a:t> event model to </a:t>
            </a:r>
            <a:r>
              <a:rPr lang="en-US" dirty="0">
                <a:solidFill>
                  <a:srgbClr val="7030A0"/>
                </a:solidFill>
              </a:rPr>
              <a:t>add an event handler </a:t>
            </a: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mousemove</a:t>
            </a:r>
            <a:r>
              <a:rPr lang="en-US" dirty="0"/>
              <a:t> whenever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mousedown</a:t>
            </a:r>
            <a:r>
              <a:rPr lang="en-US" dirty="0"/>
              <a:t> event occurs and </a:t>
            </a:r>
            <a:r>
              <a:rPr lang="en-US" dirty="0">
                <a:solidFill>
                  <a:srgbClr val="7030A0"/>
                </a:solidFill>
              </a:rPr>
              <a:t>remove it </a:t>
            </a:r>
            <a:r>
              <a:rPr lang="en-US" dirty="0"/>
              <a:t>whenever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mouseup</a:t>
            </a:r>
            <a:r>
              <a:rPr lang="en-US" dirty="0"/>
              <a:t> event occurs afterwards </a:t>
            </a:r>
          </a:p>
          <a:p>
            <a:endParaRPr lang="en-US" dirty="0"/>
          </a:p>
          <a:p>
            <a:r>
              <a:rPr lang="en-US" dirty="0"/>
              <a:t>We will know which element to move by accessing the </a:t>
            </a:r>
            <a:r>
              <a:rPr lang="en-US" dirty="0">
                <a:latin typeface="Courier New" pitchFamily="49" charset="0"/>
              </a:rPr>
              <a:t>Event</a:t>
            </a:r>
            <a:r>
              <a:rPr lang="en-US" dirty="0"/>
              <a:t> object and its property, </a:t>
            </a:r>
            <a:r>
              <a:rPr lang="en-US" dirty="0" err="1">
                <a:latin typeface="Courier New" pitchFamily="49" charset="0"/>
              </a:rPr>
              <a:t>currentTarget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604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 here is the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get a reference of the element to be moved when the mouse button is pressed down  (using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currentTarget</a:t>
            </a:r>
            <a:r>
              <a:rPr lang="en-US" dirty="0"/>
              <a:t>) and register events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move the element by changing its top and left properties of the element as the mouse cursor  is moved</a:t>
            </a:r>
          </a:p>
          <a:p>
            <a:pPr lvl="1"/>
            <a:r>
              <a:rPr lang="en-US" sz="2400" dirty="0"/>
              <a:t>Compute the distance of each move as the difference between the current position (the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400" dirty="0"/>
              <a:t> values) and the mouse click position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clientX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clientY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When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dirty="0">
                <a:solidFill>
                  <a:srgbClr val="7030A0"/>
                </a:solidFill>
              </a:rPr>
              <a:t> event occurs</a:t>
            </a:r>
            <a:r>
              <a:rPr lang="en-US" dirty="0"/>
              <a:t>, drop the element by removing the event handler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mouseup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54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dragNDrop.html </a:t>
            </a:r>
            <a:r>
              <a:rPr lang="en-US" dirty="0">
                <a:cs typeface="Calibri" panose="020F0502020204030204" pitchFamily="34" charset="0"/>
                <a:hlinkClick r:id="rId2" action="ppaction://hlinkfile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dynamic HTML document is one whose tag attributes, tag contents, or element style properties can be changed after the document has been and is still being displayed by a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CSS-P allows the position of any element to be specified by the three style properties: position, left, and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style property of an HTML element can be changed within JavaScript to dynamically control color, fonts, and other aspects of the element's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zIndex</a:t>
            </a:r>
            <a:r>
              <a:rPr lang="en-US" sz="2000" dirty="0"/>
              <a:t> is a property that controls the order in which elements are drawn to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Mouse coordinates can be accessed through the mouse event object using either the </a:t>
            </a:r>
            <a:r>
              <a:rPr lang="en-US" sz="2000" dirty="0" err="1"/>
              <a:t>clientX</a:t>
            </a:r>
            <a:r>
              <a:rPr lang="en-US" sz="2000" dirty="0"/>
              <a:t> and </a:t>
            </a:r>
            <a:r>
              <a:rPr lang="en-US" sz="2000" dirty="0" err="1"/>
              <a:t>clientY</a:t>
            </a:r>
            <a:r>
              <a:rPr lang="en-US" sz="2000" dirty="0"/>
              <a:t>, or </a:t>
            </a:r>
            <a:r>
              <a:rPr lang="en-US" sz="2000" dirty="0" err="1"/>
              <a:t>screenX</a:t>
            </a:r>
            <a:r>
              <a:rPr lang="en-US" sz="2000" dirty="0"/>
              <a:t> and </a:t>
            </a:r>
            <a:r>
              <a:rPr lang="en-US" sz="2000" dirty="0" err="1"/>
              <a:t>screenY</a:t>
            </a:r>
            <a:r>
              <a:rPr lang="en-US" sz="2000" dirty="0"/>
              <a:t>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Drag and drop functionality can be implemented by dynamically adding and removing event handlers using the DOM 2 event model</a:t>
            </a:r>
          </a:p>
        </p:txBody>
      </p:sp>
    </p:spTree>
    <p:extLst>
      <p:ext uri="{BB962C8B-B14F-4D97-AF65-F5344CB8AC3E}">
        <p14:creationId xmlns:p14="http://schemas.microsoft.com/office/powerpoint/2010/main" val="131308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09600" y="571501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dynamic HTML document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one whose </a:t>
            </a:r>
            <a:r>
              <a:rPr lang="en-US" dirty="0">
                <a:solidFill>
                  <a:srgbClr val="7030A0"/>
                </a:solidFill>
              </a:rPr>
              <a:t>tag attributes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tag contents</a:t>
            </a:r>
            <a:r>
              <a:rPr lang="en-US" dirty="0"/>
              <a:t>, or </a:t>
            </a:r>
            <a:r>
              <a:rPr lang="en-US" dirty="0">
                <a:solidFill>
                  <a:srgbClr val="7030A0"/>
                </a:solidFill>
              </a:rPr>
              <a:t>element style properties </a:t>
            </a:r>
            <a:r>
              <a:rPr lang="en-US" dirty="0"/>
              <a:t>can be changed after the document has been and is still being displayed by a browser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a dynamic document may change the color, font, or position of an HTML element after a mouse click.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9676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Controlling Position</a:t>
            </a:r>
          </a:p>
        </p:txBody>
      </p:sp>
    </p:spTree>
    <p:extLst>
      <p:ext uri="{BB962C8B-B14F-4D97-AF65-F5344CB8AC3E}">
        <p14:creationId xmlns:p14="http://schemas.microsoft.com/office/powerpoint/2010/main" val="4971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Changing the position of an HTML element was made easier by positioning extensions to CSS (CSS-P)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The extension was released by W3C in 1997 and is now supported by all modern browsers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b="1" i="1" dirty="0">
                <a:solidFill>
                  <a:srgbClr val="FF0000"/>
                </a:solidFill>
              </a:rPr>
              <a:t>CSS-P</a:t>
            </a:r>
            <a:r>
              <a:rPr lang="en-US" sz="2200" dirty="0"/>
              <a:t> allowed the position of any element to be specified by the three style properties: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position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left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top</a:t>
            </a:r>
          </a:p>
          <a:p>
            <a:endParaRPr lang="en-US" sz="2200" dirty="0"/>
          </a:p>
          <a:p>
            <a:r>
              <a:rPr lang="en-US" sz="2200" dirty="0"/>
              <a:t>The positioning property decides how the elements will be laid out. The three possible values of position are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absolute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relative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</a:p>
          <a:p>
            <a:endParaRPr lang="en-US" sz="2200" dirty="0"/>
          </a:p>
          <a:p>
            <a:r>
              <a:rPr lang="en-US" sz="2200" dirty="0"/>
              <a:t>The left and top properties control the placement position depending on the position property.</a:t>
            </a:r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93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Absolute positioning </a:t>
            </a:r>
            <a:r>
              <a:rPr lang="en-US" dirty="0"/>
              <a:t>specifies placement of elements relative to the enclosing element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enclosing element </a:t>
            </a:r>
            <a:r>
              <a:rPr lang="en-US" dirty="0"/>
              <a:t>is the element in which the given one is nested. This could be a &lt;div&gt;, a &lt;p&gt;, or some other tag, or could even be the whole document.</a:t>
            </a:r>
          </a:p>
          <a:p>
            <a:endParaRPr lang="en-US" dirty="0"/>
          </a:p>
          <a:p>
            <a:r>
              <a:rPr lang="en-US" dirty="0"/>
              <a:t>To state the position of the element, set the left and top properties to needed pixel values, e.g.: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itchFamily="49" charset="0"/>
              </a:rPr>
              <a:t>&lt;p style = "position: absolute;               </a:t>
            </a:r>
          </a:p>
          <a:p>
            <a:r>
              <a:rPr lang="en-US" dirty="0">
                <a:latin typeface="Courier New" pitchFamily="49" charset="0"/>
              </a:rPr>
              <a:t>            left: 50px; top: 100px;"&gt;</a:t>
            </a:r>
            <a:r>
              <a:rPr lang="en-US" dirty="0"/>
              <a:t>   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367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i="1" dirty="0">
                <a:solidFill>
                  <a:srgbClr val="FF0000"/>
                </a:solidFill>
              </a:rPr>
              <a:t>Relative positioning </a:t>
            </a:r>
            <a:r>
              <a:rPr lang="en-US" sz="2200" dirty="0"/>
              <a:t>places HTML elements relative to other elements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r>
              <a:rPr lang="en-US" sz="2200" dirty="0"/>
              <a:t>If </a:t>
            </a:r>
            <a:r>
              <a:rPr lang="en-US" sz="2200" dirty="0">
                <a:latin typeface="Courier New" pitchFamily="49" charset="0"/>
              </a:rPr>
              <a:t>top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</a:rPr>
              <a:t>left</a:t>
            </a:r>
            <a:r>
              <a:rPr lang="en-US" sz="2200" dirty="0"/>
              <a:t> properties are given, they are offsets from where the element would have placed without the </a:t>
            </a:r>
            <a:r>
              <a:rPr lang="en-US" sz="2200" dirty="0">
                <a:latin typeface="Courier New" pitchFamily="49" charset="0"/>
              </a:rPr>
              <a:t>position</a:t>
            </a:r>
            <a:r>
              <a:rPr lang="en-US" sz="2200" dirty="0"/>
              <a:t> property being specified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If no </a:t>
            </a:r>
            <a:r>
              <a:rPr lang="en-US" sz="2200" dirty="0">
                <a:latin typeface="Courier New" pitchFamily="49" charset="0"/>
              </a:rPr>
              <a:t>top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</a:rPr>
              <a:t>left</a:t>
            </a:r>
            <a:r>
              <a:rPr lang="en-US" sz="2200" dirty="0"/>
              <a:t> properties are specified, the element is placed exactly where it would have been placed if no </a:t>
            </a:r>
            <a:r>
              <a:rPr lang="en-US" sz="2200" dirty="0">
                <a:latin typeface="Courier New" pitchFamily="49" charset="0"/>
              </a:rPr>
              <a:t>position</a:t>
            </a:r>
            <a:r>
              <a:rPr lang="en-US" sz="2200" dirty="0"/>
              <a:t> property were given</a:t>
            </a:r>
          </a:p>
          <a:p>
            <a:pPr lvl="1"/>
            <a:r>
              <a:rPr lang="en-US" sz="2200" b="1" dirty="0"/>
              <a:t>But it can be moved later!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41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Static positioning </a:t>
            </a:r>
            <a:r>
              <a:rPr lang="en-US" dirty="0"/>
              <a:t>is the default value of position if </a:t>
            </a:r>
            <a:r>
              <a:rPr lang="en-US" dirty="0">
                <a:latin typeface="Courier New" pitchFamily="49" charset="0"/>
              </a:rPr>
              <a:t>position</a:t>
            </a:r>
            <a:r>
              <a:rPr lang="en-US" dirty="0"/>
              <a:t> is not specified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statically placed element </a:t>
            </a:r>
            <a:r>
              <a:rPr lang="en-US" b="1" dirty="0"/>
              <a:t>cannot be dynamically moved</a:t>
            </a:r>
            <a:r>
              <a:rPr lang="en-US" dirty="0"/>
              <a:t> from its 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 to move elements, set the </a:t>
            </a:r>
            <a:r>
              <a:rPr lang="en-US" dirty="0">
                <a:latin typeface="Courier New" pitchFamily="49" charset="0"/>
              </a:rPr>
              <a:t>position</a:t>
            </a:r>
            <a:r>
              <a:rPr lang="en-US" dirty="0"/>
              <a:t> to either </a:t>
            </a:r>
            <a:r>
              <a:rPr lang="en-US" dirty="0">
                <a:latin typeface="Courier New" pitchFamily="49" charset="0"/>
              </a:rPr>
              <a:t>absolute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relative</a:t>
            </a:r>
            <a:r>
              <a:rPr lang="en-US" dirty="0"/>
              <a:t>. The element can be moved after it is displayed by c</a:t>
            </a:r>
            <a:r>
              <a:rPr lang="en-US" sz="2400" dirty="0"/>
              <a:t>hanging the </a:t>
            </a:r>
            <a:r>
              <a:rPr lang="en-US" sz="2400" dirty="0">
                <a:latin typeface="Courier New" pitchFamily="49" charset="0"/>
              </a:rPr>
              <a:t>top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left</a:t>
            </a:r>
            <a:r>
              <a:rPr lang="en-US" sz="2400" dirty="0"/>
              <a:t> property values </a:t>
            </a:r>
            <a:r>
              <a:rPr lang="en-US" dirty="0"/>
              <a:t>using JavaScript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Slow Movement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</a:t>
            </a:r>
            <a:r>
              <a:rPr lang="en-US" dirty="0">
                <a:solidFill>
                  <a:srgbClr val="7030A0"/>
                </a:solidFill>
              </a:rPr>
              <a:t>animate an element </a:t>
            </a:r>
            <a:r>
              <a:rPr lang="en-US" dirty="0"/>
              <a:t>by changing its left and top properties by small amounts, many times, in rapid succession.</a:t>
            </a:r>
          </a:p>
          <a:p>
            <a:endParaRPr lang="en-US" dirty="0"/>
          </a:p>
          <a:p>
            <a:r>
              <a:rPr lang="en-US" dirty="0"/>
              <a:t>JavaScript has two ways to do this, but we cover just one: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sets a timer that triggers a call to the specified function after a specified number of milliseconds has passed, e.g.: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()", 5);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     calls the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after 5 </a:t>
            </a:r>
            <a:r>
              <a:rPr lang="en-US" dirty="0" err="1"/>
              <a:t>ms.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95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3755</TotalTime>
  <Words>1557</Words>
  <Application>Microsoft Office PowerPoint</Application>
  <PresentationFormat>On-screen Show (4:3)</PresentationFormat>
  <Paragraphs>201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MyTheme2</vt:lpstr>
      <vt:lpstr>Office Theme</vt:lpstr>
      <vt:lpstr>Dynamic Documents  with JavaScript</vt:lpstr>
      <vt:lpstr>Objectives</vt:lpstr>
      <vt:lpstr>Introduction</vt:lpstr>
      <vt:lpstr>Controlling Position</vt:lpstr>
      <vt:lpstr>Positioning Elements</vt:lpstr>
      <vt:lpstr>Absolute Positioning</vt:lpstr>
      <vt:lpstr>Relative Positioning</vt:lpstr>
      <vt:lpstr>Static Positioning</vt:lpstr>
      <vt:lpstr>Slow Movement of Elements</vt:lpstr>
      <vt:lpstr>Slow Movement of Elements (cont.)</vt:lpstr>
      <vt:lpstr>Examples</vt:lpstr>
      <vt:lpstr>Start Session 19</vt:lpstr>
      <vt:lpstr>Controlling Visibility, Colors, Fonts, and Content</vt:lpstr>
      <vt:lpstr>Element Visibility</vt:lpstr>
      <vt:lpstr>Changing Colors</vt:lpstr>
      <vt:lpstr>Changing Fonts</vt:lpstr>
      <vt:lpstr>Dynamic Content</vt:lpstr>
      <vt:lpstr>Examples</vt:lpstr>
      <vt:lpstr>Element Stacking</vt:lpstr>
      <vt:lpstr>Stacking Elements</vt:lpstr>
      <vt:lpstr>Examples</vt:lpstr>
      <vt:lpstr>Mouse Cursor and Events</vt:lpstr>
      <vt:lpstr>Locating the Mouse Cursor</vt:lpstr>
      <vt:lpstr>Examples</vt:lpstr>
      <vt:lpstr>Implementing Drag and Drop</vt:lpstr>
      <vt:lpstr>Dragging and Dropping an Element</vt:lpstr>
      <vt:lpstr>Drag and Drop </vt:lpstr>
      <vt:lpstr>Examples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529</cp:revision>
  <dcterms:created xsi:type="dcterms:W3CDTF">2012-08-28T17:16:18Z</dcterms:created>
  <dcterms:modified xsi:type="dcterms:W3CDTF">2017-10-13T17:41:17Z</dcterms:modified>
</cp:coreProperties>
</file>