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330" r:id="rId5"/>
    <p:sldId id="289" r:id="rId6"/>
    <p:sldId id="356" r:id="rId7"/>
    <p:sldId id="304" r:id="rId8"/>
    <p:sldId id="350" r:id="rId9"/>
    <p:sldId id="351" r:id="rId10"/>
    <p:sldId id="352" r:id="rId11"/>
    <p:sldId id="349" r:id="rId12"/>
    <p:sldId id="342" r:id="rId13"/>
    <p:sldId id="353" r:id="rId14"/>
    <p:sldId id="355" r:id="rId15"/>
    <p:sldId id="266" r:id="rId16"/>
    <p:sldId id="354" r:id="rId17"/>
    <p:sldId id="339" r:id="rId18"/>
    <p:sldId id="340" r:id="rId1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3/23/2017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AddThreeNums</a:t>
            </a:r>
            <a:r>
              <a:rPr lang="en-US" sz="1000" dirty="0"/>
              <a:t> overloads the Add method. It is important to understand Overloading; however, it is not as important or powerful as Overriding. Overloading is also only loosely related to object-oriented programming. </a:t>
            </a:r>
          </a:p>
          <a:p>
            <a:endParaRPr lang="en-US" sz="1000" dirty="0"/>
          </a:p>
          <a:p>
            <a:r>
              <a:rPr lang="en-US" sz="1000" dirty="0"/>
              <a:t>Note that  we  could have overloaded the Add method in </a:t>
            </a:r>
            <a:r>
              <a:rPr lang="en-US" sz="1000" dirty="0" err="1"/>
              <a:t>AddTwoNums</a:t>
            </a:r>
            <a:r>
              <a:rPr lang="en-US" sz="1000" dirty="0"/>
              <a:t> (without creating a subclass) and it still would be considered method overloading.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1271938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Java code (.java) –&gt; Java compiler –&gt; Java bytecodes – Java runtime Environment (JRE)</a:t>
            </a:r>
          </a:p>
          <a:p>
            <a:endParaRPr lang="en-US" sz="1000" dirty="0"/>
          </a:p>
          <a:p>
            <a:r>
              <a:rPr lang="en-US" sz="1000" dirty="0"/>
              <a:t>Java API is made up of LOTS of classes. Those classes are organized into Packages which are simply libraries of related classes. </a:t>
            </a:r>
          </a:p>
          <a:p>
            <a:endParaRPr lang="en-US" sz="1000" dirty="0"/>
          </a:p>
          <a:p>
            <a:r>
              <a:rPr lang="en-US" sz="1000" dirty="0"/>
              <a:t>The “</a:t>
            </a:r>
            <a:r>
              <a:rPr lang="en-US" sz="1000" dirty="0" err="1"/>
              <a:t>java.lang.Object</a:t>
            </a:r>
            <a:r>
              <a:rPr lang="en-US" sz="1000" dirty="0"/>
              <a:t>” is the root of all java classes. The method “</a:t>
            </a:r>
            <a:r>
              <a:rPr lang="en-US" sz="1000" dirty="0" err="1"/>
              <a:t>toString</a:t>
            </a:r>
            <a:r>
              <a:rPr lang="en-US" sz="1000" dirty="0"/>
              <a:t>()” is an example of a fundamental </a:t>
            </a:r>
          </a:p>
          <a:p>
            <a:endParaRPr lang="en-US" sz="1000" dirty="0"/>
          </a:p>
          <a:p>
            <a:r>
              <a:rPr lang="en-US" sz="1000" dirty="0" err="1"/>
              <a:t>JavaDoc</a:t>
            </a:r>
            <a:r>
              <a:rPr lang="en-US" sz="1000" dirty="0"/>
              <a:t> example:</a:t>
            </a:r>
          </a:p>
          <a:p>
            <a:r>
              <a:rPr lang="en-US" sz="1000" dirty="0"/>
              <a:t>/**</a:t>
            </a:r>
          </a:p>
          <a:p>
            <a:r>
              <a:rPr lang="en-US" sz="1000" dirty="0"/>
              <a:t>    This class does lots of good things.</a:t>
            </a:r>
          </a:p>
          <a:p>
            <a:r>
              <a:rPr lang="en-US" sz="1000" dirty="0"/>
              <a:t>    @author Eric Pogue</a:t>
            </a:r>
          </a:p>
          <a:p>
            <a:r>
              <a:rPr lang="en-US" sz="1000" dirty="0"/>
              <a:t>*/</a:t>
            </a:r>
          </a:p>
          <a:p>
            <a:endParaRPr lang="en-US" sz="1000" dirty="0"/>
          </a:p>
          <a:p>
            <a:r>
              <a:rPr lang="en-US" sz="1000" dirty="0"/>
              <a:t>@author</a:t>
            </a:r>
          </a:p>
          <a:p>
            <a:r>
              <a:rPr lang="en-US" sz="1000" dirty="0"/>
              <a:t>@</a:t>
            </a:r>
            <a:r>
              <a:rPr lang="en-US" sz="1000" dirty="0" err="1"/>
              <a:t>param</a:t>
            </a:r>
            <a:r>
              <a:rPr lang="en-US" sz="1000" dirty="0"/>
              <a:t> </a:t>
            </a:r>
          </a:p>
          <a:p>
            <a:r>
              <a:rPr lang="en-US" sz="1000" dirty="0"/>
              <a:t>@return</a:t>
            </a:r>
          </a:p>
          <a:p>
            <a:endParaRPr lang="en-US" sz="1000" dirty="0"/>
          </a:p>
          <a:p>
            <a:r>
              <a:rPr lang="en-US" sz="1000" dirty="0"/>
              <a:t>Example: </a:t>
            </a:r>
            <a:r>
              <a:rPr lang="en-US" sz="1000" dirty="0" err="1"/>
              <a:t>javadoc</a:t>
            </a:r>
            <a:r>
              <a:rPr lang="en-US" sz="1000" dirty="0"/>
              <a:t> –d .\docs Shares.java</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478255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want to develop our understanding of object-oriented programming concepts, patterns, and principles in a way that is independent of any particular language or platform. However, in order to practice those concepts, patterns, and principles, we need to utilize at least one (and preferably several) language and environment. </a:t>
            </a:r>
          </a:p>
          <a:p>
            <a:endParaRPr lang="en-US" sz="1000" dirty="0"/>
          </a:p>
          <a:p>
            <a:r>
              <a:rPr lang="en-US" sz="1000" dirty="0"/>
              <a:t>The asterisk (*) means that this is something you should do yourself.  </a:t>
            </a:r>
          </a:p>
          <a:p>
            <a:endParaRPr lang="en-US" sz="1000" dirty="0"/>
          </a:p>
          <a:p>
            <a:r>
              <a:rPr lang="en-US" sz="1000" dirty="0"/>
              <a:t>If you don’t already have an appropriate Java development environment installed, you will need to install it.</a:t>
            </a:r>
          </a:p>
          <a:p>
            <a:endParaRPr lang="en-US" sz="1000" dirty="0"/>
          </a:p>
          <a:p>
            <a:r>
              <a:rPr lang="en-US" sz="1000" dirty="0"/>
              <a:t>Steps: </a:t>
            </a:r>
          </a:p>
          <a:p>
            <a:r>
              <a:rPr lang="en-US" sz="1000" dirty="0"/>
              <a:t>#1: Select the appropriate Java SE install from the Oracle site:</a:t>
            </a:r>
          </a:p>
          <a:p>
            <a:r>
              <a:rPr lang="en-US" sz="1000" dirty="0"/>
              <a:t>http://www.oracle.com/technetwork/java/javase/downloads/jdk8-downloads-2133151.html</a:t>
            </a:r>
          </a:p>
          <a:p>
            <a:endParaRPr lang="en-US" sz="1000" dirty="0"/>
          </a:p>
          <a:p>
            <a:r>
              <a:rPr lang="en-US" sz="1000" dirty="0"/>
              <a:t>Example: I am using “Windows 10” and selected the “Windows x64” version. </a:t>
            </a:r>
          </a:p>
          <a:p>
            <a:endParaRPr lang="en-US" sz="1000" dirty="0"/>
          </a:p>
          <a:p>
            <a:r>
              <a:rPr lang="en-US" sz="1000" dirty="0"/>
              <a:t>#2: Validate your installation is installed properly and that you have access to the key tools.</a:t>
            </a:r>
          </a:p>
          <a:p>
            <a:endParaRPr lang="en-US" sz="1000" dirty="0"/>
          </a:p>
          <a:p>
            <a:r>
              <a:rPr lang="en-US" sz="1000" dirty="0"/>
              <a:t>Example: I am using the Windows 10 </a:t>
            </a:r>
            <a:r>
              <a:rPr lang="en-US" sz="1000" dirty="0" err="1"/>
              <a:t>cmd</a:t>
            </a:r>
            <a:r>
              <a:rPr lang="en-US" sz="1000" dirty="0"/>
              <a:t> prompt (and PowerShell) so I opened a command window and executed “java -version” and “</a:t>
            </a:r>
            <a:r>
              <a:rPr lang="en-US" sz="1000" dirty="0" err="1"/>
              <a:t>javac</a:t>
            </a:r>
            <a:r>
              <a:rPr lang="en-US" sz="1000" dirty="0"/>
              <a:t> -version” to verify the tools were in place.</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Note that I did initially run into a “Path” challenge in Windows 10 where the prompt could not find the “</a:t>
            </a:r>
            <a:r>
              <a:rPr lang="en-US" sz="1000" dirty="0" err="1"/>
              <a:t>javac</a:t>
            </a:r>
            <a:r>
              <a:rPr lang="en-US" sz="1000" dirty="0"/>
              <a:t>” compiler. I found a pretty good YouTube video that showed how to update the Path to add the location of the “</a:t>
            </a:r>
            <a:r>
              <a:rPr lang="en-US" sz="1000" dirty="0" err="1"/>
              <a:t>javac</a:t>
            </a:r>
            <a:r>
              <a:rPr lang="en-US" sz="1000" dirty="0"/>
              <a:t>” compiler. It is located at: https://www.youtube.com/watch?v=Wp6uS7CmivE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You will want to verify you environment before implanting HelloWorld.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#3: Verify that your favorite text editor is working, or download the one you want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Example: I have recently switched to using the Microsoft Code editor (note that it is cross platform and available for Mac and Linux). I have had mixed results, but if you want to use it, it is available for free download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http://code.visualstudio.com/</a:t>
            </a:r>
          </a:p>
          <a:p>
            <a:endParaRPr lang="en-US" sz="1000" dirty="0"/>
          </a:p>
          <a:p>
            <a:r>
              <a:rPr lang="en-US" sz="1000" dirty="0"/>
              <a:t>I will be using the </a:t>
            </a:r>
            <a:r>
              <a:rPr lang="en-US" sz="1000" dirty="0" err="1"/>
              <a:t>the</a:t>
            </a:r>
            <a:r>
              <a:rPr lang="en-US" sz="1000" dirty="0"/>
              <a:t> command link Java JDK to review and grade your assignments. Make CERTAIN that the assignments you submit compile an run in this environments.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578903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Java code (.java) –&gt; Java compiler –&gt; Java bytecodes – Java runtime Environment (JRE)</a:t>
            </a:r>
          </a:p>
          <a:p>
            <a:endParaRPr lang="en-US" sz="1000" dirty="0"/>
          </a:p>
          <a:p>
            <a:r>
              <a:rPr lang="en-US" sz="1000" dirty="0"/>
              <a:t>Java API is made up of LOTS of classes. Those classes are organized into Packages which are simply libraries of related classes. </a:t>
            </a:r>
          </a:p>
          <a:p>
            <a:endParaRPr lang="en-US" sz="1000" dirty="0"/>
          </a:p>
          <a:p>
            <a:r>
              <a:rPr lang="en-US" sz="1000" dirty="0"/>
              <a:t>The “</a:t>
            </a:r>
            <a:r>
              <a:rPr lang="en-US" sz="1000" dirty="0" err="1"/>
              <a:t>java.lang.Object</a:t>
            </a:r>
            <a:r>
              <a:rPr lang="en-US" sz="1000" dirty="0"/>
              <a:t>” is the root of all java classes. The method “</a:t>
            </a:r>
            <a:r>
              <a:rPr lang="en-US" sz="1000" dirty="0" err="1"/>
              <a:t>toString</a:t>
            </a:r>
            <a:r>
              <a:rPr lang="en-US" sz="1000" dirty="0"/>
              <a:t>()” is an example of a fundamental </a:t>
            </a:r>
          </a:p>
          <a:p>
            <a:endParaRPr lang="en-US" sz="1000" dirty="0"/>
          </a:p>
          <a:p>
            <a:r>
              <a:rPr lang="en-US" sz="1000" dirty="0" err="1"/>
              <a:t>JavaDoc</a:t>
            </a:r>
            <a:r>
              <a:rPr lang="en-US" sz="1000" dirty="0"/>
              <a:t> example:</a:t>
            </a:r>
          </a:p>
          <a:p>
            <a:r>
              <a:rPr lang="en-US" sz="1000" dirty="0"/>
              <a:t>/**</a:t>
            </a:r>
          </a:p>
          <a:p>
            <a:r>
              <a:rPr lang="en-US" sz="1000" dirty="0"/>
              <a:t>    This class does lots of good things.</a:t>
            </a:r>
          </a:p>
          <a:p>
            <a:r>
              <a:rPr lang="en-US" sz="1000" dirty="0"/>
              <a:t>    @author Eric Pogue</a:t>
            </a:r>
          </a:p>
          <a:p>
            <a:r>
              <a:rPr lang="en-US" sz="1000" dirty="0"/>
              <a:t>*/</a:t>
            </a:r>
          </a:p>
          <a:p>
            <a:endParaRPr lang="en-US" sz="1000" dirty="0"/>
          </a:p>
          <a:p>
            <a:r>
              <a:rPr lang="en-US" sz="1000" dirty="0"/>
              <a:t>@author</a:t>
            </a:r>
          </a:p>
          <a:p>
            <a:r>
              <a:rPr lang="en-US" sz="1000" dirty="0"/>
              <a:t>@</a:t>
            </a:r>
            <a:r>
              <a:rPr lang="en-US" sz="1000" dirty="0" err="1"/>
              <a:t>param</a:t>
            </a:r>
            <a:r>
              <a:rPr lang="en-US" sz="1000" dirty="0"/>
              <a:t> </a:t>
            </a:r>
          </a:p>
          <a:p>
            <a:r>
              <a:rPr lang="en-US" sz="1000" dirty="0"/>
              <a:t>@return</a:t>
            </a:r>
          </a:p>
          <a:p>
            <a:endParaRPr lang="en-US" sz="1000" dirty="0"/>
          </a:p>
          <a:p>
            <a:r>
              <a:rPr lang="en-US" sz="1000" dirty="0" err="1"/>
              <a:t>javadoc</a:t>
            </a:r>
            <a:r>
              <a:rPr lang="en-US" sz="1000" dirty="0"/>
              <a:t> –d .\docs Shares.java</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986110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likely take a look at Eclipse in the coming weeks; however, for now let’s focus on using just a text editor and command line tools. </a:t>
            </a:r>
          </a:p>
          <a:p>
            <a:endParaRPr lang="en-US" sz="1000" dirty="0"/>
          </a:p>
          <a:p>
            <a:r>
              <a:rPr lang="en-US" sz="1000" dirty="0"/>
              <a:t>Some editors have started introducing syntax highlighting, code completion, compilation integration, etc. </a:t>
            </a:r>
          </a:p>
          <a:p>
            <a:endParaRPr lang="en-US" sz="1000" dirty="0"/>
          </a:p>
          <a:p>
            <a:r>
              <a:rPr lang="en-US" sz="1000" dirty="0"/>
              <a:t>Install JDK before installing IDE to be safe.</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2382715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asterisk (*) by Install and Implement is a reminder that when it says “Install” or “Implement” (vs “Review” or “Understand”) this indicated that you should do this yourself. I will often demonstrate it for us, but you should do it on your local computer as well. In this case I will not be asking for you to submit the code. However, I will be asking you in your weekly assignment if you completed the task… and will be relying 100% on your integrity.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asterisk (*) by Install and Implement is a reminder that when it says “Install” or “Implement” (vs “Review” or “Understand”) this indicated that you should do this yourself. I will often demonstrate it for us, but you should do it on your local computer as well. In this case I will not be asking for you to submit the code. However, I will be asking you in your weekly assignment if you completed the task… and will be relying 100% on your integrity. </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264075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780473"/>
          </a:xfrm>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533016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a:p>
            <a:r>
              <a:rPr lang="en-US" sz="1000" dirty="0"/>
              <a:t>VMT – Virtual Method Table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131643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be a system that manages student data. We would want to segregate the Model (data) from the View (UI) for several reasons including that there will likely be many different Views that access the same </a:t>
            </a:r>
            <a:r>
              <a:rPr lang="en-US" sz="1000" dirty="0" err="1"/>
              <a:t>dataincluding</a:t>
            </a:r>
            <a:r>
              <a:rPr lang="en-US" sz="1000" dirty="0"/>
              <a:t>: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a:p>
            <a:pPr marL="181240" indent="-181240" defTabSz="966612">
              <a:buFont typeface="Arial" panose="020B0604020202020204" pitchFamily="34" charset="0"/>
              <a:buChar char="•"/>
              <a:defRPr/>
            </a:pPr>
            <a:endParaRPr lang="en-US" sz="1000" dirty="0"/>
          </a:p>
          <a:p>
            <a:pPr defTabSz="966612">
              <a:defRPr/>
            </a:pPr>
            <a:r>
              <a:rPr lang="en-US" sz="1000" dirty="0"/>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2680755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It (mostly) doesn’t matter if all you are doing is setting (or getting) the values.</a:t>
            </a:r>
          </a:p>
          <a:p>
            <a:endParaRPr lang="en-US" sz="1000" dirty="0"/>
          </a:p>
          <a:p>
            <a:r>
              <a:rPr lang="en-US" sz="1000" dirty="0"/>
              <a:t>Why use Setters &amp; Getters?</a:t>
            </a:r>
          </a:p>
          <a:p>
            <a:pPr marL="171450" indent="-171450">
              <a:buFont typeface="Arial" panose="020B0604020202020204" pitchFamily="34" charset="0"/>
              <a:buChar char="•"/>
            </a:pPr>
            <a:r>
              <a:rPr lang="en-US" sz="1000" dirty="0"/>
              <a:t>Because 2 weeks (months, years) from now when you realize that your setter needs to do more than just set the value, you'll also realize that the property has been used directly in 238 other classes.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Validation</a:t>
            </a:r>
          </a:p>
          <a:p>
            <a:pPr marL="171450" indent="-171450">
              <a:buFont typeface="Arial" panose="020B0604020202020204" pitchFamily="34" charset="0"/>
              <a:buChar char="•"/>
            </a:pPr>
            <a:r>
              <a:rPr lang="en-US" sz="1000" dirty="0"/>
              <a:t>Optimization</a:t>
            </a:r>
          </a:p>
          <a:p>
            <a:pPr marL="171450" indent="-171450">
              <a:buFont typeface="Arial" panose="020B0604020202020204" pitchFamily="34" charset="0"/>
              <a:buChar char="•"/>
            </a:pPr>
            <a:r>
              <a:rPr lang="en-US" sz="1000" dirty="0"/>
              <a:t>Change the values (English to metric)</a:t>
            </a:r>
          </a:p>
          <a:p>
            <a:pPr marL="171450" indent="-171450">
              <a:buFont typeface="Arial" panose="020B0604020202020204" pitchFamily="34" charset="0"/>
              <a:buChar char="•"/>
            </a:pPr>
            <a:r>
              <a:rPr lang="en-US" sz="1000" dirty="0"/>
              <a:t>Debugging breakpoint</a:t>
            </a:r>
          </a:p>
          <a:p>
            <a:pPr marL="171450" indent="-171450">
              <a:buFont typeface="Arial" panose="020B0604020202020204" pitchFamily="34" charset="0"/>
              <a:buChar char="•"/>
            </a:pPr>
            <a:r>
              <a:rPr lang="en-US" sz="1000" dirty="0"/>
              <a:t>Some libraries expect this</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1965703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package is a logical grouping of Java library classes. The </a:t>
            </a:r>
            <a:r>
              <a:rPr lang="en-US" sz="1000" dirty="0" err="1"/>
              <a:t>java.lang</a:t>
            </a:r>
            <a:r>
              <a:rPr lang="en-US" sz="1000" dirty="0"/>
              <a:t> package comes “for free” for all Java applications. </a:t>
            </a:r>
          </a:p>
          <a:p>
            <a:endParaRPr lang="en-US" sz="1000" dirty="0"/>
          </a:p>
          <a:p>
            <a:r>
              <a:rPr lang="en-US" sz="1000" dirty="0"/>
              <a:t>All java classes inherit from Object. </a:t>
            </a:r>
          </a:p>
          <a:p>
            <a:endParaRPr lang="en-US" sz="1000" dirty="0"/>
          </a:p>
          <a:p>
            <a:r>
              <a:rPr lang="en-US" sz="1000" dirty="0"/>
              <a:t>Note: Yes, I know, the terminology of having a base class called “Object” can be challenging. For our purposes objects are instances of classes. However we also recognize that the base Java class is also regrettably called “Object”. I will generally call it “the base java class” and not refer to it as “Object”.</a:t>
            </a:r>
          </a:p>
          <a:p>
            <a:endParaRPr lang="en-US" sz="1000" dirty="0"/>
          </a:p>
          <a:p>
            <a:r>
              <a:rPr lang="en-US" sz="1000" dirty="0"/>
              <a:t>Take note of the “</a:t>
            </a:r>
            <a:r>
              <a:rPr lang="en-US" sz="1000" dirty="0" err="1"/>
              <a:t>toString</a:t>
            </a:r>
            <a:r>
              <a:rPr lang="en-US" sz="1000" dirty="0"/>
              <a:t>()” method and recognize that EVERY java class can be expected to have a “</a:t>
            </a:r>
            <a:r>
              <a:rPr lang="en-US" sz="1000" dirty="0" err="1"/>
              <a:t>toString</a:t>
            </a:r>
            <a:r>
              <a:rPr lang="en-US" sz="1000" dirty="0"/>
              <a:t>” method. We will be overriding this method regularly in this week’s examples.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188638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It’s regrettable that the naming is so close on these two concepts. </a:t>
            </a:r>
          </a:p>
          <a:p>
            <a:endParaRPr lang="en-US" sz="1000" dirty="0"/>
          </a:p>
          <a:p>
            <a:r>
              <a:rPr lang="en-US" sz="1000" dirty="0"/>
              <a:t>Method Overriding is what we have been doing as we create </a:t>
            </a:r>
            <a:r>
              <a:rPr lang="en-US" sz="1000" dirty="0" err="1"/>
              <a:t>supperclasses</a:t>
            </a:r>
            <a:r>
              <a:rPr lang="en-US" sz="1000" dirty="0"/>
              <a:t> and subclasses. We Override methods in the parent class to add functionality. For example, we overrode (override, overriding, overrode) the </a:t>
            </a:r>
            <a:r>
              <a:rPr lang="en-US" sz="1000" dirty="0" err="1"/>
              <a:t>CalcBMI</a:t>
            </a:r>
            <a:r>
              <a:rPr lang="en-US" sz="1000" dirty="0"/>
              <a:t> method of BMI when we implemented </a:t>
            </a:r>
            <a:r>
              <a:rPr lang="en-US" sz="1000" dirty="0" err="1"/>
              <a:t>CalcBMI</a:t>
            </a:r>
            <a:r>
              <a:rPr lang="en-US" sz="1000" dirty="0"/>
              <a:t> in </a:t>
            </a:r>
            <a:r>
              <a:rPr lang="en-US" sz="1000" dirty="0" err="1"/>
              <a:t>BMIEnglish</a:t>
            </a:r>
            <a:r>
              <a:rPr lang="en-US" sz="1000" dirty="0"/>
              <a:t>.</a:t>
            </a:r>
          </a:p>
          <a:p>
            <a:endParaRPr lang="en-US" sz="1000" dirty="0"/>
          </a:p>
          <a:p>
            <a:r>
              <a:rPr lang="en-US" sz="1000" dirty="0"/>
              <a:t>We will be Overriding methods constantly in this class. Overloading will be less common and less important, but we do need to understand what it is. </a:t>
            </a:r>
          </a:p>
          <a:p>
            <a:endParaRPr lang="en-US" sz="1000" dirty="0"/>
          </a:p>
          <a:p>
            <a:r>
              <a:rPr lang="en-US" sz="1000" dirty="0"/>
              <a:t>Overriding MUST have exactly the SAME parameters and return types.</a:t>
            </a:r>
          </a:p>
          <a:p>
            <a:endParaRPr lang="en-US" sz="1000" dirty="0"/>
          </a:p>
          <a:p>
            <a:r>
              <a:rPr lang="en-US" sz="1000" dirty="0"/>
              <a:t>Overriding MUST have at least one parameter or return type that is </a:t>
            </a:r>
            <a:r>
              <a:rPr lang="en-US" sz="1000" dirty="0" err="1"/>
              <a:t>differenct</a:t>
            </a:r>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2594634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oracle.com/technetwork/articles/java/sdk-overview-142347.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oracle.com/technetwork/java/javase/downloads/jdk8-downloads-2133151.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code.visualstudio.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Object-Oriented Programming</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2</a:t>
            </a:r>
          </a:p>
          <a:p>
            <a:pPr algn="l"/>
            <a:r>
              <a:rPr lang="en-US" dirty="0"/>
              <a:t>Instructor: 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33889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520662" y="1105896"/>
            <a:ext cx="4114800" cy="4835545"/>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Overriding vs. Overloading</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solidFill>
                  <a:schemeClr val="bg1">
                    <a:lumMod val="65000"/>
                  </a:schemeClr>
                </a:solidFill>
              </a:rPr>
              <a:t>Overriding Method</a:t>
            </a:r>
            <a:r>
              <a:rPr lang="en-US" sz="2000" dirty="0">
                <a:solidFill>
                  <a:schemeClr val="bg1">
                    <a:lumMod val="65000"/>
                  </a:schemeClr>
                </a:solidFill>
              </a:rPr>
              <a:t>: Subclass implementing same method name and same parameters </a:t>
            </a:r>
          </a:p>
          <a:p>
            <a:pPr marL="0" indent="0">
              <a:buNone/>
            </a:pPr>
            <a:r>
              <a:rPr lang="en-US" sz="2000" u="sng" dirty="0"/>
              <a:t>Overloading Method</a:t>
            </a:r>
            <a:r>
              <a:rPr lang="en-US" sz="2000" dirty="0"/>
              <a:t>: Same function name with different number of parameters. Only use this in specific situations like Constructors.</a:t>
            </a:r>
          </a:p>
          <a:p>
            <a:pPr marL="0" indent="0">
              <a:buNone/>
            </a:pPr>
            <a:endParaRPr lang="en-US" sz="2000" dirty="0"/>
          </a:p>
        </p:txBody>
      </p:sp>
      <p:sp>
        <p:nvSpPr>
          <p:cNvPr id="7" name="Arrow: Down 6"/>
          <p:cNvSpPr/>
          <p:nvPr/>
        </p:nvSpPr>
        <p:spPr>
          <a:xfrm rot="16200000">
            <a:off x="7016577" y="171778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rot="16200000">
            <a:off x="1530745" y="4770828"/>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Overloading</a:t>
            </a:r>
          </a:p>
        </p:txBody>
      </p:sp>
      <p:sp>
        <p:nvSpPr>
          <p:cNvPr id="10" name="Arrow: Down 9"/>
          <p:cNvSpPr/>
          <p:nvPr/>
        </p:nvSpPr>
        <p:spPr>
          <a:xfrm rot="16200000">
            <a:off x="7016578" y="273356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891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Java Environment Overview </a:t>
            </a:r>
            <a:r>
              <a:rPr lang="en-US" sz="3600" dirty="0">
                <a:hlinkClick r:id="rId3"/>
              </a:rPr>
              <a:t>[link]</a:t>
            </a:r>
            <a:endParaRPr lang="en-US" sz="3600" dirty="0"/>
          </a:p>
        </p:txBody>
      </p:sp>
      <p:sp>
        <p:nvSpPr>
          <p:cNvPr id="4" name="Content Placeholder 2"/>
          <p:cNvSpPr>
            <a:spLocks noGrp="1"/>
          </p:cNvSpPr>
          <p:nvPr>
            <p:ph idx="1"/>
          </p:nvPr>
        </p:nvSpPr>
        <p:spPr>
          <a:xfrm>
            <a:off x="811620" y="1389690"/>
            <a:ext cx="10709820" cy="4208352"/>
          </a:xfrm>
        </p:spPr>
        <p:txBody>
          <a:bodyPr>
            <a:normAutofit/>
          </a:bodyPr>
          <a:lstStyle/>
          <a:p>
            <a:pPr>
              <a:buFont typeface="Wingdings" panose="05000000000000000000" pitchFamily="2" charset="2"/>
              <a:buChar char="§"/>
            </a:pPr>
            <a:r>
              <a:rPr lang="en-US" sz="2000" dirty="0"/>
              <a:t>The Java Application Platform SDK includes:</a:t>
            </a:r>
          </a:p>
          <a:p>
            <a:pPr>
              <a:buFont typeface="Wingdings" panose="05000000000000000000" pitchFamily="2" charset="2"/>
              <a:buChar char="§"/>
            </a:pPr>
            <a:r>
              <a:rPr lang="en-US" sz="2000" dirty="0"/>
              <a:t>Java API</a:t>
            </a:r>
          </a:p>
          <a:p>
            <a:pPr>
              <a:buFont typeface="Wingdings" panose="05000000000000000000" pitchFamily="2" charset="2"/>
              <a:buChar char="§"/>
            </a:pPr>
            <a:r>
              <a:rPr lang="en-US" sz="2000" dirty="0"/>
              <a:t>Java Compiler (</a:t>
            </a:r>
            <a:r>
              <a:rPr lang="en-US" sz="2000" dirty="0" err="1"/>
              <a:t>javac</a:t>
            </a:r>
            <a:r>
              <a:rPr lang="en-US" sz="2000" dirty="0"/>
              <a:t>)</a:t>
            </a:r>
          </a:p>
          <a:p>
            <a:pPr>
              <a:buFont typeface="Wingdings" panose="05000000000000000000" pitchFamily="2" charset="2"/>
              <a:buChar char="§"/>
            </a:pPr>
            <a:r>
              <a:rPr lang="en-US" sz="2000" dirty="0"/>
              <a:t>Java Runtime Environment   (java)</a:t>
            </a:r>
          </a:p>
          <a:p>
            <a:pPr>
              <a:buFont typeface="Wingdings" panose="05000000000000000000" pitchFamily="2" charset="2"/>
              <a:buChar char="§"/>
            </a:pPr>
            <a:r>
              <a:rPr lang="en-US" sz="2000" dirty="0"/>
              <a:t>Java Doc (Javadoc)</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marL="0" indent="0">
              <a:buNone/>
            </a:pPr>
            <a:r>
              <a:rPr lang="en-US" sz="2000" dirty="0"/>
              <a:t>… And much </a:t>
            </a:r>
            <a:r>
              <a:rPr lang="en-US" sz="2000" dirty="0" err="1"/>
              <a:t>much</a:t>
            </a:r>
            <a:r>
              <a:rPr lang="en-US" sz="2000" dirty="0"/>
              <a:t> more. </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123046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Install* Java Development Environment </a:t>
            </a:r>
            <a:r>
              <a:rPr lang="en-US" sz="3600" dirty="0">
                <a:hlinkClick r:id="rId3"/>
              </a:rPr>
              <a:t>[link]</a:t>
            </a:r>
            <a:endParaRPr lang="en-US" sz="3600" dirty="0"/>
          </a:p>
        </p:txBody>
      </p:sp>
      <p:sp>
        <p:nvSpPr>
          <p:cNvPr id="4" name="Content Placeholder 2"/>
          <p:cNvSpPr>
            <a:spLocks noGrp="1"/>
          </p:cNvSpPr>
          <p:nvPr>
            <p:ph idx="1"/>
          </p:nvPr>
        </p:nvSpPr>
        <p:spPr>
          <a:xfrm>
            <a:off x="811620" y="1389690"/>
            <a:ext cx="5488171" cy="1445525"/>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8 from Oracle</a:t>
            </a:r>
          </a:p>
          <a:p>
            <a:pPr>
              <a:buFont typeface="Wingdings" panose="05000000000000000000" pitchFamily="2" charset="2"/>
              <a:buChar char="§"/>
            </a:pPr>
            <a:r>
              <a:rPr lang="en-US" sz="2000" dirty="0"/>
              <a:t>Text Editor</a:t>
            </a:r>
          </a:p>
          <a:p>
            <a:pPr>
              <a:buFont typeface="Wingdings" panose="05000000000000000000" pitchFamily="2" charset="2"/>
              <a:buChar char="§"/>
            </a:pPr>
            <a:endParaRPr lang="en-US" sz="2000" dirty="0"/>
          </a:p>
          <a:p>
            <a:pPr marL="0" indent="0">
              <a:buNone/>
            </a:pPr>
            <a:endParaRPr lang="en-US" sz="2000" dirty="0"/>
          </a:p>
        </p:txBody>
      </p:sp>
      <p:pic>
        <p:nvPicPr>
          <p:cNvPr id="5" name="Picture 4"/>
          <p:cNvPicPr>
            <a:picLocks noChangeAspect="1"/>
          </p:cNvPicPr>
          <p:nvPr/>
        </p:nvPicPr>
        <p:blipFill>
          <a:blip r:embed="rId4"/>
          <a:stretch>
            <a:fillRect/>
          </a:stretch>
        </p:blipFill>
        <p:spPr>
          <a:xfrm>
            <a:off x="6680792" y="1389690"/>
            <a:ext cx="4114800" cy="4089892"/>
          </a:xfrm>
          <a:prstGeom prst="rect">
            <a:avLst/>
          </a:prstGeom>
        </p:spPr>
      </p:pic>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5"/>
          <a:stretch>
            <a:fillRect/>
          </a:stretch>
        </p:blipFill>
        <p:spPr>
          <a:xfrm>
            <a:off x="578244" y="3320810"/>
            <a:ext cx="3851285" cy="1832035"/>
          </a:xfrm>
          <a:prstGeom prst="rect">
            <a:avLst/>
          </a:prstGeom>
        </p:spPr>
      </p:pic>
      <p:pic>
        <p:nvPicPr>
          <p:cNvPr id="7" name="Picture 6"/>
          <p:cNvPicPr>
            <a:picLocks noChangeAspect="1"/>
          </p:cNvPicPr>
          <p:nvPr/>
        </p:nvPicPr>
        <p:blipFill>
          <a:blip r:embed="rId6"/>
          <a:stretch>
            <a:fillRect/>
          </a:stretch>
        </p:blipFill>
        <p:spPr>
          <a:xfrm>
            <a:off x="1748674" y="4140590"/>
            <a:ext cx="4406695" cy="1742626"/>
          </a:xfrm>
          <a:prstGeom prst="rect">
            <a:avLst/>
          </a:prstGeom>
        </p:spPr>
      </p:pic>
    </p:spTree>
    <p:extLst>
      <p:ext uri="{BB962C8B-B14F-4D97-AF65-F5344CB8AC3E}">
        <p14:creationId xmlns:p14="http://schemas.microsoft.com/office/powerpoint/2010/main" val="37184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Install* Java Development Environment (continued)</a:t>
            </a:r>
          </a:p>
        </p:txBody>
      </p:sp>
      <p:sp>
        <p:nvSpPr>
          <p:cNvPr id="4" name="Content Placeholder 2"/>
          <p:cNvSpPr>
            <a:spLocks noGrp="1"/>
          </p:cNvSpPr>
          <p:nvPr>
            <p:ph idx="1"/>
          </p:nvPr>
        </p:nvSpPr>
        <p:spPr>
          <a:xfrm>
            <a:off x="811620" y="1389690"/>
            <a:ext cx="5488171" cy="4373157"/>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solidFill>
                  <a:schemeClr val="bg1">
                    <a:lumMod val="65000"/>
                  </a:schemeClr>
                </a:solidFill>
              </a:rPr>
              <a:t>Java SE Development Kit (SDK) 8 from Oracle</a:t>
            </a:r>
          </a:p>
          <a:p>
            <a:pPr>
              <a:buFont typeface="Wingdings" panose="05000000000000000000" pitchFamily="2" charset="2"/>
              <a:buChar char="§"/>
            </a:pPr>
            <a:r>
              <a:rPr lang="en-US" sz="2000" dirty="0"/>
              <a:t>Text Editor… Use any text editor you desire</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a:t> Example: Microsoft Code </a:t>
            </a:r>
            <a:r>
              <a:rPr lang="en-US" sz="2000" dirty="0">
                <a:hlinkClick r:id="rId3"/>
              </a:rPr>
              <a:t>[link]</a:t>
            </a:r>
            <a:endParaRPr lang="en-US" sz="2000" dirty="0"/>
          </a:p>
          <a:p>
            <a:pPr>
              <a:buFont typeface="Wingdings" panose="05000000000000000000" pitchFamily="2" charset="2"/>
              <a:buChar char="§"/>
            </a:pPr>
            <a:endParaRPr lang="en-US" sz="2000" dirty="0"/>
          </a:p>
          <a:p>
            <a:pPr marL="0" indent="0">
              <a:buNone/>
            </a:pPr>
            <a:endParaRPr lang="en-US" sz="2000" dirty="0"/>
          </a:p>
        </p:txBody>
      </p:sp>
      <p:pic>
        <p:nvPicPr>
          <p:cNvPr id="9" name="Picture 8"/>
          <p:cNvPicPr>
            <a:picLocks noChangeAspect="1"/>
          </p:cNvPicPr>
          <p:nvPr/>
        </p:nvPicPr>
        <p:blipFill>
          <a:blip r:embed="rId4"/>
          <a:stretch>
            <a:fillRect/>
          </a:stretch>
        </p:blipFill>
        <p:spPr>
          <a:xfrm>
            <a:off x="6785682" y="1389690"/>
            <a:ext cx="4117764" cy="4479482"/>
          </a:xfrm>
          <a:prstGeom prst="rect">
            <a:avLst/>
          </a:prstGeom>
        </p:spPr>
      </p:pic>
    </p:spTree>
    <p:extLst>
      <p:ext uri="{BB962C8B-B14F-4D97-AF65-F5344CB8AC3E}">
        <p14:creationId xmlns:p14="http://schemas.microsoft.com/office/powerpoint/2010/main" val="2290857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Java Environment</a:t>
            </a:r>
          </a:p>
        </p:txBody>
      </p:sp>
      <p:sp>
        <p:nvSpPr>
          <p:cNvPr id="4" name="Content Placeholder 2"/>
          <p:cNvSpPr>
            <a:spLocks noGrp="1"/>
          </p:cNvSpPr>
          <p:nvPr>
            <p:ph idx="1"/>
          </p:nvPr>
        </p:nvSpPr>
        <p:spPr>
          <a:xfrm>
            <a:off x="811620" y="1389690"/>
            <a:ext cx="10709820" cy="4208352"/>
          </a:xfrm>
        </p:spPr>
        <p:txBody>
          <a:bodyPr>
            <a:normAutofit/>
          </a:bodyPr>
          <a:lstStyle/>
          <a:p>
            <a:pPr>
              <a:buFont typeface="Wingdings" panose="05000000000000000000" pitchFamily="2" charset="2"/>
              <a:buChar char="§"/>
            </a:pPr>
            <a:r>
              <a:rPr lang="en-US" sz="2000" dirty="0"/>
              <a:t>Java API</a:t>
            </a:r>
          </a:p>
          <a:p>
            <a:pPr>
              <a:buFont typeface="Wingdings" panose="05000000000000000000" pitchFamily="2" charset="2"/>
              <a:buChar char="§"/>
            </a:pPr>
            <a:r>
              <a:rPr lang="en-US" sz="2000" dirty="0"/>
              <a:t>Java Compiler (</a:t>
            </a:r>
            <a:r>
              <a:rPr lang="en-US" sz="2000" dirty="0" err="1"/>
              <a:t>javac</a:t>
            </a:r>
            <a:r>
              <a:rPr lang="en-US" sz="2000" dirty="0"/>
              <a:t>)</a:t>
            </a:r>
          </a:p>
          <a:p>
            <a:pPr>
              <a:buFont typeface="Wingdings" panose="05000000000000000000" pitchFamily="2" charset="2"/>
              <a:buChar char="§"/>
            </a:pPr>
            <a:r>
              <a:rPr lang="en-US" sz="2000" dirty="0"/>
              <a:t>Java Runtime Environment   (java)</a:t>
            </a:r>
          </a:p>
          <a:p>
            <a:pPr>
              <a:buFont typeface="Wingdings" panose="05000000000000000000" pitchFamily="2" charset="2"/>
              <a:buChar char="§"/>
            </a:pPr>
            <a:r>
              <a:rPr lang="en-US" sz="2000" dirty="0"/>
              <a:t>Java Doc (Javadoc)</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2831256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Java Integrated Development Environment</a:t>
            </a:r>
          </a:p>
        </p:txBody>
      </p:sp>
      <p:sp>
        <p:nvSpPr>
          <p:cNvPr id="4" name="Content Placeholder 2"/>
          <p:cNvSpPr>
            <a:spLocks noGrp="1"/>
          </p:cNvSpPr>
          <p:nvPr>
            <p:ph idx="1"/>
          </p:nvPr>
        </p:nvSpPr>
        <p:spPr>
          <a:xfrm>
            <a:off x="811620" y="1389690"/>
            <a:ext cx="10709820" cy="4208352"/>
          </a:xfrm>
        </p:spPr>
        <p:txBody>
          <a:bodyPr>
            <a:normAutofit/>
          </a:bodyPr>
          <a:lstStyle/>
          <a:p>
            <a:pPr>
              <a:buFont typeface="Wingdings" panose="05000000000000000000" pitchFamily="2" charset="2"/>
              <a:buChar char="§"/>
            </a:pPr>
            <a:r>
              <a:rPr lang="en-US" sz="2000" dirty="0"/>
              <a:t>Source Code Editor (syntax highlighting, code completion, etc.)</a:t>
            </a:r>
          </a:p>
          <a:p>
            <a:pPr>
              <a:buFont typeface="Wingdings" panose="05000000000000000000" pitchFamily="2" charset="2"/>
              <a:buChar char="§"/>
            </a:pPr>
            <a:r>
              <a:rPr lang="en-US" sz="2000" dirty="0"/>
              <a:t>Compiler</a:t>
            </a:r>
          </a:p>
          <a:p>
            <a:pPr>
              <a:buFont typeface="Wingdings" panose="05000000000000000000" pitchFamily="2" charset="2"/>
              <a:buChar char="§"/>
            </a:pPr>
            <a:r>
              <a:rPr lang="en-US" sz="2000" dirty="0"/>
              <a:t>JRE</a:t>
            </a:r>
          </a:p>
          <a:p>
            <a:pPr>
              <a:buFont typeface="Wingdings" panose="05000000000000000000" pitchFamily="2" charset="2"/>
              <a:buChar char="§"/>
            </a:pPr>
            <a:r>
              <a:rPr lang="en-US" sz="2000" dirty="0" err="1"/>
              <a:t>JavaDoc</a:t>
            </a:r>
            <a:endParaRPr lang="en-US" sz="2000" dirty="0"/>
          </a:p>
          <a:p>
            <a:pPr marL="0" indent="0">
              <a:buNone/>
            </a:pPr>
            <a:endParaRPr lang="en-US" sz="2000" dirty="0"/>
          </a:p>
          <a:p>
            <a:pPr marL="0" indent="0">
              <a:buNone/>
            </a:pPr>
            <a:r>
              <a:rPr lang="en-US" sz="2000" dirty="0"/>
              <a:t>Eclipse</a:t>
            </a:r>
          </a:p>
          <a:p>
            <a:pPr marL="0" indent="0">
              <a:buNone/>
            </a:pPr>
            <a:r>
              <a:rPr lang="en-US" sz="2000" dirty="0"/>
              <a:t>Visual Studio</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107087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2</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fontScale="77500" lnSpcReduction="20000"/>
          </a:bodyPr>
          <a:lstStyle/>
          <a:p>
            <a:pPr marL="457200" indent="-457200">
              <a:buFont typeface="+mj-lt"/>
              <a:buAutoNum type="arabicPeriod"/>
            </a:pPr>
            <a:r>
              <a:rPr lang="en-US" sz="2600" dirty="0"/>
              <a:t>Review Polymorphism, Model-View-Controller, and Setters &amp; Getters</a:t>
            </a:r>
          </a:p>
          <a:p>
            <a:pPr marL="457200" indent="-457200">
              <a:buFont typeface="+mj-lt"/>
              <a:buAutoNum type="arabicPeriod"/>
            </a:pPr>
            <a:r>
              <a:rPr lang="en-US" sz="2600" dirty="0"/>
              <a:t>Understand the root class of all Java classes</a:t>
            </a:r>
          </a:p>
          <a:p>
            <a:pPr marL="457200" indent="-457200">
              <a:buFont typeface="+mj-lt"/>
              <a:buAutoNum type="arabicPeriod"/>
            </a:pPr>
            <a:r>
              <a:rPr lang="en-US" sz="2600" dirty="0"/>
              <a:t>Distinguish between function overloading and function overriding</a:t>
            </a:r>
          </a:p>
          <a:p>
            <a:pPr marL="457200" indent="-457200">
              <a:buFont typeface="+mj-lt"/>
              <a:buAutoNum type="arabicPeriod"/>
            </a:pPr>
            <a:r>
              <a:rPr lang="en-US" sz="2600" dirty="0"/>
              <a:t>Understand key components of Java development environment</a:t>
            </a:r>
          </a:p>
          <a:p>
            <a:pPr marL="457200" indent="-457200">
              <a:buFont typeface="+mj-lt"/>
              <a:buAutoNum type="arabicPeriod"/>
            </a:pPr>
            <a:r>
              <a:rPr lang="en-US" sz="2600" dirty="0"/>
              <a:t>Install* Java development environment and text editor </a:t>
            </a:r>
          </a:p>
          <a:p>
            <a:pPr marL="457200" indent="-457200">
              <a:buFont typeface="+mj-lt"/>
              <a:buAutoNum type="arabicPeriod"/>
            </a:pPr>
            <a:r>
              <a:rPr lang="en-US" sz="2600" dirty="0"/>
              <a:t>Implement* HelloWorld</a:t>
            </a:r>
          </a:p>
          <a:p>
            <a:pPr marL="457200" indent="-457200">
              <a:buFont typeface="+mj-lt"/>
              <a:buAutoNum type="arabicPeriod"/>
            </a:pPr>
            <a:r>
              <a:rPr lang="en-US" sz="2600" dirty="0"/>
              <a:t>Understand how to enhance BMI Calculator </a:t>
            </a:r>
          </a:p>
          <a:p>
            <a:pPr marL="914400" lvl="1" indent="-457200">
              <a:buFont typeface="+mj-lt"/>
              <a:buAutoNum type="alphaLcParenR"/>
            </a:pPr>
            <a:r>
              <a:rPr lang="en-US" sz="2000" dirty="0"/>
              <a:t>Add </a:t>
            </a:r>
            <a:r>
              <a:rPr lang="en-US" sz="2000" dirty="0" err="1"/>
              <a:t>JavaDocs</a:t>
            </a:r>
            <a:r>
              <a:rPr lang="en-US" sz="2000" dirty="0"/>
              <a:t> documentation</a:t>
            </a:r>
          </a:p>
          <a:p>
            <a:pPr marL="914400" lvl="1" indent="-457200">
              <a:buFont typeface="+mj-lt"/>
              <a:buAutoNum type="alphaLcParenR"/>
            </a:pPr>
            <a:r>
              <a:rPr lang="en-US" sz="2000" dirty="0"/>
              <a:t>Add keyboard input (scanner)</a:t>
            </a:r>
          </a:p>
          <a:p>
            <a:pPr marL="457200" indent="-457200">
              <a:buFont typeface="+mj-lt"/>
              <a:buAutoNum type="arabicPeriod"/>
            </a:pPr>
            <a:r>
              <a:rPr lang="en-US" sz="2600" dirty="0"/>
              <a:t>Understand implementation of Model portion of Shapes using Model-View-Controller</a:t>
            </a:r>
          </a:p>
          <a:p>
            <a:pPr marL="914400" lvl="1" indent="-457200">
              <a:buFont typeface="+mj-lt"/>
              <a:buAutoNum type="alphaLcParenR"/>
            </a:pPr>
            <a:r>
              <a:rPr lang="en-US" sz="2000" dirty="0"/>
              <a:t>Declare an abstract class and explain why it is useful</a:t>
            </a:r>
          </a:p>
          <a:p>
            <a:pPr marL="914400" lvl="1" indent="-457200">
              <a:buFont typeface="+mj-lt"/>
              <a:buAutoNum type="alphaLcParenR"/>
            </a:pPr>
            <a:r>
              <a:rPr lang="en-US" sz="2000" dirty="0"/>
              <a:t>Use Inheritance to build classes and objects that extend base class functionality</a:t>
            </a:r>
          </a:p>
          <a:p>
            <a:pPr marL="914400" lvl="1" indent="-457200">
              <a:buFont typeface="+mj-lt"/>
              <a:buAutoNum type="alphaLcParenR"/>
            </a:pPr>
            <a:r>
              <a:rPr lang="en-US" sz="2000" dirty="0"/>
              <a:t>Implement Encapsulation and Data Hiding by using setters and getters</a:t>
            </a:r>
          </a:p>
          <a:p>
            <a:pPr marL="914400" lvl="1" indent="-457200">
              <a:buFont typeface="+mj-lt"/>
              <a:buAutoNum type="alphaLcParenR"/>
            </a:pPr>
            <a:r>
              <a:rPr lang="en-US" sz="2000" dirty="0"/>
              <a:t>Write default and non-default constructors</a:t>
            </a:r>
          </a:p>
          <a:p>
            <a:pPr marL="914400" lvl="1" indent="-457200">
              <a:buFont typeface="+mj-lt"/>
              <a:buAutoNum type="alphaLcParenR"/>
            </a:pPr>
            <a:r>
              <a:rPr lang="en-US" sz="2000" dirty="0"/>
              <a:t>Override the </a:t>
            </a:r>
            <a:r>
              <a:rPr lang="en-US" sz="2000" dirty="0" err="1"/>
              <a:t>toString</a:t>
            </a:r>
            <a:r>
              <a:rPr lang="en-US" sz="2000" dirty="0"/>
              <a:t> function</a:t>
            </a:r>
          </a:p>
          <a:p>
            <a:pPr marL="914400" lvl="1" indent="-457200">
              <a:buFont typeface="+mj-lt"/>
              <a:buAutoNum type="alphaLcParenR"/>
            </a:pPr>
            <a:r>
              <a:rPr lang="en-US" sz="2000" dirty="0"/>
              <a:t>Store multiple objects in an </a:t>
            </a:r>
            <a:r>
              <a:rPr lang="en-US" sz="2000" dirty="0" err="1"/>
              <a:t>ArrayList</a:t>
            </a:r>
            <a:r>
              <a:rPr lang="en-US" sz="2000" dirty="0"/>
              <a:t> using generic data types</a:t>
            </a:r>
          </a:p>
          <a:p>
            <a:pPr marL="914400" lvl="1" indent="-457200">
              <a:buFont typeface="+mj-lt"/>
              <a:buAutoNum type="alphaLcParenR"/>
            </a:pPr>
            <a:r>
              <a:rPr lang="en-US" sz="2000" dirty="0"/>
              <a:t>Distinguish between using an array and an </a:t>
            </a:r>
            <a:r>
              <a:rPr lang="en-US" sz="2000" dirty="0" err="1"/>
              <a:t>ArrayList</a:t>
            </a:r>
            <a:endParaRPr lang="en-US" sz="2000" dirty="0"/>
          </a:p>
          <a:p>
            <a:pPr marL="914400" lvl="1" indent="-457200">
              <a:buFont typeface="+mj-lt"/>
              <a:buAutoNum type="alphaLcParenR"/>
            </a:pPr>
            <a:r>
              <a:rPr lang="en-US" sz="2000" dirty="0"/>
              <a:t>Work with a collection of related objects polymorphically</a:t>
            </a:r>
          </a:p>
          <a:p>
            <a:pPr marL="914400" lvl="1" indent="-457200">
              <a:buFont typeface="+mj-lt"/>
              <a:buAutoNum type="alphaLcParenR"/>
            </a:pPr>
            <a:r>
              <a:rPr lang="en-US" sz="2000" dirty="0"/>
              <a:t>Explain how Polymorphism is implemented behind the scenes</a:t>
            </a:r>
          </a:p>
        </p:txBody>
      </p:sp>
    </p:spTree>
    <p:extLst>
      <p:ext uri="{BB962C8B-B14F-4D97-AF65-F5344CB8AC3E}">
        <p14:creationId xmlns:p14="http://schemas.microsoft.com/office/powerpoint/2010/main" val="107239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2 / Session 1</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Review Polymorphism, Model-View-Controller, and Setters &amp; Getters</a:t>
            </a:r>
          </a:p>
          <a:p>
            <a:pPr marL="457200" indent="-457200">
              <a:buFont typeface="+mj-lt"/>
              <a:buAutoNum type="arabicPeriod"/>
            </a:pPr>
            <a:r>
              <a:rPr lang="en-US" sz="2000" dirty="0"/>
              <a:t>Understand the root class of all Java classes</a:t>
            </a:r>
          </a:p>
          <a:p>
            <a:pPr marL="457200" indent="-457200">
              <a:buFont typeface="+mj-lt"/>
              <a:buAutoNum type="arabicPeriod"/>
            </a:pPr>
            <a:r>
              <a:rPr lang="en-US" sz="2000" dirty="0"/>
              <a:t>Distinguish between function overloading and function overriding</a:t>
            </a:r>
          </a:p>
          <a:p>
            <a:pPr marL="457200" indent="-457200">
              <a:buFont typeface="+mj-lt"/>
              <a:buAutoNum type="arabicPeriod"/>
            </a:pPr>
            <a:r>
              <a:rPr lang="en-US" sz="2000" dirty="0"/>
              <a:t>Understand key components of Java development environment</a:t>
            </a:r>
          </a:p>
          <a:p>
            <a:pPr marL="457200" indent="-457200">
              <a:buFont typeface="+mj-lt"/>
              <a:buAutoNum type="arabicPeriod"/>
            </a:pPr>
            <a:r>
              <a:rPr lang="en-US" sz="2000" dirty="0"/>
              <a:t>Install* Java development environment and text editor </a:t>
            </a:r>
          </a:p>
          <a:p>
            <a:pPr marL="0" indent="0">
              <a:buNone/>
            </a:pPr>
            <a:endParaRPr lang="en-US" sz="2000" dirty="0"/>
          </a:p>
        </p:txBody>
      </p:sp>
    </p:spTree>
    <p:extLst>
      <p:ext uri="{BB962C8B-B14F-4D97-AF65-F5344CB8AC3E}">
        <p14:creationId xmlns:p14="http://schemas.microsoft.com/office/powerpoint/2010/main" val="147392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1</a:t>
            </a:r>
            <a:endParaRPr lang="en-US" sz="3600" b="1" i="1" u="sng" dirty="0"/>
          </a:p>
        </p:txBody>
      </p:sp>
      <p:sp>
        <p:nvSpPr>
          <p:cNvPr id="3" name="Content Placeholder 2"/>
          <p:cNvSpPr>
            <a:spLocks noGrp="1"/>
          </p:cNvSpPr>
          <p:nvPr>
            <p:ph idx="1"/>
          </p:nvPr>
        </p:nvSpPr>
        <p:spPr>
          <a:xfrm>
            <a:off x="838200" y="1122398"/>
            <a:ext cx="10622974" cy="5463343"/>
          </a:xfrm>
        </p:spPr>
        <p:txBody>
          <a:bodyPr>
            <a:normAutofit/>
          </a:bodyPr>
          <a:lstStyle/>
          <a:p>
            <a:pPr marL="457200" indent="-457200">
              <a:spcBef>
                <a:spcPts val="1800"/>
              </a:spcBef>
              <a:buFont typeface="+mj-lt"/>
              <a:buAutoNum type="arabicPeriod"/>
            </a:pPr>
            <a:r>
              <a:rPr lang="en-US" sz="2200" dirty="0"/>
              <a:t>Review Polymorphism, Model-View-Controller, and Setters &amp; Getters</a:t>
            </a:r>
          </a:p>
          <a:p>
            <a:pPr marL="457200" indent="-457200">
              <a:spcBef>
                <a:spcPts val="1800"/>
              </a:spcBef>
              <a:buFont typeface="+mj-lt"/>
              <a:buAutoNum type="arabicPeriod"/>
            </a:pPr>
            <a:r>
              <a:rPr lang="en-US" sz="2200" dirty="0"/>
              <a:t>Understand the root class of all Java classes</a:t>
            </a:r>
          </a:p>
          <a:p>
            <a:pPr marL="457200" indent="-457200">
              <a:spcBef>
                <a:spcPts val="1800"/>
              </a:spcBef>
              <a:buFont typeface="+mj-lt"/>
              <a:buAutoNum type="arabicPeriod"/>
            </a:pPr>
            <a:r>
              <a:rPr lang="en-US" sz="2200" dirty="0"/>
              <a:t>Distinguish between function overloading and function overriding</a:t>
            </a:r>
          </a:p>
          <a:p>
            <a:pPr marL="457200" indent="-457200">
              <a:spcBef>
                <a:spcPts val="1800"/>
              </a:spcBef>
              <a:buFont typeface="+mj-lt"/>
              <a:buAutoNum type="arabicPeriod"/>
            </a:pPr>
            <a:r>
              <a:rPr lang="en-US" sz="2200" dirty="0"/>
              <a:t>Understand key components of Java development environment including </a:t>
            </a:r>
            <a:r>
              <a:rPr lang="en-US" sz="2200" dirty="0" err="1"/>
              <a:t>JavaDocs</a:t>
            </a:r>
            <a:endParaRPr lang="en-US" sz="2200" dirty="0"/>
          </a:p>
          <a:p>
            <a:pPr marL="457200" indent="-457200">
              <a:spcBef>
                <a:spcPts val="1800"/>
              </a:spcBef>
              <a:buFont typeface="+mj-lt"/>
              <a:buAutoNum type="arabicPeriod"/>
            </a:pPr>
            <a:r>
              <a:rPr lang="en-US" sz="2200" dirty="0"/>
              <a:t>Install* Java development environment and text editor </a:t>
            </a:r>
          </a:p>
          <a:p>
            <a:pPr marL="0" indent="0">
              <a:buNone/>
            </a:pPr>
            <a:endParaRPr lang="en-US" sz="2200" dirty="0"/>
          </a:p>
        </p:txBody>
      </p:sp>
    </p:spTree>
    <p:extLst>
      <p:ext uri="{BB962C8B-B14F-4D97-AF65-F5344CB8AC3E}">
        <p14:creationId xmlns:p14="http://schemas.microsoft.com/office/powerpoint/2010/main" val="137120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375567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337018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37953" y="1354577"/>
            <a:ext cx="4114800" cy="4234608"/>
          </a:xfrm>
          <a:prstGeom prst="rect">
            <a:avLst/>
          </a:prstGeom>
        </p:spPr>
      </p:pic>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Rectangle:</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 and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Rectangle with Setters:</a:t>
            </a:r>
          </a:p>
          <a:p>
            <a:pPr marL="0" indent="0">
              <a:buFont typeface="Arial" panose="020B0604020202020204" pitchFamily="34" charset="0"/>
              <a:buNone/>
            </a:pPr>
            <a:endParaRPr lang="en-US" sz="2400" dirty="0"/>
          </a:p>
        </p:txBody>
      </p:sp>
      <p:pic>
        <p:nvPicPr>
          <p:cNvPr id="4" name="Picture 3"/>
          <p:cNvPicPr>
            <a:picLocks noChangeAspect="1"/>
          </p:cNvPicPr>
          <p:nvPr/>
        </p:nvPicPr>
        <p:blipFill>
          <a:blip r:embed="rId4"/>
          <a:stretch>
            <a:fillRect/>
          </a:stretch>
        </p:blipFill>
        <p:spPr>
          <a:xfrm>
            <a:off x="929024" y="1354577"/>
            <a:ext cx="4114800" cy="3216876"/>
          </a:xfrm>
          <a:prstGeom prst="rect">
            <a:avLst/>
          </a:prstGeom>
        </p:spPr>
      </p:pic>
    </p:spTree>
    <p:extLst>
      <p:ext uri="{BB962C8B-B14F-4D97-AF65-F5344CB8AC3E}">
        <p14:creationId xmlns:p14="http://schemas.microsoft.com/office/powerpoint/2010/main" val="117258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Root Class</a:t>
            </a:r>
          </a:p>
        </p:txBody>
      </p:sp>
      <p:pic>
        <p:nvPicPr>
          <p:cNvPr id="4" name="Picture 3"/>
          <p:cNvPicPr>
            <a:picLocks noChangeAspect="1"/>
          </p:cNvPicPr>
          <p:nvPr/>
        </p:nvPicPr>
        <p:blipFill>
          <a:blip r:embed="rId3"/>
          <a:stretch>
            <a:fillRect/>
          </a:stretch>
        </p:blipFill>
        <p:spPr>
          <a:xfrm>
            <a:off x="5284380" y="716004"/>
            <a:ext cx="6907619" cy="6179209"/>
          </a:xfrm>
          <a:prstGeom prst="rect">
            <a:avLst/>
          </a:prstGeom>
        </p:spPr>
      </p:pic>
      <p:sp>
        <p:nvSpPr>
          <p:cNvPr id="5" name="Content Placeholder 2"/>
          <p:cNvSpPr>
            <a:spLocks noGrp="1"/>
          </p:cNvSpPr>
          <p:nvPr>
            <p:ph idx="1"/>
          </p:nvPr>
        </p:nvSpPr>
        <p:spPr>
          <a:xfrm>
            <a:off x="811620" y="1389690"/>
            <a:ext cx="4089989" cy="4208352"/>
          </a:xfrm>
        </p:spPr>
        <p:txBody>
          <a:bodyPr>
            <a:normAutofit/>
          </a:bodyPr>
          <a:lstStyle/>
          <a:p>
            <a:pPr marL="0" indent="0">
              <a:buNone/>
            </a:pPr>
            <a:r>
              <a:rPr lang="en-US" sz="2000" u="sng" dirty="0" err="1"/>
              <a:t>java.lang.Object</a:t>
            </a:r>
            <a:r>
              <a:rPr lang="en-US" sz="2000" u="sng" dirty="0"/>
              <a:t>:</a:t>
            </a:r>
          </a:p>
          <a:p>
            <a:pPr>
              <a:buFont typeface="Wingdings" panose="05000000000000000000" pitchFamily="2" charset="2"/>
              <a:buChar char="§"/>
            </a:pPr>
            <a:r>
              <a:rPr lang="en-US" sz="2000" dirty="0"/>
              <a:t>The Class named Object is the base class for ALL classes</a:t>
            </a:r>
          </a:p>
          <a:p>
            <a:pPr>
              <a:buFont typeface="Wingdings" panose="05000000000000000000" pitchFamily="2" charset="2"/>
              <a:buChar char="§"/>
            </a:pPr>
            <a:r>
              <a:rPr lang="en-US" sz="2000" dirty="0"/>
              <a:t>It contains numerous methods including </a:t>
            </a:r>
            <a:r>
              <a:rPr lang="en-US" sz="2000" dirty="0" err="1"/>
              <a:t>toString</a:t>
            </a:r>
            <a:r>
              <a:rPr lang="en-US" sz="2000" dirty="0"/>
              <a:t>()</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r>
              <a:rPr lang="en-US" sz="2000" dirty="0"/>
              <a:t>A little foreshadowing… the screen to the right was automatically generated using </a:t>
            </a:r>
            <a:r>
              <a:rPr lang="en-US" sz="2000" dirty="0" err="1"/>
              <a:t>JavaDoc</a:t>
            </a:r>
            <a:r>
              <a:rPr lang="en-US" sz="2000" dirty="0"/>
              <a:t> </a:t>
            </a:r>
          </a:p>
          <a:p>
            <a:pPr>
              <a:buFont typeface="Wingdings" panose="05000000000000000000" pitchFamily="2" charset="2"/>
              <a:buChar char="§"/>
            </a:pPr>
            <a:endParaRPr lang="en-US" sz="2000" dirty="0"/>
          </a:p>
          <a:p>
            <a:pPr marL="0" indent="0">
              <a:buNone/>
            </a:pPr>
            <a:endParaRPr lang="en-US" sz="2000" dirty="0"/>
          </a:p>
        </p:txBody>
      </p:sp>
      <p:sp>
        <p:nvSpPr>
          <p:cNvPr id="6" name="Arrow: Down 5"/>
          <p:cNvSpPr/>
          <p:nvPr/>
        </p:nvSpPr>
        <p:spPr>
          <a:xfrm rot="16200000">
            <a:off x="4901267" y="563651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333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Overriding vs. Overloading</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Overriding Method</a:t>
            </a:r>
            <a:r>
              <a:rPr lang="en-US" sz="2000" dirty="0"/>
              <a:t>: Subclass implementing same method name and same parameters </a:t>
            </a:r>
          </a:p>
          <a:p>
            <a:pPr marL="0" indent="0">
              <a:buNone/>
            </a:pPr>
            <a:r>
              <a:rPr lang="en-US" sz="2000" u="sng" dirty="0"/>
              <a:t>Overloading Method</a:t>
            </a:r>
            <a:r>
              <a:rPr lang="en-US" sz="2000" dirty="0"/>
              <a:t>: Same function name with different number of parameters. Only use this in specific situations like Constructors.</a:t>
            </a:r>
          </a:p>
          <a:p>
            <a:pPr marL="0" indent="0">
              <a:buNone/>
            </a:pPr>
            <a:endParaRPr lang="en-US" sz="2000" dirty="0"/>
          </a:p>
        </p:txBody>
      </p:sp>
      <p:pic>
        <p:nvPicPr>
          <p:cNvPr id="6" name="Picture 5"/>
          <p:cNvPicPr>
            <a:picLocks noChangeAspect="1"/>
          </p:cNvPicPr>
          <p:nvPr/>
        </p:nvPicPr>
        <p:blipFill>
          <a:blip r:embed="rId3"/>
          <a:stretch>
            <a:fillRect/>
          </a:stretch>
        </p:blipFill>
        <p:spPr>
          <a:xfrm>
            <a:off x="7520662" y="1105896"/>
            <a:ext cx="4114800" cy="5350820"/>
          </a:xfrm>
          <a:prstGeom prst="rect">
            <a:avLst/>
          </a:prstGeom>
        </p:spPr>
      </p:pic>
      <p:sp>
        <p:nvSpPr>
          <p:cNvPr id="7" name="Arrow: Down 6"/>
          <p:cNvSpPr/>
          <p:nvPr/>
        </p:nvSpPr>
        <p:spPr>
          <a:xfrm rot="16200000">
            <a:off x="7016578" y="181879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Overriding</a:t>
            </a:r>
          </a:p>
        </p:txBody>
      </p:sp>
      <p:sp>
        <p:nvSpPr>
          <p:cNvPr id="10" name="Arrow: Down 9"/>
          <p:cNvSpPr/>
          <p:nvPr/>
        </p:nvSpPr>
        <p:spPr>
          <a:xfrm rot="16200000">
            <a:off x="7016577" y="3626697"/>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07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3473EA1A-2744-48E8-B2A3-4F89C0FC849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6304</TotalTime>
  <Words>2299</Words>
  <Application>Microsoft Office PowerPoint</Application>
  <PresentationFormat>Widescreen</PresentationFormat>
  <Paragraphs>225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Object-Oriented Programming</vt:lpstr>
      <vt:lpstr>Learning Objectives – Week 2</vt:lpstr>
      <vt:lpstr>Learning Objectives – Week 2 / Session 1</vt:lpstr>
      <vt:lpstr>Learning Objectives – Session 1</vt:lpstr>
      <vt:lpstr>Polymorphism</vt:lpstr>
      <vt:lpstr>Model-View-Controller</vt:lpstr>
      <vt:lpstr>Encapsulation… and Setters &amp; Getters</vt:lpstr>
      <vt:lpstr>Java Root Class</vt:lpstr>
      <vt:lpstr>Overriding vs. Overloading</vt:lpstr>
      <vt:lpstr>Overriding vs. Overloading</vt:lpstr>
      <vt:lpstr>Java Environment Overview [link]</vt:lpstr>
      <vt:lpstr>Install* Java Development Environment [link]</vt:lpstr>
      <vt:lpstr>Install* Java Development Environment (continued)</vt:lpstr>
      <vt:lpstr>Java Environment</vt:lpstr>
      <vt:lpstr>Java Integrated Development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240</cp:revision>
  <cp:lastPrinted>2017-03-18T17:25:45Z</cp:lastPrinted>
  <dcterms:created xsi:type="dcterms:W3CDTF">2016-08-15T18:20:40Z</dcterms:created>
  <dcterms:modified xsi:type="dcterms:W3CDTF">2017-03-23T17:00:25Z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