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91" r:id="rId3"/>
    <p:sldId id="302" r:id="rId4"/>
    <p:sldId id="306" r:id="rId5"/>
    <p:sldId id="307" r:id="rId6"/>
    <p:sldId id="308" r:id="rId7"/>
    <p:sldId id="309" r:id="rId8"/>
    <p:sldId id="310" r:id="rId9"/>
    <p:sldId id="311" r:id="rId10"/>
    <p:sldId id="301" r:id="rId11"/>
    <p:sldId id="300" r:id="rId12"/>
    <p:sldId id="299" r:id="rId13"/>
    <p:sldId id="263" r:id="rId1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76374" autoAdjust="0"/>
  </p:normalViewPr>
  <p:slideViewPr>
    <p:cSldViewPr snapToGrid="0">
      <p:cViewPr varScale="1">
        <p:scale>
          <a:sx n="130" d="100"/>
          <a:sy n="130" d="100"/>
        </p:scale>
        <p:origin x="1252"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10/17/2017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Test sync.</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Possible Topic: </a:t>
            </a:r>
            <a:r>
              <a:rPr lang="en-US" sz="1000" dirty="0" err="1"/>
              <a:t>WebAssembly</a:t>
            </a:r>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3490548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1522113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Who can modify the string so that </a:t>
            </a:r>
            <a:r>
              <a:rPr lang="en-US" sz="1200" dirty="0"/>
              <a:t>/247*-[a-z]/ will match</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168608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951269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1809836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15063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made the solution to our Week 3 lab available. My strong suggestion is to do you best on your own and using “normal” resources available to you (Web, classmates, etc.) and then use the solution as a last resort</a:t>
            </a:r>
            <a:r>
              <a:rPr lang="en-US"/>
              <a:t>. </a:t>
            </a:r>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032946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10/17/2017</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10/17/2017</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10/17/2017</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10/17/2017</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10/17/2017</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10/17/2017</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10/17/2017</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10/17/2017</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10/17/2017</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10/17/2017</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10/17/2017</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10/17/2017</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Web and Distributed Programming</a:t>
            </a:r>
            <a:br>
              <a:rPr lang="en-US" dirty="0"/>
            </a:br>
            <a:r>
              <a:rPr lang="en-US" sz="1800" dirty="0"/>
              <a:t>Instructor: Eric Pogue</a:t>
            </a:r>
            <a:br>
              <a:rPr lang="en-US" sz="1800" dirty="0"/>
            </a:br>
            <a:r>
              <a:rPr lang="en-US" sz="1800" dirty="0"/>
              <a:t>Session: 21</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p:txBody>
          <a:bodyPr>
            <a:normAutofit/>
          </a:bodyPr>
          <a:lstStyle/>
          <a:p>
            <a:pPr marL="0" indent="0">
              <a:buNone/>
            </a:pPr>
            <a:r>
              <a:rPr lang="en-US" sz="2000" dirty="0"/>
              <a:t>Agenda:</a:t>
            </a:r>
          </a:p>
          <a:p>
            <a:pPr marL="457200" indent="-457200">
              <a:buFont typeface="+mj-lt"/>
              <a:buAutoNum type="arabicPeriod"/>
            </a:pPr>
            <a:r>
              <a:rPr lang="en-US" sz="2000" dirty="0"/>
              <a:t>Friendly Conversation &amp; Good Natured Banter</a:t>
            </a:r>
          </a:p>
          <a:p>
            <a:pPr marL="457200" indent="-457200">
              <a:buFont typeface="+mj-lt"/>
              <a:buAutoNum type="arabicPeriod"/>
            </a:pPr>
            <a:r>
              <a:rPr lang="en-US" sz="2000" dirty="0"/>
              <a:t>Quick Review of Assignments From Last Class</a:t>
            </a:r>
          </a:p>
          <a:p>
            <a:pPr marL="457200" indent="-457200">
              <a:buFont typeface="+mj-lt"/>
              <a:buAutoNum type="arabicPeriod"/>
            </a:pPr>
            <a:r>
              <a:rPr lang="en-US" sz="2000" dirty="0"/>
              <a:t>Midterm Exam 1 Comments/Review</a:t>
            </a:r>
          </a:p>
          <a:p>
            <a:pPr marL="457200" indent="-457200">
              <a:buFont typeface="+mj-lt"/>
              <a:buAutoNum type="arabicPeriod"/>
            </a:pPr>
            <a:r>
              <a:rPr lang="en-US" sz="2000" dirty="0"/>
              <a:t>Google Maps Coding Session… Week 7 Lab &amp; Project 3: Google Maps!</a:t>
            </a:r>
          </a:p>
          <a:p>
            <a:pPr marL="0" indent="0">
              <a:buNone/>
            </a:pPr>
            <a:endParaRPr lang="en-US" sz="2000" dirty="0"/>
          </a:p>
          <a:p>
            <a:pPr marL="0" indent="0">
              <a:spcBef>
                <a:spcPts val="2400"/>
              </a:spcBef>
              <a:buNone/>
            </a:pPr>
            <a:r>
              <a:rPr lang="en-US" sz="2000" dirty="0"/>
              <a:t>Discussion &amp; Questions welcome at any time… please be present with no phones or email during our discussion time</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Todays 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u="sng" dirty="0"/>
              <a:t>Assignment (before next class):</a:t>
            </a:r>
            <a:endParaRPr lang="en-US" sz="2000" dirty="0"/>
          </a:p>
          <a:p>
            <a:r>
              <a:rPr lang="en-US" sz="2000" dirty="0"/>
              <a:t>Work on Project 3 due at the end of next week</a:t>
            </a:r>
          </a:p>
          <a:p>
            <a:r>
              <a:rPr lang="en-US" sz="2000" dirty="0"/>
              <a:t>Complete Ch.7.1 through 7.4</a:t>
            </a:r>
          </a:p>
        </p:txBody>
      </p:sp>
    </p:spTree>
    <p:extLst>
      <p:ext uri="{BB962C8B-B14F-4D97-AF65-F5344CB8AC3E}">
        <p14:creationId xmlns:p14="http://schemas.microsoft.com/office/powerpoint/2010/main" val="381941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078009"/>
          </a:xfrm>
        </p:spPr>
        <p:txBody>
          <a:bodyPr>
            <a:normAutofit/>
          </a:bodyPr>
          <a:lstStyle/>
          <a:p>
            <a:r>
              <a:rPr lang="en-US" sz="4800" dirty="0"/>
              <a:t>Live Coding Tutorial</a:t>
            </a:r>
            <a:br>
              <a:rPr lang="en-US" sz="4800" dirty="0"/>
            </a:br>
            <a:r>
              <a:rPr lang="en-US" sz="4800" dirty="0"/>
              <a:t>Google Maps API</a:t>
            </a:r>
          </a:p>
        </p:txBody>
      </p:sp>
    </p:spTree>
    <p:extLst>
      <p:ext uri="{BB962C8B-B14F-4D97-AF65-F5344CB8AC3E}">
        <p14:creationId xmlns:p14="http://schemas.microsoft.com/office/powerpoint/2010/main" val="361308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200256"/>
          </a:xfrm>
        </p:spPr>
        <p:txBody>
          <a:bodyPr>
            <a:normAutofit/>
          </a:bodyPr>
          <a:lstStyle/>
          <a:p>
            <a:br>
              <a:rPr lang="en-US" sz="4800" dirty="0"/>
            </a:br>
            <a:r>
              <a:rPr lang="en-US" sz="4800" dirty="0"/>
              <a:t>Week 8 Lab &amp; Project 3: </a:t>
            </a:r>
            <a:br>
              <a:rPr lang="en-US" sz="4800" dirty="0"/>
            </a:br>
            <a:r>
              <a:rPr lang="en-US" sz="4800" dirty="0"/>
              <a:t>Google Maps!</a:t>
            </a:r>
          </a:p>
        </p:txBody>
      </p:sp>
    </p:spTree>
    <p:extLst>
      <p:ext uri="{BB962C8B-B14F-4D97-AF65-F5344CB8AC3E}">
        <p14:creationId xmlns:p14="http://schemas.microsoft.com/office/powerpoint/2010/main" val="3973654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CPSC-24700</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From Last Class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u="sng" dirty="0"/>
              <a:t>Assignment:</a:t>
            </a:r>
          </a:p>
          <a:p>
            <a:r>
              <a:rPr lang="en-US" sz="2000" dirty="0"/>
              <a:t>Work on Project 3 due Wednesday, Oct 23</a:t>
            </a:r>
          </a:p>
          <a:p>
            <a:r>
              <a:rPr lang="en-US" sz="2000" dirty="0"/>
              <a:t>Compete Ch.6</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7897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078009"/>
          </a:xfrm>
        </p:spPr>
        <p:txBody>
          <a:bodyPr>
            <a:normAutofit/>
          </a:bodyPr>
          <a:lstStyle/>
          <a:p>
            <a:r>
              <a:rPr lang="en-US" sz="4800" dirty="0"/>
              <a:t>Review Midterm Exam #1</a:t>
            </a:r>
          </a:p>
        </p:txBody>
      </p:sp>
    </p:spTree>
    <p:extLst>
      <p:ext uri="{BB962C8B-B14F-4D97-AF65-F5344CB8AC3E}">
        <p14:creationId xmlns:p14="http://schemas.microsoft.com/office/powerpoint/2010/main" val="307299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Essay Question 1</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b="1" dirty="0"/>
              <a:t>What are HTML, CSS, and JavaScript and what are the main uses for each? Please provide a detailed explanation.</a:t>
            </a:r>
          </a:p>
          <a:p>
            <a:pPr marL="0" indent="0">
              <a:buNone/>
            </a:pPr>
            <a:r>
              <a:rPr lang="en-US" sz="2000" u="sng" dirty="0"/>
              <a:t>Answer:</a:t>
            </a:r>
            <a:r>
              <a:rPr lang="en-US" sz="2000" dirty="0"/>
              <a:t> </a:t>
            </a:r>
          </a:p>
          <a:p>
            <a:pPr marL="0" indent="0">
              <a:buNone/>
            </a:pPr>
            <a:r>
              <a:rPr lang="en-US" sz="2000" dirty="0"/>
              <a:t>HTML is the </a:t>
            </a:r>
            <a:r>
              <a:rPr lang="en-US" sz="2000" dirty="0" err="1"/>
              <a:t>HyperText</a:t>
            </a:r>
            <a:r>
              <a:rPr lang="en-US" sz="2000" dirty="0"/>
              <a:t> Markup Language. It is a language used for developing Web Pages. It works by marking up text of the document with tags that specify the structure and in some cases the presentation of the page to the browser.</a:t>
            </a:r>
          </a:p>
          <a:p>
            <a:pPr marL="0" indent="0">
              <a:buNone/>
            </a:pPr>
            <a:r>
              <a:rPr lang="en-US" sz="2000" dirty="0"/>
              <a:t>CSS are Cascading Style Sheets. It is a language used for specifying the presentation of a document written using a markup language like HTML.</a:t>
            </a:r>
          </a:p>
          <a:p>
            <a:pPr marL="0" indent="0">
              <a:buNone/>
            </a:pPr>
            <a:r>
              <a:rPr lang="en-US" sz="2000" dirty="0"/>
              <a:t>JavaScript is a scripting language used for developing dynamic web pages which can interact with the user. Common tasks that can be handled by JavaScript include validating user input, sending alerts to users, dynamically generating or changing HTML content, and game development.</a:t>
            </a:r>
          </a:p>
        </p:txBody>
      </p:sp>
    </p:spTree>
    <p:extLst>
      <p:ext uri="{BB962C8B-B14F-4D97-AF65-F5344CB8AC3E}">
        <p14:creationId xmlns:p14="http://schemas.microsoft.com/office/powerpoint/2010/main" val="261082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Essay Question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b="1" dirty="0"/>
              <a:t>What is a regular expression? What is its purpose and how can it be used within JavaScript?</a:t>
            </a:r>
          </a:p>
          <a:p>
            <a:pPr marL="0" indent="0">
              <a:buNone/>
            </a:pPr>
            <a:r>
              <a:rPr lang="en-US" sz="2000" u="sng" dirty="0"/>
              <a:t>Answer:</a:t>
            </a:r>
            <a:r>
              <a:rPr lang="en-US" sz="2000" dirty="0"/>
              <a:t> Regular expressions are a sequence of special characters which denote a pattern. They are used for matching various patterns in strings. Commonly, regular expressions are used for input validation and general text processing. In JavaScript, regular expressions are used for string methods that do pattern matching such as search, match, or replace. Alternatively, they can also be stored within a </a:t>
            </a:r>
            <a:r>
              <a:rPr lang="en-US" sz="2000" dirty="0" err="1"/>
              <a:t>RegExp</a:t>
            </a:r>
            <a:r>
              <a:rPr lang="en-US" sz="2000" dirty="0"/>
              <a:t> object and also used for pattern matching.</a:t>
            </a:r>
          </a:p>
        </p:txBody>
      </p:sp>
    </p:spTree>
    <p:extLst>
      <p:ext uri="{BB962C8B-B14F-4D97-AF65-F5344CB8AC3E}">
        <p14:creationId xmlns:p14="http://schemas.microsoft.com/office/powerpoint/2010/main" val="332282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Essay Question 3</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b="1" dirty="0"/>
              <a:t>What is HTTP and how does it work? Provide a detailed explanation.</a:t>
            </a:r>
          </a:p>
          <a:p>
            <a:pPr marL="0" indent="0">
              <a:buNone/>
            </a:pPr>
            <a:r>
              <a:rPr lang="en-US" sz="2000" u="sng" dirty="0"/>
              <a:t>Answer:</a:t>
            </a:r>
            <a:r>
              <a:rPr lang="en-US" sz="2000" dirty="0"/>
              <a:t> </a:t>
            </a:r>
          </a:p>
          <a:p>
            <a:pPr marL="0" indent="0">
              <a:buNone/>
            </a:pPr>
            <a:r>
              <a:rPr lang="en-US" sz="2000" dirty="0"/>
              <a:t>HTTP is the </a:t>
            </a:r>
            <a:r>
              <a:rPr lang="en-US" sz="2000" dirty="0" err="1"/>
              <a:t>HyperText</a:t>
            </a:r>
            <a:r>
              <a:rPr lang="en-US" sz="2000" dirty="0"/>
              <a:t> Transfer Protocol. It is an application layer protocol for the World Wide Web. It specifies how communication should be performed between a Web Browser and the Web Server. Using this protocol, the Web Browser sends a request message to the Web Server, indicating a request for a specific document. The Web Server receives this message, and sends back a response message with either the requested document or a dynamically generated document. The Web Browser then displays the contents of the response message to the user.</a:t>
            </a:r>
          </a:p>
        </p:txBody>
      </p:sp>
    </p:spTree>
    <p:extLst>
      <p:ext uri="{BB962C8B-B14F-4D97-AF65-F5344CB8AC3E}">
        <p14:creationId xmlns:p14="http://schemas.microsoft.com/office/powerpoint/2010/main" val="477352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Essay Question 4</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b="1" dirty="0"/>
              <a:t>Write the HTML code that will insert a hyperlink image in a document. The image filename is “pic.jpg” and the hyperlink URL is “page.html”.</a:t>
            </a:r>
          </a:p>
          <a:p>
            <a:pPr marL="0" indent="0">
              <a:buNone/>
            </a:pPr>
            <a:r>
              <a:rPr lang="en-US" sz="2000" u="sng" dirty="0"/>
              <a:t>Answer:</a:t>
            </a:r>
            <a:r>
              <a:rPr lang="en-US" sz="2000" dirty="0"/>
              <a:t> </a:t>
            </a:r>
          </a:p>
          <a:p>
            <a:pPr marL="0" indent="0">
              <a:buNone/>
            </a:pPr>
            <a:r>
              <a:rPr lang="en-US" sz="2000" dirty="0"/>
              <a:t>&lt;a </a:t>
            </a:r>
            <a:r>
              <a:rPr lang="en-US" sz="2000" dirty="0" err="1"/>
              <a:t>href</a:t>
            </a:r>
            <a:r>
              <a:rPr lang="en-US" sz="2000" dirty="0"/>
              <a:t> = "page.html" &gt;</a:t>
            </a:r>
            <a:br>
              <a:rPr lang="en-US" sz="2000" dirty="0"/>
            </a:br>
            <a:r>
              <a:rPr lang="en-US" sz="2000" dirty="0"/>
              <a:t>    &lt;</a:t>
            </a:r>
            <a:r>
              <a:rPr lang="en-US" sz="2000" dirty="0" err="1"/>
              <a:t>img</a:t>
            </a:r>
            <a:r>
              <a:rPr lang="en-US" sz="2000" dirty="0"/>
              <a:t> </a:t>
            </a:r>
            <a:r>
              <a:rPr lang="en-US" sz="2000" dirty="0" err="1"/>
              <a:t>src</a:t>
            </a:r>
            <a:r>
              <a:rPr lang="en-US" sz="2000" dirty="0"/>
              <a:t>="pic.jpg" /&gt;</a:t>
            </a:r>
            <a:br>
              <a:rPr lang="en-US" sz="2000" dirty="0"/>
            </a:br>
            <a:r>
              <a:rPr lang="en-US" sz="2000" dirty="0"/>
              <a:t>&lt;/a&gt;</a:t>
            </a:r>
          </a:p>
        </p:txBody>
      </p:sp>
    </p:spTree>
    <p:extLst>
      <p:ext uri="{BB962C8B-B14F-4D97-AF65-F5344CB8AC3E}">
        <p14:creationId xmlns:p14="http://schemas.microsoft.com/office/powerpoint/2010/main" val="318738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Other Questions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fontScale="92500" lnSpcReduction="20000"/>
          </a:bodyPr>
          <a:lstStyle/>
          <a:p>
            <a:pPr marL="0" indent="0">
              <a:buNone/>
            </a:pPr>
            <a:r>
              <a:rPr lang="en-US" sz="2000" b="1" dirty="0"/>
              <a:t>Which of the following regular expression will find a match in the following string?</a:t>
            </a:r>
          </a:p>
          <a:p>
            <a:pPr marL="0" indent="0">
              <a:buNone/>
            </a:pPr>
            <a:r>
              <a:rPr lang="en-US" sz="2000" b="1" dirty="0"/>
              <a:t> “Lewis University Fall 2012 CS 247-1”</a:t>
            </a:r>
          </a:p>
          <a:p>
            <a:pPr marL="0" indent="0">
              <a:buNone/>
            </a:pPr>
            <a:endParaRPr lang="en-US" sz="2000" u="sng" dirty="0"/>
          </a:p>
          <a:p>
            <a:pPr marL="0" indent="0">
              <a:buNone/>
            </a:pPr>
            <a:r>
              <a:rPr lang="en-US" sz="2000" u="sng" dirty="0"/>
              <a:t>Answer:</a:t>
            </a:r>
            <a:r>
              <a:rPr lang="en-US" sz="2000" dirty="0"/>
              <a:t>  /\d\d\d/</a:t>
            </a:r>
          </a:p>
          <a:p>
            <a:pPr marL="0" indent="0">
              <a:buNone/>
            </a:pPr>
            <a:endParaRPr lang="en-US" sz="2000" dirty="0"/>
          </a:p>
          <a:p>
            <a:pPr marL="0" indent="0">
              <a:buNone/>
            </a:pPr>
            <a:endParaRPr lang="en-US" sz="2000" dirty="0"/>
          </a:p>
          <a:p>
            <a:pPr marL="0" indent="0">
              <a:buNone/>
            </a:pPr>
            <a:r>
              <a:rPr lang="en-US" sz="2000" dirty="0"/>
              <a:t>Which of the following regular expression will find a match in the following string?</a:t>
            </a:r>
          </a:p>
          <a:p>
            <a:pPr marL="0" indent="0">
              <a:buNone/>
            </a:pPr>
            <a:r>
              <a:rPr lang="en-US" sz="2000" dirty="0"/>
              <a:t>“Lewis University Fall 2012 CS 247-1”</a:t>
            </a:r>
          </a:p>
          <a:p>
            <a:pPr marL="0" indent="0">
              <a:buNone/>
            </a:pPr>
            <a:endParaRPr lang="en-US" sz="2000" dirty="0"/>
          </a:p>
          <a:p>
            <a:pPr marL="0" indent="0">
              <a:buNone/>
            </a:pPr>
            <a:r>
              <a:rPr lang="en-US" sz="2000" dirty="0"/>
              <a:t>Incorrect: </a:t>
            </a:r>
          </a:p>
          <a:p>
            <a:pPr marL="0" indent="0">
              <a:buNone/>
            </a:pPr>
            <a:r>
              <a:rPr lang="en-US" sz="2000" dirty="0"/>
              <a:t>/247*-[a-z]/ </a:t>
            </a:r>
          </a:p>
          <a:p>
            <a:pPr marL="0" indent="0">
              <a:buNone/>
            </a:pPr>
            <a:endParaRPr lang="en-US" sz="2000" dirty="0"/>
          </a:p>
          <a:p>
            <a:pPr marL="0" indent="0">
              <a:buNone/>
            </a:pPr>
            <a:r>
              <a:rPr lang="en-US" sz="2000" dirty="0"/>
              <a:t>Correct Answer:	</a:t>
            </a:r>
          </a:p>
          <a:p>
            <a:pPr marL="0" indent="0">
              <a:buNone/>
            </a:pPr>
            <a:r>
              <a:rPr lang="en-US" sz="2000" dirty="0"/>
              <a:t>/\d\d\d/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25715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Midterm Exam 1 Final Notes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r>
              <a:rPr lang="en-US" sz="2000" dirty="0"/>
              <a:t>If you disagree on a question send me and email the provides the question, your answer, and why you feel the answer is correct</a:t>
            </a:r>
          </a:p>
          <a:p>
            <a:r>
              <a:rPr lang="en-US" sz="2000" dirty="0"/>
              <a:t>Overall Grades do not look like they are calculating correctly in Blackboard… I am looking into why this is the case</a:t>
            </a:r>
          </a:p>
          <a:p>
            <a:r>
              <a:rPr lang="en-US" sz="2000" dirty="0"/>
              <a:t>Per the Syllabus Midterm Exam 1 will be 10% of your final grade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62710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5967</TotalTime>
  <Words>750</Words>
  <Application>Microsoft Office PowerPoint</Application>
  <PresentationFormat>Widescreen</PresentationFormat>
  <Paragraphs>78</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Web and Distributed Programming Instructor: Eric Pogue Session: 21</vt:lpstr>
      <vt:lpstr>Assignment From Last Class</vt:lpstr>
      <vt:lpstr>Review Midterm Exam #1</vt:lpstr>
      <vt:lpstr>Essay Question 1</vt:lpstr>
      <vt:lpstr>Essay Question 2</vt:lpstr>
      <vt:lpstr>Essay Question 3</vt:lpstr>
      <vt:lpstr>Essay Question 4</vt:lpstr>
      <vt:lpstr>Other Questions</vt:lpstr>
      <vt:lpstr>Midterm Exam 1 Final Notes</vt:lpstr>
      <vt:lpstr>Todays Assignment</vt:lpstr>
      <vt:lpstr>Live Coding Tutorial Google Maps API</vt:lpstr>
      <vt:lpstr> Week 8 Lab &amp; Project 3:  Google Maps!</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139</cp:revision>
  <cp:lastPrinted>2017-09-22T21:12:54Z</cp:lastPrinted>
  <dcterms:created xsi:type="dcterms:W3CDTF">2017-08-24T13:36:27Z</dcterms:created>
  <dcterms:modified xsi:type="dcterms:W3CDTF">2017-10-17T20:25:31Z</dcterms:modified>
</cp:coreProperties>
</file>