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sldIdLst>
    <p:sldId id="381" r:id="rId5"/>
    <p:sldId id="466" r:id="rId6"/>
    <p:sldId id="289" r:id="rId7"/>
    <p:sldId id="506" r:id="rId8"/>
    <p:sldId id="502" r:id="rId9"/>
    <p:sldId id="457" r:id="rId10"/>
    <p:sldId id="501" r:id="rId11"/>
    <p:sldId id="503" r:id="rId12"/>
    <p:sldId id="504" r:id="rId13"/>
    <p:sldId id="505" r:id="rId14"/>
    <p:sldId id="507" r:id="rId15"/>
    <p:sldId id="467" r:id="rId16"/>
    <p:sldId id="509" r:id="rId17"/>
    <p:sldId id="470" r:id="rId18"/>
    <p:sldId id="480" r:id="rId19"/>
    <p:sldId id="458" r:id="rId20"/>
    <p:sldId id="476" r:id="rId21"/>
    <p:sldId id="478" r:id="rId22"/>
    <p:sldId id="479" r:id="rId23"/>
    <p:sldId id="481" r:id="rId24"/>
    <p:sldId id="475" r:id="rId25"/>
    <p:sldId id="472" r:id="rId26"/>
    <p:sldId id="473" r:id="rId27"/>
    <p:sldId id="497" r:id="rId28"/>
    <p:sldId id="498" r:id="rId29"/>
    <p:sldId id="490" r:id="rId30"/>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0048" autoAdjust="0"/>
  </p:normalViewPr>
  <p:slideViewPr>
    <p:cSldViewPr snapToGrid="0">
      <p:cViewPr varScale="1">
        <p:scale>
          <a:sx n="120" d="100"/>
          <a:sy n="120" d="100"/>
        </p:scale>
        <p:origin x="1728" y="72"/>
      </p:cViewPr>
      <p:guideLst/>
    </p:cSldViewPr>
  </p:slideViewPr>
  <p:outlineViewPr>
    <p:cViewPr>
      <p:scale>
        <a:sx n="33" d="100"/>
        <a:sy n="33" d="100"/>
      </p:scale>
      <p:origin x="0" y="-19888"/>
    </p:cViewPr>
  </p:outlineViewPr>
  <p:notesTextViewPr>
    <p:cViewPr>
      <p:scale>
        <a:sx n="3" d="2"/>
        <a:sy n="3" d="2"/>
      </p:scale>
      <p:origin x="0" y="0"/>
    </p:cViewPr>
  </p:notesTextViewPr>
  <p:notesViewPr>
    <p:cSldViewPr snapToGrid="0">
      <p:cViewPr varScale="1">
        <p:scale>
          <a:sx n="123" d="100"/>
          <a:sy n="123" d="100"/>
        </p:scale>
        <p:origin x="3944"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4/24/2017</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dirty="0"/>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dirty="0"/>
          </a:p>
        </p:txBody>
      </p:sp>
    </p:spTree>
    <p:extLst>
      <p:ext uri="{BB962C8B-B14F-4D97-AF65-F5344CB8AC3E}">
        <p14:creationId xmlns:p14="http://schemas.microsoft.com/office/powerpoint/2010/main" val="3942271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231244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2803347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4141110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4152035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Application performance is  ALWAYS a challenge. Learn how to optimize, test, and enhance the performance regularly. It can’t be built in at the end of a project!</a:t>
            </a:r>
          </a:p>
          <a:p>
            <a:pPr marL="0" indent="0">
              <a:buNone/>
            </a:pPr>
            <a:endParaRPr lang="en-US" sz="1000" dirty="0"/>
          </a:p>
          <a:p>
            <a:pPr marL="0" indent="0">
              <a:buNone/>
            </a:pPr>
            <a:r>
              <a:rPr lang="en-US" sz="1000" dirty="0"/>
              <a:t>Note that I have made updates to this week’s assignment. Please be sure to get the current version (it says “version 2” at the top) before you complete the assignment. </a:t>
            </a:r>
          </a:p>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dirty="0"/>
          </a:p>
        </p:txBody>
      </p:sp>
    </p:spTree>
    <p:extLst>
      <p:ext uri="{BB962C8B-B14F-4D97-AF65-F5344CB8AC3E}">
        <p14:creationId xmlns:p14="http://schemas.microsoft.com/office/powerpoint/2010/main" val="3660043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I believe that performance optimization is one of the most important and challenging aspects of developing high quality software.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Consider mobile phone networks and satellite networks… and latency.</a:t>
            </a:r>
          </a:p>
          <a:p>
            <a:endParaRPr lang="en-US" sz="1000" dirty="0"/>
          </a:p>
          <a:p>
            <a:r>
              <a:rPr lang="en-US" sz="1000" dirty="0"/>
              <a:t>User experience.</a:t>
            </a:r>
          </a:p>
          <a:p>
            <a:endParaRPr lang="en-US" sz="1000" dirty="0"/>
          </a:p>
          <a:p>
            <a:r>
              <a:rPr lang="en-US" sz="1000" dirty="0"/>
              <a:t>Know the difference between latency and bandwidth and how it impacts network and application performance:</a:t>
            </a:r>
          </a:p>
          <a:p>
            <a:r>
              <a:rPr lang="en-US" sz="1000" dirty="0"/>
              <a:t>https://en.wikipedia.org/wiki/Network_performance</a:t>
            </a:r>
          </a:p>
          <a:p>
            <a:endParaRPr lang="en-US" sz="1000" dirty="0"/>
          </a:p>
          <a:p>
            <a:r>
              <a:rPr lang="en-US" sz="1000" b="0" i="0" kern="1200" dirty="0">
                <a:solidFill>
                  <a:schemeClr val="tx1"/>
                </a:solidFill>
                <a:effectLst/>
                <a:latin typeface="+mn-lt"/>
                <a:ea typeface="+mn-ea"/>
                <a:cs typeface="+mn-cs"/>
              </a:rPr>
              <a:t>The following measures are often considered important:</a:t>
            </a:r>
          </a:p>
          <a:p>
            <a:r>
              <a:rPr lang="en-US" sz="1000" b="1" i="0" kern="1200" dirty="0">
                <a:solidFill>
                  <a:schemeClr val="tx1"/>
                </a:solidFill>
                <a:effectLst/>
                <a:latin typeface="+mn-lt"/>
                <a:ea typeface="+mn-ea"/>
                <a:cs typeface="+mn-cs"/>
              </a:rPr>
              <a:t>Bandwidth</a:t>
            </a:r>
            <a:r>
              <a:rPr lang="en-US" sz="1000" b="0" i="0" kern="1200" dirty="0">
                <a:solidFill>
                  <a:schemeClr val="tx1"/>
                </a:solidFill>
                <a:effectLst/>
                <a:latin typeface="+mn-lt"/>
                <a:ea typeface="+mn-ea"/>
                <a:cs typeface="+mn-cs"/>
              </a:rPr>
              <a:t> commonly measured in bits/second is the maximum rate that information can be transferred</a:t>
            </a:r>
          </a:p>
          <a:p>
            <a:r>
              <a:rPr lang="en-US" sz="1000" b="1" i="0" kern="1200" dirty="0">
                <a:solidFill>
                  <a:schemeClr val="tx1"/>
                </a:solidFill>
                <a:effectLst/>
                <a:latin typeface="+mn-lt"/>
                <a:ea typeface="+mn-ea"/>
                <a:cs typeface="+mn-cs"/>
              </a:rPr>
              <a:t>Latency</a:t>
            </a:r>
            <a:r>
              <a:rPr lang="en-US" sz="1000" b="0" i="0" kern="1200" dirty="0">
                <a:solidFill>
                  <a:schemeClr val="tx1"/>
                </a:solidFill>
                <a:effectLst/>
                <a:latin typeface="+mn-lt"/>
                <a:ea typeface="+mn-ea"/>
                <a:cs typeface="+mn-cs"/>
              </a:rPr>
              <a:t> the delay between the sender and the receiver decoding it, this is mainly a function of the signals travel time, and processing time at any nodes the information traverses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i="0" kern="1200" dirty="0">
                <a:solidFill>
                  <a:schemeClr val="tx1"/>
                </a:solidFill>
                <a:effectLst/>
                <a:latin typeface="+mn-lt"/>
                <a:ea typeface="+mn-ea"/>
                <a:cs typeface="+mn-cs"/>
              </a:rPr>
              <a:t>Throughput</a:t>
            </a:r>
            <a:r>
              <a:rPr lang="en-US" sz="1000" b="0" i="0" kern="1200" dirty="0">
                <a:solidFill>
                  <a:schemeClr val="tx1"/>
                </a:solidFill>
                <a:effectLst/>
                <a:latin typeface="+mn-lt"/>
                <a:ea typeface="+mn-ea"/>
                <a:cs typeface="+mn-cs"/>
              </a:rPr>
              <a:t> is the actual rate that information is transferred</a:t>
            </a:r>
          </a:p>
          <a:p>
            <a:r>
              <a:rPr lang="en-US" sz="1000" b="1" i="0" kern="1200" dirty="0">
                <a:solidFill>
                  <a:schemeClr val="tx1"/>
                </a:solidFill>
                <a:effectLst/>
                <a:latin typeface="+mn-lt"/>
                <a:ea typeface="+mn-ea"/>
                <a:cs typeface="+mn-cs"/>
              </a:rPr>
              <a:t>Jitter</a:t>
            </a:r>
            <a:r>
              <a:rPr lang="en-US" sz="1000" b="0" i="0" kern="1200" dirty="0">
                <a:solidFill>
                  <a:schemeClr val="tx1"/>
                </a:solidFill>
                <a:effectLst/>
                <a:latin typeface="+mn-lt"/>
                <a:ea typeface="+mn-ea"/>
                <a:cs typeface="+mn-cs"/>
              </a:rPr>
              <a:t> variation in packet delay at the receiver of the information</a:t>
            </a:r>
          </a:p>
          <a:p>
            <a:r>
              <a:rPr lang="en-US" sz="1000" b="1" i="0" kern="1200" dirty="0">
                <a:solidFill>
                  <a:schemeClr val="tx1"/>
                </a:solidFill>
                <a:effectLst/>
                <a:latin typeface="+mn-lt"/>
                <a:ea typeface="+mn-ea"/>
                <a:cs typeface="+mn-cs"/>
              </a:rPr>
              <a:t>Error rate</a:t>
            </a:r>
            <a:r>
              <a:rPr lang="en-US" sz="1000" b="0" i="0" kern="1200" dirty="0">
                <a:solidFill>
                  <a:schemeClr val="tx1"/>
                </a:solidFill>
                <a:effectLst/>
                <a:latin typeface="+mn-lt"/>
                <a:ea typeface="+mn-ea"/>
                <a:cs typeface="+mn-cs"/>
              </a:rPr>
              <a:t> the number of corrupted bits expressed as a percentage or fraction of the total sent</a:t>
            </a:r>
          </a:p>
          <a:p>
            <a:endParaRPr lang="en-US" sz="1000" dirty="0"/>
          </a:p>
          <a:p>
            <a:r>
              <a:rPr lang="en-US" sz="1000" dirty="0"/>
              <a:t>You can usually buy more bandwidth. Fixing a latency issue might require you to change the speed of light.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15</a:t>
            </a:fld>
            <a:endParaRPr lang="en-US" dirty="0"/>
          </a:p>
        </p:txBody>
      </p:sp>
    </p:spTree>
    <p:extLst>
      <p:ext uri="{BB962C8B-B14F-4D97-AF65-F5344CB8AC3E}">
        <p14:creationId xmlns:p14="http://schemas.microsoft.com/office/powerpoint/2010/main" val="2555495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difference between user perceived (real or perceived) is as important as actual performance. Optimizing application performance to reflect user capabilities is challenging and necessary. It doesn’t matter if you optimize an application to be 10 times faster if the bottleneck is how fast the user.</a:t>
            </a:r>
          </a:p>
          <a:p>
            <a:endParaRPr lang="en-US" sz="1000" dirty="0"/>
          </a:p>
          <a:p>
            <a:r>
              <a:rPr lang="en-US" sz="1000" dirty="0"/>
              <a:t>Multithreading is the primary method of optimizing CPU performance. It is unlikely to be of benefit if the bottleneck is elsewhere. For example, if you are disk bound, splitting your process into multiple threads is unlike to be of benefit.</a:t>
            </a:r>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836328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For this discussion we will using multithreading and multiprocessing terms synonymously for our purposes. </a:t>
            </a:r>
          </a:p>
          <a:p>
            <a:endParaRPr lang="en-US" sz="1000" dirty="0"/>
          </a:p>
          <a:p>
            <a:r>
              <a:rPr lang="en-US" sz="1000" dirty="0"/>
              <a:t>Modern central processing units (CPUs) are made up of cores. A core is like a mini-processor that works with its fellow cores to perform the work that applications request of the CPU. In the old days, a CPU had just one core, a single channel through which all requests would pass. This was how we optimized applications… CPU, memory, fast disk, slow disk. Today, though, with multiple CPUs and multiple cores, a CPU can pay attention to and do many things at once. </a:t>
            </a:r>
          </a:p>
          <a:p>
            <a:endParaRPr lang="en-US" sz="1000" dirty="0"/>
          </a:p>
          <a:p>
            <a:r>
              <a:rPr lang="en-US" sz="1000" dirty="0"/>
              <a:t>This architecture, in turn, allows today’s applications to perform multiple tasks at once. This ability is called multitasking. Multitasking enables an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970960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800"/>
              </a:spcBef>
              <a:buFont typeface="Wingdings" panose="05000000000000000000" pitchFamily="2" charset="2"/>
              <a:buChar char="§"/>
            </a:pPr>
            <a:r>
              <a:rPr lang="en-US" sz="1000" u="sng" dirty="0"/>
              <a:t>Rigidity</a:t>
            </a:r>
            <a:r>
              <a:rPr lang="en-US" sz="1000" dirty="0"/>
              <a:t> - It is hard to change because every change affects too many other parts of the system</a:t>
            </a:r>
          </a:p>
          <a:p>
            <a:pPr marL="285750" indent="-285750">
              <a:spcBef>
                <a:spcPts val="1800"/>
              </a:spcBef>
              <a:buFont typeface="Wingdings" panose="05000000000000000000" pitchFamily="2" charset="2"/>
              <a:buChar char="§"/>
            </a:pPr>
            <a:r>
              <a:rPr lang="en-US" sz="1000" u="sng" dirty="0"/>
              <a:t>Fragility</a:t>
            </a:r>
            <a:r>
              <a:rPr lang="en-US" sz="1000" dirty="0"/>
              <a:t> - When you make a change, unexpected parts of the system break </a:t>
            </a:r>
          </a:p>
          <a:p>
            <a:pPr marL="285750" indent="-285750">
              <a:spcBef>
                <a:spcPts val="1800"/>
              </a:spcBef>
              <a:buFont typeface="Wingdings" panose="05000000000000000000" pitchFamily="2" charset="2"/>
              <a:buChar char="§"/>
            </a:pPr>
            <a:r>
              <a:rPr lang="en-US" sz="1000" u="sng" dirty="0"/>
              <a:t>Immobility</a:t>
            </a:r>
            <a:r>
              <a:rPr lang="en-US" sz="1000" dirty="0"/>
              <a:t> - It is hard to reuse in another application because it cannot be disentangled from the current application</a:t>
            </a:r>
          </a:p>
          <a:p>
            <a:endParaRPr lang="en-US" sz="1000" dirty="0"/>
          </a:p>
          <a:p>
            <a:r>
              <a:rPr lang="en-US" sz="1000" dirty="0"/>
              <a:t>Stadia add-in net change example. </a:t>
            </a:r>
          </a:p>
          <a:p>
            <a:endParaRPr lang="en-US" sz="1000" dirty="0"/>
          </a:p>
          <a:p>
            <a:r>
              <a:rPr lang="en-US" sz="1200" b="0" i="0" kern="1200" dirty="0">
                <a:solidFill>
                  <a:schemeClr val="tx1"/>
                </a:solidFill>
                <a:effectLst/>
                <a:latin typeface="+mn-lt"/>
                <a:ea typeface="+mn-ea"/>
                <a:cs typeface="+mn-cs"/>
              </a:rPr>
              <a:t>Deadlock describes a situation where two or more threads are blocked forever, waiting for each other. Deadlock occurs when multiple threads need the same locks but obtain them in different order. </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3681124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1800"/>
              </a:spcBef>
              <a:buFont typeface="Wingdings" panose="05000000000000000000" pitchFamily="2" charset="2"/>
              <a:buChar char="§"/>
            </a:pPr>
            <a:r>
              <a:rPr lang="en-US" sz="1000" u="sng" dirty="0"/>
              <a:t>Rigidity</a:t>
            </a:r>
            <a:r>
              <a:rPr lang="en-US" sz="1000" dirty="0"/>
              <a:t> - It is hard to change because every change affects too many other parts of the system</a:t>
            </a:r>
          </a:p>
          <a:p>
            <a:pPr marL="285750" indent="-285750">
              <a:spcBef>
                <a:spcPts val="1800"/>
              </a:spcBef>
              <a:buFont typeface="Wingdings" panose="05000000000000000000" pitchFamily="2" charset="2"/>
              <a:buChar char="§"/>
            </a:pPr>
            <a:r>
              <a:rPr lang="en-US" sz="1000" u="sng" dirty="0"/>
              <a:t>Fragility</a:t>
            </a:r>
            <a:r>
              <a:rPr lang="en-US" sz="1000" dirty="0"/>
              <a:t> - When you make a change, unexpected parts of the system break </a:t>
            </a:r>
          </a:p>
          <a:p>
            <a:pPr marL="285750" indent="-285750">
              <a:spcBef>
                <a:spcPts val="1800"/>
              </a:spcBef>
              <a:buFont typeface="Wingdings" panose="05000000000000000000" pitchFamily="2" charset="2"/>
              <a:buChar char="§"/>
            </a:pPr>
            <a:r>
              <a:rPr lang="en-US" sz="1000" u="sng" dirty="0"/>
              <a:t>Immobility</a:t>
            </a:r>
            <a:r>
              <a:rPr lang="en-US" sz="1000" dirty="0"/>
              <a:t> - It is hard to reuse in another application because it cannot be disentangled from the current application</a:t>
            </a:r>
          </a:p>
          <a:p>
            <a:endParaRPr lang="en-US" sz="1000" dirty="0"/>
          </a:p>
          <a:p>
            <a:r>
              <a:rPr lang="en-US" sz="1000" dirty="0"/>
              <a:t>Increased complexity is the primary </a:t>
            </a:r>
            <a:r>
              <a:rPr lang="en-US" sz="1000" u="sng" dirty="0"/>
              <a:t>disadvantage</a:t>
            </a:r>
            <a:r>
              <a:rPr lang="en-US" sz="1000" dirty="0"/>
              <a:t> for developing multithreaded applications. </a:t>
            </a:r>
          </a:p>
          <a:p>
            <a:endParaRPr lang="en-US" sz="1000" dirty="0"/>
          </a:p>
          <a:p>
            <a:r>
              <a:rPr lang="en-US" sz="1000" dirty="0"/>
              <a:t>Some languages have come into existence in order to try to reduce the complexity of writing, enhancing, and supporting multithreaded applications. For example, Scala has implemented specific parallelization features in the core language that make it a first class threading language. Note that Scala also targets the Java runtime environment.</a:t>
            </a:r>
          </a:p>
          <a:p>
            <a:endParaRPr lang="en-US" sz="1000" dirty="0"/>
          </a:p>
          <a:p>
            <a:r>
              <a:rPr lang="en-US" sz="1000" dirty="0"/>
              <a:t>C++ would be an example of a language that has implemented a plethora of threading mechanisms for various platforms and implementations. Recent versions have introduced more common approaches. </a:t>
            </a:r>
          </a:p>
          <a:p>
            <a:endParaRPr lang="en-US" sz="1000" dirty="0"/>
          </a:p>
          <a:p>
            <a:r>
              <a:rPr lang="en-US" sz="1000" dirty="0"/>
              <a:t>Stadia add-in example. </a:t>
            </a:r>
          </a:p>
          <a:p>
            <a:endParaRPr lang="en-US" sz="1000" dirty="0"/>
          </a:p>
          <a:p>
            <a:r>
              <a:rPr lang="en-US" sz="1000" b="0" i="0" kern="1200" dirty="0">
                <a:solidFill>
                  <a:schemeClr val="tx1"/>
                </a:solidFill>
                <a:effectLst/>
                <a:latin typeface="+mn-lt"/>
                <a:ea typeface="+mn-ea"/>
                <a:cs typeface="+mn-cs"/>
              </a:rPr>
              <a:t>Deadlock describes a situation where two or more threads are blocked forever, waiting for each other. Deadlock occurs when multiple threads need the same locks but obtain them in different order. </a:t>
            </a:r>
          </a:p>
          <a:p>
            <a:endParaRPr lang="en-US" sz="1000" b="0" i="0" kern="1200" dirty="0">
              <a:solidFill>
                <a:schemeClr val="tx1"/>
              </a:solidFill>
              <a:effectLst/>
              <a:latin typeface="+mn-lt"/>
              <a:ea typeface="+mn-ea"/>
              <a:cs typeface="+mn-cs"/>
            </a:endParaRPr>
          </a:p>
          <a:p>
            <a:r>
              <a:rPr lang="en-US" sz="1000" b="0" i="0" kern="1200" dirty="0">
                <a:solidFill>
                  <a:schemeClr val="tx1"/>
                </a:solidFill>
                <a:effectLst/>
                <a:latin typeface="+mn-lt"/>
                <a:ea typeface="+mn-ea"/>
                <a:cs typeface="+mn-cs"/>
              </a:rPr>
              <a:t>Interesting threading article: </a:t>
            </a:r>
          </a:p>
          <a:p>
            <a:r>
              <a:rPr lang="en-US" sz="1000" dirty="0"/>
              <a:t>http://blog.smartbear.com/programming/why-johnny-cant-write-multithreaded-programs/</a:t>
            </a:r>
          </a:p>
          <a:p>
            <a:endParaRPr lang="en-US" sz="1000" dirty="0"/>
          </a:p>
          <a:p>
            <a:r>
              <a:rPr lang="en-US" sz="1000" dirty="0"/>
              <a:t>When reviewing libraries look for something like “</a:t>
            </a:r>
            <a:r>
              <a:rPr lang="en-US" sz="1200" b="0" i="0" kern="1200" dirty="0">
                <a:solidFill>
                  <a:schemeClr val="tx1"/>
                </a:solidFill>
                <a:effectLst/>
                <a:latin typeface="+mn-lt"/>
                <a:ea typeface="+mn-ea"/>
                <a:cs typeface="+mn-cs"/>
              </a:rPr>
              <a:t>This class is immutable and thread-safe.” before you use it in multithreaded development. </a:t>
            </a: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2767705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206068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1800"/>
              </a:spcBef>
              <a:buFont typeface="Wingdings" panose="05000000000000000000" pitchFamily="2" charset="2"/>
              <a:buNone/>
            </a:pPr>
            <a:r>
              <a:rPr lang="en-US" sz="1000" dirty="0"/>
              <a:t>It’s good to have a trivial subject matter when starting with threaded applications.  It’s challenging enough to learn a complex new topic when working with a random number or a prime number. </a:t>
            </a:r>
          </a:p>
          <a:p>
            <a:pPr marL="0" indent="0">
              <a:spcBef>
                <a:spcPts val="1800"/>
              </a:spcBef>
              <a:buFont typeface="Wingdings" panose="05000000000000000000" pitchFamily="2" charset="2"/>
              <a:buNone/>
            </a:pPr>
            <a:endParaRPr lang="en-US" sz="1000" dirty="0"/>
          </a:p>
          <a:p>
            <a:pPr marL="0" indent="0">
              <a:spcBef>
                <a:spcPts val="1800"/>
              </a:spcBef>
              <a:buFont typeface="Wingdings" panose="05000000000000000000" pitchFamily="2" charset="2"/>
              <a:buNone/>
            </a:pPr>
            <a:r>
              <a:rPr lang="en-US" sz="1000" dirty="0"/>
              <a:t>Bonus 10 points for anyone who can implement this application using “implements Runnable” and have it execute at the same speed as the “extending Thread” version… or explain why it performs consistently slower than the extends Thread implementation. </a:t>
            </a:r>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2153697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21</a:t>
            </a:fld>
            <a:endParaRPr lang="en-US" dirty="0"/>
          </a:p>
        </p:txBody>
      </p:sp>
    </p:spTree>
    <p:extLst>
      <p:ext uri="{BB962C8B-B14F-4D97-AF65-F5344CB8AC3E}">
        <p14:creationId xmlns:p14="http://schemas.microsoft.com/office/powerpoint/2010/main" val="4053031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Start Recording!!!</a:t>
            </a:r>
          </a:p>
          <a:p>
            <a:endParaRPr lang="en-US" sz="1000" dirty="0"/>
          </a:p>
          <a:p>
            <a:r>
              <a:rPr lang="en-US" sz="1000" dirty="0"/>
              <a:t>Suggested steps:</a:t>
            </a:r>
          </a:p>
          <a:p>
            <a:r>
              <a:rPr lang="en-US" sz="1000" dirty="0"/>
              <a:t>Write a shell application that compiles, runs, and prints a message to the console… make sure that you compile and run the application regularly</a:t>
            </a:r>
          </a:p>
          <a:p>
            <a:r>
              <a:rPr lang="en-US" sz="1000" dirty="0"/>
              <a:t>Write down the key objects and methods that you believe that you will need</a:t>
            </a:r>
          </a:p>
          <a:p>
            <a:r>
              <a:rPr lang="en-US" sz="1000" dirty="0"/>
              <a:t>Write a working single threaded application that finds prime numbers… including inputs, timings, </a:t>
            </a:r>
            <a:r>
              <a:rPr lang="en-US" sz="1000" dirty="0" err="1"/>
              <a:t>etc</a:t>
            </a:r>
            <a:endParaRPr lang="en-US" sz="1000" dirty="0"/>
          </a:p>
          <a:p>
            <a:r>
              <a:rPr lang="en-US" sz="1000" dirty="0"/>
              <a:t>Enhance it to use multiple threads</a:t>
            </a:r>
          </a:p>
          <a:p>
            <a:r>
              <a:rPr lang="en-US" sz="1000" dirty="0"/>
              <a:t>Test &amp; Enhance</a:t>
            </a:r>
          </a:p>
          <a:p>
            <a:r>
              <a:rPr lang="en-US" sz="1000" dirty="0"/>
              <a:t>Submit</a:t>
            </a:r>
          </a:p>
          <a:p>
            <a:endParaRPr lang="en-US" sz="1000" dirty="0"/>
          </a:p>
          <a:p>
            <a:r>
              <a:rPr lang="en-US" sz="1000" dirty="0"/>
              <a:t>Ask for help at any time…</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22</a:t>
            </a:fld>
            <a:endParaRPr lang="en-US" dirty="0"/>
          </a:p>
        </p:txBody>
      </p:sp>
    </p:spTree>
    <p:extLst>
      <p:ext uri="{BB962C8B-B14F-4D97-AF65-F5344CB8AC3E}">
        <p14:creationId xmlns:p14="http://schemas.microsoft.com/office/powerpoint/2010/main" val="2735405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000" dirty="0"/>
              <a:t>Application performance is  ALWAYS a challenge. Learn how to optimize, test, and enhance the performance regularly. It can’t be built in at the end of a project!</a:t>
            </a:r>
          </a:p>
          <a:p>
            <a:pPr marL="0" indent="0">
              <a:buNone/>
            </a:pPr>
            <a:endParaRPr lang="en-US" sz="1000" dirty="0"/>
          </a:p>
          <a:p>
            <a:pPr marL="0" indent="0">
              <a:buNone/>
            </a:pPr>
            <a:r>
              <a:rPr lang="en-US" sz="1000" dirty="0"/>
              <a:t>Given our experience with </a:t>
            </a:r>
            <a:r>
              <a:rPr lang="en-US" sz="1000" dirty="0" err="1"/>
              <a:t>ThreadedRandomNumbers</a:t>
            </a:r>
            <a:r>
              <a:rPr lang="en-US" sz="1000" dirty="0"/>
              <a:t> you may want to experiment with extending Thread vs. implementing Runnable?</a:t>
            </a:r>
          </a:p>
        </p:txBody>
      </p:sp>
      <p:sp>
        <p:nvSpPr>
          <p:cNvPr id="4" name="Slide Number Placeholder 3"/>
          <p:cNvSpPr>
            <a:spLocks noGrp="1"/>
          </p:cNvSpPr>
          <p:nvPr>
            <p:ph type="sldNum" sz="quarter" idx="10"/>
          </p:nvPr>
        </p:nvSpPr>
        <p:spPr/>
        <p:txBody>
          <a:bodyPr/>
          <a:lstStyle/>
          <a:p>
            <a:fld id="{5394DE12-7B9B-46AA-AC19-C30A49928B9B}" type="slidenum">
              <a:rPr lang="en-US" smtClean="0"/>
              <a:t>23</a:t>
            </a:fld>
            <a:endParaRPr lang="en-US" dirty="0"/>
          </a:p>
        </p:txBody>
      </p:sp>
    </p:spTree>
    <p:extLst>
      <p:ext uri="{BB962C8B-B14F-4D97-AF65-F5344CB8AC3E}">
        <p14:creationId xmlns:p14="http://schemas.microsoft.com/office/powerpoint/2010/main" val="34516474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40106042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25</a:t>
            </a:fld>
            <a:endParaRPr lang="en-US" dirty="0"/>
          </a:p>
        </p:txBody>
      </p:sp>
    </p:spTree>
    <p:extLst>
      <p:ext uri="{BB962C8B-B14F-4D97-AF65-F5344CB8AC3E}">
        <p14:creationId xmlns:p14="http://schemas.microsoft.com/office/powerpoint/2010/main" val="29520554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26</a:t>
            </a:fld>
            <a:endParaRPr lang="en-US" dirty="0"/>
          </a:p>
        </p:txBody>
      </p:sp>
    </p:spTree>
    <p:extLst>
      <p:ext uri="{BB962C8B-B14F-4D97-AF65-F5344CB8AC3E}">
        <p14:creationId xmlns:p14="http://schemas.microsoft.com/office/powerpoint/2010/main" val="3786532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3482009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We will utilize mostly Java and C# for our object-oriented programming examples. We may (or may not) do any Python work. Since it is often ‘unnatural’ to show procedural programming examples in Java, C#, or Python, we will implement programs in C to demonstrate procedure programming examples. Let me know if you have a desire to do some Python work… or work in another OOP language. If so, we can likely work something out. </a:t>
            </a:r>
          </a:p>
          <a:p>
            <a:endParaRPr lang="en-US" sz="1000" dirty="0"/>
          </a:p>
          <a:p>
            <a:r>
              <a:rPr lang="en-US" sz="1000" dirty="0"/>
              <a:t>Note that our reluctance to utilize C++ as a OOP learning tool is does not diminish the value of the C++ toolset. However, C++ is generally considered a very powerful set of tools with a  steep learning curve. It’s a very sharp knife… use it carefully. </a:t>
            </a:r>
          </a:p>
          <a:p>
            <a:endParaRPr lang="en-US" sz="1000" dirty="0"/>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1749078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history of Google’s Android and Java is nothing short of a soap opera:</a:t>
            </a:r>
          </a:p>
          <a:p>
            <a:r>
              <a:rPr lang="en-US" sz="1000" dirty="0"/>
              <a:t>http://www.zdnet.com/article/the-real-history-of-java-and-android-as-told-by-google/</a:t>
            </a:r>
          </a:p>
          <a:p>
            <a:endParaRPr lang="en-US" sz="1000" dirty="0"/>
          </a:p>
          <a:p>
            <a:r>
              <a:rPr lang="en-US" sz="1000" dirty="0"/>
              <a:t>Android uses mostly the Java API but does not have the right to use the Java name. Be aware that Software and Legal Protections can be VERY complicated.</a:t>
            </a:r>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428957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dirty="0"/>
          </a:p>
        </p:txBody>
      </p:sp>
    </p:spTree>
    <p:extLst>
      <p:ext uri="{BB962C8B-B14F-4D97-AF65-F5344CB8AC3E}">
        <p14:creationId xmlns:p14="http://schemas.microsoft.com/office/powerpoint/2010/main" val="2687333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602259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2756845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4/24/2017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4/24/2017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4/24/2017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4/24/2017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4/24/2017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4/24/2017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4/24/2017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4/24/2017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dirty="0"/>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4/24/2017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dirty="0"/>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NET_Framework"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en.wikipedia.org/wiki/List_of_CLI_language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Microsoft_Visual_Studio"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visualstudio.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tiobe.com/tiobe-index/"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Java_(programming_languag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C_Sharp_(programming_languag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NET_Framework"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en.wikipedia.org/wiki/List_of_CLI_languag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6 Session 1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Review this week’s programming Assignment</a:t>
            </a:r>
          </a:p>
          <a:p>
            <a:pPr marL="457200" indent="-457200">
              <a:buFont typeface="+mj-lt"/>
              <a:buAutoNum type="arabicPeriod"/>
            </a:pPr>
            <a:r>
              <a:rPr lang="en-US" sz="2000" dirty="0"/>
              <a:t>Introduce the week’s Learning Objectives</a:t>
            </a:r>
          </a:p>
          <a:p>
            <a:pPr marL="457200" indent="-457200">
              <a:buFont typeface="+mj-lt"/>
              <a:buAutoNum type="arabicPeriod"/>
            </a:pPr>
            <a:r>
              <a:rPr lang="en-US" sz="2000" dirty="0"/>
              <a:t>Topics</a:t>
            </a:r>
          </a:p>
        </p:txBody>
      </p:sp>
    </p:spTree>
    <p:extLst>
      <p:ext uri="{BB962C8B-B14F-4D97-AF65-F5344CB8AC3E}">
        <p14:creationId xmlns:p14="http://schemas.microsoft.com/office/powerpoint/2010/main" val="406333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 And .NET (continued)</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.NET Framework (pronounced dot net) is a software framework developed by Microsoft that runs primarily on Microsoft Windows. It includes a large class library and provides language interoperability (each language can use code written in other languages). Programs written for .NET execute in a software “managed code” environment named Common Language Runtime (CLR). </a:t>
            </a:r>
            <a:r>
              <a:rPr lang="en-US" sz="2000" dirty="0">
                <a:hlinkClick r:id="rId3"/>
              </a:rPr>
              <a:t>[link]</a:t>
            </a:r>
            <a:endParaRPr lang="en-US" sz="2000" dirty="0"/>
          </a:p>
          <a:p>
            <a:r>
              <a:rPr lang="en-US" sz="2000" dirty="0"/>
              <a:t>Implementations for many languages are available for .NET and CLI including Python… but not “real” Java </a:t>
            </a:r>
            <a:r>
              <a:rPr lang="en-US" sz="2000" dirty="0">
                <a:hlinkClick r:id="rId4"/>
              </a:rPr>
              <a:t>[link]</a:t>
            </a:r>
            <a:endParaRPr lang="en-US" sz="2000" dirty="0"/>
          </a:p>
          <a:p>
            <a:r>
              <a:rPr lang="en-US" sz="2000" dirty="0"/>
              <a:t>Provides and object-oriented platform that is language agnostic</a:t>
            </a:r>
          </a:p>
          <a:p>
            <a:r>
              <a:rPr lang="en-US" sz="2000" dirty="0"/>
              <a:t>ASP.NET is the “standard” .NET Web development environment</a:t>
            </a:r>
          </a:p>
          <a:p>
            <a:r>
              <a:rPr lang="en-US" sz="2000" dirty="0"/>
              <a:t>Achieving dominance on Windows desktop, competitive place in cloud (Azure), and XBOX</a:t>
            </a:r>
          </a:p>
          <a:p>
            <a:endParaRPr lang="en-US" sz="2000" dirty="0"/>
          </a:p>
        </p:txBody>
      </p:sp>
    </p:spTree>
    <p:extLst>
      <p:ext uri="{BB962C8B-B14F-4D97-AF65-F5344CB8AC3E}">
        <p14:creationId xmlns:p14="http://schemas.microsoft.com/office/powerpoint/2010/main" val="2479117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Professional Positioning</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Become a professional software developer with depth in on or two areas (i.e. an expert in web application development in Java) and an understanding of several more (i.e. know a little system admin / </a:t>
            </a:r>
            <a:r>
              <a:rPr lang="en-US" sz="2000" dirty="0" err="1"/>
              <a:t>devops</a:t>
            </a:r>
            <a:r>
              <a:rPr lang="en-US" sz="2000" dirty="0"/>
              <a:t> and something about the healthcare industry).</a:t>
            </a:r>
          </a:p>
          <a:p>
            <a:r>
              <a:rPr lang="en-US" sz="2000" dirty="0"/>
              <a:t>Do NOT become the Java expert (only)</a:t>
            </a:r>
          </a:p>
          <a:p>
            <a:r>
              <a:rPr lang="en-US" sz="2000" dirty="0"/>
              <a:t>Languages and environments are tools, you will need to know several and be able to learn more</a:t>
            </a:r>
          </a:p>
          <a:p>
            <a:r>
              <a:rPr lang="en-US" sz="2000" dirty="0"/>
              <a:t>Branch out and play other related roles like business analyst, project manager, team leader, database analyst, product manager, architect, etc. </a:t>
            </a:r>
          </a:p>
          <a:p>
            <a:r>
              <a:rPr lang="en-US" sz="2000" dirty="0"/>
              <a:t>Know something about the domain</a:t>
            </a:r>
          </a:p>
          <a:p>
            <a:r>
              <a:rPr lang="en-US" sz="2000" dirty="0"/>
              <a:t>Get out and see your customers and business partners</a:t>
            </a:r>
          </a:p>
        </p:txBody>
      </p:sp>
    </p:spTree>
    <p:extLst>
      <p:ext uri="{BB962C8B-B14F-4D97-AF65-F5344CB8AC3E}">
        <p14:creationId xmlns:p14="http://schemas.microsoft.com/office/powerpoint/2010/main" val="2169927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6</a:t>
            </a:r>
          </a:p>
          <a:p>
            <a:pPr algn="l"/>
            <a:r>
              <a:rPr lang="en-US" dirty="0"/>
              <a:t>Session: 1</a:t>
            </a:r>
          </a:p>
          <a:p>
            <a:pPr algn="l"/>
            <a:r>
              <a:rPr lang="en-US" dirty="0"/>
              <a:t>Instructor: Eric Pogue</a:t>
            </a:r>
          </a:p>
        </p:txBody>
      </p:sp>
    </p:spTree>
    <p:extLst>
      <p:ext uri="{BB962C8B-B14F-4D97-AF65-F5344CB8AC3E}">
        <p14:creationId xmlns:p14="http://schemas.microsoft.com/office/powerpoint/2010/main" val="1130818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6 Session 2 </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6" name="Content Placeholder 5"/>
          <p:cNvSpPr>
            <a:spLocks noGrp="1"/>
          </p:cNvSpPr>
          <p:nvPr>
            <p:ph idx="1"/>
          </p:nvPr>
        </p:nvSpPr>
        <p:spPr/>
        <p:txBody>
          <a:bodyPr>
            <a:normAutofit/>
          </a:bodyPr>
          <a:lstStyle/>
          <a:p>
            <a:pPr marL="457200" indent="-457200">
              <a:buFont typeface="+mj-lt"/>
              <a:buAutoNum type="arabicPeriod"/>
            </a:pPr>
            <a:r>
              <a:rPr lang="en-US" sz="2000" dirty="0">
                <a:solidFill>
                  <a:schemeClr val="bg1">
                    <a:lumMod val="65000"/>
                  </a:schemeClr>
                </a:solidFill>
              </a:rPr>
              <a:t>Download and install Visual Studio... And implement  Hello World in C#</a:t>
            </a:r>
          </a:p>
          <a:p>
            <a:pPr marL="457200" indent="-457200">
              <a:buFont typeface="+mj-lt"/>
              <a:buAutoNum type="arabicPeriod"/>
            </a:pPr>
            <a:r>
              <a:rPr lang="en-US" sz="2000" dirty="0">
                <a:solidFill>
                  <a:schemeClr val="bg1">
                    <a:lumMod val="65000"/>
                  </a:schemeClr>
                </a:solidFill>
              </a:rPr>
              <a:t>Identify characteristics of Java, Python, and C#</a:t>
            </a:r>
          </a:p>
          <a:p>
            <a:pPr marL="457200" indent="-457200">
              <a:buFont typeface="+mj-lt"/>
              <a:buAutoNum type="arabicPeriod"/>
            </a:pPr>
            <a:r>
              <a:rPr lang="en-US" sz="2000" dirty="0">
                <a:solidFill>
                  <a:schemeClr val="bg1">
                    <a:lumMod val="65000"/>
                  </a:schemeClr>
                </a:solidFill>
              </a:rPr>
              <a:t>Professional positioning </a:t>
            </a:r>
          </a:p>
          <a:p>
            <a:pPr marL="457200" indent="-457200">
              <a:buFont typeface="+mj-lt"/>
              <a:buAutoNum type="arabicPeriod"/>
            </a:pPr>
            <a:r>
              <a:rPr lang="en-US" sz="2000" strike="sngStrike" dirty="0">
                <a:solidFill>
                  <a:schemeClr val="bg1">
                    <a:lumMod val="65000"/>
                  </a:schemeClr>
                </a:solidFill>
              </a:rPr>
              <a:t>Write non-object-oriented programs that use sequence, selection, and repetition </a:t>
            </a:r>
          </a:p>
          <a:p>
            <a:pPr marL="457200" indent="-457200">
              <a:buFont typeface="+mj-lt"/>
              <a:buAutoNum type="arabicPeriod"/>
            </a:pPr>
            <a:r>
              <a:rPr lang="en-US" sz="2000" dirty="0"/>
              <a:t>Define a C# class, complete with properties, methods, and constructors</a:t>
            </a:r>
          </a:p>
          <a:p>
            <a:pPr marL="457200" indent="-457200">
              <a:buFont typeface="+mj-lt"/>
              <a:buAutoNum type="arabicPeriod"/>
            </a:pPr>
            <a:r>
              <a:rPr lang="en-US" sz="2000" dirty="0"/>
              <a:t>Use C# built-in text file objects to create and read text files</a:t>
            </a:r>
          </a:p>
          <a:p>
            <a:pPr marL="457200" indent="-457200">
              <a:buFont typeface="+mj-lt"/>
              <a:buAutoNum type="arabicPeriod"/>
            </a:pPr>
            <a:r>
              <a:rPr lang="en-US" sz="2000" dirty="0"/>
              <a:t>Use inheritance to create a hierarchy of classes that are related to each other</a:t>
            </a:r>
          </a:p>
          <a:p>
            <a:pPr marL="457200" indent="-457200">
              <a:buFont typeface="+mj-lt"/>
              <a:buAutoNum type="arabicPeriod"/>
            </a:pPr>
            <a:r>
              <a:rPr lang="en-US" sz="2000" dirty="0"/>
              <a:t>Create objects of classes and use them to carry out the work of your program</a:t>
            </a:r>
          </a:p>
          <a:p>
            <a:pPr marL="457200" indent="-457200">
              <a:buFont typeface="+mj-lt"/>
              <a:buAutoNum type="arabicPeriod"/>
            </a:pPr>
            <a:r>
              <a:rPr lang="en-US" sz="2000" dirty="0"/>
              <a:t>Work with C# lists</a:t>
            </a:r>
          </a:p>
          <a:p>
            <a:pPr marL="457200" indent="-457200">
              <a:buFont typeface="+mj-lt"/>
              <a:buAutoNum type="arabicPeriod"/>
            </a:pPr>
            <a:r>
              <a:rPr lang="en-US" sz="2000" dirty="0"/>
              <a:t>Deal with a list of related objects polymorphically</a:t>
            </a:r>
          </a:p>
          <a:p>
            <a:endParaRPr lang="en-US" sz="2000" dirty="0"/>
          </a:p>
        </p:txBody>
      </p:sp>
    </p:spTree>
    <p:extLst>
      <p:ext uri="{BB962C8B-B14F-4D97-AF65-F5344CB8AC3E}">
        <p14:creationId xmlns:p14="http://schemas.microsoft.com/office/powerpoint/2010/main" val="284483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a:t>
            </a:r>
            <a:r>
              <a:rPr lang="en-US" sz="3600" dirty="0"/>
              <a:t>… plus Questions</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Write a performance optimized command line C# application that will programmatically find prime numbers and store the numbers sorted in an output file. </a:t>
            </a:r>
          </a:p>
          <a:p>
            <a:pPr marL="0" indent="0">
              <a:buNone/>
            </a:pPr>
            <a:r>
              <a:rPr lang="en-US" sz="2000" dirty="0"/>
              <a:t>In </a:t>
            </a:r>
            <a:r>
              <a:rPr lang="en-US" sz="2000" dirty="0" err="1"/>
              <a:t>FastPrime</a:t>
            </a:r>
            <a:r>
              <a:rPr lang="en-US" sz="2000" dirty="0"/>
              <a:t> we will create a command line Java application that will:</a:t>
            </a:r>
          </a:p>
          <a:p>
            <a:pPr marL="457200" indent="-457200">
              <a:buFont typeface="+mj-lt"/>
              <a:buAutoNum type="arabicPeriod"/>
            </a:pPr>
            <a:r>
              <a:rPr lang="en-US" sz="2000" dirty="0"/>
              <a:t>Use multiple threads to find the prime numbers between two numbers</a:t>
            </a:r>
          </a:p>
          <a:p>
            <a:pPr marL="457200" indent="-457200">
              <a:buFont typeface="+mj-lt"/>
              <a:buAutoNum type="arabicPeriod"/>
            </a:pPr>
            <a:r>
              <a:rPr lang="en-US" sz="2000" dirty="0"/>
              <a:t>Sort those results and store them to a file</a:t>
            </a:r>
          </a:p>
          <a:p>
            <a:pPr marL="457200" indent="-457200">
              <a:buFont typeface="+mj-lt"/>
              <a:buAutoNum type="arabicPeriod"/>
            </a:pPr>
            <a:r>
              <a:rPr lang="en-US" sz="2000" dirty="0"/>
              <a:t>Perform some timings</a:t>
            </a:r>
          </a:p>
          <a:p>
            <a:pPr marL="457200" indent="-457200">
              <a:buFont typeface="+mj-lt"/>
              <a:buAutoNum type="arabicPeriod"/>
            </a:pPr>
            <a:r>
              <a:rPr lang="en-US" sz="2000" dirty="0"/>
              <a:t>… And do this all </a:t>
            </a:r>
            <a:r>
              <a:rPr lang="en-US" sz="2000" u="sng" dirty="0"/>
              <a:t>very</a:t>
            </a:r>
            <a:r>
              <a:rPr lang="en-US" sz="2000" dirty="0"/>
              <a:t> fast</a:t>
            </a:r>
          </a:p>
          <a:p>
            <a:pPr marL="457200" indent="-457200">
              <a:buFont typeface="+mj-lt"/>
              <a:buAutoNum type="arabicPeriod"/>
            </a:pPr>
            <a:r>
              <a:rPr lang="en-US" sz="2000" dirty="0"/>
              <a:t>Come to our Thursday lunch session with any questions… or email your question head of time </a:t>
            </a:r>
          </a:p>
          <a:p>
            <a:pPr marL="0" indent="0">
              <a:buNone/>
            </a:pPr>
            <a:endParaRPr lang="en-US" sz="2000" dirty="0"/>
          </a:p>
          <a:p>
            <a:pPr marL="0" indent="0">
              <a:buNone/>
            </a:pPr>
            <a:endParaRPr lang="en-US" sz="2000" dirty="0"/>
          </a:p>
          <a:p>
            <a:pPr marL="0" indent="0">
              <a:buNone/>
            </a:pPr>
            <a:r>
              <a:rPr lang="en-US" sz="2000" dirty="0"/>
              <a:t>See the details in this week’s assignment. </a:t>
            </a:r>
          </a:p>
        </p:txBody>
      </p:sp>
    </p:spTree>
    <p:extLst>
      <p:ext uri="{BB962C8B-B14F-4D97-AF65-F5344CB8AC3E}">
        <p14:creationId xmlns:p14="http://schemas.microsoft.com/office/powerpoint/2010/main" val="275512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Performance Optimization and Threading</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b="1" dirty="0"/>
              <a:t>Performance</a:t>
            </a:r>
            <a:r>
              <a:rPr lang="en-US" sz="2000" dirty="0"/>
              <a:t> is critical in application development… the focus of performance optimization continues to evolve, but the  criticality remains very high! Multithreading is one very important way that we can optimize CPU performance; however, there are many other performance bottlenecks and optimization techniques:</a:t>
            </a:r>
          </a:p>
          <a:p>
            <a:r>
              <a:rPr lang="en-US" sz="2000" dirty="0"/>
              <a:t>CPU… threading</a:t>
            </a:r>
          </a:p>
          <a:p>
            <a:r>
              <a:rPr lang="en-US" sz="2000" dirty="0"/>
              <a:t>Memory… optimize disk usage, buy more memory</a:t>
            </a:r>
          </a:p>
          <a:p>
            <a:r>
              <a:rPr lang="en-US" sz="2000" dirty="0"/>
              <a:t>Disk IO… buffering, file size, or faster (more expensive) disks</a:t>
            </a:r>
          </a:p>
          <a:p>
            <a:r>
              <a:rPr lang="en-US" sz="2000" dirty="0"/>
              <a:t>Network bandwidth… “file” or package size</a:t>
            </a:r>
          </a:p>
          <a:p>
            <a:r>
              <a:rPr lang="en-US" sz="2000" dirty="0"/>
              <a:t>Network latency… pray for a miracle!</a:t>
            </a:r>
          </a:p>
          <a:p>
            <a:r>
              <a:rPr lang="en-US" sz="2000" dirty="0"/>
              <a:t>User Interaction and Capabilities</a:t>
            </a:r>
          </a:p>
        </p:txBody>
      </p:sp>
    </p:spTree>
    <p:extLst>
      <p:ext uri="{BB962C8B-B14F-4D97-AF65-F5344CB8AC3E}">
        <p14:creationId xmlns:p14="http://schemas.microsoft.com/office/powerpoint/2010/main" val="4293980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Threads &amp; Multithreaded Applications</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Multithreading: A technique by which a single set of code can be used by several processors or cores at different stages of execution.</a:t>
            </a:r>
          </a:p>
          <a:p>
            <a:r>
              <a:rPr lang="en-US" sz="2000" dirty="0"/>
              <a:t>Threads and application performance are becoming nearly synonymous</a:t>
            </a:r>
          </a:p>
          <a:p>
            <a:r>
              <a:rPr lang="en-US" sz="2000" dirty="0"/>
              <a:t>Moore’s law only remains achievable if we can effectively utilize multi-processor, multi-core, and multi-threaded applications</a:t>
            </a:r>
          </a:p>
          <a:p>
            <a:r>
              <a:rPr lang="en-US" sz="2000" dirty="0"/>
              <a:t>Our performance principles that we discuss will be applicable across platforms and environments </a:t>
            </a:r>
          </a:p>
          <a:p>
            <a:r>
              <a:rPr lang="en-US" sz="2000" dirty="0"/>
              <a:t>Our practical focus will be on Java multi-threading</a:t>
            </a:r>
          </a:p>
          <a:p>
            <a:r>
              <a:rPr lang="en-US" sz="2000" dirty="0"/>
              <a:t>Parallel processing has become the focus of the computing and software development industry</a:t>
            </a:r>
          </a:p>
          <a:p>
            <a:r>
              <a:rPr lang="en-US" sz="2000" dirty="0"/>
              <a:t>The rise of big data, artificial intelligence, virtual/augmented reality, and dedicated graphical processing units (GPUs) have made that a nearly guaranteed trend for years to come</a:t>
            </a:r>
          </a:p>
        </p:txBody>
      </p:sp>
    </p:spTree>
    <p:extLst>
      <p:ext uri="{BB962C8B-B14F-4D97-AF65-F5344CB8AC3E}">
        <p14:creationId xmlns:p14="http://schemas.microsoft.com/office/powerpoint/2010/main" val="4188150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Processors, Cores, and Threads</a:t>
            </a:r>
          </a:p>
        </p:txBody>
      </p:sp>
      <p:sp>
        <p:nvSpPr>
          <p:cNvPr id="3" name="Content Placeholder 2"/>
          <p:cNvSpPr>
            <a:spLocks noGrp="1"/>
          </p:cNvSpPr>
          <p:nvPr>
            <p:ph idx="1"/>
          </p:nvPr>
        </p:nvSpPr>
        <p:spPr>
          <a:xfrm>
            <a:off x="838198" y="1525772"/>
            <a:ext cx="10515601" cy="4651191"/>
          </a:xfrm>
        </p:spPr>
        <p:txBody>
          <a:bodyPr>
            <a:normAutofit/>
          </a:bodyPr>
          <a:lstStyle/>
          <a:p>
            <a:r>
              <a:rPr lang="en-US" sz="2000" dirty="0"/>
              <a:t>Computers have one or more Processors (CPUs)</a:t>
            </a:r>
          </a:p>
          <a:p>
            <a:r>
              <a:rPr lang="en-US" sz="2000" dirty="0"/>
              <a:t>Processors each have one or more Cores</a:t>
            </a:r>
          </a:p>
          <a:p>
            <a:r>
              <a:rPr lang="en-US" sz="2000" dirty="0"/>
              <a:t>Cores can create one or more Threads</a:t>
            </a:r>
          </a:p>
          <a:p>
            <a:r>
              <a:rPr lang="en-US" sz="2000" dirty="0"/>
              <a:t>An application running only on one thread of a dual </a:t>
            </a:r>
            <a:r>
              <a:rPr lang="en-US" sz="2000" dirty="0" err="1"/>
              <a:t>cpu</a:t>
            </a:r>
            <a:r>
              <a:rPr lang="en-US" sz="2000" dirty="0"/>
              <a:t>, quad-core, single thread can utilize only a portion of 1/8</a:t>
            </a:r>
            <a:r>
              <a:rPr lang="en-US" sz="2000" baseline="30000" dirty="0"/>
              <a:t>th</a:t>
            </a:r>
            <a:r>
              <a:rPr lang="en-US" sz="2000" dirty="0"/>
              <a:t> of the processing power of that machine</a:t>
            </a:r>
          </a:p>
        </p:txBody>
      </p:sp>
    </p:spTree>
    <p:extLst>
      <p:ext uri="{BB962C8B-B14F-4D97-AF65-F5344CB8AC3E}">
        <p14:creationId xmlns:p14="http://schemas.microsoft.com/office/powerpoint/2010/main" val="1746298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Development</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Now for the bad news. Multi-Threaded Development is really hard!</a:t>
            </a:r>
          </a:p>
        </p:txBody>
      </p:sp>
      <p:pic>
        <p:nvPicPr>
          <p:cNvPr id="4" name="Picture 3"/>
          <p:cNvPicPr>
            <a:picLocks noChangeAspect="1"/>
          </p:cNvPicPr>
          <p:nvPr/>
        </p:nvPicPr>
        <p:blipFill>
          <a:blip r:embed="rId3"/>
          <a:stretch>
            <a:fillRect/>
          </a:stretch>
        </p:blipFill>
        <p:spPr>
          <a:xfrm>
            <a:off x="2058284" y="2042006"/>
            <a:ext cx="8075428" cy="4757200"/>
          </a:xfrm>
          <a:prstGeom prst="rect">
            <a:avLst/>
          </a:prstGeom>
        </p:spPr>
      </p:pic>
    </p:spTree>
    <p:extLst>
      <p:ext uri="{BB962C8B-B14F-4D97-AF65-F5344CB8AC3E}">
        <p14:creationId xmlns:p14="http://schemas.microsoft.com/office/powerpoint/2010/main" val="184096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Development</a:t>
            </a:r>
          </a:p>
        </p:txBody>
      </p:sp>
      <p:sp>
        <p:nvSpPr>
          <p:cNvPr id="3" name="Content Placeholder 2"/>
          <p:cNvSpPr>
            <a:spLocks noGrp="1"/>
          </p:cNvSpPr>
          <p:nvPr>
            <p:ph idx="1"/>
          </p:nvPr>
        </p:nvSpPr>
        <p:spPr>
          <a:xfrm>
            <a:off x="838198" y="1525772"/>
            <a:ext cx="10515601" cy="4651191"/>
          </a:xfrm>
        </p:spPr>
        <p:txBody>
          <a:bodyPr>
            <a:normAutofit/>
          </a:bodyPr>
          <a:lstStyle/>
          <a:p>
            <a:pPr marL="0" indent="0">
              <a:buNone/>
            </a:pPr>
            <a:r>
              <a:rPr lang="en-US" sz="2000" dirty="0"/>
              <a:t>Now for the bad news. Multi-Threaded Development is really hard!</a:t>
            </a:r>
          </a:p>
          <a:p>
            <a:r>
              <a:rPr lang="en-US" sz="2000" dirty="0"/>
              <a:t>Developing commercial quality multi-threaded applications makes Rigidity, Fragility, and Immobility much harder to avoid</a:t>
            </a:r>
          </a:p>
          <a:p>
            <a:r>
              <a:rPr lang="en-US" sz="2000" dirty="0"/>
              <a:t>Many of the 3</a:t>
            </a:r>
            <a:r>
              <a:rPr lang="en-US" sz="2000" baseline="30000" dirty="0"/>
              <a:t>rd</a:t>
            </a:r>
            <a:r>
              <a:rPr lang="en-US" sz="2000" dirty="0"/>
              <a:t> party professional libraries that the industry had come to rely on came into question as multi-threading application became required</a:t>
            </a:r>
          </a:p>
          <a:p>
            <a:r>
              <a:rPr lang="en-US" sz="2000" dirty="0"/>
              <a:t>Testing becomes harder when a sequence of events becomes variable </a:t>
            </a:r>
          </a:p>
          <a:p>
            <a:r>
              <a:rPr lang="en-US" sz="2000" dirty="0"/>
              <a:t>What if your automated unit test results might be different depending on which thread finishes first?</a:t>
            </a:r>
          </a:p>
          <a:p>
            <a:r>
              <a:rPr lang="en-US" sz="2000" dirty="0"/>
              <a:t>What about deadlock?</a:t>
            </a:r>
          </a:p>
          <a:p>
            <a:r>
              <a:rPr lang="en-US" sz="2000" b="1" dirty="0"/>
              <a:t>Performance</a:t>
            </a:r>
            <a:r>
              <a:rPr lang="en-US" sz="2000" dirty="0"/>
              <a:t> is so important that we will need to understand be able to effectively utilize, test, and deploy effective multi-threaded applications</a:t>
            </a:r>
          </a:p>
        </p:txBody>
      </p:sp>
    </p:spTree>
    <p:extLst>
      <p:ext uri="{BB962C8B-B14F-4D97-AF65-F5344CB8AC3E}">
        <p14:creationId xmlns:p14="http://schemas.microsoft.com/office/powerpoint/2010/main" val="2811243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a:t>
            </a:r>
            <a:r>
              <a:rPr lang="en-US" sz="3600" dirty="0"/>
              <a:t> in C#</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Write a performance optimized command line C# application that will programmatically find prime numbers  and store those numbers sorted in an output file. </a:t>
            </a:r>
          </a:p>
          <a:p>
            <a:pPr marL="0" indent="0">
              <a:buNone/>
            </a:pPr>
            <a:r>
              <a:rPr lang="en-US" sz="2000" dirty="0"/>
              <a:t>In </a:t>
            </a:r>
            <a:r>
              <a:rPr lang="en-US" sz="2000" dirty="0" err="1"/>
              <a:t>FastPrime</a:t>
            </a:r>
            <a:r>
              <a:rPr lang="en-US" sz="2000" dirty="0"/>
              <a:t> we will create a command line Java application that will:</a:t>
            </a:r>
          </a:p>
          <a:p>
            <a:pPr marL="457200" indent="-457200">
              <a:buFont typeface="+mj-lt"/>
              <a:buAutoNum type="arabicPeriod"/>
            </a:pPr>
            <a:r>
              <a:rPr lang="en-US" sz="2000" dirty="0"/>
              <a:t>Use multiple threads to find the prime numbers between two numbers</a:t>
            </a:r>
          </a:p>
          <a:p>
            <a:pPr marL="457200" indent="-457200">
              <a:buFont typeface="+mj-lt"/>
              <a:buAutoNum type="arabicPeriod"/>
            </a:pPr>
            <a:r>
              <a:rPr lang="en-US" sz="2000" dirty="0"/>
              <a:t>Sort those results and store them to a file</a:t>
            </a:r>
          </a:p>
          <a:p>
            <a:pPr marL="457200" indent="-457200">
              <a:buFont typeface="+mj-lt"/>
              <a:buAutoNum type="arabicPeriod"/>
            </a:pPr>
            <a:r>
              <a:rPr lang="en-US" sz="2000" dirty="0"/>
              <a:t>Perform some timings</a:t>
            </a:r>
          </a:p>
          <a:p>
            <a:pPr marL="457200" indent="-457200">
              <a:buFont typeface="+mj-lt"/>
              <a:buAutoNum type="arabicPeriod"/>
            </a:pPr>
            <a:r>
              <a:rPr lang="en-US" sz="2000" dirty="0"/>
              <a:t>… And do this all </a:t>
            </a:r>
            <a:r>
              <a:rPr lang="en-US" sz="2000" u="sng" dirty="0"/>
              <a:t>very</a:t>
            </a:r>
            <a:r>
              <a:rPr lang="en-US" sz="2000" dirty="0"/>
              <a:t> fast</a:t>
            </a:r>
          </a:p>
          <a:p>
            <a:pPr marL="0" indent="0">
              <a:buNone/>
            </a:pPr>
            <a:endParaRPr lang="en-US" sz="2000" dirty="0"/>
          </a:p>
          <a:p>
            <a:pPr marL="0" indent="0">
              <a:buNone/>
            </a:pPr>
            <a:r>
              <a:rPr lang="en-US" sz="2000" dirty="0"/>
              <a:t>See the details in this week’s assignment</a:t>
            </a:r>
          </a:p>
        </p:txBody>
      </p:sp>
    </p:spTree>
    <p:extLst>
      <p:ext uri="{BB962C8B-B14F-4D97-AF65-F5344CB8AC3E}">
        <p14:creationId xmlns:p14="http://schemas.microsoft.com/office/powerpoint/2010/main" val="3932962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Multi-Threaded Example</a:t>
            </a:r>
          </a:p>
        </p:txBody>
      </p:sp>
      <p:sp>
        <p:nvSpPr>
          <p:cNvPr id="5" name="Content Placeholder 2"/>
          <p:cNvSpPr txBox="1">
            <a:spLocks/>
          </p:cNvSpPr>
          <p:nvPr/>
        </p:nvSpPr>
        <p:spPr>
          <a:xfrm>
            <a:off x="838200" y="1382233"/>
            <a:ext cx="10515600" cy="50504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err="1"/>
              <a:t>ThreadedRandomNumbers</a:t>
            </a:r>
            <a:r>
              <a:rPr lang="en-US" sz="2000" dirty="0"/>
              <a:t>: Calculate 1,000,000,000 random numbers between 1 and 2,000,000. Print “We found number 1024!” to the console each time 1024 is generated. We would expect it to come up approximately 500 times. </a:t>
            </a:r>
          </a:p>
          <a:p>
            <a:r>
              <a:rPr lang="en-US" sz="2000" dirty="0"/>
              <a:t>Write a single threaded application</a:t>
            </a:r>
          </a:p>
          <a:p>
            <a:r>
              <a:rPr lang="en-US" sz="2000" dirty="0"/>
              <a:t>Divide the application into multiple threads and repeat</a:t>
            </a:r>
          </a:p>
          <a:p>
            <a:r>
              <a:rPr lang="en-US" sz="2000" dirty="0"/>
              <a:t>Consider the diminishing returns of adding additional threads</a:t>
            </a:r>
          </a:p>
          <a:p>
            <a:r>
              <a:rPr lang="en-US" sz="2000" dirty="0"/>
              <a:t>Implement by extending Thread</a:t>
            </a:r>
          </a:p>
          <a:p>
            <a:r>
              <a:rPr lang="en-US" sz="2000" dirty="0"/>
              <a:t>… and by implementing Runnable</a:t>
            </a:r>
          </a:p>
          <a:p>
            <a:pPr marL="0" indent="0">
              <a:buFont typeface="Arial" panose="020B0604020202020204" pitchFamily="34" charset="0"/>
              <a:buNone/>
            </a:pPr>
            <a:r>
              <a:rPr lang="en-US" sz="2000" dirty="0"/>
              <a:t> </a:t>
            </a:r>
          </a:p>
        </p:txBody>
      </p:sp>
    </p:spTree>
    <p:extLst>
      <p:ext uri="{BB962C8B-B14F-4D97-AF65-F5344CB8AC3E}">
        <p14:creationId xmlns:p14="http://schemas.microsoft.com/office/powerpoint/2010/main" val="1717965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5</a:t>
            </a:r>
          </a:p>
          <a:p>
            <a:pPr algn="l"/>
            <a:r>
              <a:rPr lang="en-US" dirty="0"/>
              <a:t>Session: 2</a:t>
            </a:r>
          </a:p>
          <a:p>
            <a:pPr algn="l"/>
            <a:r>
              <a:rPr lang="en-US" dirty="0"/>
              <a:t>Instructor: Eric Pogue</a:t>
            </a:r>
          </a:p>
        </p:txBody>
      </p:sp>
    </p:spTree>
    <p:extLst>
      <p:ext uri="{BB962C8B-B14F-4D97-AF65-F5344CB8AC3E}">
        <p14:creationId xmlns:p14="http://schemas.microsoft.com/office/powerpoint/2010/main" val="2274666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5 Session 3 (assignment lunch &amp; learn)</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Quick Introductions</a:t>
            </a:r>
          </a:p>
          <a:p>
            <a:pPr marL="457200" indent="-457200">
              <a:buFont typeface="+mj-lt"/>
              <a:buAutoNum type="arabicPeriod"/>
            </a:pPr>
            <a:r>
              <a:rPr lang="en-US" sz="2000" dirty="0"/>
              <a:t>Discuss </a:t>
            </a:r>
            <a:r>
              <a:rPr lang="en-US" sz="2000" dirty="0" err="1"/>
              <a:t>FastPrime</a:t>
            </a:r>
            <a:r>
              <a:rPr lang="en-US" sz="2000" dirty="0"/>
              <a:t> Assignment</a:t>
            </a:r>
          </a:p>
          <a:p>
            <a:pPr marL="457200" indent="-457200">
              <a:buFont typeface="+mj-lt"/>
              <a:buAutoNum type="arabicPeriod"/>
            </a:pPr>
            <a:r>
              <a:rPr lang="en-US" sz="2000" dirty="0"/>
              <a:t>Potential topics… development philosophy, design, implementation questions, review threading sample application, others</a:t>
            </a:r>
          </a:p>
          <a:p>
            <a:pPr marL="457200" indent="-457200">
              <a:buFont typeface="+mj-lt"/>
              <a:buAutoNum type="arabicPeriod"/>
            </a:pPr>
            <a:r>
              <a:rPr lang="en-US" sz="2000" dirty="0"/>
              <a:t>Session feedback</a:t>
            </a:r>
          </a:p>
        </p:txBody>
      </p:sp>
    </p:spTree>
    <p:extLst>
      <p:ext uri="{BB962C8B-B14F-4D97-AF65-F5344CB8AC3E}">
        <p14:creationId xmlns:p14="http://schemas.microsoft.com/office/powerpoint/2010/main" val="295540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11047" cy="1325563"/>
          </a:xfrm>
        </p:spPr>
        <p:txBody>
          <a:bodyPr>
            <a:normAutofit/>
          </a:bodyPr>
          <a:lstStyle/>
          <a:p>
            <a:r>
              <a:rPr lang="en-US" sz="3600" dirty="0" err="1"/>
              <a:t>FastPrime</a:t>
            </a:r>
            <a:r>
              <a:rPr lang="en-US" sz="3600" dirty="0"/>
              <a:t>… plus Questions</a:t>
            </a:r>
          </a:p>
        </p:txBody>
      </p:sp>
      <p:sp>
        <p:nvSpPr>
          <p:cNvPr id="3" name="Content Placeholder 2"/>
          <p:cNvSpPr>
            <a:spLocks noGrp="1"/>
          </p:cNvSpPr>
          <p:nvPr>
            <p:ph idx="1"/>
          </p:nvPr>
        </p:nvSpPr>
        <p:spPr>
          <a:xfrm>
            <a:off x="838199" y="1549178"/>
            <a:ext cx="10453578" cy="4783519"/>
          </a:xfrm>
        </p:spPr>
        <p:txBody>
          <a:bodyPr>
            <a:normAutofit/>
          </a:bodyPr>
          <a:lstStyle/>
          <a:p>
            <a:pPr marL="0" indent="0">
              <a:buNone/>
            </a:pPr>
            <a:r>
              <a:rPr lang="en-US" sz="2000" dirty="0"/>
              <a:t>Write a performance optimized command line Java application that will programmatically find prime numbers [link] and store those numbers sorted in an output file. </a:t>
            </a:r>
          </a:p>
          <a:p>
            <a:pPr marL="0" indent="0">
              <a:buNone/>
            </a:pPr>
            <a:r>
              <a:rPr lang="en-US" sz="2000" dirty="0"/>
              <a:t>In </a:t>
            </a:r>
            <a:r>
              <a:rPr lang="en-US" sz="2000" dirty="0" err="1"/>
              <a:t>FastPrime</a:t>
            </a:r>
            <a:r>
              <a:rPr lang="en-US" sz="2000" dirty="0"/>
              <a:t> we will create a command line Java application that will:</a:t>
            </a:r>
          </a:p>
          <a:p>
            <a:pPr marL="457200" indent="-457200">
              <a:buFont typeface="+mj-lt"/>
              <a:buAutoNum type="arabicPeriod"/>
            </a:pPr>
            <a:r>
              <a:rPr lang="en-US" sz="2000" dirty="0"/>
              <a:t>Use multiple threads to find the prime numbers between two numbers</a:t>
            </a:r>
          </a:p>
          <a:p>
            <a:pPr marL="457200" indent="-457200">
              <a:buFont typeface="+mj-lt"/>
              <a:buAutoNum type="arabicPeriod"/>
            </a:pPr>
            <a:r>
              <a:rPr lang="en-US" sz="2000" dirty="0"/>
              <a:t>Sort those results and store them to a file</a:t>
            </a:r>
          </a:p>
          <a:p>
            <a:pPr marL="457200" indent="-457200">
              <a:buFont typeface="+mj-lt"/>
              <a:buAutoNum type="arabicPeriod"/>
            </a:pPr>
            <a:r>
              <a:rPr lang="en-US" sz="2000" dirty="0"/>
              <a:t>Perform some timings</a:t>
            </a:r>
          </a:p>
          <a:p>
            <a:pPr marL="457200" indent="-457200">
              <a:buFont typeface="+mj-lt"/>
              <a:buAutoNum type="arabicPeriod"/>
            </a:pPr>
            <a:r>
              <a:rPr lang="en-US" sz="2000" dirty="0"/>
              <a:t>… And do this all </a:t>
            </a:r>
            <a:r>
              <a:rPr lang="en-US" sz="2000" u="sng" dirty="0"/>
              <a:t>very</a:t>
            </a:r>
            <a:r>
              <a:rPr lang="en-US" sz="2000" dirty="0"/>
              <a:t> fast</a:t>
            </a:r>
          </a:p>
          <a:p>
            <a:pPr marL="0" indent="0">
              <a:buNone/>
            </a:pPr>
            <a:endParaRPr lang="en-US" sz="2000" dirty="0"/>
          </a:p>
          <a:p>
            <a:pPr marL="0" indent="0">
              <a:buNone/>
            </a:pPr>
            <a:r>
              <a:rPr lang="en-US" sz="2000" dirty="0"/>
              <a:t>See the details in this week’s assignment</a:t>
            </a:r>
          </a:p>
        </p:txBody>
      </p:sp>
    </p:spTree>
    <p:extLst>
      <p:ext uri="{BB962C8B-B14F-4D97-AF65-F5344CB8AC3E}">
        <p14:creationId xmlns:p14="http://schemas.microsoft.com/office/powerpoint/2010/main" val="1093881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5</a:t>
            </a:r>
          </a:p>
          <a:p>
            <a:pPr algn="l"/>
            <a:r>
              <a:rPr lang="en-US" dirty="0"/>
              <a:t>Session: 3</a:t>
            </a:r>
          </a:p>
          <a:p>
            <a:pPr algn="l"/>
            <a:r>
              <a:rPr lang="en-US" dirty="0"/>
              <a:t>Instructor: Eric Pogue</a:t>
            </a:r>
          </a:p>
        </p:txBody>
      </p:sp>
    </p:spTree>
    <p:extLst>
      <p:ext uri="{BB962C8B-B14F-4D97-AF65-F5344CB8AC3E}">
        <p14:creationId xmlns:p14="http://schemas.microsoft.com/office/powerpoint/2010/main" val="3303290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113662" cy="1409174"/>
          </a:xfrm>
        </p:spPr>
        <p:txBody>
          <a:bodyPr>
            <a:normAutofit/>
          </a:bodyPr>
          <a:lstStyle/>
          <a:p>
            <a:r>
              <a:rPr lang="en-US" sz="3600" dirty="0"/>
              <a:t>Object-Oriented Programming</a:t>
            </a:r>
            <a:br>
              <a:rPr lang="en-US" sz="3600" dirty="0"/>
            </a:br>
            <a:r>
              <a:rPr lang="en-US" sz="1800" dirty="0"/>
              <a:t>Session: Week 5 Session 4</a:t>
            </a:r>
            <a:br>
              <a:rPr lang="en-US" sz="1800" dirty="0"/>
            </a:br>
            <a:r>
              <a:rPr lang="en-US" sz="1800" dirty="0"/>
              <a:t>Instructor: Eric Pogue</a:t>
            </a:r>
            <a:endParaRPr lang="en-US" sz="1800" b="1" i="1" u="sng" dirty="0"/>
          </a:p>
        </p:txBody>
      </p:sp>
      <p:pic>
        <p:nvPicPr>
          <p:cNvPr id="4" name="Content Placeholder 4"/>
          <p:cNvPicPr>
            <a:picLocks noChangeAspect="1"/>
          </p:cNvPicPr>
          <p:nvPr/>
        </p:nvPicPr>
        <p:blipFill>
          <a:blip r:embed="rId3"/>
          <a:stretch>
            <a:fillRect/>
          </a:stretch>
        </p:blipFill>
        <p:spPr>
          <a:xfrm>
            <a:off x="9072894" y="182925"/>
            <a:ext cx="2656367" cy="1366321"/>
          </a:xfrm>
          <a:prstGeom prst="rect">
            <a:avLst/>
          </a:prstGeom>
        </p:spPr>
      </p:pic>
      <p:sp>
        <p:nvSpPr>
          <p:cNvPr id="10" name="Content Placeholder 2"/>
          <p:cNvSpPr>
            <a:spLocks noGrp="1"/>
          </p:cNvSpPr>
          <p:nvPr>
            <p:ph idx="1"/>
          </p:nvPr>
        </p:nvSpPr>
        <p:spPr>
          <a:xfrm>
            <a:off x="838200" y="1795301"/>
            <a:ext cx="10718950" cy="4571242"/>
          </a:xfrm>
        </p:spPr>
        <p:txBody>
          <a:bodyPr>
            <a:noAutofit/>
          </a:bodyPr>
          <a:lstStyle/>
          <a:p>
            <a:pPr marL="0" indent="0">
              <a:buNone/>
            </a:pPr>
            <a:r>
              <a:rPr lang="en-US" sz="2000" u="sng" dirty="0"/>
              <a:t>Agenda:</a:t>
            </a:r>
          </a:p>
          <a:p>
            <a:pPr marL="457200" indent="-457200">
              <a:buFont typeface="+mj-lt"/>
              <a:buAutoNum type="arabicPeriod"/>
            </a:pPr>
            <a:r>
              <a:rPr lang="en-US" sz="2000" dirty="0"/>
              <a:t>Finish Multi-Threading Example… implement Runnable</a:t>
            </a:r>
          </a:p>
          <a:p>
            <a:pPr marL="457200" indent="-457200">
              <a:buFont typeface="+mj-lt"/>
              <a:buAutoNum type="arabicPeriod"/>
            </a:pPr>
            <a:r>
              <a:rPr lang="en-US" sz="2000" dirty="0"/>
              <a:t>Java Packages &amp; JAR Files</a:t>
            </a:r>
          </a:p>
          <a:p>
            <a:pPr marL="457200" indent="-457200">
              <a:buFont typeface="+mj-lt"/>
              <a:buAutoNum type="arabicPeriod"/>
            </a:pPr>
            <a:r>
              <a:rPr lang="en-US" sz="2000" dirty="0"/>
              <a:t>Software Testing and JUnit</a:t>
            </a:r>
          </a:p>
        </p:txBody>
      </p:sp>
    </p:spTree>
    <p:extLst>
      <p:ext uri="{BB962C8B-B14F-4D97-AF65-F5344CB8AC3E}">
        <p14:creationId xmlns:p14="http://schemas.microsoft.com/office/powerpoint/2010/main" val="305504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sz="4800" dirty="0"/>
              <a:t>End of Session</a:t>
            </a:r>
          </a:p>
        </p:txBody>
      </p:sp>
      <p:sp>
        <p:nvSpPr>
          <p:cNvPr id="3" name="Subtitle 2"/>
          <p:cNvSpPr>
            <a:spLocks noGrp="1"/>
          </p:cNvSpPr>
          <p:nvPr>
            <p:ph type="subTitle" idx="1"/>
          </p:nvPr>
        </p:nvSpPr>
        <p:spPr>
          <a:xfrm>
            <a:off x="1524000" y="3602038"/>
            <a:ext cx="9144000" cy="2198022"/>
          </a:xfrm>
        </p:spPr>
        <p:txBody>
          <a:bodyPr>
            <a:normAutofit/>
          </a:bodyPr>
          <a:lstStyle/>
          <a:p>
            <a:pPr algn="l"/>
            <a:r>
              <a:rPr lang="en-US" dirty="0"/>
              <a:t>Course Number: CPSC-24500</a:t>
            </a:r>
          </a:p>
          <a:p>
            <a:pPr algn="l"/>
            <a:r>
              <a:rPr lang="en-US" dirty="0"/>
              <a:t>Week: 5</a:t>
            </a:r>
          </a:p>
          <a:p>
            <a:pPr algn="l"/>
            <a:r>
              <a:rPr lang="en-US" dirty="0"/>
              <a:t>Session: 4</a:t>
            </a:r>
          </a:p>
          <a:p>
            <a:pPr algn="l"/>
            <a:r>
              <a:rPr lang="en-US" dirty="0"/>
              <a:t>Instructor: Eric Pogue</a:t>
            </a:r>
          </a:p>
        </p:txBody>
      </p:sp>
    </p:spTree>
    <p:extLst>
      <p:ext uri="{BB962C8B-B14F-4D97-AF65-F5344CB8AC3E}">
        <p14:creationId xmlns:p14="http://schemas.microsoft.com/office/powerpoint/2010/main" val="735112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Learning Objectives – Week 6</a:t>
            </a:r>
            <a:endParaRPr lang="en-US" sz="3600" b="1" i="1" u="sng" dirty="0"/>
          </a:p>
        </p:txBody>
      </p:sp>
      <p:sp>
        <p:nvSpPr>
          <p:cNvPr id="3" name="Content Placeholder 2"/>
          <p:cNvSpPr>
            <a:spLocks noGrp="1"/>
          </p:cNvSpPr>
          <p:nvPr>
            <p:ph idx="1"/>
          </p:nvPr>
        </p:nvSpPr>
        <p:spPr>
          <a:xfrm>
            <a:off x="838200" y="1122398"/>
            <a:ext cx="10718950" cy="5463343"/>
          </a:xfrm>
        </p:spPr>
        <p:txBody>
          <a:bodyPr>
            <a:normAutofit/>
          </a:bodyPr>
          <a:lstStyle/>
          <a:p>
            <a:pPr marL="457200" indent="-457200">
              <a:buFont typeface="+mj-lt"/>
              <a:buAutoNum type="arabicPeriod"/>
            </a:pPr>
            <a:r>
              <a:rPr lang="en-US" sz="2000" dirty="0"/>
              <a:t>Download and install Visual Studio... And implement  Hello World in C#</a:t>
            </a:r>
          </a:p>
          <a:p>
            <a:pPr marL="457200" indent="-457200">
              <a:buFont typeface="+mj-lt"/>
              <a:buAutoNum type="arabicPeriod"/>
            </a:pPr>
            <a:r>
              <a:rPr lang="en-US" sz="2000" dirty="0"/>
              <a:t>Identify characteristics of Java, Python, and C#</a:t>
            </a:r>
          </a:p>
          <a:p>
            <a:pPr marL="457200" indent="-457200">
              <a:buFont typeface="+mj-lt"/>
              <a:buAutoNum type="arabicPeriod"/>
            </a:pPr>
            <a:r>
              <a:rPr lang="en-US" sz="2000" dirty="0"/>
              <a:t>Professional positioning </a:t>
            </a:r>
          </a:p>
          <a:p>
            <a:pPr marL="457200" indent="-457200">
              <a:buFont typeface="+mj-lt"/>
              <a:buAutoNum type="arabicPeriod"/>
            </a:pPr>
            <a:r>
              <a:rPr lang="en-US" sz="2000" strike="sngStrike" dirty="0"/>
              <a:t>Write non-object-oriented programs that use sequence, selection, and repetition </a:t>
            </a:r>
          </a:p>
          <a:p>
            <a:pPr marL="457200" indent="-457200">
              <a:buFont typeface="+mj-lt"/>
              <a:buAutoNum type="arabicPeriod"/>
            </a:pPr>
            <a:r>
              <a:rPr lang="en-US" sz="2000" dirty="0"/>
              <a:t>Define a C# class, complete with properties, methods, and constructors</a:t>
            </a:r>
          </a:p>
          <a:p>
            <a:pPr marL="457200" indent="-457200">
              <a:buFont typeface="+mj-lt"/>
              <a:buAutoNum type="arabicPeriod"/>
            </a:pPr>
            <a:r>
              <a:rPr lang="en-US" sz="2000" dirty="0"/>
              <a:t>Use C# built-in text file objects to create and read text files</a:t>
            </a:r>
          </a:p>
          <a:p>
            <a:pPr marL="457200" indent="-457200">
              <a:buFont typeface="+mj-lt"/>
              <a:buAutoNum type="arabicPeriod"/>
            </a:pPr>
            <a:r>
              <a:rPr lang="en-US" sz="2000" dirty="0"/>
              <a:t>Use inheritance to create a hierarchy of classes that are related to each other</a:t>
            </a:r>
          </a:p>
          <a:p>
            <a:pPr marL="457200" indent="-457200">
              <a:buFont typeface="+mj-lt"/>
              <a:buAutoNum type="arabicPeriod"/>
            </a:pPr>
            <a:r>
              <a:rPr lang="en-US" sz="2000" dirty="0"/>
              <a:t>Create objects of classes and use them to carry out the work of your program</a:t>
            </a:r>
          </a:p>
          <a:p>
            <a:pPr marL="457200" indent="-457200">
              <a:buFont typeface="+mj-lt"/>
              <a:buAutoNum type="arabicPeriod"/>
            </a:pPr>
            <a:r>
              <a:rPr lang="en-US" sz="2000" dirty="0"/>
              <a:t>Work with C# lists</a:t>
            </a:r>
          </a:p>
          <a:p>
            <a:pPr marL="457200" indent="-457200">
              <a:buFont typeface="+mj-lt"/>
              <a:buAutoNum type="arabicPeriod"/>
            </a:pPr>
            <a:r>
              <a:rPr lang="en-US" sz="2000" dirty="0"/>
              <a:t>Deal with a list of related objects polymorphically</a:t>
            </a:r>
          </a:p>
        </p:txBody>
      </p:sp>
    </p:spTree>
    <p:extLst>
      <p:ext uri="{BB962C8B-B14F-4D97-AF65-F5344CB8AC3E}">
        <p14:creationId xmlns:p14="http://schemas.microsoft.com/office/powerpoint/2010/main" val="1072399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Microsoft Visual Studio</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Microsoft Visual Studio is an integrated development environment (IDE) from Microsoft. It is used to develop computer programs for Microsoft Windows, as well as web sites, web apps, web services and mobile apps. It can produce both native code and managed code. </a:t>
            </a:r>
            <a:r>
              <a:rPr lang="en-US" sz="2000" dirty="0">
                <a:hlinkClick r:id="rId3"/>
              </a:rPr>
              <a:t>[link]</a:t>
            </a:r>
            <a:endParaRPr lang="en-US" sz="2000" dirty="0"/>
          </a:p>
          <a:p>
            <a:r>
              <a:rPr lang="en-US" sz="2000" dirty="0"/>
              <a:t>Download and install Visual Studio and C# </a:t>
            </a:r>
            <a:r>
              <a:rPr lang="en-US" sz="2000" dirty="0">
                <a:hlinkClick r:id="rId4"/>
              </a:rPr>
              <a:t>[link]</a:t>
            </a:r>
            <a:endParaRPr lang="en-US" sz="2000" dirty="0"/>
          </a:p>
          <a:p>
            <a:r>
              <a:rPr lang="en-US" sz="2000" dirty="0"/>
              <a:t>Download the Visual Studio Community 2017 edition with C# selected as your primary environment</a:t>
            </a:r>
          </a:p>
        </p:txBody>
      </p:sp>
    </p:spTree>
    <p:extLst>
      <p:ext uri="{BB962C8B-B14F-4D97-AF65-F5344CB8AC3E}">
        <p14:creationId xmlns:p14="http://schemas.microsoft.com/office/powerpoint/2010/main" val="2501705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263900" y="2351315"/>
            <a:ext cx="9771574" cy="4122056"/>
          </a:xfrm>
          <a:prstGeom prst="rect">
            <a:avLst/>
          </a:prstGeom>
        </p:spPr>
      </p:pic>
      <p:sp>
        <p:nvSpPr>
          <p:cNvPr id="10" name="Arrow: Down 9"/>
          <p:cNvSpPr/>
          <p:nvPr/>
        </p:nvSpPr>
        <p:spPr>
          <a:xfrm rot="16200000">
            <a:off x="4834012" y="4257734"/>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6"/>
            <a:ext cx="10515600" cy="757272"/>
          </a:xfrm>
        </p:spPr>
        <p:txBody>
          <a:bodyPr>
            <a:normAutofit/>
          </a:bodyPr>
          <a:lstStyle/>
          <a:p>
            <a:r>
              <a:rPr lang="en-US" sz="3600" dirty="0"/>
              <a:t>Object-Oriented Languages and Tools</a:t>
            </a:r>
          </a:p>
        </p:txBody>
      </p:sp>
      <p:sp>
        <p:nvSpPr>
          <p:cNvPr id="3" name="Content Placeholder 2"/>
          <p:cNvSpPr>
            <a:spLocks noGrp="1"/>
          </p:cNvSpPr>
          <p:nvPr>
            <p:ph idx="1"/>
          </p:nvPr>
        </p:nvSpPr>
        <p:spPr>
          <a:xfrm>
            <a:off x="838200" y="1083653"/>
            <a:ext cx="10622974" cy="1299558"/>
          </a:xfrm>
        </p:spPr>
        <p:txBody>
          <a:bodyPr>
            <a:normAutofit lnSpcReduction="10000"/>
          </a:bodyPr>
          <a:lstStyle/>
          <a:p>
            <a:pPr marL="0" indent="0">
              <a:buNone/>
            </a:pPr>
            <a:r>
              <a:rPr lang="en-US" sz="2000" dirty="0"/>
              <a:t>The TIOBE index can be used to check whether your programming skills are still up to date or to make a strategic decision about what programming language should be adopted when starting to build a new software system. The full TIOBE is available online </a:t>
            </a:r>
            <a:r>
              <a:rPr lang="en-US" sz="2000" dirty="0">
                <a:hlinkClick r:id="rId4"/>
              </a:rPr>
              <a:t>[link]</a:t>
            </a:r>
            <a:r>
              <a:rPr lang="en-US" sz="2000" dirty="0"/>
              <a:t>.</a:t>
            </a:r>
          </a:p>
          <a:p>
            <a:pPr marL="0" indent="0">
              <a:buNone/>
            </a:pPr>
            <a:r>
              <a:rPr lang="en-US" sz="2000" dirty="0"/>
              <a:t>TIOBE Index for March 2017:</a:t>
            </a:r>
          </a:p>
        </p:txBody>
      </p:sp>
      <p:sp>
        <p:nvSpPr>
          <p:cNvPr id="8" name="Arrow: Down 7"/>
          <p:cNvSpPr/>
          <p:nvPr/>
        </p:nvSpPr>
        <p:spPr>
          <a:xfrm rot="16200000">
            <a:off x="4775770" y="274610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Arrow: Down 8"/>
          <p:cNvSpPr/>
          <p:nvPr/>
        </p:nvSpPr>
        <p:spPr>
          <a:xfrm rot="16200000">
            <a:off x="4775770" y="3896615"/>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662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Java</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Java is a general-purpose computer programming language that is concurrent, class-based, object-oriented, and specifically designed to have as few implementation dependencies as possible. </a:t>
            </a:r>
            <a:r>
              <a:rPr lang="en-US" sz="2000" dirty="0">
                <a:hlinkClick r:id="rId3"/>
              </a:rPr>
              <a:t>[link]</a:t>
            </a:r>
            <a:endParaRPr lang="en-US" sz="2000" dirty="0"/>
          </a:p>
          <a:p>
            <a:r>
              <a:rPr lang="en-US" sz="2000" dirty="0"/>
              <a:t>Compiles to Java byte codes that run in the Java Virtual Machine (VM)</a:t>
            </a:r>
          </a:p>
          <a:p>
            <a:r>
              <a:rPr lang="en-US" sz="2000" dirty="0"/>
              <a:t>Achieved portability by running in VMs that exist on many platforms</a:t>
            </a:r>
          </a:p>
          <a:p>
            <a:r>
              <a:rPr lang="en-US" sz="2000" dirty="0"/>
              <a:t>Achieved dominance in the enterprise and for server side development</a:t>
            </a:r>
          </a:p>
          <a:p>
            <a:r>
              <a:rPr lang="en-US" sz="2000" dirty="0"/>
              <a:t>Plays a center role in Android development*</a:t>
            </a:r>
          </a:p>
          <a:p>
            <a:r>
              <a:rPr lang="en-US" sz="2000" dirty="0"/>
              <a:t>Served as a platform for multiple additional languages have been developed to compile to Java bytecode and run in the Java VM including Groovy and Scala</a:t>
            </a:r>
          </a:p>
          <a:p>
            <a:r>
              <a:rPr lang="en-US" sz="2000" dirty="0"/>
              <a:t>Achieved only minimal success in the development of commercial applications or applets</a:t>
            </a:r>
          </a:p>
          <a:p>
            <a:r>
              <a:rPr lang="en-US" sz="2000" dirty="0"/>
              <a:t>Syntax Notes: strongly typed, object-oriented, single inheritance, interface focused</a:t>
            </a:r>
          </a:p>
          <a:p>
            <a:endParaRPr lang="en-US" sz="2000" dirty="0"/>
          </a:p>
          <a:p>
            <a:endParaRPr lang="en-US" sz="2000" dirty="0"/>
          </a:p>
          <a:p>
            <a:endParaRPr lang="en-US" sz="2000" dirty="0"/>
          </a:p>
        </p:txBody>
      </p:sp>
    </p:spTree>
    <p:extLst>
      <p:ext uri="{BB962C8B-B14F-4D97-AF65-F5344CB8AC3E}">
        <p14:creationId xmlns:p14="http://schemas.microsoft.com/office/powerpoint/2010/main" val="417106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Python</a:t>
            </a:r>
          </a:p>
        </p:txBody>
      </p:sp>
      <p:sp>
        <p:nvSpPr>
          <p:cNvPr id="3" name="Content Placeholder 2"/>
          <p:cNvSpPr>
            <a:spLocks noGrp="1"/>
          </p:cNvSpPr>
          <p:nvPr>
            <p:ph idx="1"/>
          </p:nvPr>
        </p:nvSpPr>
        <p:spPr>
          <a:xfrm>
            <a:off x="838200" y="1525772"/>
            <a:ext cx="10515601" cy="4651191"/>
          </a:xfrm>
        </p:spPr>
        <p:txBody>
          <a:bodyPr>
            <a:normAutofit/>
          </a:bodyPr>
          <a:lstStyle/>
          <a:p>
            <a:pPr marL="0" indent="0">
              <a:buNone/>
            </a:pPr>
            <a:r>
              <a:rPr lang="en-US" sz="2000" dirty="0"/>
              <a:t>An interpreted language, Python has a design philosophy which emphasizes code readability (notably using whitespace indentation to delimit code blocks rather than curly braces or keywords), and a syntax which allows programmers to express concepts in fewer lines of code than possible in languages such as C++ or Java. </a:t>
            </a:r>
            <a:r>
              <a:rPr lang="en-US" sz="2000" dirty="0">
                <a:hlinkClick r:id="rId3"/>
              </a:rPr>
              <a:t>[link]</a:t>
            </a:r>
            <a:endParaRPr lang="en-US" sz="2000" dirty="0"/>
          </a:p>
          <a:p>
            <a:r>
              <a:rPr lang="en-US" sz="2000" dirty="0"/>
              <a:t>Achieves portability through interpreter running on various platforms</a:t>
            </a:r>
          </a:p>
          <a:p>
            <a:r>
              <a:rPr lang="en-US" sz="2000" dirty="0"/>
              <a:t>Achieved great success as a “quick-and-dirt” scripting tool</a:t>
            </a:r>
          </a:p>
          <a:p>
            <a:r>
              <a:rPr lang="en-US" sz="2000" dirty="0"/>
              <a:t>… and in the data sciences realm</a:t>
            </a:r>
          </a:p>
          <a:p>
            <a:r>
              <a:rPr lang="en-US" sz="2000" dirty="0"/>
              <a:t>Runs slower because it is interpreted</a:t>
            </a:r>
          </a:p>
          <a:p>
            <a:r>
              <a:rPr lang="en-US" sz="2000" dirty="0"/>
              <a:t>Shares a similar space to other scripting languages like Perl and PowerShell</a:t>
            </a:r>
          </a:p>
          <a:p>
            <a:r>
              <a:rPr lang="en-US" sz="2000" dirty="0"/>
              <a:t>Syntax Notes: loosely typed, indent sensitive (no brackets or  semi-colons), object-oriented </a:t>
            </a:r>
          </a:p>
        </p:txBody>
      </p:sp>
    </p:spTree>
    <p:extLst>
      <p:ext uri="{BB962C8B-B14F-4D97-AF65-F5344CB8AC3E}">
        <p14:creationId xmlns:p14="http://schemas.microsoft.com/office/powerpoint/2010/main" val="2281717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 And .NET</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C# (pronounced “see sharp”) is a general purpose programming language that implements strong typing, object-oriented (class-based), and component-oriented programming disciplines. It was developed by Microsoft within its .NET initiative. </a:t>
            </a:r>
            <a:r>
              <a:rPr lang="en-US" sz="2000" dirty="0">
                <a:hlinkClick r:id="rId3"/>
              </a:rPr>
              <a:t>[link]</a:t>
            </a:r>
            <a:endParaRPr lang="en-US" sz="2000" dirty="0"/>
          </a:p>
          <a:p>
            <a:r>
              <a:rPr lang="en-US" sz="2000" dirty="0"/>
              <a:t>Compiles to .NET Common Language Runtime (CLR)</a:t>
            </a:r>
          </a:p>
          <a:p>
            <a:r>
              <a:rPr lang="en-US" sz="2000" dirty="0"/>
              <a:t>Portable between CLR implementations… but MS Windows focused</a:t>
            </a:r>
          </a:p>
          <a:p>
            <a:r>
              <a:rPr lang="en-US" sz="2000" dirty="0"/>
              <a:t>Portable between Windows desktop, cloud, XBOX, tablets, embedded, and phone</a:t>
            </a:r>
          </a:p>
          <a:p>
            <a:r>
              <a:rPr lang="en-US" sz="2000" dirty="0"/>
              <a:t>Focused on industrial strength client applications with a solid server-side presence</a:t>
            </a:r>
          </a:p>
          <a:p>
            <a:r>
              <a:rPr lang="en-US" sz="2000" dirty="0"/>
              <a:t>Syntax Notes: strongly typed, object-oriented, single inheritance</a:t>
            </a:r>
          </a:p>
        </p:txBody>
      </p:sp>
    </p:spTree>
    <p:extLst>
      <p:ext uri="{BB962C8B-B14F-4D97-AF65-F5344CB8AC3E}">
        <p14:creationId xmlns:p14="http://schemas.microsoft.com/office/powerpoint/2010/main" val="1300294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 And .NET (continued)</a:t>
            </a:r>
          </a:p>
        </p:txBody>
      </p:sp>
      <p:sp>
        <p:nvSpPr>
          <p:cNvPr id="3" name="Content Placeholder 2"/>
          <p:cNvSpPr>
            <a:spLocks noGrp="1"/>
          </p:cNvSpPr>
          <p:nvPr>
            <p:ph idx="1"/>
          </p:nvPr>
        </p:nvSpPr>
        <p:spPr>
          <a:xfrm>
            <a:off x="838198" y="1525772"/>
            <a:ext cx="10515601" cy="4651191"/>
          </a:xfrm>
        </p:spPr>
        <p:txBody>
          <a:bodyPr>
            <a:noAutofit/>
          </a:bodyPr>
          <a:lstStyle/>
          <a:p>
            <a:pPr marL="0" indent="0">
              <a:buNone/>
            </a:pPr>
            <a:r>
              <a:rPr lang="en-US" sz="2000" dirty="0"/>
              <a:t>.NET Framework (pronounced dot net) is a software framework developed by Microsoft that runs primarily on Microsoft Windows. It includes a large class library and provides language interoperability (each language can use code written in other languages). Programs written for .NET execute in a software “managed code” environment named Common Language Runtime (CLR). </a:t>
            </a:r>
            <a:r>
              <a:rPr lang="en-US" sz="2000" dirty="0">
                <a:hlinkClick r:id="rId3"/>
              </a:rPr>
              <a:t>[link]</a:t>
            </a:r>
            <a:endParaRPr lang="en-US" sz="2000" dirty="0"/>
          </a:p>
          <a:p>
            <a:r>
              <a:rPr lang="en-US" sz="2000" dirty="0"/>
              <a:t>Implementations for many languages are available for .NET and CLI including Python… but not “real” Java </a:t>
            </a:r>
            <a:r>
              <a:rPr lang="en-US" sz="2000" dirty="0">
                <a:hlinkClick r:id="rId4"/>
              </a:rPr>
              <a:t>[link]</a:t>
            </a:r>
            <a:endParaRPr lang="en-US" sz="2000" dirty="0"/>
          </a:p>
          <a:p>
            <a:r>
              <a:rPr lang="en-US" sz="2000" dirty="0"/>
              <a:t>Provides and object-oriented platform that is language agnostic</a:t>
            </a:r>
          </a:p>
          <a:p>
            <a:r>
              <a:rPr lang="en-US" sz="2000" dirty="0"/>
              <a:t>ASP.NET is the “standard” .NET Web development environment</a:t>
            </a:r>
          </a:p>
          <a:p>
            <a:r>
              <a:rPr lang="en-US" sz="2000" dirty="0"/>
              <a:t>Achieving dominance on Windows desktop, competitive place in cloud (Azure), and XBOX</a:t>
            </a:r>
          </a:p>
          <a:p>
            <a:endParaRPr lang="en-US" sz="2000" dirty="0"/>
          </a:p>
        </p:txBody>
      </p:sp>
    </p:spTree>
    <p:extLst>
      <p:ext uri="{BB962C8B-B14F-4D97-AF65-F5344CB8AC3E}">
        <p14:creationId xmlns:p14="http://schemas.microsoft.com/office/powerpoint/2010/main" val="1002490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73EA1A-2744-48E8-B2A3-4F89C0FC849C}">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7FD8B20-B89A-4B23-9329-175195DD4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17195</TotalTime>
  <Words>2914</Words>
  <Application>Microsoft Office PowerPoint</Application>
  <PresentationFormat>Widescreen</PresentationFormat>
  <Paragraphs>280</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Office Theme</vt:lpstr>
      <vt:lpstr>Object-Oriented Programming Session: Week 6 Session 1  Instructor: Eric Pogue</vt:lpstr>
      <vt:lpstr>FastPrime in C#</vt:lpstr>
      <vt:lpstr>Learning Objectives – Week 6</vt:lpstr>
      <vt:lpstr>Microsoft Visual Studio</vt:lpstr>
      <vt:lpstr>Object-Oriented Languages and Tools</vt:lpstr>
      <vt:lpstr>Java</vt:lpstr>
      <vt:lpstr>Python</vt:lpstr>
      <vt:lpstr>C#... And .NET</vt:lpstr>
      <vt:lpstr>C#... And .NET (continued)</vt:lpstr>
      <vt:lpstr>C#... And .NET (continued)</vt:lpstr>
      <vt:lpstr>Professional Positioning</vt:lpstr>
      <vt:lpstr>End of Session</vt:lpstr>
      <vt:lpstr>Object-Oriented Programming Session: Week 6 Session 2  Instructor: Eric Pogue</vt:lpstr>
      <vt:lpstr>FastPrime… plus Questions</vt:lpstr>
      <vt:lpstr>Performance Optimization and Threading</vt:lpstr>
      <vt:lpstr>Threads &amp; Multithreaded Applications</vt:lpstr>
      <vt:lpstr>Processors, Cores, and Threads</vt:lpstr>
      <vt:lpstr>Multi-Threaded Development</vt:lpstr>
      <vt:lpstr>Multi-Threaded Development</vt:lpstr>
      <vt:lpstr>Multi-Threaded Example</vt:lpstr>
      <vt:lpstr>End of Session</vt:lpstr>
      <vt:lpstr>Object-Oriented Programming Session: Week 5 Session 3 (assignment lunch &amp; learn) Instructor: Eric Pogue</vt:lpstr>
      <vt:lpstr>FastPrime… plus Questions</vt:lpstr>
      <vt:lpstr>End of Session</vt:lpstr>
      <vt:lpstr>Object-Oriented Programming Session: Week 5 Session 4 Instructor: Eric Pogue</vt:lpstr>
      <vt:lpstr>End of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468</cp:revision>
  <cp:lastPrinted>2017-04-18T18:33:22Z</cp:lastPrinted>
  <dcterms:created xsi:type="dcterms:W3CDTF">2016-08-15T18:20:40Z</dcterms:created>
  <dcterms:modified xsi:type="dcterms:W3CDTF">2017-04-24T13:34:37Z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