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22" r:id="rId3"/>
    <p:sldId id="316" r:id="rId4"/>
    <p:sldId id="258" r:id="rId5"/>
    <p:sldId id="259" r:id="rId6"/>
    <p:sldId id="260" r:id="rId7"/>
    <p:sldId id="261" r:id="rId8"/>
    <p:sldId id="315" r:id="rId9"/>
    <p:sldId id="262" r:id="rId10"/>
    <p:sldId id="263" r:id="rId11"/>
    <p:sldId id="264" r:id="rId12"/>
    <p:sldId id="31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3" r:id="rId23"/>
    <p:sldId id="313" r:id="rId24"/>
    <p:sldId id="274" r:id="rId25"/>
    <p:sldId id="275" r:id="rId26"/>
    <p:sldId id="277" r:id="rId27"/>
    <p:sldId id="324" r:id="rId28"/>
    <p:sldId id="314" r:id="rId29"/>
    <p:sldId id="276" r:id="rId30"/>
    <p:sldId id="279" r:id="rId31"/>
    <p:sldId id="278" r:id="rId32"/>
    <p:sldId id="325" r:id="rId33"/>
    <p:sldId id="318" r:id="rId34"/>
    <p:sldId id="280" r:id="rId35"/>
    <p:sldId id="326" r:id="rId36"/>
    <p:sldId id="281" r:id="rId37"/>
    <p:sldId id="282" r:id="rId38"/>
    <p:sldId id="283" r:id="rId39"/>
    <p:sldId id="284" r:id="rId40"/>
    <p:sldId id="285" r:id="rId41"/>
    <p:sldId id="327" r:id="rId42"/>
    <p:sldId id="319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328" r:id="rId56"/>
    <p:sldId id="320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29" r:id="rId66"/>
    <p:sldId id="308" r:id="rId67"/>
    <p:sldId id="330" r:id="rId68"/>
    <p:sldId id="32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51" autoAdjust="0"/>
  </p:normalViewPr>
  <p:slideViewPr>
    <p:cSldViewPr>
      <p:cViewPr varScale="1">
        <p:scale>
          <a:sx n="112" d="100"/>
          <a:sy n="112" d="100"/>
        </p:scale>
        <p:origin x="2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#validate_by_upload+with_option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Bad style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&lt;head&gt;&lt;title&gt;This is the title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&lt;/title&gt;&lt;/head&gt;&lt;body&gt;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&lt;p&gt;This is my webpage&lt;/p&gt;&lt;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=“pic.jpg” alt=“picture” /&gt;&lt;a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=“www.google.com”&gt; Link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/&gt;&lt;/a&gt;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&lt;h1&gt;Section1&lt;/h1&gt;&lt;p&gt;This is the first section&lt;/p&gt;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Good style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This is my personal webpage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Modified: 09/06/2012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&lt;title&gt;This is the title&lt;/title&gt;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Initial information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my webpage&lt;/p&gt;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=“pic.jpg” alt=“picture”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Link with an image to favorite website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=“www.google.com”&gt;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Link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Beginning of the first section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&lt;h1&gt;Section1&lt;/h1&gt;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the first section&lt;/p&gt;&lt;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Document Structure and Basic Tags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HTML5 document should begin with: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lvl="1"/>
            <a:endParaRPr lang="en-US" dirty="0"/>
          </a:p>
          <a:p>
            <a:r>
              <a:rPr lang="en-US" dirty="0"/>
              <a:t>&lt;html&gt;, &lt;head&gt;, &lt;title&gt;, &lt;body&gt; are required elements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&lt;html&gt; </a:t>
            </a:r>
            <a:r>
              <a:rPr lang="en-US" dirty="0"/>
              <a:t>is the root of the whole document</a:t>
            </a:r>
          </a:p>
          <a:p>
            <a:pPr lvl="1"/>
            <a:r>
              <a:rPr lang="en-US" dirty="0"/>
              <a:t>Should include </a:t>
            </a:r>
            <a:r>
              <a:rPr lang="en-US" i="1" dirty="0" err="1"/>
              <a:t>lang</a:t>
            </a:r>
            <a:r>
              <a:rPr lang="en-US" dirty="0"/>
              <a:t> attribute: &lt;html </a:t>
            </a:r>
            <a:r>
              <a:rPr lang="en-US" dirty="0" err="1"/>
              <a:t>lang</a:t>
            </a:r>
            <a:r>
              <a:rPr lang="en-US" dirty="0"/>
              <a:t>=“en”&gt;</a:t>
            </a:r>
          </a:p>
          <a:p>
            <a:pPr lvl="1"/>
            <a:r>
              <a:rPr lang="en-US" dirty="0"/>
              <a:t>Inside of &lt;html&gt; should be the document head and the body: &lt;head&gt;, &lt;body&gt; tags</a:t>
            </a:r>
          </a:p>
          <a:p>
            <a:pPr lvl="1"/>
            <a:endParaRPr lang="en-US" dirty="0"/>
          </a:p>
          <a:p>
            <a:r>
              <a:rPr lang="en-US" dirty="0"/>
              <a:t>Head of the document (inside </a:t>
            </a:r>
            <a:r>
              <a:rPr lang="en-US" b="1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tag):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tag (usually displayed in title bar)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&lt;meta charset=“utf-8” /&gt; </a:t>
            </a:r>
            <a:r>
              <a:rPr lang="en-US" dirty="0"/>
              <a:t>to provide character set information (UTF=Unicode Transformation Format - 8 bit)</a:t>
            </a:r>
          </a:p>
          <a:p>
            <a:pPr lvl="1"/>
            <a:r>
              <a:rPr lang="en-US" dirty="0"/>
              <a:t>Can also contain scripts and CSS style sheets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that will be displayed in the browser should normally be placed in </a:t>
            </a:r>
            <a:r>
              <a:rPr lang="en-US" b="1" i="1" dirty="0"/>
              <a:t>paragraph elements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&lt;p&gt; breaks the current line and inserts a blank line, where the beginning of the content of the paragraph is placed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be closed by &lt;/p&gt; tag</a:t>
            </a:r>
          </a:p>
          <a:p>
            <a:pPr lvl="1"/>
            <a:endParaRPr lang="en-US" dirty="0"/>
          </a:p>
          <a:p>
            <a:r>
              <a:rPr lang="en-US" dirty="0"/>
              <a:t>Paragraph example: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Welcome to my webpage!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Line breaks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The effect of the </a:t>
            </a:r>
            <a:r>
              <a:rPr lang="en-US" sz="6400" b="1" dirty="0">
                <a:latin typeface="Courier New" pitchFamily="49" charset="0"/>
              </a:rPr>
              <a:t>&lt;</a:t>
            </a:r>
            <a:r>
              <a:rPr lang="en-US" sz="6400" b="1" dirty="0" err="1">
                <a:latin typeface="Courier New" pitchFamily="49" charset="0"/>
              </a:rPr>
              <a:t>br</a:t>
            </a:r>
            <a:r>
              <a:rPr lang="en-US" sz="6400" b="1" dirty="0">
                <a:latin typeface="Courier New" pitchFamily="49" charset="0"/>
              </a:rPr>
              <a:t> /&gt;</a:t>
            </a:r>
            <a:r>
              <a:rPr lang="en-US" sz="6400" dirty="0"/>
              <a:t> tag is the same as that  of </a:t>
            </a:r>
            <a:r>
              <a:rPr lang="en-US" sz="6400" dirty="0">
                <a:latin typeface="Courier New" pitchFamily="49" charset="0"/>
              </a:rPr>
              <a:t>&lt;p&gt;</a:t>
            </a:r>
            <a:r>
              <a:rPr lang="en-US" sz="6400" dirty="0"/>
              <a:t>, except for the blank line (in HTML, it could be just &lt;</a:t>
            </a:r>
            <a:r>
              <a:rPr lang="en-US" sz="6400" dirty="0" err="1"/>
              <a:t>br</a:t>
            </a:r>
            <a:r>
              <a:rPr lang="en-US" sz="6400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No closing tag!</a:t>
            </a:r>
          </a:p>
          <a:p>
            <a:pPr>
              <a:lnSpc>
                <a:spcPct val="100000"/>
              </a:lnSpc>
            </a:pPr>
            <a:r>
              <a:rPr lang="en-US" sz="9600" dirty="0"/>
              <a:t>Example of paragraphs and line breaks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 &lt;p&gt; bleach the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bones of countless millions &lt;/p&gt;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 sat down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to wait, and waiting, died.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9600" dirty="0"/>
              <a:t>Typical display of this text: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</a:t>
            </a:r>
          </a:p>
          <a:p>
            <a:pPr marL="400050" lvl="1" indent="0">
              <a:buNone/>
            </a:pPr>
            <a:endParaRPr lang="en-US" sz="4800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bleach the bones of countless millions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sat down to wait, and waiting, died.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600" i="1" dirty="0"/>
              <a:t>Preserving whitespace</a:t>
            </a:r>
          </a:p>
          <a:p>
            <a:pPr lvl="1"/>
            <a:r>
              <a:rPr lang="en-US" sz="8000" dirty="0"/>
              <a:t>The text content of a </a:t>
            </a:r>
            <a:r>
              <a:rPr lang="en-US" sz="8000" b="1" dirty="0"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8000" b="1" dirty="0"/>
              <a:t> </a:t>
            </a:r>
            <a:r>
              <a:rPr lang="en-US" sz="8000" dirty="0"/>
              <a:t>element is displayed as it is entered</a:t>
            </a:r>
          </a:p>
        </p:txBody>
      </p:sp>
    </p:spTree>
    <p:extLst>
      <p:ext uri="{BB962C8B-B14F-4D97-AF65-F5344CB8AC3E}">
        <p14:creationId xmlns:p14="http://schemas.microsoft.com/office/powerpoint/2010/main" val="35301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 tags</a:t>
            </a:r>
            <a:r>
              <a:rPr lang="en-US" dirty="0"/>
              <a:t>: &lt;h1&gt;, &lt;h2&gt;, …, &lt;h6&gt;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6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2,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3 </a:t>
            </a:r>
            <a:r>
              <a:rPr lang="en-US" dirty="0"/>
              <a:t>use font sizes that are larger than the default font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4 </a:t>
            </a:r>
            <a:r>
              <a:rPr lang="en-US" dirty="0"/>
              <a:t>uses the default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5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6</a:t>
            </a:r>
            <a:r>
              <a:rPr lang="en-US" dirty="0"/>
              <a:t> use smaller font sizes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20556"/>
              </p:ext>
            </p:extLst>
          </p:nvPr>
        </p:nvGraphicFramePr>
        <p:xfrm>
          <a:off x="1905000" y="3505200"/>
          <a:ext cx="5638800" cy="258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Document" r:id="rId3" imgW="5477256" imgH="2514600" progId="Word.Document.8">
                  <p:embed/>
                </p:oleObj>
              </mc:Choice>
              <mc:Fallback>
                <p:oleObj name="Document" r:id="rId3" imgW="5477256" imgH="2514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638800" cy="258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Deprecated</a:t>
            </a:r>
            <a:r>
              <a:rPr lang="en-US" b="1" dirty="0">
                <a:solidFill>
                  <a:srgbClr val="FF0000"/>
                </a:solidFill>
              </a:rPr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are still supported, but should not be used because they are not guaranteed to be supported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 &lt;</a:t>
            </a:r>
            <a:r>
              <a:rPr lang="en-US" dirty="0" err="1"/>
              <a:t>i</a:t>
            </a:r>
            <a:r>
              <a:rPr lang="en-US" dirty="0"/>
              <a:t>&gt; (for italics), &lt;b&gt; (for bold)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&gt;,&lt;b&gt; were used to style the text, but now </a:t>
            </a:r>
            <a:r>
              <a:rPr lang="en-US" b="1" i="1" dirty="0"/>
              <a:t>style sheets </a:t>
            </a:r>
            <a:r>
              <a:rPr lang="en-US" dirty="0"/>
              <a:t>are used instead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Content-based style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define the type of text that is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may render such text in a special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(emphasize, usually italics)</a:t>
            </a:r>
          </a:p>
          <a:p>
            <a:pPr marL="914400" lvl="2" indent="0">
              <a:buNone/>
            </a:pPr>
            <a:r>
              <a:rPr lang="en-US" b="1" dirty="0"/>
              <a:t>&lt;strong&gt; </a:t>
            </a:r>
            <a:r>
              <a:rPr lang="en-US" dirty="0"/>
              <a:t>(usually bold)</a:t>
            </a:r>
          </a:p>
          <a:p>
            <a:pPr marL="914400" lvl="2" indent="0">
              <a:buNone/>
            </a:pPr>
            <a:r>
              <a:rPr lang="en-US" b="1" dirty="0"/>
              <a:t>&lt;code&gt; </a:t>
            </a:r>
            <a:r>
              <a:rPr lang="en-US" dirty="0"/>
              <a:t>(</a:t>
            </a:r>
            <a:r>
              <a:rPr lang="en-US" dirty="0" err="1"/>
              <a:t>monospaced</a:t>
            </a:r>
            <a:r>
              <a:rPr lang="en-US" dirty="0"/>
              <a:t> font; used for program listings)</a:t>
            </a:r>
          </a:p>
        </p:txBody>
      </p:sp>
    </p:spTree>
    <p:extLst>
      <p:ext uri="{BB962C8B-B14F-4D97-AF65-F5344CB8AC3E}">
        <p14:creationId xmlns:p14="http://schemas.microsoft.com/office/powerpoint/2010/main" val="2282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Supscripts</a:t>
            </a:r>
            <a:r>
              <a:rPr lang="en-US" dirty="0"/>
              <a:t> and superscripts: 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Courier New" pitchFamily="49" charset="0"/>
              </a:rPr>
              <a:t>x&lt;sub&gt;2&lt;/sub&gt;&lt;sup&gt;3&lt;/sup&gt;</a:t>
            </a:r>
            <a:br>
              <a:rPr lang="en-US" dirty="0">
                <a:latin typeface="Courier New" pitchFamily="49" charset="0"/>
              </a:rPr>
            </a:br>
            <a:r>
              <a:rPr lang="en-US" dirty="0"/>
              <a:t>Displays: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blockquote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for separating pieces of text from the normal flow of text</a:t>
            </a:r>
          </a:p>
          <a:p>
            <a:pPr lvl="1"/>
            <a:r>
              <a:rPr lang="en-US" dirty="0"/>
              <a:t>Browsers usually indent, sometimes italicize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block element</a:t>
            </a:r>
            <a:r>
              <a:rPr lang="en-US" dirty="0"/>
              <a:t>: should not be nested inside of </a:t>
            </a:r>
            <a:r>
              <a:rPr lang="en-US" i="1" dirty="0"/>
              <a:t>inline elements</a:t>
            </a:r>
          </a:p>
          <a:p>
            <a:endParaRPr lang="en-US" dirty="0"/>
          </a:p>
          <a:p>
            <a:r>
              <a:rPr lang="en-US" dirty="0"/>
              <a:t>Formatting done by content-based style tags can be done by using style sheets, but tags are not yet 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Character entities </a:t>
            </a:r>
            <a:r>
              <a:rPr lang="en-US" dirty="0"/>
              <a:t>are used to insert special symbols that cannot be normally typed (“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¼”)</a:t>
            </a:r>
            <a:r>
              <a:rPr lang="en-US" dirty="0"/>
              <a:t>or have special meaning in HTML (“&lt;“)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718672"/>
              </p:ext>
            </p:extLst>
          </p:nvPr>
        </p:nvGraphicFramePr>
        <p:xfrm>
          <a:off x="990600" y="2590800"/>
          <a:ext cx="7315200" cy="396239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4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Char.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Entity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Meaning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Ampersand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Less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&gt;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Greater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"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quot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Double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apos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Single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¼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One quarter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½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&amp;frac12;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 One half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¾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&amp;frac34;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Three quarters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ym typeface="Symbol"/>
                        </a:rPr>
                        <a:t>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&amp;deg;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Degree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(space)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nbsp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Non-breaking space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markup languages like HTML process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HTML syntax 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basic tags and how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 differences between HTML5 and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303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/&gt; </a:t>
            </a:r>
            <a:r>
              <a:rPr lang="en-US" dirty="0"/>
              <a:t>draws a line across the display, after a line break</a:t>
            </a:r>
          </a:p>
          <a:p>
            <a:r>
              <a:rPr lang="en-US" dirty="0"/>
              <a:t>Same thing can be done with style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Element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Meta elements </a:t>
            </a:r>
            <a:r>
              <a:rPr lang="en-US" dirty="0"/>
              <a:t>can be used to specify information for search engines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 additional information about a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e.g.: keywords,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content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/>
              <a:t> pair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name="keywords" content=“java, c, programming language, computers"&gt;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name=“description” content=“This is the personal website of...”&gt;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blockquote.html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77464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Images</a:t>
            </a:r>
          </a:p>
        </p:txBody>
      </p:sp>
    </p:spTree>
    <p:extLst>
      <p:ext uri="{BB962C8B-B14F-4D97-AF65-F5344CB8AC3E}">
        <p14:creationId xmlns:p14="http://schemas.microsoft.com/office/powerpoint/2010/main" val="166014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GIF (Graphic Interchange Format)</a:t>
            </a:r>
          </a:p>
          <a:p>
            <a:pPr lvl="1"/>
            <a:r>
              <a:rPr lang="en-US" dirty="0"/>
              <a:t>8-bit color (256 different colors)</a:t>
            </a:r>
          </a:p>
          <a:p>
            <a:endParaRPr lang="en-US" dirty="0"/>
          </a:p>
          <a:p>
            <a:r>
              <a:rPr lang="en-US" b="1" dirty="0"/>
              <a:t>JPEG (Joint Photographic Experts Group)</a:t>
            </a:r>
          </a:p>
          <a:p>
            <a:pPr lvl="1"/>
            <a:r>
              <a:rPr lang="en-US" dirty="0"/>
              <a:t>24-bit color (16 million different colors)</a:t>
            </a:r>
          </a:p>
          <a:p>
            <a:endParaRPr lang="en-US" dirty="0"/>
          </a:p>
          <a:p>
            <a:r>
              <a:rPr lang="en-US" dirty="0"/>
              <a:t>Both use compression, but JPEG compression is better</a:t>
            </a:r>
          </a:p>
          <a:p>
            <a:endParaRPr lang="en-US" dirty="0"/>
          </a:p>
          <a:p>
            <a:r>
              <a:rPr lang="en-US" b="1" dirty="0"/>
              <a:t>Portable Network Graphics (PNG)</a:t>
            </a:r>
          </a:p>
          <a:p>
            <a:pPr lvl="1"/>
            <a:r>
              <a:rPr lang="en-US" dirty="0"/>
              <a:t>Newer</a:t>
            </a:r>
          </a:p>
          <a:p>
            <a:pPr lvl="1"/>
            <a:r>
              <a:rPr lang="en-US" dirty="0"/>
              <a:t>Files are bigger than jpeg – no lost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are inserted into a document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 along with the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alt</a:t>
            </a:r>
            <a:r>
              <a:rPr lang="en-US" dirty="0"/>
              <a:t> attribute is 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Non-graphical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with images turned off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 = "comets.jpg"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</a:rPr>
              <a:t>        alt = "Picture of comets" /&gt;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&gt;</a:t>
            </a:r>
            <a:r>
              <a:rPr lang="en-US" dirty="0"/>
              <a:t> tag has 30 different attributes, including 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dirty="0"/>
              <a:t> (in pixels)</a:t>
            </a:r>
          </a:p>
          <a:p>
            <a:pPr marL="457200" lvl="1" indent="0">
              <a:buNone/>
            </a:pPr>
            <a:r>
              <a:rPr lang="en-US" dirty="0"/>
              <a:t>(width and height should always be specified to speed up page loading!)</a:t>
            </a:r>
          </a:p>
        </p:txBody>
      </p:sp>
    </p:spTree>
    <p:extLst>
      <p:ext uri="{BB962C8B-B14F-4D97-AF65-F5344CB8AC3E}">
        <p14:creationId xmlns:p14="http://schemas.microsoft.com/office/powerpoint/2010/main" val="1143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specify the </a:t>
            </a:r>
            <a:r>
              <a:rPr lang="en-US" i="1" dirty="0"/>
              <a:t>relative path </a:t>
            </a:r>
            <a:r>
              <a:rPr lang="en-US" dirty="0"/>
              <a:t>with the filename inside of the </a:t>
            </a:r>
            <a:r>
              <a:rPr lang="en-US" i="1" dirty="0" err="1"/>
              <a:t>src</a:t>
            </a:r>
            <a:r>
              <a:rPr lang="en-US" dirty="0"/>
              <a:t> attribute:</a:t>
            </a:r>
          </a:p>
          <a:p>
            <a:endParaRPr lang="en-US" dirty="0"/>
          </a:p>
          <a:p>
            <a:pPr algn="ctr"/>
            <a:r>
              <a:rPr lang="en-US" dirty="0" err="1"/>
              <a:t>src</a:t>
            </a:r>
            <a:r>
              <a:rPr lang="en-US" dirty="0"/>
              <a:t>=“pictures/dog.jpg”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Relative path</a:t>
            </a:r>
            <a:r>
              <a:rPr lang="en-US" dirty="0"/>
              <a:t>: assumes that the current path is the document root (e.g. </a:t>
            </a:r>
            <a:r>
              <a:rPr lang="en-US" dirty="0" err="1"/>
              <a:t>public_html</a:t>
            </a:r>
            <a:r>
              <a:rPr lang="en-US" dirty="0"/>
              <a:t> or www directories) and looks in the specified path for the given file</a:t>
            </a:r>
          </a:p>
          <a:p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public_html</a:t>
            </a:r>
            <a:r>
              <a:rPr lang="en-US" b="1" dirty="0"/>
              <a:t>/pictures/dog.jpg</a:t>
            </a:r>
          </a:p>
          <a:p>
            <a:endParaRPr lang="en-US" dirty="0"/>
          </a:p>
          <a:p>
            <a:r>
              <a:rPr lang="en-US" dirty="0"/>
              <a:t>Make sure you have permission to use the picture in your own website!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image.html</a:t>
            </a:r>
          </a:p>
        </p:txBody>
      </p:sp>
    </p:spTree>
    <p:extLst>
      <p:ext uri="{BB962C8B-B14F-4D97-AF65-F5344CB8AC3E}">
        <p14:creationId xmlns:p14="http://schemas.microsoft.com/office/powerpoint/2010/main" val="361294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</a:p>
        </p:txBody>
      </p:sp>
    </p:spTree>
    <p:extLst>
      <p:ext uri="{BB962C8B-B14F-4D97-AF65-F5344CB8AC3E}">
        <p14:creationId xmlns:p14="http://schemas.microsoft.com/office/powerpoint/2010/main" val="326836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Hypertext is the essence of the Web!</a:t>
            </a:r>
          </a:p>
          <a:p>
            <a:endParaRPr lang="en-US" dirty="0"/>
          </a:p>
          <a:p>
            <a:r>
              <a:rPr lang="en-US" dirty="0"/>
              <a:t>Links are specified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/>
              <a:t> (hypertext reference) attribute of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(anchor) tag</a:t>
            </a:r>
          </a:p>
          <a:p>
            <a:endParaRPr lang="en-US" dirty="0"/>
          </a:p>
          <a:p>
            <a:r>
              <a:rPr lang="en-US" dirty="0"/>
              <a:t>Content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is the visual link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26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History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note: </a:t>
            </a:r>
            <a:r>
              <a:rPr lang="en-US" b="1" dirty="0"/>
              <a:t>a link should blend in with the surrounding text</a:t>
            </a:r>
            <a:r>
              <a:rPr lang="en-US" dirty="0"/>
              <a:t>, so reading it without taking the link should not be made less pleasant</a:t>
            </a:r>
          </a:p>
          <a:p>
            <a:endParaRPr lang="en-US" dirty="0"/>
          </a:p>
          <a:p>
            <a:r>
              <a:rPr lang="en-US" dirty="0"/>
              <a:t>Links can have images: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200" dirty="0">
                <a:latin typeface="Courier New" pitchFamily="49" charset="0"/>
              </a:rPr>
              <a:t>&lt;a </a:t>
            </a:r>
            <a:r>
              <a:rPr lang="en-US" sz="2200" dirty="0" err="1">
                <a:latin typeface="Courier New" pitchFamily="49" charset="0"/>
              </a:rPr>
              <a:t>href</a:t>
            </a:r>
            <a:r>
              <a:rPr lang="en-US" sz="2200" dirty="0">
                <a:latin typeface="Courier New" pitchFamily="49" charset="0"/>
              </a:rPr>
              <a:t> = "c210data.html"&gt;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&lt;</a:t>
            </a:r>
            <a:r>
              <a:rPr lang="en-US" sz="2200" dirty="0" err="1">
                <a:latin typeface="Courier New" pitchFamily="49" charset="0"/>
              </a:rPr>
              <a:t>img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 = "smallplane.jpg"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alt = "Small picture of an airplane" /&gt;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 Info on C210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i="1" dirty="0"/>
              <a:t>target</a:t>
            </a:r>
            <a:r>
              <a:rPr lang="en-US" dirty="0"/>
              <a:t> is not at the beginning of the document, the target spot must be marked 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Target labels </a:t>
            </a:r>
            <a:r>
              <a:rPr lang="en-US" dirty="0"/>
              <a:t>can be defined in many different tags with the </a:t>
            </a:r>
            <a:r>
              <a:rPr lang="en-US" b="1" i="1" dirty="0"/>
              <a:t>id</a:t>
            </a:r>
            <a:r>
              <a:rPr lang="en-US" b="1" dirty="0"/>
              <a:t> </a:t>
            </a:r>
            <a:r>
              <a:rPr lang="en-US" dirty="0"/>
              <a:t>attribute, as in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&lt;h1 id = "baskets"&gt; Baskets &lt;/h1&gt;</a:t>
            </a:r>
          </a:p>
          <a:p>
            <a:endParaRPr lang="en-US" dirty="0"/>
          </a:p>
          <a:p>
            <a:r>
              <a:rPr lang="en-US" dirty="0"/>
              <a:t>The link to an </a:t>
            </a:r>
            <a:r>
              <a:rPr lang="en-US" i="1" dirty="0"/>
              <a:t>id</a:t>
            </a:r>
            <a:r>
              <a:rPr lang="en-US" dirty="0"/>
              <a:t> must be preceded by a pound sign (#)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id is in the same document,   this target could be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"#baskets"&gt; What about baskets? &lt;/a&gt;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target is in a different document, the document reference must be included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myAd.html#baskets</a:t>
            </a:r>
            <a:r>
              <a:rPr lang="en-US" dirty="0">
                <a:latin typeface="Courier New" pitchFamily="49" charset="0"/>
              </a:rPr>
              <a:t>”&gt; Baskets &lt;/a&gt;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Lists and Tables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Three types of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ol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list (starts with </a:t>
            </a:r>
            <a:r>
              <a:rPr lang="en-US" b="1" dirty="0">
                <a:solidFill>
                  <a:srgbClr val="FF0000"/>
                </a:solidFill>
              </a:rPr>
              <a:t>&lt;dl&gt; </a:t>
            </a:r>
            <a:r>
              <a:rPr lang="en-US" dirty="0"/>
              <a:t>tag)</a:t>
            </a:r>
          </a:p>
          <a:p>
            <a:endParaRPr lang="en-US" dirty="0"/>
          </a:p>
          <a:p>
            <a:r>
              <a:rPr lang="en-US" dirty="0"/>
              <a:t>For unordered and ordered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defines each list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nest lists, but must start new list with </a:t>
            </a:r>
            <a:r>
              <a:rPr lang="en-US" b="1" dirty="0"/>
              <a:t>&lt;li&gt;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For definition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3308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definition.html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nested_lists.html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matrix of cells, each possibly having content</a:t>
            </a:r>
          </a:p>
          <a:p>
            <a:pPr lvl="1"/>
            <a:r>
              <a:rPr lang="en-US" dirty="0"/>
              <a:t>The cells can include almost any element</a:t>
            </a:r>
          </a:p>
          <a:p>
            <a:pPr lvl="1"/>
            <a:r>
              <a:rPr lang="en-US" dirty="0"/>
              <a:t>Some cells have row or column labels and  some have data</a:t>
            </a:r>
          </a:p>
          <a:p>
            <a:endParaRPr lang="en-US" dirty="0"/>
          </a:p>
          <a:p>
            <a:r>
              <a:rPr lang="en-US" dirty="0"/>
              <a:t>A table is specified as the content of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of a table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row headings are specified as the content of 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contents of a data cell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&lt;td&gt;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Borders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border</a:t>
            </a:r>
            <a:r>
              <a:rPr lang="en-US" dirty="0"/>
              <a:t> attribute in the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tag specifies a  border between the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is set to </a:t>
            </a:r>
            <a:r>
              <a:rPr lang="en-US" sz="2400" dirty="0">
                <a:latin typeface="Courier New" pitchFamily="49" charset="0"/>
              </a:rPr>
              <a:t>"border"</a:t>
            </a:r>
            <a:r>
              <a:rPr lang="en-US" dirty="0"/>
              <a:t>, the browser’s default width border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 can be set to a number,  which will be the border 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attribute, the table will have no lines. (unless specified by a style sheet)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HTML5, table borders should be defined using style sheets</a:t>
            </a:r>
          </a:p>
          <a:p>
            <a:endParaRPr lang="en-US" dirty="0"/>
          </a:p>
          <a:p>
            <a:r>
              <a:rPr lang="en-US" dirty="0"/>
              <a:t>Tables are given titles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tag,  which can immediately follow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have two levels of column labels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colspan</a:t>
            </a:r>
            <a:r>
              <a:rPr lang="en-US" dirty="0"/>
              <a:t> attribute must be set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 to specify that the label must span some number of columns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rowspan</a:t>
            </a:r>
            <a:r>
              <a:rPr lang="en-US" dirty="0"/>
              <a:t> attribute can be set to specify that the label must span some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6009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body, and footer, which are the elements: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(column labels)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tbody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(row labels + data)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(usually used for totals)</a:t>
            </a:r>
          </a:p>
          <a:p>
            <a:endParaRPr lang="en-US" dirty="0"/>
          </a:p>
          <a:p>
            <a:r>
              <a:rPr lang="en-US" dirty="0"/>
              <a:t> If a document has multiple </a:t>
            </a:r>
            <a:r>
              <a:rPr lang="en-US" sz="2800" dirty="0" err="1">
                <a:latin typeface="Courier New" pitchFamily="49" charset="0"/>
              </a:rPr>
              <a:t>tbody</a:t>
            </a:r>
            <a:r>
              <a:rPr lang="en-US" dirty="0"/>
              <a:t> elements, they are separated by thicker horizontal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HTML defined using </a:t>
            </a:r>
            <a:r>
              <a:rPr lang="en-US" b="1" dirty="0">
                <a:solidFill>
                  <a:srgbClr val="FF0000"/>
                </a:solidFill>
              </a:rPr>
              <a:t>SGML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general layout of documents that could be displayed by a wide variety of computers</a:t>
            </a:r>
          </a:p>
          <a:p>
            <a:endParaRPr lang="en-US" dirty="0"/>
          </a:p>
          <a:p>
            <a:r>
              <a:rPr lang="en-US" dirty="0"/>
              <a:t>HTML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 (1997)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4.01 (1999)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1.0 (2000): HTML 4.01 redefined using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1.1 (2001): Modularized 1.0, no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2.0: 2009, dropped from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HTML5</a:t>
            </a:r>
            <a:r>
              <a:rPr lang="en-US" dirty="0"/>
              <a:t>: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846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past, tables were used to align elements in rows and columns - general layout</a:t>
            </a:r>
          </a:p>
          <a:p>
            <a:endParaRPr lang="en-US" dirty="0"/>
          </a:p>
          <a:p>
            <a:r>
              <a:rPr lang="en-US" dirty="0"/>
              <a:t>This is no longer done and is frowned upon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Cascading Style Sheets </a:t>
            </a:r>
            <a:r>
              <a:rPr lang="en-US" dirty="0"/>
              <a:t>to place elements in rows and columns - general layout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 tables only when the information is naturally tabular</a:t>
            </a:r>
          </a:p>
        </p:txBody>
      </p:sp>
    </p:spTree>
    <p:extLst>
      <p:ext uri="{BB962C8B-B14F-4D97-AF65-F5344CB8AC3E}">
        <p14:creationId xmlns:p14="http://schemas.microsoft.com/office/powerpoint/2010/main" val="271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cell_span.html</a:t>
            </a:r>
          </a:p>
        </p:txBody>
      </p:sp>
    </p:spTree>
    <p:extLst>
      <p:ext uri="{BB962C8B-B14F-4D97-AF65-F5344CB8AC3E}">
        <p14:creationId xmlns:p14="http://schemas.microsoft.com/office/powerpoint/2010/main" val="370349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usual way information is gotten from a browser to a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has tags to create a collection of objects that implement this information gathering</a:t>
            </a:r>
          </a:p>
          <a:p>
            <a:pPr lvl="1"/>
            <a:r>
              <a:rPr lang="en-US" dirty="0"/>
              <a:t>The objects are called </a:t>
            </a:r>
            <a:r>
              <a:rPr lang="en-US" b="1" i="1" dirty="0">
                <a:solidFill>
                  <a:srgbClr val="FF0000"/>
                </a:solidFill>
              </a:rPr>
              <a:t>widgets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components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(e.g., radio buttons and checkboxes)</a:t>
            </a:r>
          </a:p>
          <a:p>
            <a:pPr lvl="1"/>
            <a:r>
              <a:rPr lang="en-US" dirty="0"/>
              <a:t>All of the controls of a form are  defined in the content of a </a:t>
            </a:r>
            <a:r>
              <a:rPr lang="en-US" sz="2400" dirty="0">
                <a:latin typeface="Courier New" pitchFamily="49" charset="0"/>
              </a:rPr>
              <a:t>&lt;form&gt;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6944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button of a form is clicked, the form’s values are sent to the server for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The only required attribute of </a:t>
            </a:r>
            <a:r>
              <a:rPr lang="en-US" dirty="0">
                <a:latin typeface="Courier New" pitchFamily="49" charset="0"/>
              </a:rPr>
              <a:t>&lt;form&gt;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dirty="0"/>
              <a:t>,  which specifies the URL of the application that is to be called when the </a:t>
            </a:r>
            <a:r>
              <a:rPr lang="en-US" i="1" dirty="0"/>
              <a:t>Submit</a:t>
            </a:r>
            <a:r>
              <a:rPr lang="en-US" dirty="0"/>
              <a:t> button is clicked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action = "http://www.cs.ucp.edu/cgi-bin/survey.pl"</a:t>
            </a:r>
          </a:p>
          <a:p>
            <a:pPr lvl="1"/>
            <a:endParaRPr lang="en-US" dirty="0"/>
          </a:p>
          <a:p>
            <a:r>
              <a:rPr lang="en-US" dirty="0"/>
              <a:t>If the form has no action, the value of </a:t>
            </a:r>
            <a:r>
              <a:rPr lang="en-US" dirty="0">
                <a:latin typeface="Courier New" pitchFamily="49" charset="0"/>
              </a:rPr>
              <a:t>action</a:t>
            </a:r>
            <a:r>
              <a:rPr lang="en-US" dirty="0"/>
              <a:t> is  the empty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</a:t>
            </a:r>
            <a:r>
              <a:rPr lang="en-US" sz="2800" dirty="0">
                <a:latin typeface="Courier New" pitchFamily="49" charset="0"/>
              </a:rPr>
              <a:t>&lt;form&gt;</a:t>
            </a:r>
            <a:r>
              <a:rPr lang="en-US" dirty="0"/>
              <a:t> specifies one of the two possible techniques of transferring the form data to the server, </a:t>
            </a:r>
            <a:r>
              <a:rPr lang="en-US" sz="2800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post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as a query string at the end of the URL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to the end of the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837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are created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&lt;input&gt;</a:t>
            </a:r>
            <a:r>
              <a:rPr lang="en-US" dirty="0"/>
              <a:t> tag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type</a:t>
            </a:r>
            <a:r>
              <a:rPr lang="en-US" dirty="0"/>
              <a:t> attribute of </a:t>
            </a:r>
            <a:r>
              <a:rPr lang="en-US" sz="2800" dirty="0">
                <a:latin typeface="Courier New" pitchFamily="49" charset="0"/>
              </a:rPr>
              <a:t>&lt;input&gt;</a:t>
            </a:r>
            <a:r>
              <a:rPr lang="en-US" dirty="0"/>
              <a:t> specifies the kind of  widget being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lvl="2"/>
            <a:endParaRPr lang="en-US" dirty="0"/>
          </a:p>
          <a:p>
            <a:r>
              <a:rPr lang="en-US" dirty="0"/>
              <a:t>Other widget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Textbox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horizontal box for text input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size is 20; it can be changed with the </a:t>
            </a:r>
            <a:r>
              <a:rPr lang="en-US" sz="2800" dirty="0">
                <a:latin typeface="Courier New" pitchFamily="49" charset="0"/>
              </a:rPr>
              <a:t>size</a:t>
            </a:r>
            <a:r>
              <a:rPr lang="en-US" dirty="0"/>
              <a:t> attribute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more characters are entered than will fit, the box is scrolled (shifted) left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don’t want to allow the user to type more characters than will fit, set </a:t>
            </a:r>
            <a:r>
              <a:rPr lang="en-US" sz="2800" dirty="0" err="1">
                <a:latin typeface="Courier New" pitchFamily="49" charset="0"/>
              </a:rPr>
              <a:t>maxlength</a:t>
            </a:r>
            <a:r>
              <a:rPr lang="en-US" dirty="0"/>
              <a:t>, which causes excess input to be ignored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&lt;input type = "text" name = "Phone" size = "12" 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Widgets can be placed in label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&lt;label&gt; Phone: &lt;input type = "text" name = "phone"/&gt; 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&lt;/label&gt;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Label tag makes sure that the label text is “attached” to the given widget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like text except asterisks are displayed, rather than the input characters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9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Checkboxes are used to collect multiple choice input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Every checkbox requires a </a:t>
            </a:r>
            <a:r>
              <a:rPr lang="en-US" sz="2800" dirty="0">
                <a:latin typeface="Courier New" pitchFamily="49" charset="0"/>
              </a:rPr>
              <a:t>value</a:t>
            </a:r>
            <a:r>
              <a:rPr lang="en-US" dirty="0"/>
              <a:t> attribute, which is the widget’s value in the form data when the checkbox is  'checked'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checkbox that is not 'checked' contributes no value to the form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no checkbox is initially 'checked'</a:t>
            </a:r>
          </a:p>
          <a:p>
            <a:endParaRPr lang="en-US" dirty="0"/>
          </a:p>
          <a:p>
            <a:r>
              <a:rPr lang="en-US" dirty="0"/>
              <a:t>To initialize a checkbox to 'checked', the </a:t>
            </a:r>
            <a:r>
              <a:rPr lang="en-US" sz="2800" dirty="0">
                <a:latin typeface="Courier New" pitchFamily="49" charset="0"/>
              </a:rPr>
              <a:t>checked</a:t>
            </a:r>
            <a:r>
              <a:rPr lang="en-US" dirty="0"/>
              <a:t> attribute must be set to </a:t>
            </a:r>
            <a:r>
              <a:rPr lang="en-US" sz="2800" dirty="0">
                <a:latin typeface="Courier New" pitchFamily="49" charset="0"/>
              </a:rPr>
              <a:t>"checked"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defined by </a:t>
            </a:r>
            <a:r>
              <a:rPr lang="en-US" b="1" i="1" dirty="0">
                <a:solidFill>
                  <a:srgbClr val="FF0000"/>
                </a:solidFill>
              </a:rPr>
              <a:t>tags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Opening tag: &lt;name&gt;</a:t>
            </a:r>
          </a:p>
          <a:p>
            <a:pPr lvl="1"/>
            <a:r>
              <a:rPr lang="en-US" dirty="0"/>
              <a:t>Closing tag: &lt;/name&gt;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Container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opening tag + closing tag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Container encloses </a:t>
            </a:r>
            <a:r>
              <a:rPr lang="en-US" b="1" i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container + content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Void element </a:t>
            </a:r>
            <a:r>
              <a:rPr lang="en-US" i="1" dirty="0"/>
              <a:t>:=</a:t>
            </a:r>
            <a:r>
              <a:rPr lang="en-US" dirty="0"/>
              <a:t> tag without content</a:t>
            </a:r>
          </a:p>
          <a:p>
            <a:pPr lvl="1"/>
            <a:r>
              <a:rPr lang="en-US" dirty="0"/>
              <a:t>Written as: &lt;name /&gt;</a:t>
            </a:r>
          </a:p>
        </p:txBody>
      </p:sp>
    </p:spTree>
    <p:extLst>
      <p:ext uri="{BB962C8B-B14F-4D97-AF65-F5344CB8AC3E}">
        <p14:creationId xmlns:p14="http://schemas.microsoft.com/office/powerpoint/2010/main" val="9819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Radio buttons </a:t>
            </a:r>
            <a:r>
              <a:rPr lang="en-US" dirty="0"/>
              <a:t>are </a:t>
            </a:r>
            <a:r>
              <a:rPr lang="en-US" b="1" i="1" dirty="0"/>
              <a:t>collections of checkboxes in which only one button can be 'checked' at a time</a:t>
            </a:r>
          </a:p>
          <a:p>
            <a:endParaRPr lang="en-US" dirty="0"/>
          </a:p>
          <a:p>
            <a:r>
              <a:rPr lang="en-US" dirty="0"/>
              <a:t>Every button in a radio button group MUST have the same name</a:t>
            </a:r>
          </a:p>
          <a:p>
            <a:endParaRPr lang="en-US" dirty="0"/>
          </a:p>
          <a:p>
            <a:r>
              <a:rPr lang="en-US" dirty="0"/>
              <a:t>If no button in a radio button group is 'pressed', the browser often 'presses' the first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the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tag</a:t>
            </a:r>
          </a:p>
          <a:p>
            <a:pPr marL="457200" lvl="1" indent="0">
              <a:buNone/>
            </a:pPr>
            <a:r>
              <a:rPr lang="en-US" dirty="0"/>
              <a:t>(The name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is required)</a:t>
            </a:r>
          </a:p>
          <a:p>
            <a:endParaRPr lang="en-US" dirty="0"/>
          </a:p>
          <a:p>
            <a:r>
              <a:rPr lang="en-US" dirty="0"/>
              <a:t>Each item of a menu is specified with an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tag,  whose pure text content  (no tags) is the value of the item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 can include the selected attribute, which when assigned "selected“ specifies that the item is preselected</a:t>
            </a:r>
          </a:p>
        </p:txBody>
      </p:sp>
    </p:spTree>
    <p:extLst>
      <p:ext uri="{BB962C8B-B14F-4D97-AF65-F5344CB8AC3E}">
        <p14:creationId xmlns:p14="http://schemas.microsoft.com/office/powerpoint/2010/main" val="33102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two kinds of menus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checkboxes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radio buttons (the default)</a:t>
            </a:r>
          </a:p>
          <a:p>
            <a:endParaRPr lang="en-US" dirty="0"/>
          </a:p>
          <a:p>
            <a:r>
              <a:rPr lang="en-US" dirty="0"/>
              <a:t>Menus that behave like checkboxes are specified by including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/>
              <a:t> attribute,  which must be set to "multiple"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can be included to specify the number of menu items to be displayed (the default is 1)</a:t>
            </a:r>
          </a:p>
          <a:p>
            <a:pPr marL="457200" lvl="1" indent="0">
              <a:buNone/>
            </a:pPr>
            <a:r>
              <a:rPr lang="en-US" dirty="0"/>
              <a:t>(If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is set to &gt; 1 or if multiple is  specified, the menu is displayed as a  pop-up menu)</a:t>
            </a:r>
          </a:p>
        </p:txBody>
      </p:sp>
    </p:spTree>
    <p:extLst>
      <p:ext uri="{BB962C8B-B14F-4D97-AF65-F5344CB8AC3E}">
        <p14:creationId xmlns:p14="http://schemas.microsoft.com/office/powerpoint/2010/main" val="5133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with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include the </a:t>
            </a:r>
            <a:r>
              <a:rPr lang="en-US" sz="2800" dirty="0">
                <a:latin typeface="Courier New" pitchFamily="49" charset="0"/>
              </a:rPr>
              <a:t>rows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cols</a:t>
            </a:r>
            <a:r>
              <a:rPr lang="en-US" dirty="0"/>
              <a:t> attributes to specify the size of the text area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text can be included as the content of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textarea</a:t>
            </a:r>
            <a:r>
              <a:rPr lang="en-US" sz="2800" dirty="0">
                <a:latin typeface="Courier New" pitchFamily="49" charset="0"/>
              </a:rPr>
              <a:t>&gt;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Scrolling is implicit if the area is overfilled</a:t>
            </a:r>
          </a:p>
        </p:txBody>
      </p:sp>
    </p:spTree>
    <p:extLst>
      <p:ext uri="{BB962C8B-B14F-4D97-AF65-F5344CB8AC3E}">
        <p14:creationId xmlns:p14="http://schemas.microsoft.com/office/powerpoint/2010/main" val="27589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and 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created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"reset"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"Reset Form" /&gt;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"submit”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"Submit Form" /&gt;</a:t>
            </a:r>
          </a:p>
          <a:p>
            <a:endParaRPr lang="en-US" dirty="0"/>
          </a:p>
          <a:p>
            <a:r>
              <a:rPr lang="en-US" dirty="0"/>
              <a:t> Submit has two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the data of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that the server execute the server-resident program specified as the  value of the action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  <a:p>
            <a:r>
              <a:rPr lang="en-US" dirty="0"/>
              <a:t>A Submit button is required in every form</a:t>
            </a:r>
          </a:p>
        </p:txBody>
      </p:sp>
    </p:spTree>
    <p:extLst>
      <p:ext uri="{BB962C8B-B14F-4D97-AF65-F5344CB8AC3E}">
        <p14:creationId xmlns:p14="http://schemas.microsoft.com/office/powerpoint/2010/main" val="2333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checkbox.html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menu.html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popcorn.html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textarea.html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8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HTML5 Specifics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still new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may not support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support some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can be included to detect HTML5 features and produce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97347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 for audio</a:t>
            </a:r>
          </a:p>
          <a:p>
            <a:endParaRPr lang="en-US" dirty="0"/>
          </a:p>
          <a:p>
            <a:r>
              <a:rPr lang="en-US" dirty="0"/>
              <a:t>Audio files use encoding algorithms (</a:t>
            </a:r>
            <a:r>
              <a:rPr lang="en-US" b="1" i="1" dirty="0">
                <a:solidFill>
                  <a:srgbClr val="FF0000"/>
                </a:solidFill>
              </a:rPr>
              <a:t>audio codecs</a:t>
            </a:r>
            <a:r>
              <a:rPr lang="en-US" dirty="0"/>
              <a:t>, e.g. MP3, </a:t>
            </a:r>
            <a:r>
              <a:rPr lang="en-US" dirty="0" err="1"/>
              <a:t>Vorbis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Coded audio data is stored in </a:t>
            </a:r>
            <a:r>
              <a:rPr lang="en-US" b="1" dirty="0"/>
              <a:t>containers</a:t>
            </a:r>
            <a:r>
              <a:rPr lang="en-US" dirty="0"/>
              <a:t> (</a:t>
            </a:r>
            <a:r>
              <a:rPr lang="en-US" dirty="0" err="1"/>
              <a:t>Ogg</a:t>
            </a:r>
            <a:r>
              <a:rPr lang="en-US" dirty="0"/>
              <a:t>, MP3, Wav)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Vorbis</a:t>
            </a:r>
            <a:r>
              <a:rPr lang="en-US" dirty="0"/>
              <a:t> is stored in </a:t>
            </a:r>
            <a:r>
              <a:rPr lang="en-US" dirty="0" err="1"/>
              <a:t>Ogg</a:t>
            </a:r>
            <a:r>
              <a:rPr lang="en-US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MP3 in MP3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Wav in Wav container</a:t>
            </a:r>
          </a:p>
        </p:txBody>
      </p:sp>
    </p:spTree>
    <p:extLst>
      <p:ext uri="{BB962C8B-B14F-4D97-AF65-F5344CB8AC3E}">
        <p14:creationId xmlns:p14="http://schemas.microsoft.com/office/powerpoint/2010/main" val="12013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Audio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i="1" dirty="0">
                <a:solidFill>
                  <a:srgbClr val="FF0000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 not support the audio element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&lt;/audio&gt;</a:t>
            </a:r>
          </a:p>
          <a:p>
            <a:endParaRPr lang="en-US" dirty="0"/>
          </a:p>
          <a:p>
            <a:r>
              <a:rPr lang="en-US" dirty="0"/>
              <a:t>Browser chooses the first audio file it can play and skips the content; if none, it displays the content</a:t>
            </a:r>
          </a:p>
          <a:p>
            <a:endParaRPr lang="en-US" dirty="0"/>
          </a:p>
          <a:p>
            <a:r>
              <a:rPr lang="en-US" dirty="0"/>
              <a:t>Different browsers have different audio capabilities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attribute, which is set to “controls”, creates a start/stop button, a clock, a progress slider, total time of the file, and a volume slider</a:t>
            </a:r>
          </a:p>
        </p:txBody>
      </p:sp>
    </p:spTree>
    <p:extLst>
      <p:ext uri="{BB962C8B-B14F-4D97-AF65-F5344CB8AC3E}">
        <p14:creationId xmlns:p14="http://schemas.microsoft.com/office/powerpoint/2010/main" val="16455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&lt;p&gt;This is my web page&lt;/p&gt;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 /&gt;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0289" y="2034862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264640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19900" y="2159481"/>
            <a:ext cx="228600" cy="4869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933" y="2646402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229102" y="802741"/>
            <a:ext cx="533400" cy="3200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7725" y="268459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200400" y="4343400"/>
            <a:ext cx="827325" cy="5715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8889" y="4819072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AD049-1635-4843-AAFC-C7FE4B9C5DC4}"/>
              </a:ext>
            </a:extLst>
          </p:cNvPr>
          <p:cNvSpPr/>
          <p:nvPr/>
        </p:nvSpPr>
        <p:spPr>
          <a:xfrm>
            <a:off x="4114800" y="5029200"/>
            <a:ext cx="4953000" cy="175432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XHTML vs HTML5:</a:t>
            </a:r>
          </a:p>
          <a:p>
            <a:r>
              <a:rPr lang="en-US" dirty="0"/>
              <a:t>XHTML required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HTML5 recommends &lt;</a:t>
            </a:r>
            <a:r>
              <a:rPr lang="en-US" dirty="0" err="1"/>
              <a:t>br</a:t>
            </a:r>
            <a:r>
              <a:rPr lang="en-US" dirty="0"/>
              <a:t>&gt; but support  either</a:t>
            </a:r>
          </a:p>
          <a:p>
            <a:endParaRPr lang="en-US" dirty="0"/>
          </a:p>
          <a:p>
            <a:r>
              <a:rPr lang="en-US" dirty="0"/>
              <a:t>We will utilize &lt;</a:t>
            </a:r>
            <a:r>
              <a:rPr lang="en-US" dirty="0" err="1"/>
              <a:t>br</a:t>
            </a:r>
            <a:r>
              <a:rPr lang="en-US" dirty="0"/>
              <a:t>&gt; in our labs and assignments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5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</a:t>
            </a:r>
          </a:p>
          <a:p>
            <a:endParaRPr lang="en-US" dirty="0"/>
          </a:p>
          <a:p>
            <a:r>
              <a:rPr lang="en-US" dirty="0"/>
              <a:t>Video codecs are stored in containers (just like audio)</a:t>
            </a:r>
          </a:p>
          <a:p>
            <a:endParaRPr lang="en-US" dirty="0"/>
          </a:p>
          <a:p>
            <a:r>
              <a:rPr lang="en-US" dirty="0"/>
              <a:t>Video codecs:</a:t>
            </a:r>
          </a:p>
          <a:p>
            <a:pPr lvl="1"/>
            <a:r>
              <a:rPr lang="en-US" dirty="0"/>
              <a:t>H.264 (MPEG-4 AVC) - stored in MPEG-4 container</a:t>
            </a:r>
          </a:p>
          <a:p>
            <a:pPr lvl="1"/>
            <a:r>
              <a:rPr lang="en-US" dirty="0" err="1"/>
              <a:t>Theora</a:t>
            </a:r>
            <a:r>
              <a:rPr lang="en-US" dirty="0"/>
              <a:t> - any container</a:t>
            </a:r>
          </a:p>
          <a:p>
            <a:pPr lvl="1"/>
            <a:r>
              <a:rPr lang="en-US" dirty="0"/>
              <a:t>VP8 - any container</a:t>
            </a:r>
          </a:p>
          <a:p>
            <a:endParaRPr lang="en-US" dirty="0"/>
          </a:p>
          <a:p>
            <a:r>
              <a:rPr lang="en-US" dirty="0"/>
              <a:t>Different browsers support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3538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&lt;video&gt; </a:t>
            </a:r>
            <a:r>
              <a:rPr lang="en-US" dirty="0"/>
              <a:t>tag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doesn’t support video element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&lt;/video&gt;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 attributes set the screen size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 attribute, set to “</a:t>
            </a:r>
            <a:r>
              <a:rPr lang="en-US" dirty="0" err="1"/>
              <a:t>autoplay</a:t>
            </a:r>
            <a:r>
              <a:rPr lang="en-US" dirty="0"/>
              <a:t>”, specifies that the video should play as soon as it is ready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preload</a:t>
            </a:r>
            <a:r>
              <a:rPr lang="en-US" dirty="0"/>
              <a:t> attribute, set to “preload”, specifies that the video should be loaded as soon as the document is loaded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 attribute, set to “controls”, is like that of the audio element</a:t>
            </a:r>
          </a:p>
        </p:txBody>
      </p:sp>
    </p:spTree>
    <p:extLst>
      <p:ext uri="{BB962C8B-B14F-4D97-AF65-F5344CB8AC3E}">
        <p14:creationId xmlns:p14="http://schemas.microsoft.com/office/powerpoint/2010/main" val="31705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hgroup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container for header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&lt;h1&gt; The Podunk Press &lt;/h1&gt;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&lt;h2&gt; ″All the news we can fit″ &lt;/h2&gt;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&lt;/header&gt;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-- table of contents –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&lt;footer&gt; </a:t>
            </a:r>
            <a:r>
              <a:rPr lang="en-US" dirty="0"/>
              <a:t>- container for footer information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85800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&lt;footer&gt;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&amp;copy; The Podunk Press, 2012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Editor in Chief: Squeak Martin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&lt;section&gt; </a:t>
            </a:r>
            <a:r>
              <a:rPr lang="en-US" dirty="0"/>
              <a:t>- container for sections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&lt;article&gt; </a:t>
            </a:r>
            <a:r>
              <a:rPr lang="en-US" dirty="0"/>
              <a:t>- container for self contained parts of a document (from another source)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 </a:t>
            </a:r>
            <a:r>
              <a:rPr lang="en-US" dirty="0"/>
              <a:t>- container for tangential info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- navigational sections (list of links)</a:t>
            </a:r>
          </a:p>
        </p:txBody>
      </p:sp>
    </p:spTree>
    <p:extLst>
      <p:ext uri="{BB962C8B-B14F-4D97-AF65-F5344CB8AC3E}">
        <p14:creationId xmlns:p14="http://schemas.microsoft.com/office/powerpoint/2010/main" val="1857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organized.html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tester.html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testvideo.html</a:t>
            </a:r>
          </a:p>
        </p:txBody>
      </p:sp>
    </p:spTree>
    <p:extLst>
      <p:ext uri="{BB962C8B-B14F-4D97-AF65-F5344CB8AC3E}">
        <p14:creationId xmlns:p14="http://schemas.microsoft.com/office/powerpoint/2010/main" val="3612318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 Differences between HTML &amp;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tags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Quoted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Explicit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Element nesting</a:t>
            </a:r>
          </a:p>
        </p:txBody>
      </p:sp>
    </p:spTree>
    <p:extLst>
      <p:ext uri="{BB962C8B-B14F-4D97-AF65-F5344CB8AC3E}">
        <p14:creationId xmlns:p14="http://schemas.microsoft.com/office/powerpoint/2010/main" val="16146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dirty="0"/>
              <a:t>There are tools that exist to validate whether your HTML code adheres to the HTML5 standard</a:t>
            </a:r>
          </a:p>
          <a:p>
            <a:endParaRPr lang="en-US" dirty="0"/>
          </a:p>
          <a:p>
            <a:r>
              <a:rPr lang="en-US" dirty="0"/>
              <a:t>Here is one by W3Schools:</a:t>
            </a:r>
          </a:p>
          <a:p>
            <a:r>
              <a:rPr lang="en-US" dirty="0">
                <a:hlinkClick r:id="rId2"/>
              </a:rPr>
              <a:t>http://validator.w3.org/#validate_by_upload+with_options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select “HTML5 (experimental)” as your document type</a:t>
            </a:r>
          </a:p>
          <a:p>
            <a:endParaRPr lang="en-US" dirty="0"/>
          </a:p>
          <a:p>
            <a:r>
              <a:rPr lang="en-US" dirty="0"/>
              <a:t>NOTE: All of your HTML5 code should pass validation!</a:t>
            </a:r>
          </a:p>
        </p:txBody>
      </p:sp>
    </p:spTree>
    <p:extLst>
      <p:ext uri="{BB962C8B-B14F-4D97-AF65-F5344CB8AC3E}">
        <p14:creationId xmlns:p14="http://schemas.microsoft.com/office/powerpoint/2010/main" val="18322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is the newest version of a markup language used for specifying the layout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uses tags to markup the content of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may have attributes that modify how the tag is interpreted by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important to maintain good programming style - comment and use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elements of HTML are &lt;html&gt;, &lt;head&gt;, &lt;title&gt;, and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common formatting tags are: &lt;p&gt;, &lt;</a:t>
            </a:r>
            <a:r>
              <a:rPr lang="en-US" dirty="0" err="1"/>
              <a:t>br</a:t>
            </a:r>
            <a:r>
              <a:rPr lang="en-US" dirty="0"/>
              <a:t>&gt;, &lt;h1&gt;, &lt;h2&gt;,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tags can be used to insert: images, hypertext, lists, tables,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3398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Tags may have </a:t>
            </a:r>
            <a:r>
              <a:rPr lang="en-US" b="1" i="1" dirty="0">
                <a:solidFill>
                  <a:srgbClr val="FF000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provide additional information to the browser on how the tag should be interpreted</a:t>
            </a:r>
          </a:p>
          <a:p>
            <a:endParaRPr lang="en-US" dirty="0"/>
          </a:p>
          <a:p>
            <a:r>
              <a:rPr lang="en-US" dirty="0"/>
              <a:t>Attributes appear between the tag name and the right bracket of the opening tag</a:t>
            </a:r>
          </a:p>
          <a:p>
            <a:endParaRPr lang="en-US" dirty="0"/>
          </a:p>
          <a:p>
            <a:r>
              <a:rPr lang="en-US" dirty="0"/>
              <a:t>Attributes are specified in </a:t>
            </a:r>
            <a:r>
              <a:rPr lang="en-US" b="1" dirty="0"/>
              <a:t>keyword form</a:t>
            </a:r>
            <a:r>
              <a:rPr lang="en-US" dirty="0"/>
              <a:t>, delimited by double quotes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attrName1=“value1” attrName2=“value2”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=“picture.jpg” alt=“Picture”&gt;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 and alt are attributes, “picture.jpg” and “Picture” are the attribute values)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Coding Style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Whitespace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line breaks, spaces, tabs that browsers do not process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text that describes the code (HTML), but is not processed by the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 form: &lt;!-- … --&gt;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&lt;!-- This is the first section --&gt;</a:t>
            </a:r>
          </a:p>
          <a:p>
            <a:endParaRPr lang="en-US" dirty="0"/>
          </a:p>
          <a:p>
            <a:r>
              <a:rPr lang="en-US" b="1" dirty="0"/>
              <a:t>Make use of both whitespace and comments to make your code easily readable and understandable!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Consistently indent (tab or 2 or 4 spaces) each nested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Separate sections of code with blank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with good descriptions around sections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whenever a line of code may need clarification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1829</TotalTime>
  <Words>3417</Words>
  <Application>Microsoft Office PowerPoint</Application>
  <PresentationFormat>On-screen Show (4:3)</PresentationFormat>
  <Paragraphs>596</Paragraphs>
  <Slides>68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Symbol</vt:lpstr>
      <vt:lpstr>Times New Roman</vt:lpstr>
      <vt:lpstr>MyTheme2</vt:lpstr>
      <vt:lpstr>Document</vt:lpstr>
      <vt:lpstr>HTML5</vt:lpstr>
      <vt:lpstr>Objectives</vt:lpstr>
      <vt:lpstr>HTML History and Basic Syntax</vt:lpstr>
      <vt:lpstr>HTML History</vt:lpstr>
      <vt:lpstr>Basic HTML Syntax</vt:lpstr>
      <vt:lpstr>HTML Syntax Examples</vt:lpstr>
      <vt:lpstr>Tag Attributes</vt:lpstr>
      <vt:lpstr>Coding Style</vt:lpstr>
      <vt:lpstr>Coding Style</vt:lpstr>
      <vt:lpstr>Coding Style Examples</vt:lpstr>
      <vt:lpstr>Coding Style Examples</vt:lpstr>
      <vt:lpstr>HTML Document Structure and Basic Tags</vt:lpstr>
      <vt:lpstr>HTML5 Document Structure</vt:lpstr>
      <vt:lpstr>HTML Layout Formatting</vt:lpstr>
      <vt:lpstr>HTML Layout Formatting</vt:lpstr>
      <vt:lpstr>HTML Layout Formatting</vt:lpstr>
      <vt:lpstr>HTML Formatting </vt:lpstr>
      <vt:lpstr>HTML Formatting</vt:lpstr>
      <vt:lpstr>Character Entities</vt:lpstr>
      <vt:lpstr>Horizontal Rules</vt:lpstr>
      <vt:lpstr>Meta Element Usage</vt:lpstr>
      <vt:lpstr>Examples</vt:lpstr>
      <vt:lpstr>Using Images</vt:lpstr>
      <vt:lpstr>Image Formats</vt:lpstr>
      <vt:lpstr>Using Images</vt:lpstr>
      <vt:lpstr>Using Images</vt:lpstr>
      <vt:lpstr>Examples</vt:lpstr>
      <vt:lpstr>Hypertext</vt:lpstr>
      <vt:lpstr>Hypertext Links</vt:lpstr>
      <vt:lpstr>Hypertext Links</vt:lpstr>
      <vt:lpstr>Hypertext Links within a Page</vt:lpstr>
      <vt:lpstr>Examples</vt:lpstr>
      <vt:lpstr>Lists and Tables</vt:lpstr>
      <vt:lpstr>Lists</vt:lpstr>
      <vt:lpstr>Examples</vt:lpstr>
      <vt:lpstr>Tables</vt:lpstr>
      <vt:lpstr>Tables - Borders and Titles</vt:lpstr>
      <vt:lpstr>Tables - colspan and rowspan</vt:lpstr>
      <vt:lpstr>Tables - Sections</vt:lpstr>
      <vt:lpstr>Table Usage</vt:lpstr>
      <vt:lpstr>Examples</vt:lpstr>
      <vt:lpstr>Forms</vt:lpstr>
      <vt:lpstr>Forms</vt:lpstr>
      <vt:lpstr>Form Processing</vt:lpstr>
      <vt:lpstr>Form Widgets</vt:lpstr>
      <vt:lpstr>Text box</vt:lpstr>
      <vt:lpstr>Labels</vt:lpstr>
      <vt:lpstr>Password Widget</vt:lpstr>
      <vt:lpstr>Checkbox</vt:lpstr>
      <vt:lpstr>Radio Buttons</vt:lpstr>
      <vt:lpstr>Selection Box</vt:lpstr>
      <vt:lpstr>Selection box (continued)</vt:lpstr>
      <vt:lpstr>Text Areas</vt:lpstr>
      <vt:lpstr>Reset and Submit Buttons</vt:lpstr>
      <vt:lpstr>Examples</vt:lpstr>
      <vt:lpstr>HTML5 Specifics</vt:lpstr>
      <vt:lpstr>HTML5</vt:lpstr>
      <vt:lpstr>Audio</vt:lpstr>
      <vt:lpstr>Inserting Audio in HTML5</vt:lpstr>
      <vt:lpstr>Video</vt:lpstr>
      <vt:lpstr>Inserting Video in HTML5</vt:lpstr>
      <vt:lpstr>HTML5 Organizational Elements</vt:lpstr>
      <vt:lpstr>HTML5 Organizational Elements</vt:lpstr>
      <vt:lpstr>HTML5 Organizational Elements</vt:lpstr>
      <vt:lpstr>Examples</vt:lpstr>
      <vt:lpstr>Syntactic Differences between HTML &amp; XHTML</vt:lpstr>
      <vt:lpstr>HTML5 Validation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400</cp:revision>
  <dcterms:created xsi:type="dcterms:W3CDTF">2012-08-28T17:16:18Z</dcterms:created>
  <dcterms:modified xsi:type="dcterms:W3CDTF">2017-09-06T15:00:24Z</dcterms:modified>
</cp:coreProperties>
</file>