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381" r:id="rId5"/>
    <p:sldId id="466" r:id="rId6"/>
    <p:sldId id="289" r:id="rId7"/>
    <p:sldId id="457" r:id="rId8"/>
    <p:sldId id="460" r:id="rId9"/>
    <p:sldId id="461" r:id="rId10"/>
    <p:sldId id="462" r:id="rId11"/>
    <p:sldId id="463" r:id="rId12"/>
    <p:sldId id="467" r:id="rId13"/>
    <p:sldId id="471" r:id="rId14"/>
    <p:sldId id="470" r:id="rId15"/>
    <p:sldId id="469" r:id="rId16"/>
    <p:sldId id="480" r:id="rId17"/>
    <p:sldId id="458" r:id="rId18"/>
    <p:sldId id="476" r:id="rId19"/>
    <p:sldId id="478" r:id="rId20"/>
    <p:sldId id="479" r:id="rId21"/>
    <p:sldId id="481" r:id="rId22"/>
    <p:sldId id="475" r:id="rId23"/>
    <p:sldId id="472" r:id="rId24"/>
    <p:sldId id="473" r:id="rId25"/>
    <p:sldId id="497" r:id="rId26"/>
    <p:sldId id="498" r:id="rId27"/>
    <p:sldId id="499" r:id="rId28"/>
    <p:sldId id="474" r:id="rId29"/>
    <p:sldId id="482" r:id="rId30"/>
    <p:sldId id="483" r:id="rId31"/>
    <p:sldId id="484" r:id="rId32"/>
    <p:sldId id="485" r:id="rId33"/>
    <p:sldId id="486" r:id="rId34"/>
    <p:sldId id="500" r:id="rId35"/>
    <p:sldId id="489" r:id="rId36"/>
    <p:sldId id="459" r:id="rId37"/>
    <p:sldId id="493" r:id="rId38"/>
    <p:sldId id="492" r:id="rId39"/>
    <p:sldId id="494" r:id="rId40"/>
    <p:sldId id="491" r:id="rId41"/>
    <p:sldId id="455" r:id="rId42"/>
    <p:sldId id="495" r:id="rId43"/>
    <p:sldId id="496" r:id="rId44"/>
    <p:sldId id="490"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4/20/2017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000" dirty="0"/>
          </a:p>
          <a:p>
            <a:pPr marL="0" indent="0">
              <a:buFontTx/>
              <a:buNone/>
            </a:pPr>
            <a:r>
              <a:rPr lang="en-US" sz="1000" dirty="0"/>
              <a:t>Get ready next week for some Visual Studio and C# work. </a:t>
            </a:r>
          </a:p>
          <a:p>
            <a:pPr marL="0" indent="0">
              <a:buFontTx/>
              <a:buNone/>
            </a:pPr>
            <a:endParaRPr lang="en-US" sz="1000" dirty="0"/>
          </a:p>
          <a:p>
            <a:pPr marL="0" indent="0">
              <a:buFontTx/>
              <a:buNone/>
            </a:pPr>
            <a:endParaRPr lang="en-US" sz="1000" dirty="0"/>
          </a:p>
          <a:p>
            <a:pPr marL="171450" indent="-171450">
              <a:buFontTx/>
              <a:buChar char="-"/>
            </a:pPr>
            <a:endParaRPr lang="en-US" sz="1000" dirty="0"/>
          </a:p>
          <a:p>
            <a:pPr marL="171450" indent="-171450">
              <a:buFontTx/>
              <a:buChar cha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67119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Note that I have made updates to this week’s assignment. Please be sure to get the current version (it says “version 2” at the top) before you complete the assignment. </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Themes for the week:</a:t>
            </a:r>
          </a:p>
          <a:p>
            <a:pPr marL="171450" indent="-171450">
              <a:buFontTx/>
              <a:buChar char="-"/>
            </a:pPr>
            <a:r>
              <a:rPr lang="en-US" sz="1000" dirty="0"/>
              <a:t>Writing/Reading files and Serialization</a:t>
            </a:r>
          </a:p>
          <a:p>
            <a:pPr marL="171450" indent="-171450">
              <a:buFontTx/>
              <a:buChar char="-"/>
            </a:pPr>
            <a:r>
              <a:rPr lang="en-US" sz="1000" dirty="0"/>
              <a:t>XML &amp; JSON</a:t>
            </a:r>
          </a:p>
          <a:p>
            <a:pPr marL="171450" indent="-171450">
              <a:buFontTx/>
              <a:buChar char="-"/>
            </a:pPr>
            <a:r>
              <a:rPr lang="en-US" sz="1000" b="1" dirty="0"/>
              <a:t>Performance, performance, performance… </a:t>
            </a:r>
          </a:p>
          <a:p>
            <a:pPr marL="171450" indent="-171450">
              <a:buFontTx/>
              <a:buChar char="-"/>
            </a:pPr>
            <a:r>
              <a:rPr lang="en-US" sz="1000" b="1" dirty="0"/>
              <a:t>Optimization through threads</a:t>
            </a:r>
          </a:p>
          <a:p>
            <a:pPr marL="0" indent="0">
              <a:buFontTx/>
              <a:buNone/>
            </a:pPr>
            <a:endParaRPr lang="en-US" sz="1000" dirty="0"/>
          </a:p>
          <a:p>
            <a:pPr marL="0" indent="0">
              <a:buFontTx/>
              <a:buNone/>
            </a:pPr>
            <a:r>
              <a:rPr lang="en-US" sz="1000" dirty="0"/>
              <a:t>Note that given the industry prioritization on developing high performance multithreaded applications, I have made multithreading a higher priority than in past terms of this class… this has resulted in JUnit and automated unit testing becoming a bit less of a focus. </a:t>
            </a:r>
          </a:p>
          <a:p>
            <a:endParaRPr lang="en-US" sz="1000" dirty="0"/>
          </a:p>
          <a:p>
            <a:pPr marL="171450" indent="-171450">
              <a:buFontTx/>
              <a:buChar char="-"/>
            </a:pPr>
            <a:r>
              <a:rPr lang="en-US" sz="1000" dirty="0"/>
              <a:t>Effectively packaging Java class files for sharing</a:t>
            </a:r>
          </a:p>
          <a:p>
            <a:pPr marL="171450" indent="-171450">
              <a:buFontTx/>
              <a:buChar char="-"/>
            </a:pPr>
            <a:r>
              <a:rPr lang="en-US" sz="1000" dirty="0"/>
              <a:t>Delivering quality products through </a:t>
            </a:r>
            <a:r>
              <a:rPr lang="en-US" sz="1000" b="1" dirty="0"/>
              <a:t>design, development, and testing</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4887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5549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83632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97096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81124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276770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 Recording!!!</a:t>
            </a:r>
          </a:p>
          <a:p>
            <a:endParaRPr lang="en-US" sz="1000" dirty="0"/>
          </a:p>
          <a:p>
            <a:r>
              <a:rPr lang="en-US" sz="1000" dirty="0"/>
              <a:t>Suggested steps:</a:t>
            </a:r>
          </a:p>
          <a:p>
            <a:r>
              <a:rPr lang="en-US" sz="1000" dirty="0"/>
              <a:t>Write a shell application that compiles, runs, and prints a message to the console… make sure that you compile and run the application regularly</a:t>
            </a:r>
          </a:p>
          <a:p>
            <a:r>
              <a:rPr lang="en-US" sz="1000" dirty="0"/>
              <a:t>Write down the key objects and methods that you believe that you will need</a:t>
            </a:r>
          </a:p>
          <a:p>
            <a:r>
              <a:rPr lang="en-US" sz="1000" dirty="0"/>
              <a:t>Write a working single threaded application that finds prime numbers… including inputs, timings, </a:t>
            </a:r>
            <a:r>
              <a:rPr lang="en-US" sz="1000" dirty="0" err="1"/>
              <a:t>etc</a:t>
            </a:r>
            <a:endParaRPr lang="en-US" sz="1000" dirty="0"/>
          </a:p>
          <a:p>
            <a:r>
              <a:rPr lang="en-US" sz="1000" dirty="0"/>
              <a:t>Enhance it to use multiple threads</a:t>
            </a:r>
          </a:p>
          <a:p>
            <a:r>
              <a:rPr lang="en-US" sz="1000" dirty="0"/>
              <a:t>Test &amp; Enhance</a:t>
            </a:r>
          </a:p>
          <a:p>
            <a:r>
              <a:rPr lang="en-US" sz="1000" dirty="0"/>
              <a:t>Submit</a:t>
            </a:r>
          </a:p>
          <a:p>
            <a:endParaRPr lang="en-US" sz="1000" dirty="0"/>
          </a:p>
          <a:p>
            <a:r>
              <a:rPr lang="en-US" sz="1000" dirty="0"/>
              <a:t>Ask for help at any time…</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73540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Given our experience with </a:t>
            </a:r>
            <a:r>
              <a:rPr lang="en-US" sz="1000" dirty="0" err="1"/>
              <a:t>ThreadedRandomNumbers</a:t>
            </a:r>
            <a:r>
              <a:rPr lang="en-US" sz="1000" dirty="0"/>
              <a:t> you may want to experiment with extending Thread vs. implementing Runnable?</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451647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952055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336886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444839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962215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When you do that, the .class file for what you are declaring is supposed to be put in the folder that corresponds to that package. In this case, it will be placed in </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r>
              <a:rPr lang="en-US" sz="1000" dirty="0"/>
              <a:t>To make sure that that happens, you want to compile it as follows</a:t>
            </a:r>
          </a:p>
          <a:p>
            <a:r>
              <a:rPr lang="en-US" sz="1000" dirty="0" err="1"/>
              <a:t>javac</a:t>
            </a:r>
            <a:r>
              <a:rPr lang="en-US" sz="1000" dirty="0"/>
              <a:t> –d . ShapesLibrary.java</a:t>
            </a:r>
          </a:p>
          <a:p>
            <a:endParaRPr lang="en-US" sz="1000" dirty="0"/>
          </a:p>
          <a:p>
            <a:r>
              <a:rPr lang="en-US" sz="1000" dirty="0"/>
              <a:t>The “-d .” part indicates that the current directory is the root, and the package folders will be created underneath that root. If a class is supposed to belong to a package, you must include the –d compiler directive.</a:t>
            </a:r>
          </a:p>
          <a:p>
            <a:endParaRPr lang="en-US" sz="1000" dirty="0"/>
          </a:p>
          <a:p>
            <a:r>
              <a:rPr lang="en-US" sz="1000" dirty="0"/>
              <a:t>So, in this example, the .class file will be placed in </a:t>
            </a:r>
          </a:p>
          <a:p>
            <a:r>
              <a:rPr lang="en-US" sz="1000" dirty="0"/>
              <a:t>&lt;</a:t>
            </a:r>
            <a:r>
              <a:rPr lang="en-US" sz="1000" dirty="0" err="1"/>
              <a:t>current_directory</a:t>
            </a:r>
            <a:r>
              <a:rPr lang="en-US" sz="1000" dirty="0"/>
              <a:t>&gt;/</a:t>
            </a:r>
            <a:r>
              <a:rPr lang="en-US" sz="1000" dirty="0" err="1"/>
              <a:t>edu</a:t>
            </a:r>
            <a:r>
              <a:rPr lang="en-US" sz="1000" dirty="0"/>
              <a:t>/</a:t>
            </a:r>
            <a:r>
              <a:rPr lang="en-US" sz="1000" dirty="0" err="1"/>
              <a:t>lewisu</a:t>
            </a:r>
            <a:r>
              <a:rPr lang="en-US" sz="1000" dirty="0"/>
              <a:t>/</a:t>
            </a:r>
            <a:r>
              <a:rPr lang="en-US" sz="1000" dirty="0" err="1"/>
              <a:t>cs</a:t>
            </a:r>
            <a:r>
              <a:rPr lang="en-US" sz="1000" dirty="0"/>
              <a:t>/24500shapeslibrary/</a:t>
            </a:r>
          </a:p>
          <a:p>
            <a:endParaRPr lang="en-US" sz="1000" dirty="0"/>
          </a:p>
          <a:p>
            <a:r>
              <a:rPr lang="en-US" sz="1000" dirty="0"/>
              <a:t>One of the nice things about doing it this way is that you can distribute your .class files easily without revealing your source files.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1897729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Several related file formats build on the JAR format:</a:t>
            </a:r>
          </a:p>
          <a:p>
            <a:pPr marL="171450" indent="-171450">
              <a:buFont typeface="Arial" panose="020B0604020202020204" pitchFamily="34" charset="0"/>
              <a:buChar char="•"/>
            </a:pPr>
            <a:r>
              <a:rPr lang="en-US" sz="1000" dirty="0"/>
              <a:t>WAR (Web application archive) files, also Java archives, store XML files, Java classes, </a:t>
            </a:r>
            <a:r>
              <a:rPr lang="en-US" sz="1000" dirty="0" err="1"/>
              <a:t>JavaServer</a:t>
            </a:r>
            <a:r>
              <a:rPr lang="en-US" sz="1000" dirty="0"/>
              <a:t> Pages and other objects for Web Applications.</a:t>
            </a:r>
          </a:p>
          <a:p>
            <a:pPr marL="171450" indent="-171450">
              <a:buFont typeface="Arial" panose="020B0604020202020204" pitchFamily="34" charset="0"/>
              <a:buChar char="•"/>
            </a:pPr>
            <a:r>
              <a:rPr lang="en-US" sz="1000" dirty="0"/>
              <a:t>RAR (resource adapter archive) files (not to be confused with the RAR file format), also Java archives, store XML files, Java classes and other objects for J2EE Connector Architecture (JCA) applications.</a:t>
            </a:r>
          </a:p>
          <a:p>
            <a:pPr marL="171450" indent="-171450">
              <a:buFont typeface="Arial" panose="020B0604020202020204" pitchFamily="34" charset="0"/>
              <a:buChar char="•"/>
            </a:pPr>
            <a:r>
              <a:rPr lang="en-US" sz="1000" dirty="0"/>
              <a:t>EAR (enterprise archive) files provide composite Java archives that combine XML files, Java classes and other objects including JAR, WAR and RAR Java archive files for Enterprise Applications.</a:t>
            </a:r>
          </a:p>
          <a:p>
            <a:pPr marL="171450" indent="-171450">
              <a:buFont typeface="Arial" panose="020B0604020202020204" pitchFamily="34" charset="0"/>
              <a:buChar char="•"/>
            </a:pPr>
            <a:endParaRPr lang="en-US" sz="1000" dirty="0"/>
          </a:p>
          <a:p>
            <a:pPr marL="0" indent="0">
              <a:buFont typeface="Arial" panose="020B0604020202020204" pitchFamily="34" charset="0"/>
              <a:buNone/>
            </a:pPr>
            <a:r>
              <a:rPr lang="en-US" sz="1000" dirty="0"/>
              <a:t>To create a jar:</a:t>
            </a:r>
          </a:p>
          <a:p>
            <a:pPr marL="0" indent="0">
              <a:buFont typeface="Arial" panose="020B0604020202020204" pitchFamily="34" charset="0"/>
              <a:buNone/>
            </a:pPr>
            <a:r>
              <a:rPr lang="en-US" sz="1000" dirty="0"/>
              <a:t>jar </a:t>
            </a:r>
            <a:r>
              <a:rPr lang="en-US" sz="1000" dirty="0" err="1"/>
              <a:t>cf</a:t>
            </a:r>
            <a:r>
              <a:rPr lang="en-US" sz="1000" dirty="0"/>
              <a:t> nameofjar.jar list of files most of which are class files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To extract a jar:</a:t>
            </a:r>
          </a:p>
          <a:p>
            <a:pPr marL="0" indent="0">
              <a:buFont typeface="Arial" panose="020B0604020202020204" pitchFamily="34" charset="0"/>
              <a:buNone/>
            </a:pPr>
            <a:r>
              <a:rPr lang="en-US" sz="1000" dirty="0"/>
              <a:t>jar </a:t>
            </a:r>
            <a:r>
              <a:rPr lang="en-US" sz="1000" dirty="0" err="1"/>
              <a:t>xf</a:t>
            </a:r>
            <a:r>
              <a:rPr lang="en-US" sz="1000" dirty="0"/>
              <a:t> nameofjar.jar</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jar file can contain an entire directory, and even a hierarchy of subdirectories.</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So, for example, you can build a jar file for our </a:t>
            </a:r>
            <a:r>
              <a:rPr lang="en-US" sz="1000" dirty="0" err="1"/>
              <a:t>edu.lewisu.cs.shapes</a:t>
            </a:r>
            <a:r>
              <a:rPr lang="en-US" sz="1000" dirty="0"/>
              <a:t> package:</a:t>
            </a:r>
          </a:p>
          <a:p>
            <a:pPr marL="0" indent="0">
              <a:buFont typeface="Arial" panose="020B0604020202020204" pitchFamily="34" charset="0"/>
              <a:buNone/>
            </a:pPr>
            <a:r>
              <a:rPr lang="en-US" sz="1000" dirty="0"/>
              <a:t>jar </a:t>
            </a:r>
            <a:r>
              <a:rPr lang="en-US" sz="1000" dirty="0" err="1"/>
              <a:t>cf</a:t>
            </a:r>
            <a:r>
              <a:rPr lang="en-US" sz="1000" dirty="0"/>
              <a:t> shapes.jar </a:t>
            </a:r>
            <a:r>
              <a:rPr lang="en-US" sz="1000" dirty="0" err="1"/>
              <a:t>edu</a:t>
            </a:r>
            <a:endParaRPr lang="en-US" sz="1000" dirty="0"/>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1163667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ShapeTest.java</a:t>
            </a:r>
          </a:p>
          <a:p>
            <a:pPr marL="0" indent="0">
              <a:buFont typeface="Arial" panose="020B0604020202020204" pitchFamily="34" charset="0"/>
              <a:buNone/>
            </a:pPr>
            <a:r>
              <a:rPr lang="en-US" sz="1000" dirty="0" err="1"/>
              <a:t>javac</a:t>
            </a:r>
            <a:r>
              <a:rPr lang="en-US" sz="1000" dirty="0"/>
              <a:t> –</a:t>
            </a:r>
            <a:r>
              <a:rPr lang="en-US" sz="1000" dirty="0" err="1"/>
              <a:t>cp</a:t>
            </a:r>
            <a:r>
              <a:rPr lang="en-US" sz="1000" dirty="0"/>
              <a:t> .:./shapes.jar </a:t>
            </a:r>
            <a:r>
              <a:rPr lang="en-US" sz="1000" dirty="0" err="1"/>
              <a:t>ShapeTest</a:t>
            </a: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The “-</a:t>
            </a:r>
            <a:r>
              <a:rPr lang="en-US" sz="1000" dirty="0" err="1"/>
              <a:t>cp</a:t>
            </a:r>
            <a:r>
              <a:rPr lang="en-US" sz="1000" dirty="0"/>
              <a:t>” stands for </a:t>
            </a:r>
            <a:r>
              <a:rPr lang="en-US" sz="1000" dirty="0" err="1"/>
              <a:t>classpath</a:t>
            </a:r>
            <a:r>
              <a:rPr lang="en-US" sz="1000" dirty="0"/>
              <a:t>, and it allows me to specify where classes should be grabbed from. The “.” means “current directory”. The “:” separates different parts of the </a:t>
            </a:r>
            <a:r>
              <a:rPr lang="en-US" sz="1000" dirty="0" err="1"/>
              <a:t>classpath</a:t>
            </a:r>
            <a:r>
              <a:rPr lang="en-US" sz="1000" dirty="0"/>
              <a:t>. The statement above means that the </a:t>
            </a:r>
            <a:r>
              <a:rPr lang="en-US" sz="1000" dirty="0" err="1"/>
              <a:t>classpath</a:t>
            </a:r>
            <a:r>
              <a:rPr lang="en-US" sz="1000" dirty="0"/>
              <a:t> includes the current directory and the shapes.jar file that is in the current directory. This will work on a mac or </a:t>
            </a:r>
            <a:r>
              <a:rPr lang="en-US" sz="1000" dirty="0" err="1"/>
              <a:t>linux</a:t>
            </a:r>
            <a:r>
              <a:rPr lang="en-US" sz="1000" dirty="0"/>
              <a:t> machine.</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Note that, on Windows, the class path would be specified as .;.\shapes.jar. Again “.” means “current directory”, but, on Windows, the “;” is used to separate different pieces of the path instead of a colon, and a backslash is used to separate folder names instead of a forward slash.</a:t>
            </a:r>
          </a:p>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138173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Command line syntax</a:t>
            </a: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-d . Circle.java</a:t>
            </a:r>
          </a:p>
          <a:p>
            <a:r>
              <a:rPr lang="en-US" sz="1200" b="0" kern="1200" dirty="0">
                <a:solidFill>
                  <a:schemeClr val="tx1"/>
                </a:solidFill>
                <a:effectLst/>
                <a:latin typeface="+mn-lt"/>
                <a:ea typeface="+mn-ea"/>
                <a:cs typeface="+mn-cs"/>
              </a:rPr>
              <a:t>jar </a:t>
            </a:r>
            <a:r>
              <a:rPr lang="en-US" sz="1200" b="0" kern="1200" dirty="0" err="1">
                <a:solidFill>
                  <a:schemeClr val="tx1"/>
                </a:solidFill>
                <a:effectLst/>
                <a:latin typeface="+mn-lt"/>
                <a:ea typeface="+mn-ea"/>
                <a:cs typeface="+mn-cs"/>
              </a:rPr>
              <a:t>cf</a:t>
            </a:r>
            <a:r>
              <a:rPr lang="en-US" sz="1200" b="0" kern="1200" dirty="0">
                <a:solidFill>
                  <a:schemeClr val="tx1"/>
                </a:solidFill>
                <a:effectLst/>
                <a:latin typeface="+mn-lt"/>
                <a:ea typeface="+mn-ea"/>
                <a:cs typeface="+mn-cs"/>
              </a:rPr>
              <a:t> shapes.jar </a:t>
            </a:r>
            <a:r>
              <a:rPr lang="en-US" sz="1200" b="0" kern="1200" dirty="0" err="1">
                <a:solidFill>
                  <a:schemeClr val="tx1"/>
                </a:solidFill>
                <a:effectLst/>
                <a:latin typeface="+mn-lt"/>
                <a:ea typeface="+mn-ea"/>
                <a:cs typeface="+mn-cs"/>
              </a:rPr>
              <a:t>edu</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a:t>
            </a:r>
            <a:r>
              <a:rPr lang="en-US" sz="1200" b="0" kern="1200" dirty="0">
                <a:solidFill>
                  <a:schemeClr val="tx1"/>
                </a:solidFill>
                <a:effectLst/>
                <a:latin typeface="+mn-lt"/>
                <a:ea typeface="+mn-ea"/>
                <a:cs typeface="+mn-cs"/>
              </a:rPr>
              <a:t> shapes.jar CircleTest.java</a:t>
            </a:r>
          </a:p>
          <a:p>
            <a:r>
              <a:rPr lang="en-US" sz="1200" b="0" kern="1200" dirty="0">
                <a:solidFill>
                  <a:schemeClr val="tx1"/>
                </a:solidFill>
                <a:effectLst/>
                <a:latin typeface="+mn-lt"/>
                <a:ea typeface="+mn-ea"/>
                <a:cs typeface="+mn-cs"/>
              </a:rPr>
              <a:t>java </a:t>
            </a:r>
            <a:r>
              <a:rPr lang="en-US" sz="1200" b="0" kern="1200" dirty="0" err="1">
                <a:solidFill>
                  <a:schemeClr val="tx1"/>
                </a:solidFill>
                <a:effectLst/>
                <a:latin typeface="+mn-lt"/>
                <a:ea typeface="+mn-ea"/>
                <a:cs typeface="+mn-cs"/>
              </a:rPr>
              <a:t>CircleTest</a:t>
            </a:r>
            <a:endParaRPr lang="en-US" sz="1200" b="0" kern="1200" dirty="0">
              <a:solidFill>
                <a:schemeClr val="tx1"/>
              </a:solidFill>
              <a:effectLst/>
              <a:latin typeface="+mn-lt"/>
              <a:ea typeface="+mn-ea"/>
              <a:cs typeface="+mn-cs"/>
            </a:endParaRP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Add Package command to library:</a:t>
            </a:r>
          </a:p>
          <a:p>
            <a:pPr marL="0" marR="0" lvl="0" indent="0" algn="l" defTabSz="914400" rtl="0" eaLnBrk="1" fontAlgn="auto" latinLnBrk="0" hangingPunct="1">
              <a:lnSpc>
                <a:spcPct val="100000"/>
              </a:lnSpc>
              <a:spcBef>
                <a:spcPts val="180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package com.epogue.sl;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Compile ShapesLibrary.java:</a:t>
            </a:r>
          </a:p>
          <a:p>
            <a:pPr marL="0" indent="0">
              <a:spcBef>
                <a:spcPts val="1800"/>
              </a:spcBef>
              <a:buFont typeface="Wingdings" panose="05000000000000000000" pitchFamily="2" charset="2"/>
              <a:buNone/>
            </a:pPr>
            <a:r>
              <a:rPr lang="en-US" sz="1000" dirty="0" err="1"/>
              <a:t>javac</a:t>
            </a:r>
            <a:r>
              <a:rPr lang="en-US" sz="1000" dirty="0"/>
              <a:t> -d . ShapesLibrary.java</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Create JAR file:</a:t>
            </a:r>
          </a:p>
          <a:p>
            <a:pPr marL="0" indent="0">
              <a:spcBef>
                <a:spcPts val="1800"/>
              </a:spcBef>
              <a:buFont typeface="Wingdings" panose="05000000000000000000" pitchFamily="2" charset="2"/>
              <a:buNone/>
            </a:pPr>
            <a:r>
              <a:rPr lang="pt-BR" sz="1000" dirty="0"/>
              <a:t>jar cfv ShapesLibrary.jar com</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Display contents of JAR file:</a:t>
            </a:r>
          </a:p>
          <a:p>
            <a:pPr marL="0" indent="0">
              <a:spcBef>
                <a:spcPts val="1800"/>
              </a:spcBef>
              <a:buFont typeface="Wingdings" panose="05000000000000000000" pitchFamily="2" charset="2"/>
              <a:buNone/>
            </a:pPr>
            <a:r>
              <a:rPr lang="en-US" sz="1000" dirty="0"/>
              <a:t>jar </a:t>
            </a:r>
            <a:r>
              <a:rPr lang="en-US" sz="1000" dirty="0" err="1"/>
              <a:t>tf</a:t>
            </a:r>
            <a:r>
              <a:rPr lang="en-US" sz="1000" dirty="0"/>
              <a:t> .\edu.lewisu.cs.24500shapeslibrary.jar</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2497173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Command line syntax</a:t>
            </a: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-d . Circle.java</a:t>
            </a:r>
          </a:p>
          <a:p>
            <a:r>
              <a:rPr lang="en-US" sz="1200" b="0" kern="1200" dirty="0">
                <a:solidFill>
                  <a:schemeClr val="tx1"/>
                </a:solidFill>
                <a:effectLst/>
                <a:latin typeface="+mn-lt"/>
                <a:ea typeface="+mn-ea"/>
                <a:cs typeface="+mn-cs"/>
              </a:rPr>
              <a:t>jar </a:t>
            </a:r>
            <a:r>
              <a:rPr lang="en-US" sz="1200" b="0" kern="1200" dirty="0" err="1">
                <a:solidFill>
                  <a:schemeClr val="tx1"/>
                </a:solidFill>
                <a:effectLst/>
                <a:latin typeface="+mn-lt"/>
                <a:ea typeface="+mn-ea"/>
                <a:cs typeface="+mn-cs"/>
              </a:rPr>
              <a:t>cf</a:t>
            </a:r>
            <a:r>
              <a:rPr lang="en-US" sz="1200" b="0" kern="1200" dirty="0">
                <a:solidFill>
                  <a:schemeClr val="tx1"/>
                </a:solidFill>
                <a:effectLst/>
                <a:latin typeface="+mn-lt"/>
                <a:ea typeface="+mn-ea"/>
                <a:cs typeface="+mn-cs"/>
              </a:rPr>
              <a:t> shapes.jar </a:t>
            </a:r>
            <a:r>
              <a:rPr lang="en-US" sz="1200" b="0" kern="1200" dirty="0" err="1">
                <a:solidFill>
                  <a:schemeClr val="tx1"/>
                </a:solidFill>
                <a:effectLst/>
                <a:latin typeface="+mn-lt"/>
                <a:ea typeface="+mn-ea"/>
                <a:cs typeface="+mn-cs"/>
              </a:rPr>
              <a:t>edu</a:t>
            </a:r>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javac</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a:t>
            </a:r>
            <a:r>
              <a:rPr lang="en-US" sz="1200" b="0" kern="1200" dirty="0">
                <a:solidFill>
                  <a:schemeClr val="tx1"/>
                </a:solidFill>
                <a:effectLst/>
                <a:latin typeface="+mn-lt"/>
                <a:ea typeface="+mn-ea"/>
                <a:cs typeface="+mn-cs"/>
              </a:rPr>
              <a:t> shapes.jar CircleTest.java</a:t>
            </a:r>
          </a:p>
          <a:p>
            <a:r>
              <a:rPr lang="en-US" sz="1200" b="0" kern="1200" dirty="0">
                <a:solidFill>
                  <a:schemeClr val="tx1"/>
                </a:solidFill>
                <a:effectLst/>
                <a:latin typeface="+mn-lt"/>
                <a:ea typeface="+mn-ea"/>
                <a:cs typeface="+mn-cs"/>
              </a:rPr>
              <a:t>java </a:t>
            </a:r>
            <a:r>
              <a:rPr lang="en-US" sz="1200" b="0" kern="1200" dirty="0" err="1">
                <a:solidFill>
                  <a:schemeClr val="tx1"/>
                </a:solidFill>
                <a:effectLst/>
                <a:latin typeface="+mn-lt"/>
                <a:ea typeface="+mn-ea"/>
                <a:cs typeface="+mn-cs"/>
              </a:rPr>
              <a:t>CircleTest</a:t>
            </a:r>
            <a:endParaRPr lang="en-US" sz="1200" b="0" kern="1200" dirty="0">
              <a:solidFill>
                <a:schemeClr val="tx1"/>
              </a:solidFill>
              <a:effectLst/>
              <a:latin typeface="+mn-lt"/>
              <a:ea typeface="+mn-ea"/>
              <a:cs typeface="+mn-cs"/>
            </a:endParaRP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Add Package command to library:</a:t>
            </a:r>
          </a:p>
          <a:p>
            <a:pPr marL="0" marR="0" lvl="0" indent="0" algn="l" defTabSz="914400" rtl="0" eaLnBrk="1" fontAlgn="auto" latinLnBrk="0" hangingPunct="1">
              <a:lnSpc>
                <a:spcPct val="100000"/>
              </a:lnSpc>
              <a:spcBef>
                <a:spcPts val="180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package com.epogue.sl;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Compile ShapesLibrary.java:</a:t>
            </a:r>
          </a:p>
          <a:p>
            <a:pPr marL="0" indent="0">
              <a:spcBef>
                <a:spcPts val="1800"/>
              </a:spcBef>
              <a:buFont typeface="Wingdings" panose="05000000000000000000" pitchFamily="2" charset="2"/>
              <a:buNone/>
            </a:pPr>
            <a:r>
              <a:rPr lang="en-US" sz="1000" dirty="0" err="1"/>
              <a:t>javac</a:t>
            </a:r>
            <a:r>
              <a:rPr lang="en-US" sz="1000" dirty="0"/>
              <a:t> -d . ShapesLibrary.java</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Create JAR file:</a:t>
            </a:r>
          </a:p>
          <a:p>
            <a:pPr marL="0" indent="0">
              <a:spcBef>
                <a:spcPts val="1800"/>
              </a:spcBef>
              <a:buFont typeface="Wingdings" panose="05000000000000000000" pitchFamily="2" charset="2"/>
              <a:buNone/>
            </a:pPr>
            <a:r>
              <a:rPr lang="pt-BR" sz="1000" dirty="0"/>
              <a:t>jar cfv ShapesLibrary.jar com</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Display contents of JAR file:</a:t>
            </a:r>
          </a:p>
          <a:p>
            <a:pPr marL="0" indent="0">
              <a:spcBef>
                <a:spcPts val="1800"/>
              </a:spcBef>
              <a:buFont typeface="Wingdings" panose="05000000000000000000" pitchFamily="2" charset="2"/>
              <a:buNone/>
            </a:pPr>
            <a:r>
              <a:rPr lang="en-US" sz="1000" dirty="0"/>
              <a:t>jar </a:t>
            </a:r>
            <a:r>
              <a:rPr lang="en-US" sz="1000" dirty="0" err="1"/>
              <a:t>tf</a:t>
            </a:r>
            <a:r>
              <a:rPr lang="en-US" sz="1000" dirty="0"/>
              <a:t> .\edu.lewisu.cs.24500shapeslibrary.jar</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330001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1077567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735317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34</a:t>
            </a:fld>
            <a:endParaRPr lang="en-US" dirty="0"/>
          </a:p>
        </p:txBody>
      </p:sp>
    </p:spTree>
    <p:extLst>
      <p:ext uri="{BB962C8B-B14F-4D97-AF65-F5344CB8AC3E}">
        <p14:creationId xmlns:p14="http://schemas.microsoft.com/office/powerpoint/2010/main" val="1090493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1819201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2347386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1232493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3175695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305224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20266169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JUnit Notes (continued):</a:t>
            </a:r>
          </a:p>
          <a:p>
            <a:r>
              <a:rPr lang="en-US" sz="1000" dirty="0"/>
              <a:t>@</a:t>
            </a:r>
            <a:r>
              <a:rPr lang="en-US" sz="1000" dirty="0" err="1"/>
              <a:t>AfterClass</a:t>
            </a:r>
            <a:endParaRPr lang="en-US" sz="1000" dirty="0"/>
          </a:p>
          <a:p>
            <a:r>
              <a:rPr lang="en-US" sz="1000" dirty="0"/>
              <a:t>public static void method()</a:t>
            </a:r>
          </a:p>
          <a:p>
            <a:r>
              <a:rPr lang="en-US" sz="1000" dirty="0"/>
              <a:t>This method is </a:t>
            </a:r>
            <a:r>
              <a:rPr lang="en-US" sz="1000" dirty="0" err="1"/>
              <a:t>excuted</a:t>
            </a:r>
            <a:r>
              <a:rPr lang="en-US" sz="1000" dirty="0"/>
              <a:t> once after all tests have finished.</a:t>
            </a:r>
          </a:p>
          <a:p>
            <a:endParaRPr lang="en-US" sz="1000" dirty="0"/>
          </a:p>
          <a:p>
            <a:r>
              <a:rPr lang="en-US" sz="1000" dirty="0"/>
              <a:t>Include in your functions various assert statements. The JUnit Assert class has several static methods that throw exceptions (specifically, </a:t>
            </a:r>
            <a:r>
              <a:rPr lang="en-US" sz="1000" dirty="0" err="1"/>
              <a:t>AssertionException</a:t>
            </a:r>
            <a:r>
              <a:rPr lang="en-US" sz="1000" dirty="0"/>
              <a:t> objects) when the assert you are testing fails. </a:t>
            </a:r>
          </a:p>
          <a:p>
            <a:r>
              <a:rPr lang="en-US" sz="1000" dirty="0" err="1"/>
              <a:t>assertTrue</a:t>
            </a:r>
            <a:r>
              <a:rPr lang="en-US" sz="1000" dirty="0"/>
              <a:t>(</a:t>
            </a:r>
            <a:r>
              <a:rPr lang="en-US" sz="1000" dirty="0" err="1"/>
              <a:t>boolean</a:t>
            </a:r>
            <a:r>
              <a:rPr lang="en-US" sz="1000" dirty="0"/>
              <a:t> condition)</a:t>
            </a:r>
          </a:p>
          <a:p>
            <a:r>
              <a:rPr lang="en-US" sz="1000" dirty="0" err="1"/>
              <a:t>assertFalse</a:t>
            </a:r>
            <a:r>
              <a:rPr lang="en-US" sz="1000" dirty="0"/>
              <a:t>(</a:t>
            </a:r>
            <a:r>
              <a:rPr lang="en-US" sz="1000" dirty="0" err="1"/>
              <a:t>boolean</a:t>
            </a:r>
            <a:r>
              <a:rPr lang="en-US" sz="1000" dirty="0"/>
              <a:t> condition)</a:t>
            </a:r>
          </a:p>
          <a:p>
            <a:r>
              <a:rPr lang="en-US" sz="1000" dirty="0" err="1"/>
              <a:t>assertEquals</a:t>
            </a:r>
            <a:r>
              <a:rPr lang="en-US" sz="1000" dirty="0"/>
              <a:t>(expected, actual)</a:t>
            </a:r>
          </a:p>
          <a:p>
            <a:r>
              <a:rPr lang="en-US" sz="1000" dirty="0" err="1"/>
              <a:t>assertEquals</a:t>
            </a:r>
            <a:r>
              <a:rPr lang="en-US" sz="1000" dirty="0"/>
              <a:t>(expected, actual, tolerance), where tolerance is the number of decimals that must be the same</a:t>
            </a:r>
          </a:p>
          <a:p>
            <a:r>
              <a:rPr lang="en-US" sz="1000" dirty="0" err="1"/>
              <a:t>assertArrayEquals</a:t>
            </a:r>
            <a:r>
              <a:rPr lang="en-US" sz="1000" dirty="0"/>
              <a:t>(expected, actual)</a:t>
            </a:r>
          </a:p>
          <a:p>
            <a:r>
              <a:rPr lang="en-US" sz="1000" dirty="0" err="1"/>
              <a:t>assertNull</a:t>
            </a:r>
            <a:r>
              <a:rPr lang="en-US" sz="1000" dirty="0"/>
              <a:t>(object) checks that the object is null</a:t>
            </a:r>
          </a:p>
          <a:p>
            <a:r>
              <a:rPr lang="en-US" sz="1000" dirty="0" err="1"/>
              <a:t>assertNotNull</a:t>
            </a:r>
            <a:r>
              <a:rPr lang="en-US" sz="1000" dirty="0"/>
              <a:t>(object)</a:t>
            </a:r>
          </a:p>
          <a:p>
            <a:r>
              <a:rPr lang="en-US" sz="1000" dirty="0" err="1"/>
              <a:t>assertSame</a:t>
            </a:r>
            <a:r>
              <a:rPr lang="en-US" sz="1000" dirty="0"/>
              <a:t>(expected, actual) – checks to see if they correspond to the same object</a:t>
            </a:r>
          </a:p>
          <a:p>
            <a:r>
              <a:rPr lang="en-US" sz="1000" dirty="0" err="1"/>
              <a:t>assertNotSame</a:t>
            </a:r>
            <a:r>
              <a:rPr lang="en-US" sz="1000" dirty="0"/>
              <a:t>(expected, actual)</a:t>
            </a:r>
          </a:p>
          <a:p>
            <a:r>
              <a:rPr lang="en-US" sz="1000" dirty="0" err="1"/>
              <a:t>assertThat</a:t>
            </a:r>
            <a:r>
              <a:rPr lang="en-US" sz="1000" dirty="0"/>
              <a:t>(object, matcher), where you can write your own matcher class to test some more complicated condition you want to assert. (see http://tutorials.jenkov.com/java-unit-testing/matchers.html, for example)</a:t>
            </a:r>
          </a:p>
          <a:p>
            <a:endParaRPr lang="en-US" sz="1000" dirty="0"/>
          </a:p>
          <a:p>
            <a:r>
              <a:rPr lang="en-US" sz="1000" dirty="0"/>
              <a:t>Running JUnit Test from the command line:</a:t>
            </a:r>
          </a:p>
          <a:p>
            <a:r>
              <a:rPr lang="en-US" sz="1000" dirty="0"/>
              <a:t>With the </a:t>
            </a:r>
            <a:r>
              <a:rPr lang="en-US" sz="1000" dirty="0" err="1"/>
              <a:t>classpath</a:t>
            </a:r>
            <a:r>
              <a:rPr lang="en-US" sz="1000" dirty="0"/>
              <a:t> set as shown previously, compile all the functions:</a:t>
            </a:r>
          </a:p>
          <a:p>
            <a:r>
              <a:rPr lang="en-US" sz="1000" dirty="0" err="1"/>
              <a:t>javac</a:t>
            </a:r>
            <a:r>
              <a:rPr lang="en-US" sz="1000" dirty="0"/>
              <a:t> SoftwareUnderTest.java UnitTests.java TestRunner.java</a:t>
            </a:r>
          </a:p>
          <a:p>
            <a:endParaRPr lang="en-US" sz="1000" dirty="0"/>
          </a:p>
          <a:p>
            <a:r>
              <a:rPr lang="en-US" sz="1000" dirty="0"/>
              <a:t>Then run </a:t>
            </a:r>
            <a:r>
              <a:rPr lang="en-US" sz="1000" dirty="0" err="1"/>
              <a:t>TestRunner</a:t>
            </a:r>
            <a:r>
              <a:rPr lang="en-US" sz="1000" dirty="0"/>
              <a:t>:</a:t>
            </a:r>
          </a:p>
          <a:p>
            <a:r>
              <a:rPr lang="en-US" sz="1000" dirty="0"/>
              <a:t>java </a:t>
            </a:r>
            <a:r>
              <a:rPr lang="en-US" sz="1000" dirty="0" err="1"/>
              <a:t>TestRunner</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82919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51225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707686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008667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4111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JAR_(file_forma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Classpath_(Jav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 &amp; Examples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Briefly review </a:t>
            </a:r>
            <a:r>
              <a:rPr lang="en-US" sz="2000" dirty="0" err="1"/>
              <a:t>FastPrime</a:t>
            </a:r>
            <a:r>
              <a:rPr lang="en-US" sz="2000" dirty="0"/>
              <a:t> assignment</a:t>
            </a:r>
          </a:p>
          <a:p>
            <a:pPr marL="457200" indent="-457200">
              <a:buFont typeface="+mj-lt"/>
              <a:buAutoNum type="arabicPeriod"/>
            </a:pPr>
            <a:r>
              <a:rPr lang="en-US" sz="2000" dirty="0"/>
              <a:t>Review the week’s Learning Objectives and themes for the week</a:t>
            </a:r>
          </a:p>
          <a:p>
            <a:pPr marL="457200" indent="-457200">
              <a:buFont typeface="+mj-lt"/>
              <a:buAutoNum type="arabicPeriod"/>
            </a:pPr>
            <a:r>
              <a:rPr lang="en-US" sz="2000" dirty="0"/>
              <a:t>Performance Optimization</a:t>
            </a:r>
          </a:p>
          <a:p>
            <a:pPr marL="457200" indent="-457200">
              <a:buFont typeface="+mj-lt"/>
              <a:buAutoNum type="arabicPeriod"/>
            </a:pPr>
            <a:r>
              <a:rPr lang="en-US" sz="2000" dirty="0"/>
              <a:t>Threads and more Threads… and more Threads</a:t>
            </a:r>
          </a:p>
        </p:txBody>
      </p:sp>
    </p:spTree>
    <p:extLst>
      <p:ext uri="{BB962C8B-B14F-4D97-AF65-F5344CB8AC3E}">
        <p14:creationId xmlns:p14="http://schemas.microsoft.com/office/powerpoint/2010/main" val="303055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and store the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457200" indent="-457200">
              <a:buFont typeface="+mj-lt"/>
              <a:buAutoNum type="arabicPeriod"/>
            </a:pPr>
            <a:r>
              <a:rPr lang="en-US" sz="2000" dirty="0"/>
              <a:t>Come to our Thursday lunch session with any questions… or email your question head of time </a:t>
            </a:r>
          </a:p>
          <a:p>
            <a:pPr marL="0" indent="0">
              <a:buNone/>
            </a:pPr>
            <a:endParaRPr lang="en-US" sz="2000" dirty="0"/>
          </a:p>
          <a:p>
            <a:pPr marL="0" indent="0">
              <a:buNone/>
            </a:pPr>
            <a:endParaRPr lang="en-US" sz="2000" dirty="0"/>
          </a:p>
          <a:p>
            <a:pPr marL="0" indent="0">
              <a:buNone/>
            </a:pPr>
            <a:r>
              <a:rPr lang="en-US" sz="2000" dirty="0"/>
              <a:t>See the details in this week’s assignment. </a:t>
            </a:r>
          </a:p>
        </p:txBody>
      </p:sp>
    </p:spTree>
    <p:extLst>
      <p:ext uri="{BB962C8B-B14F-4D97-AF65-F5344CB8AC3E}">
        <p14:creationId xmlns:p14="http://schemas.microsoft.com/office/powerpoint/2010/main" val="27551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t>Understand </a:t>
            </a:r>
            <a:r>
              <a:rPr lang="en-US" sz="2000" b="1" dirty="0"/>
              <a:t>performance optimization, threads,</a:t>
            </a:r>
            <a:r>
              <a:rPr lang="en-US" sz="2000" dirty="0"/>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358438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3 (assignment lunch &amp; learn)</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Quick Introductions</a:t>
            </a:r>
          </a:p>
          <a:p>
            <a:pPr marL="457200" indent="-457200">
              <a:buFont typeface="+mj-lt"/>
              <a:buAutoNum type="arabicPeriod"/>
            </a:pPr>
            <a:r>
              <a:rPr lang="en-US" sz="2000" dirty="0"/>
              <a:t>Discuss </a:t>
            </a:r>
            <a:r>
              <a:rPr lang="en-US" sz="2000" dirty="0" err="1"/>
              <a:t>FastPrime</a:t>
            </a:r>
            <a:r>
              <a:rPr lang="en-US" sz="2000" dirty="0"/>
              <a:t> Assignment</a:t>
            </a:r>
          </a:p>
          <a:p>
            <a:pPr marL="457200" indent="-457200">
              <a:buFont typeface="+mj-lt"/>
              <a:buAutoNum type="arabicPeriod"/>
            </a:pPr>
            <a:r>
              <a:rPr lang="en-US" sz="2000" dirty="0"/>
              <a:t>Potential topics… development philosophy, design, implementation questions, review threading sample application, others</a:t>
            </a:r>
          </a:p>
          <a:p>
            <a:pPr marL="457200" indent="-457200">
              <a:buFont typeface="+mj-lt"/>
              <a:buAutoNum type="arabicPeriod"/>
            </a:pPr>
            <a:r>
              <a:rPr lang="en-US" sz="2000" dirty="0"/>
              <a:t>Session feedback</a:t>
            </a:r>
          </a:p>
        </p:txBody>
      </p:sp>
    </p:spTree>
    <p:extLst>
      <p:ext uri="{BB962C8B-B14F-4D97-AF65-F5344CB8AC3E}">
        <p14:creationId xmlns:p14="http://schemas.microsoft.com/office/powerpoint/2010/main" val="29554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1093881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4</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Finish Multi-Threading Example… implement Runnable</a:t>
            </a:r>
          </a:p>
          <a:p>
            <a:pPr marL="457200" indent="-457200">
              <a:buFont typeface="+mj-lt"/>
              <a:buAutoNum type="arabicPeriod"/>
            </a:pPr>
            <a:r>
              <a:rPr lang="en-US" sz="2000" dirty="0"/>
              <a:t>Java Packages &amp; JAR Files</a:t>
            </a:r>
          </a:p>
          <a:p>
            <a:pPr marL="457200" indent="-457200">
              <a:buFont typeface="+mj-lt"/>
              <a:buAutoNum type="arabicPeriod"/>
            </a:pPr>
            <a:r>
              <a:rPr lang="en-US" sz="2000" dirty="0"/>
              <a:t>Software Testing and JUnit</a:t>
            </a:r>
          </a:p>
        </p:txBody>
      </p:sp>
    </p:spTree>
    <p:extLst>
      <p:ext uri="{BB962C8B-B14F-4D97-AF65-F5344CB8AC3E}">
        <p14:creationId xmlns:p14="http://schemas.microsoft.com/office/powerpoint/2010/main" val="30550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solidFill>
                  <a:schemeClr val="bg1">
                    <a:lumMod val="65000"/>
                  </a:schemeClr>
                </a:solidFill>
              </a:rPr>
              <a:t>Write a single threaded application</a:t>
            </a:r>
          </a:p>
          <a:p>
            <a:r>
              <a:rPr lang="en-US" sz="2000" dirty="0">
                <a:solidFill>
                  <a:schemeClr val="bg1">
                    <a:lumMod val="65000"/>
                  </a:schemeClr>
                </a:solidFill>
              </a:rPr>
              <a:t>Divide the application into multiple threads and repeat</a:t>
            </a:r>
          </a:p>
          <a:p>
            <a:r>
              <a:rPr lang="en-US" sz="2000" dirty="0">
                <a:solidFill>
                  <a:schemeClr val="bg1">
                    <a:lumMod val="65000"/>
                  </a:schemeClr>
                </a:solidFill>
              </a:rPr>
              <a:t>Consider the diminishing returns of adding additional threads</a:t>
            </a:r>
          </a:p>
          <a:p>
            <a:r>
              <a:rPr lang="en-US" sz="2000" dirty="0">
                <a:solidFill>
                  <a:schemeClr val="bg1">
                    <a:lumMod val="65000"/>
                  </a:schemeClr>
                </a:solidFill>
              </a:rPr>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935023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solidFill>
                  <a:schemeClr val="bg1">
                    <a:lumMod val="65000"/>
                  </a:schemeClr>
                </a:solidFill>
              </a:rPr>
              <a:t>Explain software </a:t>
            </a:r>
            <a:r>
              <a:rPr lang="en-US" sz="2000" b="1" dirty="0">
                <a:solidFill>
                  <a:schemeClr val="bg1">
                    <a:lumMod val="65000"/>
                  </a:schemeClr>
                </a:solidFill>
              </a:rPr>
              <a:t>testing</a:t>
            </a:r>
            <a:r>
              <a:rPr lang="en-US" sz="2000" dirty="0">
                <a:solidFill>
                  <a:schemeClr val="bg1">
                    <a:lumMod val="65000"/>
                  </a:schemeClr>
                </a:solidFill>
              </a:rPr>
              <a:t> terms including unit, integration, user acceptance, performance testing, manual, automated, verification, validation, etc. </a:t>
            </a:r>
          </a:p>
          <a:p>
            <a:pPr marL="457200" indent="-457200">
              <a:buFont typeface="+mj-lt"/>
              <a:buAutoNum type="arabicPeriod"/>
            </a:pPr>
            <a:r>
              <a:rPr lang="en-US" sz="2000" dirty="0">
                <a:solidFill>
                  <a:schemeClr val="bg1">
                    <a:lumMod val="65000"/>
                  </a:schemeClr>
                </a:solidFill>
              </a:rPr>
              <a:t>Understand the importance of testing and the criticality of finding/fixing defects early</a:t>
            </a:r>
          </a:p>
          <a:p>
            <a:pPr marL="457200" indent="-457200">
              <a:buFont typeface="+mj-lt"/>
              <a:buAutoNum type="arabicPeriod"/>
            </a:pPr>
            <a:r>
              <a:rPr lang="en-US" sz="2000" dirty="0">
                <a:solidFill>
                  <a:schemeClr val="bg1">
                    <a:lumMod val="65000"/>
                  </a:schemeClr>
                </a:solidFill>
              </a:rPr>
              <a:t>Explain the purpose, syntax, and annotations of the various assert statements </a:t>
            </a:r>
            <a:r>
              <a:rPr lang="en-US" sz="2000" b="1" dirty="0">
                <a:solidFill>
                  <a:schemeClr val="bg1">
                    <a:lumMod val="65000"/>
                  </a:schemeClr>
                </a:solidFill>
              </a:rPr>
              <a:t>JUnit</a:t>
            </a:r>
            <a:r>
              <a:rPr lang="en-US" sz="2000" dirty="0">
                <a:solidFill>
                  <a:schemeClr val="bg1">
                    <a:lumMod val="65000"/>
                  </a:schemeClr>
                </a:solidFill>
              </a:rPr>
              <a:t> supports</a:t>
            </a:r>
          </a:p>
          <a:p>
            <a:pPr marL="457200" indent="-457200">
              <a:buFont typeface="+mj-lt"/>
              <a:buAutoNum type="arabicPeriod"/>
            </a:pPr>
            <a:r>
              <a:rPr lang="en-US" sz="2000" dirty="0">
                <a:solidFill>
                  <a:schemeClr val="bg1">
                    <a:lumMod val="65000"/>
                  </a:schemeClr>
                </a:solidFill>
              </a:rPr>
              <a:t>Install JUnit onto your machine and execute a JUnit test on your application</a:t>
            </a:r>
          </a:p>
        </p:txBody>
      </p:sp>
    </p:spTree>
    <p:extLst>
      <p:ext uri="{BB962C8B-B14F-4D97-AF65-F5344CB8AC3E}">
        <p14:creationId xmlns:p14="http://schemas.microsoft.com/office/powerpoint/2010/main" val="2798607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a group of related classes. We  have been dealing with packages throughout this course. The most fundamental aspects of the language are held in </a:t>
            </a:r>
            <a:r>
              <a:rPr lang="en-US" sz="2000" dirty="0" err="1"/>
              <a:t>java.lang</a:t>
            </a:r>
            <a:r>
              <a:rPr lang="en-US" sz="2000" dirty="0"/>
              <a:t>, a package you get for “free” without having to import. We have also regularly used packages like </a:t>
            </a:r>
            <a:r>
              <a:rPr lang="en-US" sz="2000" dirty="0" err="1"/>
              <a:t>javax.swing</a:t>
            </a:r>
            <a:r>
              <a:rPr lang="en-US" sz="2000" dirty="0"/>
              <a:t> and </a:t>
            </a:r>
            <a:r>
              <a:rPr lang="en-US" sz="2000" dirty="0" err="1"/>
              <a:t>java.awt</a:t>
            </a:r>
            <a:r>
              <a:rPr lang="en-US" sz="2000" dirty="0"/>
              <a:t>. </a:t>
            </a:r>
          </a:p>
          <a:p>
            <a:pPr marL="0" indent="0">
              <a:buNone/>
            </a:pPr>
            <a:r>
              <a:rPr lang="en-US" sz="2000" dirty="0"/>
              <a:t>Advantages of packages include:</a:t>
            </a:r>
          </a:p>
          <a:p>
            <a:r>
              <a:rPr lang="en-US" sz="2000" dirty="0"/>
              <a:t>Eliminates naming conflicts</a:t>
            </a:r>
          </a:p>
          <a:p>
            <a:r>
              <a:rPr lang="en-US" sz="2000" dirty="0"/>
              <a:t>Stores related classes together</a:t>
            </a:r>
          </a:p>
          <a:p>
            <a:r>
              <a:rPr lang="en-US" sz="2000" dirty="0"/>
              <a:t>Optimizes class access in a package… think of a related hierarchy in a package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977571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Package Creation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Java </a:t>
            </a:r>
            <a:r>
              <a:rPr lang="en-US" sz="2000" b="1" dirty="0"/>
              <a:t>package</a:t>
            </a:r>
            <a:r>
              <a:rPr lang="en-US" sz="2000" dirty="0"/>
              <a:t> is created by including a “package” statement at the top of a Java file along with a unique identifier.</a:t>
            </a:r>
          </a:p>
          <a:p>
            <a:pPr marL="0" indent="0">
              <a:buNone/>
            </a:pPr>
            <a:r>
              <a:rPr lang="en-US" sz="2000" dirty="0"/>
              <a:t>Package creation standards generally include:</a:t>
            </a:r>
          </a:p>
          <a:p>
            <a:r>
              <a:rPr lang="en-US" sz="2000" dirty="0"/>
              <a:t>Utilizing an owned domain name in reverse to guarantee uniqueness</a:t>
            </a:r>
          </a:p>
          <a:p>
            <a:r>
              <a:rPr lang="en-US" sz="2000" dirty="0"/>
              <a:t>Using “edu.lewisu.cs.24500shapeslibrary” for </a:t>
            </a:r>
            <a:r>
              <a:rPr lang="en-US" sz="2000" dirty="0" err="1"/>
              <a:t>ShapesLibrary</a:t>
            </a:r>
            <a:r>
              <a:rPr lang="en-US" sz="2000" dirty="0"/>
              <a:t> would be a good example</a:t>
            </a:r>
          </a:p>
          <a:p>
            <a:r>
              <a:rPr lang="en-US" sz="2000" dirty="0"/>
              <a:t>Utilizing JAR files to distribute and manage Java class files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00924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JAR Files and Java Packages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A JAR (Java </a:t>
            </a:r>
            <a:r>
              <a:rPr lang="en-US" sz="2000" dirty="0" err="1"/>
              <a:t>ARchive</a:t>
            </a:r>
            <a:r>
              <a:rPr lang="en-US" sz="2000" dirty="0"/>
              <a:t>) file </a:t>
            </a:r>
            <a:r>
              <a:rPr lang="en-US" sz="2000" dirty="0">
                <a:hlinkClick r:id="rId3"/>
              </a:rPr>
              <a:t>[link]</a:t>
            </a:r>
            <a:r>
              <a:rPr lang="en-US" sz="2000" dirty="0"/>
              <a:t> is a Java Package file format used to distribute Java class files. </a:t>
            </a:r>
          </a:p>
          <a:p>
            <a:pPr marL="0" indent="0">
              <a:buNone/>
            </a:pPr>
            <a:r>
              <a:rPr lang="en-US" sz="2000" dirty="0"/>
              <a:t>JAR files are:</a:t>
            </a:r>
          </a:p>
          <a:p>
            <a:r>
              <a:rPr lang="en-US" sz="2000" dirty="0"/>
              <a:t>Used to deploy full applications or significant components</a:t>
            </a:r>
          </a:p>
          <a:p>
            <a:r>
              <a:rPr lang="en-US" sz="2000" dirty="0"/>
              <a:t>Usually compressed to optimize download times and storage space</a:t>
            </a:r>
          </a:p>
          <a:p>
            <a:r>
              <a:rPr lang="en-US" sz="2000" dirty="0"/>
              <a:t>Utilized to deploy much more than just Java class files</a:t>
            </a:r>
          </a:p>
          <a:p>
            <a:r>
              <a:rPr lang="en-US" sz="2000" dirty="0"/>
              <a:t>Optionally digitally signed to provide security… we can know who the package came from and that it is unaltered </a:t>
            </a:r>
          </a:p>
          <a:p>
            <a:r>
              <a:rPr lang="en-US" sz="2000" dirty="0"/>
              <a:t>Optionally versioned to provide for effective updating</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12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a:t>
            </a:r>
            <a:r>
              <a:rPr lang="en-US" sz="3600" dirty="0" err="1"/>
              <a:t>Classpath</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err="1"/>
              <a:t>Classpath</a:t>
            </a:r>
            <a:r>
              <a:rPr lang="en-US" sz="2000" dirty="0"/>
              <a:t> </a:t>
            </a:r>
            <a:r>
              <a:rPr lang="en-US" sz="2000" dirty="0">
                <a:hlinkClick r:id="rId3"/>
              </a:rPr>
              <a:t>[link]</a:t>
            </a:r>
            <a:r>
              <a:rPr lang="en-US" sz="2000" dirty="0"/>
              <a:t> is a parameter in the Java runtime (java) or the Java compiler (</a:t>
            </a:r>
            <a:r>
              <a:rPr lang="en-US" sz="2000" dirty="0" err="1"/>
              <a:t>javac</a:t>
            </a:r>
            <a:r>
              <a:rPr lang="en-US" sz="2000" dirty="0"/>
              <a:t>) that specifies the location of user-defined classes and packages. The parameter may be set either on the command-line, or through an environment variable.</a:t>
            </a:r>
          </a:p>
          <a:p>
            <a:pPr marL="0" indent="0">
              <a:buNone/>
            </a:pPr>
            <a:r>
              <a:rPr lang="en-US" sz="2000" dirty="0"/>
              <a:t>The </a:t>
            </a:r>
            <a:r>
              <a:rPr lang="en-US" sz="2000" dirty="0" err="1"/>
              <a:t>Classpath</a:t>
            </a:r>
            <a:r>
              <a:rPr lang="en-US" sz="2000" dirty="0"/>
              <a:t>:</a:t>
            </a:r>
          </a:p>
          <a:p>
            <a:r>
              <a:rPr lang="en-US" sz="2000" dirty="0"/>
              <a:t>Allows us to efficiently find compilation and runtime dependencies</a:t>
            </a:r>
          </a:p>
          <a:p>
            <a:r>
              <a:rPr lang="en-US" sz="2000" dirty="0"/>
              <a:t>Provides visibility to third part or inhouse libraries (JAR files)</a:t>
            </a:r>
          </a:p>
          <a:p>
            <a:r>
              <a:rPr lang="en-US" sz="2000" dirty="0"/>
              <a:t>Allow us to compile or execute with different dependencies by simply resetting the </a:t>
            </a:r>
            <a:r>
              <a:rPr lang="en-US" sz="2000" dirty="0" err="1"/>
              <a:t>Classpath</a:t>
            </a:r>
            <a:r>
              <a:rPr lang="en-US" sz="2000" dirty="0"/>
              <a:t> parameter</a:t>
            </a:r>
          </a:p>
          <a:p>
            <a:r>
              <a:rPr lang="en-US" sz="2000" dirty="0"/>
              <a:t>Can be set “permanently” through an environment variable or temporarily on the command line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5478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Understand how Java uses </a:t>
            </a:r>
            <a:r>
              <a:rPr lang="en-US" sz="2000" b="1" dirty="0"/>
              <a:t>files</a:t>
            </a:r>
            <a:r>
              <a:rPr lang="en-US" sz="2000" dirty="0"/>
              <a:t> for input and output (IO)</a:t>
            </a:r>
          </a:p>
          <a:p>
            <a:pPr marL="457200" indent="-457200">
              <a:buFont typeface="+mj-lt"/>
              <a:buAutoNum type="arabicPeriod"/>
            </a:pPr>
            <a:r>
              <a:rPr lang="en-US" sz="2000" dirty="0"/>
              <a:t>Design and implement a controller class to </a:t>
            </a:r>
            <a:r>
              <a:rPr lang="en-US" sz="2000" b="1" dirty="0"/>
              <a:t>serialize</a:t>
            </a:r>
            <a:r>
              <a:rPr lang="en-US" sz="2000" dirty="0"/>
              <a:t> (reads &amp; writes) data to a text file</a:t>
            </a:r>
          </a:p>
          <a:p>
            <a:pPr marL="457200" indent="-457200">
              <a:buFont typeface="+mj-lt"/>
              <a:buAutoNum type="arabicPeriod"/>
            </a:pPr>
            <a:r>
              <a:rPr lang="en-US" sz="2000" dirty="0"/>
              <a:t>Understand </a:t>
            </a:r>
            <a:r>
              <a:rPr lang="en-US" sz="2000" b="1" dirty="0"/>
              <a:t>threads</a:t>
            </a:r>
            <a:r>
              <a:rPr lang="en-US" sz="2000" dirty="0"/>
              <a:t> and how to develop and optimize multi-treaded Java applications</a:t>
            </a:r>
          </a:p>
          <a:p>
            <a:pPr marL="457200" indent="-457200">
              <a:buFont typeface="+mj-lt"/>
              <a:buAutoNum type="arabicPeriod"/>
            </a:pPr>
            <a:r>
              <a:rPr lang="en-US" sz="2000" dirty="0"/>
              <a:t>Understand Java </a:t>
            </a:r>
            <a:r>
              <a:rPr lang="en-US" sz="2000" b="1" dirty="0"/>
              <a:t>packages</a:t>
            </a:r>
            <a:r>
              <a:rPr lang="en-US" sz="2000" dirty="0"/>
              <a:t> and compile a class so that it belongs to a particular package</a:t>
            </a:r>
          </a:p>
          <a:p>
            <a:pPr marL="457200" indent="-457200">
              <a:buFont typeface="+mj-lt"/>
              <a:buAutoNum type="arabicPeriod"/>
            </a:pPr>
            <a:r>
              <a:rPr lang="en-US" sz="2000" dirty="0"/>
              <a:t>Import a class you write that belongs to a particular package.</a:t>
            </a:r>
          </a:p>
          <a:p>
            <a:pPr marL="457200" indent="-457200">
              <a:buFont typeface="+mj-lt"/>
              <a:buAutoNum type="arabicPeriod"/>
            </a:pPr>
            <a:r>
              <a:rPr lang="en-US" sz="2000" dirty="0"/>
              <a:t>Identify reasons for using JAR (Java </a:t>
            </a:r>
            <a:r>
              <a:rPr lang="en-US" sz="2000" dirty="0" err="1"/>
              <a:t>ARchive</a:t>
            </a:r>
            <a:r>
              <a:rPr lang="en-US" sz="2000" dirty="0"/>
              <a:t>) files to group together related java classes</a:t>
            </a:r>
          </a:p>
          <a:p>
            <a:pPr marL="457200" indent="-457200">
              <a:buFont typeface="+mj-lt"/>
              <a:buAutoNum type="arabicPeriod"/>
            </a:pPr>
            <a:r>
              <a:rPr lang="en-US" sz="2000" dirty="0"/>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1072399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make </a:t>
            </a:r>
            <a:r>
              <a:rPr lang="en-US" sz="2000" dirty="0" err="1"/>
              <a:t>ShapesLibrary</a:t>
            </a:r>
            <a:r>
              <a:rPr lang="en-US" sz="2000" dirty="0"/>
              <a:t> a “real” library. We will:</a:t>
            </a:r>
          </a:p>
          <a:p>
            <a:r>
              <a:rPr lang="en-US" sz="2000" dirty="0"/>
              <a:t>Make </a:t>
            </a:r>
            <a:r>
              <a:rPr lang="en-US" sz="2000" dirty="0" err="1"/>
              <a:t>ShapesLibrary</a:t>
            </a:r>
            <a:r>
              <a:rPr lang="en-US" sz="2000" dirty="0"/>
              <a:t> a Package</a:t>
            </a:r>
          </a:p>
          <a:p>
            <a:r>
              <a:rPr lang="en-US" sz="2000" dirty="0"/>
              <a:t>Place our  Package in a JAR</a:t>
            </a:r>
          </a:p>
          <a:p>
            <a:r>
              <a:rPr lang="en-US" sz="2000" dirty="0"/>
              <a:t>Test our JAR using </a:t>
            </a:r>
            <a:r>
              <a:rPr lang="en-US" sz="2000" dirty="0" err="1"/>
              <a:t>ShapeDraw</a:t>
            </a:r>
            <a:endParaRPr lang="en-US" sz="2000" dirty="0"/>
          </a:p>
          <a:p>
            <a:r>
              <a:rPr lang="en-US" sz="2000" dirty="0"/>
              <a:t>Set up a </a:t>
            </a:r>
            <a:r>
              <a:rPr lang="en-US" sz="2000" dirty="0" err="1"/>
              <a:t>ClassPath</a:t>
            </a:r>
            <a:r>
              <a:rPr lang="en-US" sz="2000" dirty="0"/>
              <a:t> to access our </a:t>
            </a:r>
            <a:r>
              <a:rPr lang="en-US" sz="2000" dirty="0" err="1"/>
              <a:t>ShapesLibrary</a:t>
            </a:r>
            <a:r>
              <a:rPr lang="en-US" sz="2000" dirty="0"/>
              <a:t> from </a:t>
            </a:r>
            <a:r>
              <a:rPr lang="en-US" sz="2000" dirty="0" err="1"/>
              <a:t>ShapeDraw</a:t>
            </a:r>
            <a:r>
              <a:rPr lang="en-US" sz="2000" dirty="0"/>
              <a: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49863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Package, JAR, and </a:t>
            </a:r>
            <a:r>
              <a:rPr lang="en-US" sz="3600" dirty="0" err="1"/>
              <a:t>ClassPath</a:t>
            </a:r>
            <a:r>
              <a:rPr lang="en-US" sz="3600" dirty="0"/>
              <a:t>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Create a Circle library and use it in a </a:t>
            </a:r>
            <a:r>
              <a:rPr lang="en-US" sz="2000" dirty="0" err="1"/>
              <a:t>CircleTest</a:t>
            </a:r>
            <a:r>
              <a:rPr lang="en-US" sz="2000" dirty="0"/>
              <a:t> application including:</a:t>
            </a:r>
          </a:p>
          <a:p>
            <a:r>
              <a:rPr lang="en-US" sz="2000" dirty="0"/>
              <a:t>Create Circle.java and CircleTest.java</a:t>
            </a:r>
          </a:p>
          <a:p>
            <a:r>
              <a:rPr lang="en-US" sz="2000" dirty="0"/>
              <a:t>Compile Circle.java as a Package</a:t>
            </a:r>
          </a:p>
          <a:p>
            <a:r>
              <a:rPr lang="en-US" sz="2000" dirty="0"/>
              <a:t>Place the Circle Package in a JAR file</a:t>
            </a:r>
          </a:p>
          <a:p>
            <a:r>
              <a:rPr lang="en-US" sz="2000" dirty="0"/>
              <a:t>Compile </a:t>
            </a:r>
            <a:r>
              <a:rPr lang="en-US" sz="2000" dirty="0" err="1"/>
              <a:t>CircleTest</a:t>
            </a:r>
            <a:r>
              <a:rPr lang="en-US" sz="2000" dirty="0"/>
              <a:t> against the Circle JAR file</a:t>
            </a:r>
          </a:p>
          <a:p>
            <a:r>
              <a:rPr lang="en-US" sz="2000" dirty="0"/>
              <a:t>Run </a:t>
            </a:r>
            <a:r>
              <a:rPr lang="en-US" sz="2000" dirty="0" err="1"/>
              <a:t>CircleTest</a:t>
            </a:r>
            <a:endParaRPr lang="en-US" sz="2000" dirty="0"/>
          </a:p>
          <a:p>
            <a:pPr marL="0" indent="0">
              <a:buNone/>
            </a:pPr>
            <a:endParaRPr lang="en-US" sz="2000" dirty="0"/>
          </a:p>
        </p:txBody>
      </p:sp>
    </p:spTree>
    <p:extLst>
      <p:ext uri="{BB962C8B-B14F-4D97-AF65-F5344CB8AC3E}">
        <p14:creationId xmlns:p14="http://schemas.microsoft.com/office/powerpoint/2010/main" val="4241747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Understand how Java uses </a:t>
            </a:r>
            <a:r>
              <a:rPr lang="en-US" sz="2000" b="1" dirty="0">
                <a:solidFill>
                  <a:schemeClr val="bg1">
                    <a:lumMod val="65000"/>
                  </a:schemeClr>
                </a:solidFill>
              </a:rPr>
              <a:t>files</a:t>
            </a:r>
            <a:r>
              <a:rPr lang="en-US" sz="2000" dirty="0">
                <a:solidFill>
                  <a:schemeClr val="bg1">
                    <a:lumMod val="65000"/>
                  </a:schemeClr>
                </a:solidFill>
              </a:rPr>
              <a:t> for input and output (IO)</a:t>
            </a:r>
          </a:p>
          <a:p>
            <a:pPr marL="457200" indent="-457200">
              <a:buFont typeface="+mj-lt"/>
              <a:buAutoNum type="arabicPeriod"/>
            </a:pPr>
            <a:r>
              <a:rPr lang="en-US" sz="2000" dirty="0">
                <a:solidFill>
                  <a:schemeClr val="bg1">
                    <a:lumMod val="65000"/>
                  </a:schemeClr>
                </a:solidFill>
              </a:rPr>
              <a:t>Design and implement a controller class to </a:t>
            </a:r>
            <a:r>
              <a:rPr lang="en-US" sz="2000" b="1" dirty="0">
                <a:solidFill>
                  <a:schemeClr val="bg1">
                    <a:lumMod val="65000"/>
                  </a:schemeClr>
                </a:solidFill>
              </a:rPr>
              <a:t>serialize</a:t>
            </a:r>
            <a:r>
              <a:rPr lang="en-US" sz="2000" dirty="0">
                <a:solidFill>
                  <a:schemeClr val="bg1">
                    <a:lumMod val="65000"/>
                  </a:schemeClr>
                </a:solidFill>
              </a:rPr>
              <a:t> (reads &amp; writes) data to a text file</a:t>
            </a:r>
          </a:p>
          <a:p>
            <a:pPr marL="457200" indent="-457200">
              <a:buFont typeface="+mj-lt"/>
              <a:buAutoNum type="arabicPeriod"/>
            </a:pPr>
            <a:r>
              <a:rPr lang="en-US" sz="2000" dirty="0">
                <a:solidFill>
                  <a:schemeClr val="bg1">
                    <a:lumMod val="65000"/>
                  </a:schemeClr>
                </a:solidFill>
              </a:rPr>
              <a:t>Understand </a:t>
            </a:r>
            <a:r>
              <a:rPr lang="en-US" sz="2000" b="1" dirty="0">
                <a:solidFill>
                  <a:schemeClr val="bg1">
                    <a:lumMod val="65000"/>
                  </a:schemeClr>
                </a:solidFill>
              </a:rPr>
              <a:t>threads</a:t>
            </a:r>
            <a:r>
              <a:rPr lang="en-US" sz="2000" dirty="0">
                <a:solidFill>
                  <a:schemeClr val="bg1">
                    <a:lumMod val="65000"/>
                  </a:schemeClr>
                </a:solidFill>
              </a:rPr>
              <a:t> and how to develop and optimize multi-treaded Java applications</a:t>
            </a:r>
          </a:p>
          <a:p>
            <a:pPr marL="457200" indent="-457200">
              <a:buFont typeface="+mj-lt"/>
              <a:buAutoNum type="arabicPeriod"/>
            </a:pPr>
            <a:r>
              <a:rPr lang="en-US" sz="2000" dirty="0">
                <a:solidFill>
                  <a:schemeClr val="bg1">
                    <a:lumMod val="65000"/>
                  </a:schemeClr>
                </a:solidFill>
              </a:rPr>
              <a:t>Understand Java </a:t>
            </a:r>
            <a:r>
              <a:rPr lang="en-US" sz="2000" b="1" dirty="0">
                <a:solidFill>
                  <a:schemeClr val="bg1">
                    <a:lumMod val="65000"/>
                  </a:schemeClr>
                </a:solidFill>
              </a:rPr>
              <a:t>packages</a:t>
            </a:r>
            <a:r>
              <a:rPr lang="en-US" sz="2000" dirty="0">
                <a:solidFill>
                  <a:schemeClr val="bg1">
                    <a:lumMod val="65000"/>
                  </a:schemeClr>
                </a:solidFill>
              </a:rPr>
              <a:t> and compile a class so that it belongs to a particular package</a:t>
            </a:r>
          </a:p>
          <a:p>
            <a:pPr marL="457200" indent="-457200">
              <a:buFont typeface="+mj-lt"/>
              <a:buAutoNum type="arabicPeriod"/>
            </a:pPr>
            <a:r>
              <a:rPr lang="en-US" sz="2000" dirty="0">
                <a:solidFill>
                  <a:schemeClr val="bg1">
                    <a:lumMod val="65000"/>
                  </a:schemeClr>
                </a:solidFill>
              </a:rPr>
              <a:t>Import a class you write that belongs to a particular package.</a:t>
            </a:r>
          </a:p>
          <a:p>
            <a:pPr marL="457200" indent="-457200">
              <a:buFont typeface="+mj-lt"/>
              <a:buAutoNum type="arabicPeriod"/>
            </a:pPr>
            <a:r>
              <a:rPr lang="en-US" sz="2000" dirty="0">
                <a:solidFill>
                  <a:schemeClr val="bg1">
                    <a:lumMod val="65000"/>
                  </a:schemeClr>
                </a:solidFill>
              </a:rPr>
              <a:t>Identify reasons for using JAR (Java </a:t>
            </a:r>
            <a:r>
              <a:rPr lang="en-US" sz="2000" dirty="0" err="1">
                <a:solidFill>
                  <a:schemeClr val="bg1">
                    <a:lumMod val="65000"/>
                  </a:schemeClr>
                </a:solidFill>
              </a:rPr>
              <a:t>ARchive</a:t>
            </a:r>
            <a:r>
              <a:rPr lang="en-US" sz="2000" dirty="0">
                <a:solidFill>
                  <a:schemeClr val="bg1">
                    <a:lumMod val="65000"/>
                  </a:schemeClr>
                </a:solidFill>
              </a:rPr>
              <a:t>) files to group together related java classes</a:t>
            </a:r>
          </a:p>
          <a:p>
            <a:pPr marL="457200" indent="-457200">
              <a:buFont typeface="+mj-lt"/>
              <a:buAutoNum type="arabicPeriod"/>
            </a:pPr>
            <a:r>
              <a:rPr lang="en-US" sz="2000" dirty="0">
                <a:solidFill>
                  <a:schemeClr val="bg1">
                    <a:lumMod val="65000"/>
                  </a:schemeClr>
                </a:solidFill>
              </a:rPr>
              <a:t>Create a JAR file that stores the contents of a particular package</a:t>
            </a:r>
          </a:p>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539470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developers in an object-oriented programming class,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Master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73862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7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54185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32365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Finds range defects</a:t>
            </a:r>
          </a:p>
          <a:p>
            <a:r>
              <a:rPr lang="en-US" sz="2000" dirty="0"/>
              <a:t>Very inexpensive and quick to repeat testing and validate fixes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400575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only rarely can come up with scenarios in scripts that they would not already have tested in their unit testing… they often don’t know what they don’t know </a:t>
            </a:r>
          </a:p>
          <a:p>
            <a:r>
              <a:rPr lang="en-US" sz="2000" dirty="0"/>
              <a:t>UI focused Automated Testing (key &amp; mouse events) are often challenging and create a great number of false-positives</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11958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and Writing/Reading Text Files (IO)</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Serialization is an object-oriented programming term that means converting an object to a byte steam usually to be written to or read from a text or binary file.</a:t>
            </a:r>
          </a:p>
          <a:p>
            <a:pPr marL="0" indent="0">
              <a:buNone/>
            </a:pPr>
            <a:r>
              <a:rPr lang="en-US" sz="2000" dirty="0"/>
              <a:t>To write to 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4174045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Serialization Example</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are going to demonstrate Writing and Reading </a:t>
            </a:r>
            <a:r>
              <a:rPr lang="en-US" sz="2000" dirty="0" err="1"/>
              <a:t>OvalDraw</a:t>
            </a:r>
            <a:r>
              <a:rPr lang="en-US" sz="2000" dirty="0"/>
              <a:t> data to a proprietary text file by:</a:t>
            </a:r>
          </a:p>
          <a:p>
            <a:r>
              <a:rPr lang="en-US" sz="2000" dirty="0"/>
              <a:t>Starting with the </a:t>
            </a:r>
            <a:r>
              <a:rPr lang="en-US" sz="2000" dirty="0" err="1"/>
              <a:t>OvalDraw</a:t>
            </a:r>
            <a:r>
              <a:rPr lang="en-US" sz="2000" dirty="0"/>
              <a:t> application</a:t>
            </a:r>
          </a:p>
          <a:p>
            <a:r>
              <a:rPr lang="en-US" sz="2000" dirty="0"/>
              <a:t>Hooking up the “Open” and “Save” menu events</a:t>
            </a:r>
          </a:p>
          <a:p>
            <a:r>
              <a:rPr lang="en-US" sz="2000" dirty="0"/>
              <a:t>Teaching our </a:t>
            </a:r>
            <a:r>
              <a:rPr lang="en-US" sz="2000" dirty="0" err="1"/>
              <a:t>OvalDraw</a:t>
            </a:r>
            <a:r>
              <a:rPr lang="en-US" sz="2000" dirty="0"/>
              <a:t> class to Write and Read itself</a:t>
            </a:r>
          </a:p>
          <a:p>
            <a:r>
              <a:rPr lang="en-US" sz="2000" dirty="0"/>
              <a:t>Saving our session</a:t>
            </a:r>
          </a:p>
          <a:p>
            <a:r>
              <a:rPr lang="en-US" sz="2000" dirty="0"/>
              <a:t>Loading our session</a:t>
            </a:r>
          </a:p>
          <a:p>
            <a:pPr marL="0" indent="0">
              <a:buNone/>
            </a:pPr>
            <a:endParaRPr lang="en-US" sz="2000" dirty="0"/>
          </a:p>
        </p:txBody>
      </p:sp>
    </p:spTree>
    <p:extLst>
      <p:ext uri="{BB962C8B-B14F-4D97-AF65-F5344CB8AC3E}">
        <p14:creationId xmlns:p14="http://schemas.microsoft.com/office/powerpoint/2010/main" val="72036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16990</TotalTime>
  <Words>6035</Words>
  <Application>Microsoft Office PowerPoint</Application>
  <PresentationFormat>Widescreen</PresentationFormat>
  <Paragraphs>635</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Times New Roman</vt:lpstr>
      <vt:lpstr>Verdana</vt:lpstr>
      <vt:lpstr>Wingdings</vt:lpstr>
      <vt:lpstr>Office Theme</vt:lpstr>
      <vt:lpstr>Object-Oriented Programming Session: Week 5 Session 1  Instructor: Eric Pogue</vt:lpstr>
      <vt:lpstr>FastPrime… plus Questions</vt:lpstr>
      <vt:lpstr>Learning Objectives – Week 5</vt:lpstr>
      <vt:lpstr>Serialization and Writing/Reading Text Files (IO)</vt:lpstr>
      <vt:lpstr>XML Example</vt:lpstr>
      <vt:lpstr>JSON Example</vt:lpstr>
      <vt:lpstr>Binary Files</vt:lpstr>
      <vt:lpstr>Serialization Example</vt:lpstr>
      <vt:lpstr>End of Session</vt:lpstr>
      <vt:lpstr>Object-Oriented Programming Session: Week 5 Session 2 Instructor: Eric Pogue</vt:lpstr>
      <vt:lpstr>FastPrime… plus Questions</vt:lpstr>
      <vt:lpstr>Learning Objectives – Week 5</vt:lpstr>
      <vt:lpstr>Performance Optimization and Threading</vt:lpstr>
      <vt:lpstr>Threads &amp; Multithreaded Applications</vt:lpstr>
      <vt:lpstr>Processors, Cores, and Threads</vt:lpstr>
      <vt:lpstr>Multi-Threaded Development</vt:lpstr>
      <vt:lpstr>Multi-Threaded Development</vt:lpstr>
      <vt:lpstr>Multi-Threaded Example</vt:lpstr>
      <vt:lpstr>End of Session</vt:lpstr>
      <vt:lpstr>Object-Oriented Programming Session: Week 5 Session 3 (assignment lunch &amp; learn) Instructor: Eric Pogue</vt:lpstr>
      <vt:lpstr>FastPrime… plus Questions</vt:lpstr>
      <vt:lpstr>End of Session</vt:lpstr>
      <vt:lpstr>Object-Oriented Programming Session: Week 5 Session 4 Instructor: Eric Pogue</vt:lpstr>
      <vt:lpstr>Multi-Threaded Example</vt:lpstr>
      <vt:lpstr>Learning Objectives – Week 5</vt:lpstr>
      <vt:lpstr>Java Packages</vt:lpstr>
      <vt:lpstr>Java Package Creation</vt:lpstr>
      <vt:lpstr>JAR Files and Java Packages</vt:lpstr>
      <vt:lpstr>Java Classpath</vt:lpstr>
      <vt:lpstr>Package, JAR, and ClassPath Example</vt:lpstr>
      <vt:lpstr>Package, JAR, and ClassPath Example</vt:lpstr>
      <vt:lpstr>Learning Objectives – Week 5</vt:lpstr>
      <vt:lpstr>Software Testing Overview</vt:lpstr>
      <vt:lpstr>Object-Oriented Programming within Various Development Methodologies</vt:lpstr>
      <vt:lpstr>Waterfall vs Iterative vs Agile</vt:lpstr>
      <vt:lpstr>Testing Terms</vt:lpstr>
      <vt:lpstr>Testing Terms</vt:lpstr>
      <vt:lpstr>Automated Testing</vt:lpstr>
      <vt:lpstr>Automated Testing</vt:lpstr>
      <vt:lpstr>JUnit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453</cp:revision>
  <cp:lastPrinted>2017-04-18T18:33:22Z</cp:lastPrinted>
  <dcterms:created xsi:type="dcterms:W3CDTF">2016-08-15T18:20:40Z</dcterms:created>
  <dcterms:modified xsi:type="dcterms:W3CDTF">2017-04-20T17:46:07Z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