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8"/>
  </p:notesMasterIdLst>
  <p:sldIdLst>
    <p:sldId id="298" r:id="rId3"/>
    <p:sldId id="296" r:id="rId4"/>
    <p:sldId id="299" r:id="rId5"/>
    <p:sldId id="257" r:id="rId6"/>
    <p:sldId id="295" r:id="rId7"/>
    <p:sldId id="258" r:id="rId8"/>
    <p:sldId id="260" r:id="rId9"/>
    <p:sldId id="259" r:id="rId10"/>
    <p:sldId id="262" r:id="rId11"/>
    <p:sldId id="263" r:id="rId12"/>
    <p:sldId id="264" r:id="rId13"/>
    <p:sldId id="261" r:id="rId14"/>
    <p:sldId id="303" r:id="rId15"/>
    <p:sldId id="304" r:id="rId16"/>
    <p:sldId id="266" r:id="rId17"/>
    <p:sldId id="267" r:id="rId18"/>
    <p:sldId id="268" r:id="rId19"/>
    <p:sldId id="269" r:id="rId20"/>
    <p:sldId id="270" r:id="rId21"/>
    <p:sldId id="271" r:id="rId22"/>
    <p:sldId id="306" r:id="rId23"/>
    <p:sldId id="307" r:id="rId24"/>
    <p:sldId id="272" r:id="rId25"/>
    <p:sldId id="273" r:id="rId26"/>
    <p:sldId id="308" r:id="rId27"/>
    <p:sldId id="274" r:id="rId28"/>
    <p:sldId id="309" r:id="rId29"/>
    <p:sldId id="275" r:id="rId30"/>
    <p:sldId id="276" r:id="rId31"/>
    <p:sldId id="277" r:id="rId32"/>
    <p:sldId id="302" r:id="rId33"/>
    <p:sldId id="310" r:id="rId34"/>
    <p:sldId id="279" r:id="rId35"/>
    <p:sldId id="280" r:id="rId36"/>
    <p:sldId id="317" r:id="rId37"/>
    <p:sldId id="282" r:id="rId38"/>
    <p:sldId id="281" r:id="rId39"/>
    <p:sldId id="311" r:id="rId40"/>
    <p:sldId id="284" r:id="rId41"/>
    <p:sldId id="315" r:id="rId42"/>
    <p:sldId id="285" r:id="rId43"/>
    <p:sldId id="318" r:id="rId44"/>
    <p:sldId id="313" r:id="rId45"/>
    <p:sldId id="287" r:id="rId46"/>
    <p:sldId id="288" r:id="rId47"/>
    <p:sldId id="319" r:id="rId48"/>
    <p:sldId id="314" r:id="rId49"/>
    <p:sldId id="289" r:id="rId50"/>
    <p:sldId id="290" r:id="rId51"/>
    <p:sldId id="312" r:id="rId52"/>
    <p:sldId id="291" r:id="rId53"/>
    <p:sldId id="292" r:id="rId54"/>
    <p:sldId id="293" r:id="rId55"/>
    <p:sldId id="316" r:id="rId56"/>
    <p:sldId id="29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994" autoAdjust="0"/>
  </p:normalViewPr>
  <p:slideViewPr>
    <p:cSldViewPr>
      <p:cViewPr varScale="1">
        <p:scale>
          <a:sx n="104" d="100"/>
          <a:sy n="104" d="100"/>
        </p:scale>
        <p:origin x="3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http://www.epogue.info/cpsc-24700/Presentations/examples/w8code3/fonts.html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http://www.epogue.info/cpsc-24700/Presentations/examples/w8code3/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fonts2.html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http://www.epogue.info/cpsc-24700/Presentations/examples/w8code3/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styles.css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http://www.epogue.info/cpsc-24700/Presentations/examples/w8code3/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decoration.html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http://www.epogue.info/cpsc-24700/Presentations/examples/w8code3/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text_space.html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84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http://www.epogue.info/cpsc-24700/Presentations/examples/w8code3/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sequence_types.html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09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r>
              <a:rPr lang="en-US" dirty="0"/>
              <a:t>http://www.epogue.info/cpsc-24700/Presentations/examples/w8code3/</a:t>
            </a:r>
            <a:r>
              <a:rPr lang="en-US" dirty="0">
                <a:cs typeface="Calibri" panose="020F0502020204030204" pitchFamily="34" charset="0"/>
              </a:rPr>
              <a:t>borders.html </a:t>
            </a:r>
          </a:p>
          <a:p>
            <a:r>
              <a:rPr lang="en-US" dirty="0"/>
              <a:t>http://www.epogue.info/cpsc-24700/Presentations/examples/w8code3/</a:t>
            </a:r>
            <a:r>
              <a:rPr lang="en-US" dirty="0">
                <a:cs typeface="Calibri" panose="020F0502020204030204" pitchFamily="34" charset="0"/>
              </a:rPr>
              <a:t>float.html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64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r>
              <a:rPr lang="en-US" dirty="0"/>
              <a:t>http://www.epogue.info/cpsc-24700/Presentations/examples/w8code3/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back_image.html 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US" dirty="0"/>
              <a:t>http://www.epogue.info/cpsc-24700/Presentations/examples/w8code3/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marpads.html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Links:</a:t>
            </a:r>
          </a:p>
          <a:p>
            <a:r>
              <a:rPr lang="en-US" dirty="0">
                <a:hlinkClick r:id="rId3"/>
              </a:rPr>
              <a:t>http://jigsaw.w3.org/css-validator/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C54D71-A523-45CB-A9DD-AD63A66D3D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1FA50-C114-44B5-A063-972E3310B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725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38E2-5159-464C-93A6-CD16EE151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231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9647-9229-46BC-8CE4-91787A01D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77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0F69-D742-41D5-A8DE-3254F81F72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815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09ECE-4EE6-4AFC-9E84-1A0C495A43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873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8C851-DA05-4B3F-B2C5-FCD72929B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062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FF506-C556-4D96-8574-1AF3A2F3F2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3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FF6B4-5C61-4F6B-AF9C-D27F4A8E7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383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7DD0E-2338-4154-806D-187F41FAF3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022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11CAE-A237-4DD8-B6D0-3FB5155C4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A36F1AFF-8B21-4CBF-A5F0-1338BBB132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trysel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default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3/fonts.html" TargetMode="External"/><Relationship Id="rId7" Type="http://schemas.openxmlformats.org/officeDocument/2006/relationships/hyperlink" Target="http://www.epogue.info/cpsc-24700/Presentations/examples/w8code3/text_spac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pogue.info/cpsc-24700/Presentations/examples/w8code3/decoration.html" TargetMode="External"/><Relationship Id="rId5" Type="http://schemas.openxmlformats.org/officeDocument/2006/relationships/hyperlink" Target="http://www.epogue.info/cpsc-24700/Presentations/examples/w8code3/styles.css" TargetMode="External"/><Relationship Id="rId4" Type="http://schemas.openxmlformats.org/officeDocument/2006/relationships/hyperlink" Target="http://www.epogue.info/cpsc-24700/Presentations/examples/w8code3/fonts2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3/sequence_type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colors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3/border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3/float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box-model.gi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ogue.info/cpsc-24700/Presentations/examples/w8code3/back_imag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pogue.info/cpsc-24700/Presentations/examples/w8code3/marpads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Cascading Style Sheets (CSS)</a:t>
            </a:r>
          </a:p>
        </p:txBody>
      </p:sp>
    </p:spTree>
    <p:extLst>
      <p:ext uri="{BB962C8B-B14F-4D97-AF65-F5344CB8AC3E}">
        <p14:creationId xmlns:p14="http://schemas.microsoft.com/office/powerpoint/2010/main" val="60704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Specification Formats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Document-level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Style sheet appears as a list of rules that are the </a:t>
            </a:r>
            <a:r>
              <a:rPr lang="en-US" b="1" dirty="0">
                <a:solidFill>
                  <a:srgbClr val="7030A0"/>
                </a:solidFill>
              </a:rPr>
              <a:t>content of a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&lt;style&gt; </a:t>
            </a:r>
            <a:r>
              <a:rPr lang="en-US" b="1" dirty="0">
                <a:solidFill>
                  <a:srgbClr val="7030A0"/>
                </a:solidFill>
              </a:rPr>
              <a:t>tag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&lt;style&gt; </a:t>
            </a:r>
            <a:r>
              <a:rPr lang="en-US" dirty="0"/>
              <a:t>tag must include the </a:t>
            </a:r>
            <a:r>
              <a:rPr lang="en-US" b="1" dirty="0">
                <a:solidFill>
                  <a:srgbClr val="00B050"/>
                </a:solidFill>
              </a:rPr>
              <a:t>type attribute</a:t>
            </a:r>
            <a:r>
              <a:rPr lang="en-US" dirty="0"/>
              <a:t>, set to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/>
              <a:t>"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Comments in the rule list must have a different form </a:t>
            </a:r>
          </a:p>
          <a:p>
            <a:pPr marL="914400" lvl="2" indent="0">
              <a:buNone/>
            </a:pPr>
            <a:r>
              <a:rPr lang="en-US" b="1" dirty="0"/>
              <a:t>-&gt; use C style comments /*…*/</a:t>
            </a:r>
          </a:p>
        </p:txBody>
      </p:sp>
    </p:spTree>
    <p:extLst>
      <p:ext uri="{BB962C8B-B14F-4D97-AF65-F5344CB8AC3E}">
        <p14:creationId xmlns:p14="http://schemas.microsoft.com/office/powerpoint/2010/main" val="30367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Specification Formats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b="1" dirty="0"/>
              <a:t>Document-level (cont.)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General form: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&lt;style type = 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	  </a:t>
            </a:r>
            <a:r>
              <a:rPr lang="en-US" i="1" dirty="0">
                <a:cs typeface="Courier New" pitchFamily="49" charset="0"/>
              </a:rPr>
              <a:t>rule list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pPr lvl="1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Form of the </a:t>
            </a:r>
            <a:r>
              <a:rPr lang="en-US" b="1" dirty="0">
                <a:solidFill>
                  <a:srgbClr val="7030A0"/>
                </a:solidFill>
              </a:rPr>
              <a:t>rules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i="1" dirty="0"/>
              <a:t>selector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i="1" dirty="0"/>
              <a:t>list of property/values</a:t>
            </a:r>
            <a:r>
              <a:rPr lang="en-US" b="1" dirty="0">
                <a:latin typeface="Courier New" pitchFamily="49" charset="0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>
                <a:solidFill>
                  <a:srgbClr val="00B050"/>
                </a:solidFill>
              </a:rPr>
              <a:t>property/value pair </a:t>
            </a:r>
            <a:r>
              <a:rPr lang="en-US" dirty="0"/>
              <a:t>has the form:  </a:t>
            </a:r>
            <a:r>
              <a:rPr lang="en-US" b="1" i="1" dirty="0"/>
              <a:t>property: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Pairs are separated by semicolons, just as in the value of a </a:t>
            </a:r>
            <a:r>
              <a:rPr lang="en-US" sz="2000" dirty="0">
                <a:latin typeface="Courier New" pitchFamily="49" charset="0"/>
              </a:rPr>
              <a:t>&lt;style&gt;</a:t>
            </a:r>
            <a:r>
              <a:rPr lang="en-US" dirty="0"/>
              <a:t> tag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external style sheets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b="1" dirty="0"/>
              <a:t>External style sheets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Style sheet appears as a list of rules that are contained in a </a:t>
            </a:r>
            <a:r>
              <a:rPr lang="en-US" b="1" dirty="0">
                <a:solidFill>
                  <a:srgbClr val="00B050"/>
                </a:solidFill>
              </a:rPr>
              <a:t>separate .</a:t>
            </a:r>
            <a:r>
              <a:rPr lang="en-US" b="1" dirty="0" err="1">
                <a:solidFill>
                  <a:srgbClr val="00B050"/>
                </a:solidFill>
              </a:rPr>
              <a:t>css</a:t>
            </a:r>
            <a:r>
              <a:rPr lang="en-US" b="1" dirty="0">
                <a:solidFill>
                  <a:srgbClr val="00B050"/>
                </a:solidFill>
              </a:rPr>
              <a:t> file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&lt;link&gt;</a:t>
            </a:r>
            <a:r>
              <a:rPr lang="en-US" b="1" i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tag </a:t>
            </a:r>
            <a:r>
              <a:rPr lang="en-US" dirty="0"/>
              <a:t>is used to specify that the browser is to fetch and use an external style sheet file, e.g.: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 type = 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85725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"http://www.wherever.org/termpaper.css"&gt;</a:t>
            </a:r>
          </a:p>
          <a:p>
            <a:pPr marL="85725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&lt;/link&gt;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alternative way to reference an external style sheet: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@import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(filename);</a:t>
            </a:r>
          </a:p>
          <a:p>
            <a:pPr marL="457200" lvl="1" indent="0">
              <a:buNone/>
            </a:pPr>
            <a:r>
              <a:rPr lang="en-US" dirty="0"/>
              <a:t>	(appears at the beginning of the content of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element)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3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19156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1" i="1" dirty="0">
                <a:solidFill>
                  <a:srgbClr val="FF0000"/>
                </a:solidFill>
              </a:rPr>
              <a:t>Selectors</a:t>
            </a:r>
            <a:r>
              <a:rPr lang="en-US" dirty="0"/>
              <a:t> are patterns used to select the element(s) you want to style.” (</a:t>
            </a:r>
            <a:r>
              <a:rPr lang="en-US" dirty="0">
                <a:hlinkClick r:id="rId2"/>
              </a:rPr>
              <a:t>w3schools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There are different selector types: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Generic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2000" dirty="0"/>
              <a:t>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Universal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Pseudo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Selector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simple selector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tag name or a list of tag names, separated by commas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h1, h3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endParaRPr lang="en-US" dirty="0"/>
          </a:p>
          <a:p>
            <a:r>
              <a:rPr lang="en-US" dirty="0"/>
              <a:t>Contextual selectors (nested elements)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Selectors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Class selectors </a:t>
            </a:r>
            <a:r>
              <a:rPr lang="en-US" dirty="0"/>
              <a:t>are used to allow </a:t>
            </a:r>
            <a:r>
              <a:rPr lang="en-US" dirty="0">
                <a:solidFill>
                  <a:srgbClr val="00B050"/>
                </a:solidFill>
              </a:rPr>
              <a:t>different occurrences of the same tag </a:t>
            </a:r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use different style specifications</a:t>
            </a:r>
          </a:p>
          <a:p>
            <a:endParaRPr lang="en-US" dirty="0"/>
          </a:p>
          <a:p>
            <a:r>
              <a:rPr lang="en-US" dirty="0"/>
              <a:t>A style class has a name, which is attached to a tag name, e.g.:</a:t>
            </a:r>
          </a:p>
          <a:p>
            <a:pPr lvl="2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p.narrow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{property/value list}</a:t>
            </a:r>
          </a:p>
          <a:p>
            <a:pPr lvl="2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p.wide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{property/value list}</a:t>
            </a:r>
          </a:p>
          <a:p>
            <a:endParaRPr lang="en-US" dirty="0"/>
          </a:p>
          <a:p>
            <a:r>
              <a:rPr lang="en-US" dirty="0"/>
              <a:t>The class you want on a particular occurrence of a tag is specified with the </a:t>
            </a:r>
            <a:r>
              <a:rPr lang="en-US" sz="2800" dirty="0">
                <a:latin typeface="Courier New" pitchFamily="49" charset="0"/>
              </a:rPr>
              <a:t>class</a:t>
            </a:r>
            <a:r>
              <a:rPr lang="en-US" dirty="0"/>
              <a:t> attribute of the tag, e.g.:</a:t>
            </a:r>
          </a:p>
          <a:p>
            <a:pPr lvl="2">
              <a:buNone/>
            </a:pPr>
            <a:r>
              <a:rPr lang="en-US" dirty="0"/>
              <a:t>      </a:t>
            </a:r>
            <a:r>
              <a:rPr lang="en-US" sz="2000" dirty="0">
                <a:latin typeface="Courier New" pitchFamily="49" charset="0"/>
              </a:rPr>
              <a:t>&lt;p class = "narrow"&gt;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</a:rPr>
              <a:t>    ... 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</a:rPr>
              <a:t>  &lt;/p&gt;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</a:rPr>
              <a:t>    ...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</a:rPr>
              <a:t>  &lt;p class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wide"&gt;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</a:rPr>
              <a:t>    ...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</a:rPr>
              <a:t>  &lt;/p&gt;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Selectors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generic class </a:t>
            </a:r>
            <a:r>
              <a:rPr lang="en-US" dirty="0"/>
              <a:t>can be defined if you want a style to apply to more than one kind of tag</a:t>
            </a:r>
          </a:p>
          <a:p>
            <a:endParaRPr lang="en-US" dirty="0"/>
          </a:p>
          <a:p>
            <a:r>
              <a:rPr lang="en-US" dirty="0"/>
              <a:t> A generic class must be named, and the name must begin with a period, e.g.: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</a:t>
            </a:r>
            <a:r>
              <a:rPr lang="en-US" dirty="0">
                <a:latin typeface="Courier New" pitchFamily="49" charset="0"/>
              </a:rPr>
              <a:t>.sale { … }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it as if it were a normal style class: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&lt;h1 class = "sale"&gt; Weekend Sale &lt;/h1&gt;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...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&lt;p class = "sale"&gt; … &lt;/p&gt;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25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dirty="0"/>
              <a:t>Selectors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id </a:t>
            </a:r>
            <a:r>
              <a:rPr lang="en-US" b="1" i="1" dirty="0">
                <a:solidFill>
                  <a:srgbClr val="FF0000"/>
                </a:solidFill>
              </a:rPr>
              <a:t>selector </a:t>
            </a:r>
            <a:r>
              <a:rPr lang="en-US" dirty="0"/>
              <a:t>allows the application of a style to one specific element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</a:t>
            </a:r>
            <a:r>
              <a:rPr lang="en-US" sz="2800" dirty="0">
                <a:latin typeface="Courier New" pitchFamily="49" charset="0"/>
              </a:rPr>
              <a:t>#</a:t>
            </a:r>
            <a:r>
              <a:rPr lang="en-US" dirty="0"/>
              <a:t>specific-id </a:t>
            </a:r>
            <a:r>
              <a:rPr lang="en-US" sz="2800" dirty="0">
                <a:latin typeface="Courier New" pitchFamily="49" charset="0"/>
              </a:rPr>
              <a:t>{</a:t>
            </a:r>
            <a:r>
              <a:rPr lang="en-US" dirty="0"/>
              <a:t>property-value list</a:t>
            </a:r>
            <a:r>
              <a:rPr lang="en-US" sz="2800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#section14 {...}</a:t>
            </a:r>
          </a:p>
          <a:p>
            <a:pPr>
              <a:lnSpc>
                <a:spcPct val="100000"/>
              </a:lnSpc>
              <a:buNone/>
            </a:pP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6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Universal selectors </a:t>
            </a:r>
            <a:r>
              <a:rPr lang="en-US" dirty="0"/>
              <a:t>are denoted by the asterisk</a:t>
            </a:r>
          </a:p>
          <a:p>
            <a:r>
              <a:rPr lang="en-US" dirty="0"/>
              <a:t>They apply styling to all elements in the document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</a:t>
            </a:r>
            <a:r>
              <a:rPr lang="en-US" sz="2800" dirty="0">
                <a:latin typeface="Courier New" pitchFamily="49" charset="0"/>
              </a:rPr>
              <a:t>* {color: red;}</a:t>
            </a:r>
          </a:p>
          <a:p>
            <a:pPr>
              <a:lnSpc>
                <a:spcPct val="100000"/>
              </a:lnSpc>
              <a:buNone/>
            </a:pPr>
            <a:endParaRPr lang="en-US" sz="2800" dirty="0">
              <a:latin typeface="Courier New" pitchFamily="49" charset="0"/>
            </a:endParaRPr>
          </a:p>
          <a:p>
            <a:r>
              <a:rPr lang="en-US" dirty="0"/>
              <a:t>Not often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include different types of Cascading Style Sheets to format HTML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use CSS selectors to choose different parts of HTML to be styled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an idea of the types of properties and values that can be used in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Box Model of HTML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&lt;span&gt; and &lt;div&gt; elements to define sections of HTML to be formatted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cascading process of CSS</a:t>
            </a:r>
          </a:p>
        </p:txBody>
      </p:sp>
    </p:spTree>
    <p:extLst>
      <p:ext uri="{BB962C8B-B14F-4D97-AF65-F5344CB8AC3E}">
        <p14:creationId xmlns:p14="http://schemas.microsoft.com/office/powerpoint/2010/main" val="102951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Pseudo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Pseudo classes </a:t>
            </a:r>
            <a:r>
              <a:rPr lang="en-US" dirty="0"/>
              <a:t>are styles that apply when something happens, rather than because the target element simply exists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hover</a:t>
            </a:r>
            <a:r>
              <a:rPr lang="en-US" dirty="0"/>
              <a:t> classes apply when the mouse cursor is over the element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focus</a:t>
            </a:r>
            <a:r>
              <a:rPr lang="en-US" dirty="0"/>
              <a:t> classes apply when an element has focus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4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 examples can be found on the w3schools site:</a:t>
            </a:r>
          </a:p>
          <a:p>
            <a:r>
              <a:rPr lang="en-US" dirty="0">
                <a:hlinkClick r:id="rId2"/>
              </a:rPr>
              <a:t>http://www.w3schools.com/cssref/trysel.asp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7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Style Properties</a:t>
            </a:r>
          </a:p>
        </p:txBody>
      </p:sp>
    </p:spTree>
    <p:extLst>
      <p:ext uri="{BB962C8B-B14F-4D97-AF65-F5344CB8AC3E}">
        <p14:creationId xmlns:p14="http://schemas.microsoft.com/office/powerpoint/2010/main" val="3593851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60 different properties in 7 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Alignment of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Colors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Backgrounds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Borders</a:t>
            </a:r>
          </a:p>
          <a:p>
            <a:endParaRPr lang="en-US" dirty="0"/>
          </a:p>
          <a:p>
            <a:r>
              <a:rPr lang="en-US" dirty="0"/>
              <a:t>Complete list of property values :</a:t>
            </a:r>
            <a:br>
              <a:rPr lang="en-US" dirty="0"/>
            </a:br>
            <a:r>
              <a:rPr lang="en-US" dirty="0">
                <a:hlinkClick r:id="rId3"/>
              </a:rPr>
              <a:t>http://www.w3schools.com/cssref/default.asp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Property values are inherited by all nested tags, unless overridden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7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/>
            </a:br>
            <a:r>
              <a:rPr lang="en-US" sz="2700" dirty="0"/>
              <a:t>Property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Property values can take different forms: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percentage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numbers with units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Keywords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sz="2800" dirty="0">
                <a:latin typeface="Courier New" pitchFamily="49" charset="0"/>
              </a:rPr>
              <a:t>left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small</a:t>
            </a:r>
            <a:r>
              <a:rPr lang="en-US" dirty="0"/>
              <a:t>, …</a:t>
            </a:r>
          </a:p>
          <a:p>
            <a:pPr marL="457200" lvl="1" indent="0">
              <a:buNone/>
            </a:pPr>
            <a:r>
              <a:rPr lang="en-US" dirty="0"/>
              <a:t>(not case sensitive)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Percentage</a:t>
            </a:r>
            <a:r>
              <a:rPr lang="en-US" dirty="0"/>
              <a:t> - number followed immediately by a percent sign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URL values  </a:t>
            </a:r>
            <a:r>
              <a:rPr lang="en-US" dirty="0"/>
              <a:t>- </a:t>
            </a:r>
            <a:r>
              <a:rPr lang="en-US" sz="2800" dirty="0" err="1">
                <a:latin typeface="Courier New" pitchFamily="49" charset="0"/>
              </a:rPr>
              <a:t>url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dirty="0"/>
              <a:t>protocol</a:t>
            </a:r>
            <a:r>
              <a:rPr lang="en-US" sz="2800" dirty="0">
                <a:latin typeface="Courier New" pitchFamily="49" charset="0"/>
              </a:rPr>
              <a:t>://</a:t>
            </a:r>
            <a:r>
              <a:rPr lang="en-US" dirty="0"/>
              <a:t>server</a:t>
            </a:r>
            <a:r>
              <a:rPr lang="en-US" sz="2800" dirty="0">
                <a:latin typeface="Courier New" pitchFamily="49" charset="0"/>
              </a:rPr>
              <a:t>/</a:t>
            </a:r>
            <a:r>
              <a:rPr lang="en-US" dirty="0"/>
              <a:t>pathname</a:t>
            </a:r>
            <a:r>
              <a:rPr lang="en-US" sz="2800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7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/>
            </a:br>
            <a:r>
              <a:rPr lang="en-US" sz="2700" dirty="0"/>
              <a:t>Property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B050"/>
                </a:solidFill>
              </a:rPr>
              <a:t>length properties</a:t>
            </a:r>
            <a:r>
              <a:rPr lang="en-US" dirty="0"/>
              <a:t>: </a:t>
            </a:r>
            <a:r>
              <a:rPr lang="en-US" b="1" dirty="0">
                <a:solidFill>
                  <a:srgbClr val="7030A0"/>
                </a:solidFill>
              </a:rPr>
              <a:t>numbers</a:t>
            </a:r>
            <a:r>
              <a:rPr lang="en-US" dirty="0"/>
              <a:t>, maybe with decimal points, followed by </a:t>
            </a:r>
            <a:r>
              <a:rPr lang="en-US" b="1" dirty="0">
                <a:solidFill>
                  <a:srgbClr val="7030A0"/>
                </a:solidFill>
              </a:rPr>
              <a:t>units</a:t>
            </a:r>
          </a:p>
          <a:p>
            <a:endParaRPr lang="en-US" dirty="0"/>
          </a:p>
          <a:p>
            <a:r>
              <a:rPr lang="en-US" dirty="0"/>
              <a:t>Units: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itchFamily="49" charset="0"/>
              </a:rPr>
              <a:t>px</a:t>
            </a:r>
            <a:r>
              <a:rPr lang="en-US" dirty="0"/>
              <a:t> – pixels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itchFamily="49" charset="0"/>
              </a:rPr>
              <a:t>in</a:t>
            </a:r>
            <a:r>
              <a:rPr lang="en-US" dirty="0"/>
              <a:t> – inches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itchFamily="49" charset="0"/>
              </a:rPr>
              <a:t>cm</a:t>
            </a:r>
            <a:r>
              <a:rPr lang="en-US" dirty="0"/>
              <a:t> – centimeters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itchFamily="49" charset="0"/>
              </a:rPr>
              <a:t>mm</a:t>
            </a:r>
            <a:r>
              <a:rPr lang="en-US" dirty="0"/>
              <a:t> – millimeters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itchFamily="49" charset="0"/>
              </a:rPr>
              <a:t>pt</a:t>
            </a:r>
            <a:r>
              <a:rPr lang="en-US" dirty="0"/>
              <a:t> –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itchFamily="49" charset="0"/>
              </a:rPr>
              <a:t>pc</a:t>
            </a:r>
            <a:r>
              <a:rPr lang="en-US" dirty="0"/>
              <a:t> - picas (12 points)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em</a:t>
            </a:r>
            <a:r>
              <a:rPr lang="en-US" dirty="0"/>
              <a:t> - height of the letter ‘m’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200" dirty="0">
                <a:latin typeface="Courier New" pitchFamily="49" charset="0"/>
              </a:rPr>
              <a:t>ex</a:t>
            </a:r>
            <a:r>
              <a:rPr lang="en-US" dirty="0"/>
              <a:t> - height of the letter ‘x’</a:t>
            </a:r>
          </a:p>
          <a:p>
            <a:endParaRPr lang="en-US" b="1" dirty="0"/>
          </a:p>
          <a:p>
            <a:r>
              <a:rPr lang="en-US" b="1" dirty="0"/>
              <a:t>No space is allowed between the number and the unit specification. E.g.,  </a:t>
            </a:r>
            <a:r>
              <a:rPr lang="en-US" sz="2000" b="1" dirty="0">
                <a:latin typeface="Courier New" pitchFamily="49" charset="0"/>
              </a:rPr>
              <a:t>1.5 in </a:t>
            </a:r>
            <a:r>
              <a:rPr lang="en-US" b="1" dirty="0"/>
              <a:t> is illegal!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9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values can be specified in 3 different 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Color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itchFamily="49" charset="0"/>
              </a:rPr>
              <a:t>rgb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dirty="0"/>
              <a:t>n1</a:t>
            </a:r>
            <a:r>
              <a:rPr lang="en-US" sz="2400" dirty="0">
                <a:latin typeface="Courier New" pitchFamily="49" charset="0"/>
              </a:rPr>
              <a:t>,</a:t>
            </a:r>
            <a:r>
              <a:rPr lang="en-US" dirty="0"/>
              <a:t> n2</a:t>
            </a:r>
            <a:r>
              <a:rPr lang="en-US" sz="2400" dirty="0">
                <a:latin typeface="Courier New" pitchFamily="49" charset="0"/>
              </a:rPr>
              <a:t>,</a:t>
            </a:r>
            <a:r>
              <a:rPr lang="en-US" dirty="0"/>
              <a:t> n3</a:t>
            </a:r>
            <a:r>
              <a:rPr lang="en-US" sz="2400" dirty="0">
                <a:latin typeface="Courier New" pitchFamily="49" charset="0"/>
              </a:rPr>
              <a:t>)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Numbers can be decimal or percentages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Hex form: </a:t>
            </a:r>
            <a:r>
              <a:rPr lang="en-US" sz="2400" dirty="0">
                <a:latin typeface="Courier New" pitchFamily="49" charset="0"/>
              </a:rPr>
              <a:t>#</a:t>
            </a:r>
            <a:r>
              <a:rPr lang="en-US" dirty="0"/>
              <a:t>XXXXXX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Font Properties</a:t>
            </a:r>
          </a:p>
        </p:txBody>
      </p:sp>
    </p:spTree>
    <p:extLst>
      <p:ext uri="{BB962C8B-B14F-4D97-AF65-F5344CB8AC3E}">
        <p14:creationId xmlns:p14="http://schemas.microsoft.com/office/powerpoint/2010/main" val="2727587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Some common font properties: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Value is a list of font names - browser uses  the first in the list it has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	font-family: Arial, Helvetica, </a:t>
            </a:r>
            <a:r>
              <a:rPr lang="en-US" sz="2400" dirty="0" err="1">
                <a:latin typeface="Courier New" pitchFamily="49" charset="0"/>
              </a:rPr>
              <a:t>Futura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Generic fonts: </a:t>
            </a:r>
            <a:r>
              <a:rPr lang="en-US" sz="2400" dirty="0">
                <a:latin typeface="Courier New" pitchFamily="49" charset="0"/>
              </a:rPr>
              <a:t>serif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sans-serif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cursive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fantasy</a:t>
            </a:r>
            <a:r>
              <a:rPr lang="en-US" dirty="0"/>
              <a:t>, and </a:t>
            </a:r>
            <a:r>
              <a:rPr lang="en-US" sz="2400" dirty="0" err="1">
                <a:latin typeface="Courier New" pitchFamily="49" charset="0"/>
              </a:rPr>
              <a:t>monospace</a:t>
            </a:r>
            <a:r>
              <a:rPr lang="en-US" dirty="0"/>
              <a:t>  (defined in CSS) - browser has a specific font for each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a font name has more than one word, it should be single-quoted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Possible values: a length number or a name,  such as smaller, xx-large, etc.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font-variant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Default is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normal</a:t>
            </a:r>
            <a:r>
              <a:rPr lang="en-US" dirty="0"/>
              <a:t>, but can be set to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small-caps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Properties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font-style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italic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oblique</a:t>
            </a:r>
            <a:r>
              <a:rPr lang="en-US" dirty="0"/>
              <a:t> (useless),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normal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font-weight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degrees of boldness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bolder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lighter</a:t>
            </a:r>
            <a:r>
              <a:rPr lang="en-US" dirty="0"/>
              <a:t>,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bold</a:t>
            </a:r>
            <a:r>
              <a:rPr lang="en-US" dirty="0"/>
              <a:t>,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normal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Could specify as a multiple of 0f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100 – 900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</a:t>
            </a:r>
          </a:p>
          <a:p>
            <a:pPr lvl="1"/>
            <a:r>
              <a:rPr lang="en-US" dirty="0"/>
              <a:t>For specifying a list of font properties</a:t>
            </a:r>
          </a:p>
          <a:p>
            <a:pPr>
              <a:buNone/>
            </a:pPr>
            <a:r>
              <a:rPr lang="en-US" sz="2000" dirty="0"/>
              <a:t>	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font: bolder 14pt Arial Helvetica</a:t>
            </a:r>
          </a:p>
          <a:p>
            <a:pPr lvl="1"/>
            <a:r>
              <a:rPr lang="en-US" dirty="0"/>
              <a:t>Order must be: </a:t>
            </a:r>
            <a:r>
              <a:rPr lang="en-US" b="1" dirty="0"/>
              <a:t>style, weight, size, name(s)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CSS Basics</a:t>
            </a:r>
          </a:p>
        </p:txBody>
      </p:sp>
    </p:spTree>
    <p:extLst>
      <p:ext uri="{BB962C8B-B14F-4D97-AF65-F5344CB8AC3E}">
        <p14:creationId xmlns:p14="http://schemas.microsoft.com/office/powerpoint/2010/main" val="108634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Properties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</a:rPr>
              <a:t>text-decoration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</a:rPr>
              <a:t>line-through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overline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underline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none</a:t>
            </a:r>
          </a:p>
          <a:p>
            <a:endParaRPr lang="en-US" dirty="0"/>
          </a:p>
          <a:p>
            <a:r>
              <a:rPr lang="en-US" sz="2800" dirty="0">
                <a:latin typeface="Courier New" pitchFamily="49" charset="0"/>
              </a:rPr>
              <a:t>letter-spacing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value is any length property value – ex: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4px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some examples:</a:t>
            </a: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fonts.html 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  <a:hlinkClick r:id="rId3"/>
              </a:rPr>
              <a:t>[link]</a:t>
            </a:r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fonts2.html 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  <a:hlinkClick r:id="rId4"/>
              </a:rPr>
              <a:t>[link]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 with styles.css 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  <a:hlinkClick r:id="rId5"/>
              </a:rPr>
              <a:t>[link]</a:t>
            </a:r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decoration.html 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  <a:hlinkClick r:id="rId6"/>
              </a:rPr>
              <a:t>[link]</a:t>
            </a:r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text_space.html 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  <a:hlinkClick r:id="rId7"/>
              </a:rPr>
              <a:t>[link]</a:t>
            </a:r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94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List Properties and Color Values</a:t>
            </a:r>
          </a:p>
        </p:txBody>
      </p:sp>
    </p:spTree>
    <p:extLst>
      <p:ext uri="{BB962C8B-B14F-4D97-AF65-F5344CB8AC3E}">
        <p14:creationId xmlns:p14="http://schemas.microsoft.com/office/powerpoint/2010/main" val="2727587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list-style-type</a:t>
            </a:r>
          </a:p>
          <a:p>
            <a:pPr marL="457200" lvl="1" indent="0">
              <a:buNone/>
            </a:pPr>
            <a:r>
              <a:rPr lang="en-US" b="1" dirty="0"/>
              <a:t>Unordered 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Bullet can be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disc</a:t>
            </a:r>
            <a:r>
              <a:rPr lang="en-US" dirty="0"/>
              <a:t> (default),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square</a:t>
            </a:r>
            <a:r>
              <a:rPr lang="en-US" dirty="0"/>
              <a:t>, or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circle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 it on either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it applies to all items in the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 </a:t>
            </a:r>
            <a:r>
              <a:rPr lang="en-US" dirty="0">
                <a:latin typeface="Courier New" pitchFamily="49" charset="0"/>
              </a:rPr>
              <a:t>&lt;li&gt;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list-style-type</a:t>
            </a:r>
            <a:r>
              <a:rPr lang="en-US" dirty="0"/>
              <a:t> applies to just that  item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/>
              <a:t>Could use an image for the bullets:</a:t>
            </a:r>
            <a:br>
              <a:rPr lang="en-US" dirty="0"/>
            </a:br>
            <a:endParaRPr lang="en-US" dirty="0"/>
          </a:p>
          <a:p>
            <a:pPr indent="-285750">
              <a:defRPr/>
            </a:pPr>
            <a:r>
              <a:rPr lang="en-US" sz="2000" dirty="0">
                <a:latin typeface="Courier New" pitchFamily="49" charset="0"/>
              </a:rPr>
              <a:t>&lt;li style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list-style-image: </a:t>
            </a:r>
            <a:r>
              <a:rPr lang="en-US" sz="2000" dirty="0" err="1">
                <a:latin typeface="Courier New" pitchFamily="49" charset="0"/>
              </a:rPr>
              <a:t>url</a:t>
            </a:r>
            <a:r>
              <a:rPr lang="en-US" sz="2000" dirty="0">
                <a:latin typeface="Courier New" pitchFamily="49" charset="0"/>
              </a:rPr>
              <a:t>(bird.jpg)"&gt;</a:t>
            </a:r>
            <a:br>
              <a:rPr lang="en-US" sz="2800" dirty="0"/>
            </a:b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9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Properties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list-style-type</a:t>
            </a:r>
          </a:p>
          <a:p>
            <a:pPr marL="457200" lvl="1" indent="0">
              <a:buNone/>
            </a:pPr>
            <a:r>
              <a:rPr lang="en-US" b="1" dirty="0"/>
              <a:t>Ordered lists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list-style-type </a:t>
            </a:r>
            <a:r>
              <a:rPr lang="en-US" dirty="0"/>
              <a:t>can be used to change the sequence values</a:t>
            </a:r>
          </a:p>
          <a:p>
            <a:pPr marL="45720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10887320"/>
              </p:ext>
            </p:extLst>
          </p:nvPr>
        </p:nvGraphicFramePr>
        <p:xfrm>
          <a:off x="2895600" y="2581465"/>
          <a:ext cx="35814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Four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decimal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upper-alpha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lower-alpha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upper-roman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I,  II, III,</a:t>
                      </a:r>
                      <a:r>
                        <a:rPr lang="en-US" baseline="0" dirty="0"/>
                        <a:t> 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lower-roman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, ii, iii, 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743200" y="4943665"/>
            <a:ext cx="35052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>
                <a:latin typeface="+mn-lt"/>
              </a:rPr>
              <a:t>CSS2 has more, like </a:t>
            </a:r>
            <a:r>
              <a:rPr lang="en-US" b="0" i="1" dirty="0">
                <a:latin typeface="+mn-lt"/>
                <a:cs typeface="Courier New" pitchFamily="49" charset="0"/>
              </a:rPr>
              <a:t>lower-</a:t>
            </a:r>
            <a:r>
              <a:rPr lang="en-US" b="0" i="1" dirty="0" err="1">
                <a:latin typeface="+mn-lt"/>
                <a:cs typeface="Courier New" pitchFamily="49" charset="0"/>
              </a:rPr>
              <a:t>greek</a:t>
            </a:r>
            <a:r>
              <a:rPr lang="en-US" b="0" i="1" dirty="0">
                <a:latin typeface="+mn-lt"/>
              </a:rPr>
              <a:t>, and </a:t>
            </a:r>
            <a:r>
              <a:rPr lang="en-US" b="0" i="1" dirty="0" err="1">
                <a:latin typeface="+mn-lt"/>
                <a:cs typeface="Courier New" pitchFamily="49" charset="0"/>
              </a:rPr>
              <a:t>hebrew</a:t>
            </a:r>
            <a:r>
              <a:rPr lang="en-US" b="0" i="1" dirty="0">
                <a:latin typeface="+mn-lt"/>
              </a:rPr>
              <a:t>, and </a:t>
            </a:r>
            <a:r>
              <a:rPr lang="en-US" b="0" i="1" dirty="0" err="1">
                <a:latin typeface="+mn-lt"/>
                <a:cs typeface="Courier New" pitchFamily="49" charset="0"/>
              </a:rPr>
              <a:t>armenian</a:t>
            </a:r>
            <a:endParaRPr lang="en-US" b="0" i="1" dirty="0"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62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sequence_types.html 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  <a:hlinkClick r:id="rId3"/>
              </a:rPr>
              <a:t>[link]</a:t>
            </a:r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85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Color is a problem for the Web for two reasons: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Old monitors vary widely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Old browsers vary widely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color</a:t>
            </a:r>
            <a:r>
              <a:rPr lang="en-US" dirty="0"/>
              <a:t> property specifies the foreground color of elements</a:t>
            </a:r>
          </a:p>
          <a:p>
            <a:endParaRPr lang="en-US" dirty="0"/>
          </a:p>
          <a:p>
            <a:r>
              <a:rPr lang="en-US" dirty="0"/>
              <a:t> The </a:t>
            </a:r>
            <a:r>
              <a:rPr lang="en-US" sz="2800" dirty="0">
                <a:latin typeface="Courier New" pitchFamily="49" charset="0"/>
              </a:rPr>
              <a:t>background-color</a:t>
            </a:r>
            <a:r>
              <a:rPr lang="en-US" dirty="0"/>
              <a:t> property specifies the background color of elements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8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sz="3100" dirty="0"/>
              <a:t>There are three color collections: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set of </a:t>
            </a:r>
            <a:r>
              <a:rPr lang="en-US" dirty="0">
                <a:solidFill>
                  <a:srgbClr val="7030A0"/>
                </a:solidFill>
              </a:rPr>
              <a:t>17 colors that are guaranteed </a:t>
            </a:r>
            <a:r>
              <a:rPr lang="en-US" dirty="0"/>
              <a:t>to be displayable by all graphical browsers on all color monitors:</a:t>
            </a:r>
          </a:p>
          <a:p>
            <a:pPr marL="914400" lvl="2" indent="0">
              <a:buNone/>
            </a:pPr>
            <a:r>
              <a:rPr lang="en-US" sz="1500" dirty="0">
                <a:latin typeface="Courier New" pitchFamily="49" charset="0"/>
              </a:rPr>
              <a:t> black 000000 purple 800080 navy   000080</a:t>
            </a:r>
          </a:p>
          <a:p>
            <a:pPr marL="914400" lvl="2" indent="0">
              <a:buNone/>
            </a:pPr>
            <a:r>
              <a:rPr lang="en-US" sz="1500" dirty="0">
                <a:latin typeface="Courier New" pitchFamily="49" charset="0"/>
              </a:rPr>
              <a:t> olive 808000 blue   0000FF gray   808080</a:t>
            </a:r>
          </a:p>
          <a:p>
            <a:pPr marL="914400" lvl="2" indent="0">
              <a:buNone/>
            </a:pPr>
            <a:r>
              <a:rPr lang="en-US" sz="1500" dirty="0">
                <a:latin typeface="Courier New" pitchFamily="49" charset="0"/>
              </a:rPr>
              <a:t> green 008000 silver C0C0C0 teal   008080</a:t>
            </a:r>
          </a:p>
          <a:p>
            <a:pPr marL="914400" lvl="2" indent="0">
              <a:buNone/>
            </a:pPr>
            <a:r>
              <a:rPr lang="en-US" sz="1500" dirty="0">
                <a:latin typeface="Courier New" pitchFamily="49" charset="0"/>
              </a:rPr>
              <a:t> red   FF0000 lime   00FF00 </a:t>
            </a:r>
            <a:r>
              <a:rPr lang="en-US" sz="1500" dirty="0" err="1">
                <a:latin typeface="Courier New" pitchFamily="49" charset="0"/>
              </a:rPr>
              <a:t>fuchia</a:t>
            </a:r>
            <a:r>
              <a:rPr lang="en-US" sz="1500" dirty="0">
                <a:latin typeface="Courier New" pitchFamily="49" charset="0"/>
              </a:rPr>
              <a:t> FF00FF</a:t>
            </a:r>
          </a:p>
          <a:p>
            <a:pPr marL="914400" lvl="2" indent="0">
              <a:buNone/>
            </a:pPr>
            <a:r>
              <a:rPr lang="en-US" sz="1500" dirty="0">
                <a:latin typeface="Courier New" pitchFamily="49" charset="0"/>
              </a:rPr>
              <a:t> aqua  00FFFF yellow FFFF00 maroon 800000</a:t>
            </a:r>
          </a:p>
          <a:p>
            <a:pPr marL="914400" lvl="2" indent="0">
              <a:buNone/>
            </a:pPr>
            <a:r>
              <a:rPr lang="en-US" sz="1500" dirty="0">
                <a:latin typeface="Courier New" pitchFamily="49" charset="0"/>
              </a:rPr>
              <a:t> white FFFFFF orange FFA500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Web Palette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216 colors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 hex color values of </a:t>
            </a:r>
            <a:r>
              <a:rPr lang="en-US" sz="2000" dirty="0">
                <a:latin typeface="Courier New" pitchFamily="49" charset="0"/>
              </a:rPr>
              <a:t>00</a:t>
            </a:r>
            <a:r>
              <a:rPr lang="en-US" dirty="0"/>
              <a:t>, </a:t>
            </a:r>
            <a:r>
              <a:rPr lang="en-US" sz="2000" dirty="0">
                <a:latin typeface="Courier New" pitchFamily="49" charset="0"/>
              </a:rPr>
              <a:t>33</a:t>
            </a:r>
            <a:r>
              <a:rPr lang="en-US" dirty="0"/>
              <a:t>, </a:t>
            </a:r>
            <a:r>
              <a:rPr lang="en-US" sz="2000" dirty="0">
                <a:latin typeface="Courier New" pitchFamily="49" charset="0"/>
              </a:rPr>
              <a:t>66</a:t>
            </a:r>
            <a:r>
              <a:rPr lang="en-US" dirty="0"/>
              <a:t>, </a:t>
            </a:r>
            <a:r>
              <a:rPr lang="en-US" sz="2000" dirty="0">
                <a:latin typeface="Courier New" pitchFamily="49" charset="0"/>
              </a:rPr>
              <a:t>99</a:t>
            </a:r>
            <a:r>
              <a:rPr lang="en-US" dirty="0"/>
              <a:t>, </a:t>
            </a:r>
            <a:r>
              <a:rPr lang="en-US" sz="2000" dirty="0">
                <a:latin typeface="Courier New" pitchFamily="49" charset="0"/>
              </a:rPr>
              <a:t>CC</a:t>
            </a:r>
            <a:r>
              <a:rPr lang="en-US" dirty="0"/>
              <a:t>, and</a:t>
            </a:r>
            <a:r>
              <a:rPr lang="en-US" sz="2000" dirty="0">
                <a:latin typeface="Courier New" pitchFamily="49" charset="0"/>
              </a:rPr>
              <a:t> 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Any one of </a:t>
            </a:r>
            <a:r>
              <a:rPr lang="en-US" dirty="0">
                <a:solidFill>
                  <a:srgbClr val="7030A0"/>
                </a:solidFill>
              </a:rPr>
              <a:t>16 million different colors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 6 hexadecimal digit color values</a:t>
            </a: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http://www.w3schools.com/html/html_colors.asp</a:t>
            </a:r>
            <a:endParaRPr lang="en-US" dirty="0">
              <a:latin typeface="Courier New" pitchFamily="49" charset="0"/>
            </a:endParaRPr>
          </a:p>
          <a:p>
            <a:pPr lvl="2"/>
            <a:endParaRPr lang="en-US" sz="2000" dirty="0">
              <a:latin typeface="Courier New" pitchFamily="49" charset="0"/>
            </a:endParaRPr>
          </a:p>
          <a:p>
            <a:pPr lvl="2"/>
            <a:endParaRPr lang="en-US" sz="12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8858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Alignment and Borders</a:t>
            </a:r>
          </a:p>
        </p:txBody>
      </p:sp>
    </p:spTree>
    <p:extLst>
      <p:ext uri="{BB962C8B-B14F-4D97-AF65-F5344CB8AC3E}">
        <p14:creationId xmlns:p14="http://schemas.microsoft.com/office/powerpoint/2010/main" val="2727587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422400" y="857250"/>
            <a:ext cx="184731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of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There are several ways of aligning text and other elements: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text-indent</a:t>
            </a:r>
            <a:r>
              <a:rPr lang="en-US" dirty="0"/>
              <a:t> property allows indentation </a:t>
            </a:r>
          </a:p>
          <a:p>
            <a:pPr lvl="1"/>
            <a:r>
              <a:rPr lang="en-US" dirty="0"/>
              <a:t>Takes either a length or a % value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text-align</a:t>
            </a:r>
            <a:r>
              <a:rPr lang="en-US" dirty="0"/>
              <a:t> property has the possible values: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</a:rPr>
              <a:t>left</a:t>
            </a:r>
            <a:r>
              <a:rPr lang="en-US" dirty="0"/>
              <a:t> (the default)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</a:rPr>
              <a:t>center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</a:rPr>
              <a:t>right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</a:rPr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12434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Cascading Style Sheets (CSSs)</a:t>
            </a:r>
            <a:r>
              <a:rPr lang="en-US" dirty="0"/>
              <a:t> provide the means to </a:t>
            </a:r>
            <a:r>
              <a:rPr lang="en-US" b="1" dirty="0">
                <a:solidFill>
                  <a:srgbClr val="7030A0"/>
                </a:solidFill>
              </a:rPr>
              <a:t>control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change</a:t>
            </a:r>
            <a:r>
              <a:rPr lang="en-US" dirty="0"/>
              <a:t> presentation of HTML documents</a:t>
            </a:r>
          </a:p>
          <a:p>
            <a:endParaRPr lang="en-US" dirty="0"/>
          </a:p>
          <a:p>
            <a:r>
              <a:rPr lang="en-US" dirty="0"/>
              <a:t>CSS is not technically HTML, but can be embedded in HTML documents</a:t>
            </a:r>
          </a:p>
          <a:p>
            <a:endParaRPr lang="en-US" dirty="0"/>
          </a:p>
          <a:p>
            <a:r>
              <a:rPr lang="en-US" dirty="0"/>
              <a:t>The CSS1 specification was developed in 1996</a:t>
            </a:r>
          </a:p>
          <a:p>
            <a:endParaRPr lang="en-US" dirty="0"/>
          </a:p>
          <a:p>
            <a:r>
              <a:rPr lang="en-US" dirty="0"/>
              <a:t>CSS2 was released in 1998</a:t>
            </a:r>
          </a:p>
          <a:p>
            <a:endParaRPr lang="en-US" dirty="0"/>
          </a:p>
          <a:p>
            <a:r>
              <a:rPr lang="en-US" dirty="0"/>
              <a:t>CSS3 is the newest version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5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422400" y="857250"/>
            <a:ext cx="184731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of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Sometimes we want text to flow around  another element </a:t>
            </a:r>
          </a:p>
          <a:p>
            <a:r>
              <a:rPr lang="en-US" dirty="0"/>
              <a:t>We can use the </a:t>
            </a:r>
            <a:r>
              <a:rPr lang="en-US" sz="2800" dirty="0">
                <a:latin typeface="Courier New" pitchFamily="49" charset="0"/>
              </a:rPr>
              <a:t>float</a:t>
            </a:r>
            <a:r>
              <a:rPr lang="en-US" dirty="0"/>
              <a:t> property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float</a:t>
            </a:r>
            <a:r>
              <a:rPr lang="en-US" dirty="0"/>
              <a:t> property has the possible values: </a:t>
            </a:r>
            <a:r>
              <a:rPr lang="en-US" sz="2000" dirty="0">
                <a:latin typeface="Courier New" pitchFamily="49" charset="0"/>
              </a:rPr>
              <a:t>left, right, none</a:t>
            </a:r>
            <a:r>
              <a:rPr lang="en-US" dirty="0"/>
              <a:t> (the default)</a:t>
            </a:r>
          </a:p>
          <a:p>
            <a:endParaRPr lang="en-US" dirty="0"/>
          </a:p>
          <a:p>
            <a:r>
              <a:rPr lang="en-US" dirty="0"/>
              <a:t>Example: we want an element to be on the right and text flowing on its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use the default </a:t>
            </a:r>
            <a:r>
              <a:rPr lang="en-US" dirty="0">
                <a:latin typeface="Courier New" pitchFamily="49" charset="0"/>
              </a:rPr>
              <a:t>text-align</a:t>
            </a:r>
            <a:r>
              <a:rPr lang="en-US" dirty="0"/>
              <a:t> value (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) for the text and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right</a:t>
            </a:r>
            <a:r>
              <a:rPr lang="en-US" dirty="0"/>
              <a:t> value for </a:t>
            </a:r>
            <a:r>
              <a:rPr lang="en-US" dirty="0">
                <a:latin typeface="Courier New" pitchFamily="49" charset="0"/>
              </a:rPr>
              <a:t>float</a:t>
            </a:r>
            <a:r>
              <a:rPr lang="en-US" dirty="0"/>
              <a:t> on the element we want on the right</a:t>
            </a:r>
          </a:p>
        </p:txBody>
      </p:sp>
    </p:spTree>
    <p:extLst>
      <p:ext uri="{BB962C8B-B14F-4D97-AF65-F5344CB8AC3E}">
        <p14:creationId xmlns:p14="http://schemas.microsoft.com/office/powerpoint/2010/main" val="57605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r>
              <a:rPr lang="en-US" sz="2000" b="1" dirty="0"/>
              <a:t>Every element has a </a:t>
            </a:r>
            <a:r>
              <a:rPr lang="en-US" sz="2000" b="1" dirty="0">
                <a:latin typeface="Courier New" pitchFamily="49" charset="0"/>
              </a:rPr>
              <a:t>border-style </a:t>
            </a:r>
            <a:r>
              <a:rPr lang="en-US" sz="2000" b="1" dirty="0"/>
              <a:t>property</a:t>
            </a:r>
          </a:p>
          <a:p>
            <a:pPr lvl="1"/>
            <a:r>
              <a:rPr lang="en-US" dirty="0"/>
              <a:t>Controls whether the element has a border and if so, the style of the border</a:t>
            </a:r>
          </a:p>
          <a:p>
            <a:endParaRPr lang="en-US" sz="2000" dirty="0"/>
          </a:p>
          <a:p>
            <a:r>
              <a:rPr lang="en-US" sz="2000" dirty="0">
                <a:latin typeface="Courier New" pitchFamily="49" charset="0"/>
              </a:rPr>
              <a:t>border-style</a:t>
            </a:r>
            <a:r>
              <a:rPr lang="en-US" sz="2000" dirty="0"/>
              <a:t> values: </a:t>
            </a:r>
            <a:r>
              <a:rPr lang="en-US" sz="2000" dirty="0">
                <a:latin typeface="Courier New" pitchFamily="49" charset="0"/>
              </a:rPr>
              <a:t>none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dotted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dashed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</a:rPr>
              <a:t>double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/>
              <a:t>You can control the border properties with:</a:t>
            </a:r>
          </a:p>
          <a:p>
            <a:r>
              <a:rPr lang="en-US" sz="2000" dirty="0">
                <a:latin typeface="Courier New" pitchFamily="49" charset="0"/>
              </a:rPr>
              <a:t>border-width</a:t>
            </a:r>
            <a:r>
              <a:rPr lang="en-US" sz="2000" dirty="0"/>
              <a:t> – </a:t>
            </a:r>
            <a:r>
              <a:rPr lang="en-US" sz="2000" dirty="0">
                <a:latin typeface="Courier New" pitchFamily="49" charset="0"/>
              </a:rPr>
              <a:t>thin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medium</a:t>
            </a:r>
            <a:r>
              <a:rPr lang="en-US" sz="2000" dirty="0"/>
              <a:t> (default), </a:t>
            </a:r>
            <a:r>
              <a:rPr lang="en-US" sz="2000" dirty="0">
                <a:latin typeface="Courier New" pitchFamily="49" charset="0"/>
              </a:rPr>
              <a:t>thick</a:t>
            </a:r>
            <a:r>
              <a:rPr lang="en-US" sz="2000" dirty="0"/>
              <a:t>, or a length value in pixels</a:t>
            </a:r>
          </a:p>
          <a:p>
            <a:endParaRPr lang="en-US" sz="2000" dirty="0"/>
          </a:p>
          <a:p>
            <a:r>
              <a:rPr lang="en-US" sz="2000" dirty="0">
                <a:latin typeface="Courier New" pitchFamily="49" charset="0"/>
              </a:rPr>
              <a:t>border-color</a:t>
            </a:r>
            <a:r>
              <a:rPr lang="en-US" sz="2000" dirty="0"/>
              <a:t> – any color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628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borders.html </a:t>
            </a:r>
            <a:r>
              <a:rPr lang="en-US" dirty="0"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  <a:p>
            <a:pPr algn="ctr"/>
            <a:r>
              <a:rPr lang="en-US" dirty="0">
                <a:cs typeface="Calibri" panose="020F0502020204030204" pitchFamily="34" charset="0"/>
              </a:rPr>
              <a:t>float.html </a:t>
            </a:r>
            <a:r>
              <a:rPr lang="en-US" dirty="0">
                <a:cs typeface="Calibri" panose="020F0502020204030204" pitchFamily="34" charset="0"/>
                <a:hlinkClick r:id="rId4"/>
              </a:rPr>
              <a:t>[link]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8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Box Model and Backgrounds</a:t>
            </a:r>
          </a:p>
        </p:txBody>
      </p:sp>
    </p:spTree>
    <p:extLst>
      <p:ext uri="{BB962C8B-B14F-4D97-AF65-F5344CB8AC3E}">
        <p14:creationId xmlns:p14="http://schemas.microsoft.com/office/powerpoint/2010/main" val="2727587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91634" y="1301354"/>
            <a:ext cx="184731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4191000"/>
            <a:ext cx="7924800" cy="205740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Margin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space between the border of an element and its neighbor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margins around an element can be set with </a:t>
            </a:r>
            <a:r>
              <a:rPr lang="en-US" sz="2400" dirty="0">
                <a:latin typeface="Courier New" pitchFamily="49" charset="0"/>
              </a:rPr>
              <a:t>margin-left</a:t>
            </a:r>
            <a:r>
              <a:rPr lang="en-US" dirty="0"/>
              <a:t>, etc. - just assign them a length  value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Padding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distance between the content of an element and its border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Controlled by </a:t>
            </a:r>
            <a:r>
              <a:rPr lang="en-US" sz="2400" dirty="0">
                <a:latin typeface="Courier New" pitchFamily="49" charset="0"/>
              </a:rPr>
              <a:t>padding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padding-left</a:t>
            </a:r>
            <a:r>
              <a:rPr lang="en-US" dirty="0"/>
              <a:t>, etc.</a:t>
            </a: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w3schools.com/css/box-mode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68372"/>
            <a:ext cx="5105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627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You can put a </a:t>
            </a:r>
            <a:r>
              <a:rPr lang="en-US" sz="2600" b="1" dirty="0"/>
              <a:t>background image </a:t>
            </a:r>
            <a:r>
              <a:rPr lang="en-US" sz="2600" dirty="0"/>
              <a:t>on your page using the </a:t>
            </a:r>
            <a:r>
              <a:rPr lang="en-US" sz="2600" dirty="0">
                <a:latin typeface="Courier New" pitchFamily="49" charset="0"/>
              </a:rPr>
              <a:t>background-image</a:t>
            </a:r>
            <a:r>
              <a:rPr lang="en-US" sz="2600" dirty="0"/>
              <a:t> property</a:t>
            </a:r>
          </a:p>
          <a:p>
            <a:endParaRPr lang="en-US" sz="2600" dirty="0">
              <a:sym typeface="Wingdings" pitchFamily="2" charset="2"/>
            </a:endParaRPr>
          </a:p>
          <a:p>
            <a:r>
              <a:rPr lang="en-US" sz="2600" dirty="0">
                <a:solidFill>
                  <a:srgbClr val="7030A0"/>
                </a:solidFill>
                <a:sym typeface="Wingdings" pitchFamily="2" charset="2"/>
              </a:rPr>
              <a:t>Repetition</a:t>
            </a:r>
            <a:r>
              <a:rPr lang="en-US" sz="2600" dirty="0">
                <a:sym typeface="Wingdings" pitchFamily="2" charset="2"/>
              </a:rPr>
              <a:t> can be controlled using the </a:t>
            </a:r>
            <a:r>
              <a:rPr lang="en-US" sz="2600" dirty="0">
                <a:latin typeface="Courier New" pitchFamily="49" charset="0"/>
                <a:sym typeface="Wingdings" pitchFamily="2" charset="2"/>
              </a:rPr>
              <a:t>background-repeat</a:t>
            </a:r>
            <a:r>
              <a:rPr lang="en-US" sz="2600" dirty="0">
                <a:sym typeface="Wingdings" pitchFamily="2" charset="2"/>
              </a:rPr>
              <a:t> property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ym typeface="Wingdings" pitchFamily="2" charset="2"/>
              </a:rPr>
              <a:t>Possible values: </a:t>
            </a:r>
            <a:r>
              <a:rPr lang="en-US" sz="2600" dirty="0">
                <a:latin typeface="Courier New" pitchFamily="49" charset="0"/>
                <a:sym typeface="Wingdings" pitchFamily="2" charset="2"/>
              </a:rPr>
              <a:t>repeat</a:t>
            </a:r>
            <a:r>
              <a:rPr lang="en-US" sz="2600" dirty="0">
                <a:sym typeface="Wingdings" pitchFamily="2" charset="2"/>
              </a:rPr>
              <a:t> (default), </a:t>
            </a:r>
            <a:r>
              <a:rPr lang="en-US" sz="2600" dirty="0">
                <a:latin typeface="Courier New" pitchFamily="49" charset="0"/>
                <a:sym typeface="Wingdings" pitchFamily="2" charset="2"/>
              </a:rPr>
              <a:t>no-repeat</a:t>
            </a:r>
            <a:r>
              <a:rPr lang="en-US" sz="2600" dirty="0">
                <a:sym typeface="Wingdings" pitchFamily="2" charset="2"/>
              </a:rPr>
              <a:t>, </a:t>
            </a:r>
            <a:r>
              <a:rPr lang="en-US" sz="2600" dirty="0">
                <a:latin typeface="Courier New" pitchFamily="49" charset="0"/>
                <a:sym typeface="Wingdings" pitchFamily="2" charset="2"/>
              </a:rPr>
              <a:t>repeat-x</a:t>
            </a:r>
            <a:r>
              <a:rPr lang="en-US" sz="2600" dirty="0">
                <a:sym typeface="Wingdings" pitchFamily="2" charset="2"/>
              </a:rPr>
              <a:t>, or </a:t>
            </a:r>
            <a:r>
              <a:rPr lang="en-US" sz="2600" dirty="0">
                <a:latin typeface="Courier New" pitchFamily="49" charset="0"/>
                <a:sym typeface="Wingdings" pitchFamily="2" charset="2"/>
              </a:rPr>
              <a:t>repeat-y</a:t>
            </a:r>
          </a:p>
          <a:p>
            <a:endParaRPr lang="en-US" sz="2600" dirty="0">
              <a:sym typeface="Wingdings" pitchFamily="2" charset="2"/>
            </a:endParaRPr>
          </a:p>
          <a:p>
            <a:r>
              <a:rPr lang="en-US" sz="2600" dirty="0">
                <a:sym typeface="Wingdings" pitchFamily="2" charset="2"/>
              </a:rPr>
              <a:t>You can set the </a:t>
            </a:r>
            <a:r>
              <a:rPr lang="en-US" sz="2600" dirty="0">
                <a:solidFill>
                  <a:srgbClr val="7030A0"/>
                </a:solidFill>
                <a:sym typeface="Wingdings" pitchFamily="2" charset="2"/>
              </a:rPr>
              <a:t>position of the background </a:t>
            </a:r>
            <a:r>
              <a:rPr lang="en-US" sz="2600" dirty="0">
                <a:sym typeface="Wingdings" pitchFamily="2" charset="2"/>
              </a:rPr>
              <a:t>using the </a:t>
            </a:r>
            <a:r>
              <a:rPr lang="en-US" sz="2600" dirty="0">
                <a:latin typeface="Courier New" pitchFamily="49" charset="0"/>
                <a:sym typeface="Wingdings" pitchFamily="2" charset="2"/>
              </a:rPr>
              <a:t>background-position</a:t>
            </a:r>
            <a:r>
              <a:rPr lang="en-US" sz="2600" dirty="0">
                <a:sym typeface="Wingdings" pitchFamily="2" charset="2"/>
              </a:rPr>
              <a:t> property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ym typeface="Wingdings" pitchFamily="2" charset="2"/>
              </a:rPr>
              <a:t>Possible values: </a:t>
            </a:r>
            <a:r>
              <a:rPr lang="en-US" sz="2600" dirty="0">
                <a:latin typeface="Courier New" pitchFamily="49" charset="0"/>
                <a:sym typeface="Wingdings" pitchFamily="2" charset="2"/>
              </a:rPr>
              <a:t>top</a:t>
            </a:r>
            <a:r>
              <a:rPr lang="en-US" sz="2600" dirty="0">
                <a:sym typeface="Wingdings" pitchFamily="2" charset="2"/>
              </a:rPr>
              <a:t>, </a:t>
            </a:r>
            <a:r>
              <a:rPr lang="en-US" sz="2600" dirty="0">
                <a:latin typeface="Courier New" pitchFamily="49" charset="0"/>
                <a:sym typeface="Wingdings" pitchFamily="2" charset="2"/>
              </a:rPr>
              <a:t>center</a:t>
            </a:r>
            <a:r>
              <a:rPr lang="en-US" sz="2600" dirty="0">
                <a:sym typeface="Wingdings" pitchFamily="2" charset="2"/>
              </a:rPr>
              <a:t>, </a:t>
            </a:r>
            <a:r>
              <a:rPr lang="en-US" sz="2600" dirty="0">
                <a:latin typeface="Courier New" pitchFamily="49" charset="0"/>
                <a:sym typeface="Wingdings" pitchFamily="2" charset="2"/>
              </a:rPr>
              <a:t>bottom</a:t>
            </a:r>
            <a:r>
              <a:rPr lang="en-US" sz="2600" dirty="0">
                <a:sym typeface="Wingdings" pitchFamily="2" charset="2"/>
              </a:rPr>
              <a:t>, </a:t>
            </a:r>
            <a:r>
              <a:rPr lang="en-US" sz="2600" dirty="0">
                <a:latin typeface="Courier New" pitchFamily="49" charset="0"/>
                <a:sym typeface="Wingdings" pitchFamily="2" charset="2"/>
              </a:rPr>
              <a:t>left</a:t>
            </a:r>
            <a:r>
              <a:rPr lang="en-US" sz="2600" dirty="0">
                <a:sym typeface="Wingdings" pitchFamily="2" charset="2"/>
              </a:rPr>
              <a:t>, or </a:t>
            </a:r>
            <a:r>
              <a:rPr lang="en-US" sz="2600" dirty="0">
                <a:latin typeface="Courier New" pitchFamily="49" charset="0"/>
                <a:sym typeface="Wingdings" pitchFamily="2" charset="2"/>
              </a:rPr>
              <a:t>right</a:t>
            </a:r>
          </a:p>
          <a:p>
            <a:pPr lvl="1"/>
            <a:endParaRPr lang="en-US" sz="2400" dirty="0">
              <a:latin typeface="Courier New" pitchFamily="49" charset="0"/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back_image.html 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  <a:hlinkClick r:id="rId3"/>
              </a:rPr>
              <a:t>[link]</a:t>
            </a:r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</a:rPr>
              <a:t>marpads.html </a:t>
            </a:r>
            <a:r>
              <a:rPr lang="en-US" dirty="0">
                <a:latin typeface="Cambria" panose="02040503050406030204" pitchFamily="18" charset="0"/>
                <a:cs typeface="Consolas" panose="020B0609020204030204" pitchFamily="49" charset="0"/>
                <a:hlinkClick r:id="rId4"/>
              </a:rPr>
              <a:t>[link]</a:t>
            </a:r>
            <a:endParaRPr lang="en-US" dirty="0">
              <a:latin typeface="Cambria" panose="020405030504060302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43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Structuring Documents with &lt;span&gt; and &lt;div&gt;</a:t>
            </a:r>
          </a:p>
        </p:txBody>
      </p:sp>
    </p:spTree>
    <p:extLst>
      <p:ext uri="{BB962C8B-B14F-4D97-AF65-F5344CB8AC3E}">
        <p14:creationId xmlns:p14="http://schemas.microsoft.com/office/powerpoint/2010/main" val="272758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&lt;span&gt;  tag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/>
          </a:bodyPr>
          <a:lstStyle/>
          <a:p>
            <a:r>
              <a:rPr lang="en-US" sz="2300" dirty="0"/>
              <a:t>One problem with the font properties is that they apply to whole elements, which are often too large</a:t>
            </a:r>
          </a:p>
          <a:p>
            <a:endParaRPr lang="en-US" sz="2300" dirty="0"/>
          </a:p>
          <a:p>
            <a:r>
              <a:rPr lang="en-US" sz="2300" dirty="0"/>
              <a:t>Solution: a new tag to define an element in the content of a larger element -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&lt;span&gt;</a:t>
            </a:r>
            <a:endParaRPr lang="en-US" sz="2300" b="1" dirty="0">
              <a:solidFill>
                <a:srgbClr val="FF0000"/>
              </a:solidFill>
            </a:endParaRPr>
          </a:p>
          <a:p>
            <a:endParaRPr lang="en-US" sz="2300" dirty="0"/>
          </a:p>
          <a:p>
            <a:r>
              <a:rPr lang="en-US" sz="2300" dirty="0"/>
              <a:t>The default meaning of </a:t>
            </a:r>
            <a:r>
              <a:rPr lang="en-US" sz="2300" dirty="0">
                <a:latin typeface="Courier New" pitchFamily="49" charset="0"/>
              </a:rPr>
              <a:t>&lt;span&gt;</a:t>
            </a:r>
            <a:r>
              <a:rPr lang="en-US" sz="2300" dirty="0"/>
              <a:t> is to leave the content as it is</a:t>
            </a:r>
          </a:p>
          <a:p>
            <a:endParaRPr lang="en-US" sz="2300" dirty="0"/>
          </a:p>
          <a:p>
            <a:r>
              <a:rPr lang="en-US" sz="2300" dirty="0"/>
              <a:t>The </a:t>
            </a:r>
            <a:r>
              <a:rPr lang="en-US" sz="2300" dirty="0">
                <a:latin typeface="Courier New" pitchFamily="49" charset="0"/>
              </a:rPr>
              <a:t>&lt;span&gt;</a:t>
            </a:r>
            <a:r>
              <a:rPr lang="en-US" sz="2300" dirty="0"/>
              <a:t> tag can be nested and have </a:t>
            </a:r>
            <a:r>
              <a:rPr lang="en-US" sz="2300" dirty="0">
                <a:latin typeface="Courier New" pitchFamily="49" charset="0"/>
              </a:rPr>
              <a:t>id</a:t>
            </a:r>
            <a:r>
              <a:rPr lang="en-US" sz="2300" dirty="0"/>
              <a:t> and </a:t>
            </a:r>
            <a:r>
              <a:rPr lang="en-US" sz="2300" dirty="0">
                <a:latin typeface="Courier New" pitchFamily="49" charset="0"/>
              </a:rPr>
              <a:t>class</a:t>
            </a:r>
            <a:r>
              <a:rPr lang="en-US" sz="2300" dirty="0"/>
              <a:t>   attributes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-1981200" y="1066800"/>
            <a:ext cx="184731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&lt;div&gt; tag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tag that is useful for style specifications: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&lt;div&gt;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Used to create document sections (or </a:t>
            </a:r>
            <a:r>
              <a:rPr lang="en-US" b="1" dirty="0"/>
              <a:t>divisions</a:t>
            </a:r>
            <a:r>
              <a:rPr lang="en-US" dirty="0"/>
              <a:t>) for which style can be specified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2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style sheet </a:t>
            </a:r>
            <a:r>
              <a:rPr lang="en-US" dirty="0"/>
              <a:t>is a syntactic mechanism for specifying style information</a:t>
            </a:r>
          </a:p>
          <a:p>
            <a:endParaRPr lang="en-US" dirty="0"/>
          </a:p>
          <a:p>
            <a:r>
              <a:rPr lang="en-US" dirty="0"/>
              <a:t>Style sheets allow you to impose a standard  style on a whole document, or even a whole collection of documents</a:t>
            </a:r>
          </a:p>
          <a:p>
            <a:endParaRPr lang="en-US" dirty="0"/>
          </a:p>
          <a:p>
            <a:r>
              <a:rPr lang="en-US" dirty="0"/>
              <a:t>Style is specified for a </a:t>
            </a:r>
            <a:r>
              <a:rPr lang="en-US" dirty="0">
                <a:solidFill>
                  <a:srgbClr val="7030A0"/>
                </a:solidFill>
              </a:rPr>
              <a:t>tag</a:t>
            </a:r>
            <a:r>
              <a:rPr lang="en-US" dirty="0"/>
              <a:t> by the </a:t>
            </a:r>
            <a:r>
              <a:rPr lang="en-US" dirty="0">
                <a:solidFill>
                  <a:srgbClr val="00B050"/>
                </a:solidFill>
              </a:rPr>
              <a:t>values of its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34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Conflict Resolution and the Cascade</a:t>
            </a:r>
          </a:p>
        </p:txBody>
      </p:sp>
    </p:spTree>
    <p:extLst>
      <p:ext uri="{BB962C8B-B14F-4D97-AF65-F5344CB8AC3E}">
        <p14:creationId xmlns:p14="http://schemas.microsoft.com/office/powerpoint/2010/main" val="2727587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conflict occurs when there are two or more values for the same property on the same element</a:t>
            </a:r>
          </a:p>
          <a:p>
            <a:endParaRPr lang="en-US" dirty="0"/>
          </a:p>
          <a:p>
            <a:r>
              <a:rPr lang="en-US" dirty="0"/>
              <a:t>Sources of conflict: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Conflicting values between levels of style  sheets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Within one style sheet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Inheritance can cause conflicts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Property values can come from style sheets  written by the document author, the browser user, and the browser defaults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Resolution mechanisms: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Precedence rules for the different levels of style sheets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Source of the property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specificity of the selector used to set the property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Property value specifications can be marked to indicate their weight (importance)</a:t>
            </a:r>
          </a:p>
          <a:p>
            <a:endParaRPr lang="en-US" dirty="0"/>
          </a:p>
          <a:p>
            <a:r>
              <a:rPr lang="en-US" dirty="0"/>
              <a:t>Weight is assigned to a property value by attaching </a:t>
            </a:r>
            <a:r>
              <a:rPr lang="en-US" sz="2800" dirty="0">
                <a:latin typeface="Courier New" pitchFamily="49" charset="0"/>
              </a:rPr>
              <a:t>!important</a:t>
            </a:r>
            <a:r>
              <a:rPr lang="en-US" dirty="0"/>
              <a:t> to the value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0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791633" y="452437"/>
            <a:ext cx="184731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Conflict resolution is a multistage process, called the </a:t>
            </a:r>
            <a:r>
              <a:rPr lang="en-US" b="1" i="1" dirty="0">
                <a:solidFill>
                  <a:srgbClr val="FF0000"/>
                </a:solidFill>
              </a:rPr>
              <a:t>cascade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First, all of the style specs from the different levels of style sheets are gathered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available specs, from all sources, are then sorted by origin and weight, using the following rules, which are given in </a:t>
            </a:r>
            <a:r>
              <a:rPr lang="en-US" b="1" dirty="0">
                <a:solidFill>
                  <a:srgbClr val="7030A0"/>
                </a:solidFill>
              </a:rPr>
              <a:t>precedence order</a:t>
            </a:r>
            <a:r>
              <a:rPr lang="en-US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Important declarations with user origin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Important declarations with author origin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Normal declarations with author origin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Normal declarations with user origin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Any declarations with browser (or other user agent) origin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5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791633" y="452437"/>
            <a:ext cx="184731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If any conflicts remain, sort them by </a:t>
            </a:r>
            <a:r>
              <a:rPr lang="en-US" b="1" dirty="0">
                <a:solidFill>
                  <a:srgbClr val="7030A0"/>
                </a:solidFill>
              </a:rPr>
              <a:t>specificity</a:t>
            </a:r>
            <a:r>
              <a:rPr lang="en-US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/>
              <a:t> selectors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Class and pseudo-class selectors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Contextual selectors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Universal selectors</a:t>
            </a:r>
          </a:p>
          <a:p>
            <a:endParaRPr lang="en-US" dirty="0"/>
          </a:p>
          <a:p>
            <a:r>
              <a:rPr lang="en-US" dirty="0"/>
              <a:t>If there are still conflicts, resolve them by precedence to the most recently seen specification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Cascading Styles Sheets (CSSs) provide a means to control and change the presentation of HTML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CSSs can be inline, document-level, or external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CSS selectors are patterns used to select the HTML elements you want to 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over 60 different properties in various categories that can be used for styling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Box Model places padding, a border, and a margin around the content of HTML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&lt;span&gt; and &lt;div&gt; tags can be used to specify parts of HTML to be styled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Styling of CSS is a multistage cascade process in which the styling is applied in order of the level of style sheet, the importance and origin of the declaration, and the specificity of the selector</a:t>
            </a:r>
          </a:p>
        </p:txBody>
      </p:sp>
    </p:spTree>
    <p:extLst>
      <p:ext uri="{BB962C8B-B14F-4D97-AF65-F5344CB8AC3E}">
        <p14:creationId xmlns:p14="http://schemas.microsoft.com/office/powerpoint/2010/main" val="2215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Style Sheets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78942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Inline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style </a:t>
            </a:r>
            <a:r>
              <a:rPr lang="en-US" dirty="0"/>
              <a:t>- specified for a specific occurrence of a tag and apply only to that tag</a:t>
            </a:r>
          </a:p>
          <a:p>
            <a:pPr marL="1016000" lvl="1" indent="-330200"/>
            <a:r>
              <a:rPr lang="en-US" dirty="0"/>
              <a:t>This is fine-grain style, which defeats the purpose of style sheets - uniform style</a:t>
            </a:r>
          </a:p>
          <a:p>
            <a:pPr marL="678942" indent="-514350">
              <a:buFont typeface="+mj-lt"/>
              <a:buAutoNum type="arabicPeriod"/>
            </a:pPr>
            <a:endParaRPr lang="en-US" dirty="0"/>
          </a:p>
          <a:p>
            <a:pPr marL="678942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Document-level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style sheets </a:t>
            </a:r>
            <a:r>
              <a:rPr lang="en-US" dirty="0"/>
              <a:t>- apply to the  whole document in which they appear</a:t>
            </a:r>
          </a:p>
          <a:p>
            <a:pPr marL="678942" indent="-514350">
              <a:buFont typeface="+mj-lt"/>
              <a:buAutoNum type="arabicPeriod"/>
            </a:pPr>
            <a:endParaRPr lang="en-US" dirty="0"/>
          </a:p>
          <a:p>
            <a:pPr marL="678942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External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style sheets </a:t>
            </a:r>
            <a:r>
              <a:rPr lang="en-US" dirty="0"/>
              <a:t>- can be applied to any number of documents</a:t>
            </a:r>
          </a:p>
          <a:p>
            <a:pPr marL="678942" indent="-514350">
              <a:buFont typeface="+mj-lt"/>
              <a:buAutoNum type="arabicPeriod"/>
            </a:pPr>
            <a:endParaRPr lang="en-US" dirty="0"/>
          </a:p>
          <a:p>
            <a:pPr marL="67894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Style Sheets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style sheets appear in the tag itself</a:t>
            </a:r>
          </a:p>
          <a:p>
            <a:endParaRPr lang="en-US" dirty="0"/>
          </a:p>
          <a:p>
            <a:r>
              <a:rPr lang="en-US" dirty="0"/>
              <a:t>Document-level style sheets appear in the head of the document</a:t>
            </a:r>
          </a:p>
          <a:p>
            <a:endParaRPr lang="en-US" dirty="0"/>
          </a:p>
          <a:p>
            <a:r>
              <a:rPr lang="en-US" dirty="0"/>
              <a:t>External style sheets are in separate files,  potentially on any server on the Internet</a:t>
            </a:r>
          </a:p>
          <a:p>
            <a:pPr lvl="1"/>
            <a:r>
              <a:rPr lang="en-US" dirty="0"/>
              <a:t>Written as text files with the MIME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External style sheets can be validated at w3c </a:t>
            </a:r>
            <a:r>
              <a:rPr lang="en-US" dirty="0">
                <a:hlinkClick r:id="rId3"/>
              </a:rPr>
              <a:t>[link]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86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Style Sheets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</a:t>
            </a:r>
            <a:r>
              <a:rPr lang="en-US" dirty="0">
                <a:solidFill>
                  <a:srgbClr val="00B050"/>
                </a:solidFill>
              </a:rPr>
              <a:t>more than one style sheet </a:t>
            </a:r>
            <a:r>
              <a:rPr lang="en-US" dirty="0"/>
              <a:t>applies to a specific tag in a document, the </a:t>
            </a:r>
            <a:r>
              <a:rPr lang="en-US" dirty="0">
                <a:solidFill>
                  <a:srgbClr val="7030A0"/>
                </a:solidFill>
              </a:rPr>
              <a:t>lowest level style sheet has precedence</a:t>
            </a:r>
          </a:p>
          <a:p>
            <a:pPr lvl="1"/>
            <a:endParaRPr lang="en-US" dirty="0"/>
          </a:p>
          <a:p>
            <a:r>
              <a:rPr lang="en-US" dirty="0"/>
              <a:t>In a sense, the browser searches for a style property spec, starting with inline, until it finds one (or there isn’t one)</a:t>
            </a:r>
          </a:p>
          <a:p>
            <a:endParaRPr lang="en-US" dirty="0"/>
          </a:p>
          <a:p>
            <a:r>
              <a:rPr lang="en-US" dirty="0"/>
              <a:t>If no style sheet is provided, the browser default property values are used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Helvetic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 Specification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b="1" dirty="0"/>
              <a:t>Inline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Style sheet appears as the </a:t>
            </a:r>
            <a:r>
              <a:rPr lang="en-US" b="1" dirty="0">
                <a:solidFill>
                  <a:srgbClr val="00B050"/>
                </a:solidFill>
              </a:rPr>
              <a:t>value</a:t>
            </a:r>
            <a:r>
              <a:rPr lang="en-US" dirty="0"/>
              <a:t> of the </a:t>
            </a:r>
            <a:r>
              <a:rPr lang="en-US" b="1" dirty="0">
                <a:solidFill>
                  <a:srgbClr val="7030A0"/>
                </a:solidFill>
              </a:rPr>
              <a:t>style attribute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General form: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style = "</a:t>
            </a:r>
            <a:r>
              <a:rPr lang="en-US" dirty="0">
                <a:cs typeface="Courier New" pitchFamily="49" charset="0"/>
              </a:rPr>
              <a:t>property_1: </a:t>
            </a:r>
            <a:r>
              <a:rPr lang="en-US" i="1" dirty="0">
                <a:cs typeface="Courier New" pitchFamily="49" charset="0"/>
              </a:rPr>
              <a:t>value_1</a:t>
            </a:r>
            <a:r>
              <a:rPr lang="en-US" dirty="0"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en-US" dirty="0">
                <a:cs typeface="Courier New" pitchFamily="49" charset="0"/>
              </a:rPr>
              <a:t>                       	           property_2: </a:t>
            </a:r>
            <a:r>
              <a:rPr lang="en-US" i="1" dirty="0">
                <a:cs typeface="Courier New" pitchFamily="49" charset="0"/>
              </a:rPr>
              <a:t>value_2</a:t>
            </a:r>
            <a:r>
              <a:rPr lang="en-US" dirty="0"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>
                <a:cs typeface="Courier New" pitchFamily="49" charset="0"/>
              </a:rPr>
              <a:t>                                   …</a:t>
            </a:r>
          </a:p>
          <a:p>
            <a:pPr lvl="1">
              <a:buNone/>
            </a:pPr>
            <a:r>
              <a:rPr lang="en-US" dirty="0">
                <a:cs typeface="Courier New" pitchFamily="49" charset="0"/>
              </a:rPr>
              <a:t>                                   </a:t>
            </a:r>
            <a:r>
              <a:rPr lang="en-US" dirty="0" err="1">
                <a:cs typeface="Courier New" pitchFamily="49" charset="0"/>
              </a:rPr>
              <a:t>property_n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i="1" dirty="0" err="1">
                <a:cs typeface="Courier New" pitchFamily="49" charset="0"/>
              </a:rPr>
              <a:t>value_n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cs typeface="Courier New" pitchFamily="49" charset="0"/>
            </a:endParaRPr>
          </a:p>
          <a:p>
            <a:pPr lvl="1">
              <a:buNone/>
            </a:pP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EXAMPLE: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style = “color: red; text-align: center”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2149</TotalTime>
  <Words>2669</Words>
  <Application>Microsoft Office PowerPoint</Application>
  <PresentationFormat>On-screen Show (4:3)</PresentationFormat>
  <Paragraphs>455</Paragraphs>
  <Slides>55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Cambria</vt:lpstr>
      <vt:lpstr>Consolas</vt:lpstr>
      <vt:lpstr>Courier New</vt:lpstr>
      <vt:lpstr>Helvetica</vt:lpstr>
      <vt:lpstr>Times New Roman</vt:lpstr>
      <vt:lpstr>Wingdings</vt:lpstr>
      <vt:lpstr>MyTheme2</vt:lpstr>
      <vt:lpstr>Blends</vt:lpstr>
      <vt:lpstr>Cascading Style Sheets (CSS)</vt:lpstr>
      <vt:lpstr>Objectives</vt:lpstr>
      <vt:lpstr>CSS Basics</vt:lpstr>
      <vt:lpstr>Introduction to CSS</vt:lpstr>
      <vt:lpstr>Introduction to CSS</vt:lpstr>
      <vt:lpstr>Levels of Style Sheets</vt:lpstr>
      <vt:lpstr>Levels of Style Sheets (cont.)</vt:lpstr>
      <vt:lpstr>Levels of Style Sheets (cont.)</vt:lpstr>
      <vt:lpstr>Style Specification Formats</vt:lpstr>
      <vt:lpstr>Style Specification Formats (cont.)</vt:lpstr>
      <vt:lpstr>Style Specification Formats (cont.)</vt:lpstr>
      <vt:lpstr>Including external style sheets</vt:lpstr>
      <vt:lpstr>CSS Selectors</vt:lpstr>
      <vt:lpstr>CSS Selectors</vt:lpstr>
      <vt:lpstr>Simple Selector Forms</vt:lpstr>
      <vt:lpstr>Class Selectors</vt:lpstr>
      <vt:lpstr>Generic Selectors</vt:lpstr>
      <vt:lpstr> id Selectors</vt:lpstr>
      <vt:lpstr>Universal Selectors</vt:lpstr>
      <vt:lpstr> Pseudo Classes</vt:lpstr>
      <vt:lpstr>Examples</vt:lpstr>
      <vt:lpstr>Style Properties</vt:lpstr>
      <vt:lpstr>Properties</vt:lpstr>
      <vt:lpstr> Property Values </vt:lpstr>
      <vt:lpstr> Property Values </vt:lpstr>
      <vt:lpstr>Property Values</vt:lpstr>
      <vt:lpstr>Font Properties</vt:lpstr>
      <vt:lpstr>Font Properties</vt:lpstr>
      <vt:lpstr>Font Properties (cont.)</vt:lpstr>
      <vt:lpstr>Font Properties (cont.)</vt:lpstr>
      <vt:lpstr>Examples</vt:lpstr>
      <vt:lpstr>List Properties and Color Values</vt:lpstr>
      <vt:lpstr>List properties</vt:lpstr>
      <vt:lpstr>List Properties (cont.)</vt:lpstr>
      <vt:lpstr>Examples</vt:lpstr>
      <vt:lpstr>Colors</vt:lpstr>
      <vt:lpstr>Colors (cont.)</vt:lpstr>
      <vt:lpstr>Alignment and Borders</vt:lpstr>
      <vt:lpstr>Alignment of Text</vt:lpstr>
      <vt:lpstr>Alignment of Text</vt:lpstr>
      <vt:lpstr>Borders</vt:lpstr>
      <vt:lpstr>Examples</vt:lpstr>
      <vt:lpstr>The Box Model and Backgrounds</vt:lpstr>
      <vt:lpstr>The Box Model</vt:lpstr>
      <vt:lpstr>Background Images</vt:lpstr>
      <vt:lpstr>Examples</vt:lpstr>
      <vt:lpstr>Structuring Documents with &lt;span&gt; and &lt;div&gt;</vt:lpstr>
      <vt:lpstr>The &lt;span&gt;  tag</vt:lpstr>
      <vt:lpstr>The &lt;div&gt; tag</vt:lpstr>
      <vt:lpstr>Conflict Resolution and the Cascade</vt:lpstr>
      <vt:lpstr>Conflict Resolution</vt:lpstr>
      <vt:lpstr>Conflict Resolution (cont.)</vt:lpstr>
      <vt:lpstr>Cascade</vt:lpstr>
      <vt:lpstr>Cascade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441</cp:revision>
  <dcterms:created xsi:type="dcterms:W3CDTF">2012-08-28T17:16:18Z</dcterms:created>
  <dcterms:modified xsi:type="dcterms:W3CDTF">2017-09-13T14:38:07Z</dcterms:modified>
</cp:coreProperties>
</file>