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381" r:id="rId5"/>
    <p:sldId id="466" r:id="rId6"/>
    <p:sldId id="522" r:id="rId7"/>
    <p:sldId id="289" r:id="rId8"/>
    <p:sldId id="506" r:id="rId9"/>
    <p:sldId id="523" r:id="rId10"/>
    <p:sldId id="524" r:id="rId11"/>
    <p:sldId id="525" r:id="rId12"/>
    <p:sldId id="526" r:id="rId13"/>
    <p:sldId id="527" r:id="rId14"/>
    <p:sldId id="528" r:id="rId15"/>
    <p:sldId id="529" r:id="rId16"/>
    <p:sldId id="530" r:id="rId17"/>
    <p:sldId id="531" r:id="rId18"/>
    <p:sldId id="532" r:id="rId19"/>
    <p:sldId id="533" r:id="rId20"/>
    <p:sldId id="534" r:id="rId21"/>
    <p:sldId id="467" r:id="rId22"/>
    <p:sldId id="535" r:id="rId23"/>
    <p:sldId id="537" r:id="rId24"/>
    <p:sldId id="475" r:id="rId25"/>
    <p:sldId id="538" r:id="rId26"/>
    <p:sldId id="490" r:id="rId2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18" d="100"/>
          <a:sy n="118" d="100"/>
        </p:scale>
        <p:origin x="1788" y="90"/>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5/1/2017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894753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are a multitude of network and Internet protocols. It is beyond the scope of this class to cover them in detail.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27486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500338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JSON is an open-standard format that uses human-readable text to transmit data objects consisting of attribute–value pairs. It is a very common data format used for asynchronous browser/server communication, including as a replacement for XML in some web service style systems.</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725862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 people would say that binary files include all files, and that text files are just binary files that are being interpreted in a specific way.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679003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3587230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405297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719502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734680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Questions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a:hlinkClick r:id="rId3"/>
              </a:rPr>
              <a:t>http://www.epogue.info/CPSC-24500/Week07/2017SpringW07QuestionsAssignment.docx</a:t>
            </a: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TCP/IP: Transmission Control Protocol / Internet Protocol </a:t>
            </a:r>
          </a:p>
          <a:p>
            <a:r>
              <a:rPr lang="en-US" sz="1000" dirty="0"/>
              <a:t>HTTP: Hypertext Transfer Protocol </a:t>
            </a:r>
          </a:p>
          <a:p>
            <a:r>
              <a:rPr lang="en-US" sz="1000" dirty="0"/>
              <a:t>HTTPs: Hypertext Transfer Protocol Secure</a:t>
            </a:r>
          </a:p>
          <a:p>
            <a:r>
              <a:rPr lang="en-US" sz="1000" dirty="0"/>
              <a:t>SSL: Secure Sockets Layer</a:t>
            </a:r>
          </a:p>
          <a:p>
            <a:r>
              <a:rPr lang="en-US" sz="1000" dirty="0"/>
              <a:t>HTML: Hypertext Markup Language</a:t>
            </a:r>
          </a:p>
          <a:p>
            <a:r>
              <a:rPr lang="en-US" sz="1000" dirty="0"/>
              <a:t>XML: Extensible Markup Language</a:t>
            </a:r>
          </a:p>
          <a:p>
            <a:r>
              <a:rPr lang="en-US" sz="1000" dirty="0"/>
              <a:t>JSON: </a:t>
            </a:r>
          </a:p>
          <a:p>
            <a:endParaRPr lang="en-US" sz="1000" dirty="0"/>
          </a:p>
          <a:p>
            <a:r>
              <a:rPr lang="en-US" sz="1000" dirty="0"/>
              <a:t>Web Server: A server that utilizes TCP/IP and responds on Port 80 from a given IP address using HTTP and generally returns HTML.</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a:p>
        </p:txBody>
      </p:sp>
    </p:spTree>
    <p:extLst>
      <p:ext uri="{BB962C8B-B14F-4D97-AF65-F5344CB8AC3E}">
        <p14:creationId xmlns:p14="http://schemas.microsoft.com/office/powerpoint/2010/main" val="55605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3164610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http://www.epogue.info/CPSC-24500/Week07/2017SpringW07ProgrammingAssignment.pdf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495558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Additional C# modifiers include: </a:t>
            </a:r>
          </a:p>
          <a:p>
            <a:r>
              <a:rPr lang="en-US" sz="1000" dirty="0"/>
              <a:t>Internal: only code in the same assembly has access</a:t>
            </a:r>
          </a:p>
          <a:p>
            <a:r>
              <a:rPr lang="en-US" sz="1000" dirty="0"/>
              <a:t>Protected Internal: Either code  from the derived type or code in the same assembly has access</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48200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264360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174482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Very concise, but really doesn’t protect us from the most challenging parts of hiding data.</a:t>
            </a:r>
          </a:p>
          <a:p>
            <a:endParaRPr lang="en-US" sz="1000" dirty="0"/>
          </a:p>
          <a:p>
            <a:r>
              <a:rPr lang="en-US" sz="1200" kern="1200" dirty="0">
                <a:solidFill>
                  <a:schemeClr val="tx1"/>
                </a:solidFill>
                <a:effectLst/>
                <a:latin typeface="+mn-lt"/>
                <a:ea typeface="+mn-ea"/>
                <a:cs typeface="+mn-cs"/>
              </a:rPr>
              <a:t>public</a:t>
            </a:r>
            <a:r>
              <a:rPr lang="en-US" sz="1000" dirty="0"/>
              <a:t> </a:t>
            </a:r>
            <a:r>
              <a:rPr lang="en-US" sz="1200" kern="1200" dirty="0">
                <a:solidFill>
                  <a:schemeClr val="tx1"/>
                </a:solidFill>
                <a:effectLst/>
                <a:latin typeface="+mn-lt"/>
                <a:ea typeface="+mn-ea"/>
                <a:cs typeface="+mn-cs"/>
              </a:rPr>
              <a:t>string</a:t>
            </a:r>
            <a:r>
              <a:rPr lang="en-US" sz="1000" dirty="0"/>
              <a:t> </a:t>
            </a:r>
            <a:r>
              <a:rPr lang="en-US" sz="1000" dirty="0" err="1"/>
              <a:t>FirstName</a:t>
            </a:r>
            <a:r>
              <a:rPr lang="en-US" sz="1000" dirty="0"/>
              <a:t> { </a:t>
            </a:r>
            <a:r>
              <a:rPr lang="en-US" sz="1200" kern="1200" dirty="0">
                <a:solidFill>
                  <a:schemeClr val="tx1"/>
                </a:solidFill>
                <a:effectLst/>
                <a:latin typeface="+mn-lt"/>
                <a:ea typeface="+mn-ea"/>
                <a:cs typeface="+mn-cs"/>
              </a:rPr>
              <a:t>get</a:t>
            </a:r>
            <a:r>
              <a:rPr lang="en-US" sz="1000" dirty="0"/>
              <a:t>; </a:t>
            </a:r>
            <a:r>
              <a:rPr lang="en-US" sz="1200" kern="1200" dirty="0">
                <a:solidFill>
                  <a:schemeClr val="tx1"/>
                </a:solidFill>
                <a:effectLst/>
                <a:latin typeface="+mn-lt"/>
                <a:ea typeface="+mn-ea"/>
                <a:cs typeface="+mn-cs"/>
              </a:rPr>
              <a:t>set</a:t>
            </a:r>
            <a:r>
              <a:rPr lang="en-US" sz="1000" dirty="0"/>
              <a:t>; } = </a:t>
            </a:r>
            <a:r>
              <a:rPr lang="en-US" sz="1200" kern="1200" dirty="0">
                <a:solidFill>
                  <a:schemeClr val="tx1"/>
                </a:solidFill>
                <a:effectLst/>
                <a:latin typeface="+mn-lt"/>
                <a:ea typeface="+mn-ea"/>
                <a:cs typeface="+mn-cs"/>
              </a:rPr>
              <a:t>"Jane"</a:t>
            </a:r>
            <a:r>
              <a:rPr lang="en-US" sz="1000" dirty="0"/>
              <a:t>; </a:t>
            </a:r>
          </a:p>
          <a:p>
            <a:endParaRPr lang="en-US" sz="1000" dirty="0"/>
          </a:p>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2389746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1107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5/1/2017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5/1/2017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5/1/2017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en-us/library/mt693062.asp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Hypertext_Transfer_Protoco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Assignments</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a:t>
            </a:r>
          </a:p>
          <a:p>
            <a:pPr marL="457200" indent="-457200">
              <a:buFont typeface="+mj-lt"/>
              <a:buAutoNum type="arabicPeriod"/>
            </a:pPr>
            <a:r>
              <a:rPr lang="en-US" sz="2000" dirty="0"/>
              <a:t>Leaving time for you to start working on “Create a Picture Viewer” tutorial</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 Suggestions</a:t>
            </a:r>
          </a:p>
        </p:txBody>
      </p:sp>
      <p:sp>
        <p:nvSpPr>
          <p:cNvPr id="3" name="Content Placeholder 2"/>
          <p:cNvSpPr>
            <a:spLocks noGrp="1"/>
          </p:cNvSpPr>
          <p:nvPr>
            <p:ph idx="1"/>
          </p:nvPr>
        </p:nvSpPr>
        <p:spPr>
          <a:xfrm>
            <a:off x="838198" y="1525772"/>
            <a:ext cx="10515601" cy="4651191"/>
          </a:xfrm>
        </p:spPr>
        <p:txBody>
          <a:bodyPr>
            <a:noAutofit/>
          </a:bodyPr>
          <a:lstStyle/>
          <a:p>
            <a:pPr marL="457200" indent="-457200">
              <a:buFont typeface="+mj-lt"/>
              <a:buAutoNum type="arabicPeriod"/>
            </a:pPr>
            <a:r>
              <a:rPr lang="en-US" sz="2000" dirty="0"/>
              <a:t>Make everything local to a Method</a:t>
            </a:r>
          </a:p>
          <a:p>
            <a:pPr marL="457200" indent="-457200">
              <a:buFont typeface="+mj-lt"/>
              <a:buAutoNum type="arabicPeriod"/>
            </a:pPr>
            <a:r>
              <a:rPr lang="en-US" sz="2000" dirty="0"/>
              <a:t>Make everything a Method Parameter</a:t>
            </a:r>
          </a:p>
          <a:p>
            <a:pPr marL="457200" indent="-457200">
              <a:buFont typeface="+mj-lt"/>
              <a:buAutoNum type="arabicPeriod"/>
            </a:pPr>
            <a:r>
              <a:rPr lang="en-US" sz="2000" dirty="0"/>
              <a:t>Make everything Private…</a:t>
            </a:r>
          </a:p>
          <a:p>
            <a:pPr marL="457200" indent="-457200">
              <a:buFont typeface="+mj-lt"/>
              <a:buAutoNum type="arabicPeriod"/>
            </a:pPr>
            <a:r>
              <a:rPr lang="en-US" sz="2000" dirty="0"/>
              <a:t>If you must make it Protected or Public, provide “real” setters and getters</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318219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Download documents from remote Web (HTTP) servers</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Multiple .NET (C#) classes and methods are provided that wrap various network protocols. For Web (HTTP) the .NET environment provides the </a:t>
            </a:r>
            <a:r>
              <a:rPr lang="en-US" sz="2000" dirty="0" err="1"/>
              <a:t>WebClient</a:t>
            </a:r>
            <a:r>
              <a:rPr lang="en-US" sz="2000" dirty="0"/>
              <a:t> class which:</a:t>
            </a:r>
          </a:p>
          <a:p>
            <a:r>
              <a:rPr lang="en-US" sz="2000" dirty="0"/>
              <a:t>Is most often used to retrieve files</a:t>
            </a:r>
          </a:p>
          <a:p>
            <a:r>
              <a:rPr lang="en-US" sz="2000" dirty="0"/>
              <a:t>Can access multiple Internet file types including HTML, XML, JSON, etc.</a:t>
            </a:r>
          </a:p>
          <a:p>
            <a:r>
              <a:rPr lang="en-US" sz="2000" dirty="0"/>
              <a:t>Utilized HTTP or HTTPs for communication</a:t>
            </a:r>
          </a:p>
          <a:p>
            <a:pPr marL="0" indent="0">
              <a:buNone/>
            </a:pPr>
            <a:endParaRPr lang="en-US" sz="2000" dirty="0"/>
          </a:p>
        </p:txBody>
      </p:sp>
    </p:spTree>
    <p:extLst>
      <p:ext uri="{BB962C8B-B14F-4D97-AF65-F5344CB8AC3E}">
        <p14:creationId xmlns:p14="http://schemas.microsoft.com/office/powerpoint/2010/main" val="185376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84656" y="1525772"/>
            <a:ext cx="4114800" cy="4443803"/>
          </a:xfrm>
          <a:prstGeom prst="rect">
            <a:avLst/>
          </a:prstGeom>
        </p:spPr>
      </p:pic>
      <p:sp>
        <p:nvSpPr>
          <p:cNvPr id="2" name="Title 1"/>
          <p:cNvSpPr>
            <a:spLocks noGrp="1"/>
          </p:cNvSpPr>
          <p:nvPr>
            <p:ph type="title"/>
          </p:nvPr>
        </p:nvSpPr>
        <p:spPr/>
        <p:txBody>
          <a:bodyPr>
            <a:normAutofit/>
          </a:bodyPr>
          <a:lstStyle/>
          <a:p>
            <a:r>
              <a:rPr lang="en-US" sz="3600" dirty="0"/>
              <a:t>XML</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In computing, XML (Extensible Markup Language) is a markup language that defines a set of rules for encoding documents in a format that is both human-readable and machine-readable.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r>
              <a:rPr lang="en-US" sz="2000" dirty="0"/>
              <a:t>Supports schema to validate data</a:t>
            </a:r>
          </a:p>
        </p:txBody>
      </p:sp>
    </p:spTree>
    <p:extLst>
      <p:ext uri="{BB962C8B-B14F-4D97-AF65-F5344CB8AC3E}">
        <p14:creationId xmlns:p14="http://schemas.microsoft.com/office/powerpoint/2010/main" val="173744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84656" y="1525772"/>
            <a:ext cx="4114800" cy="5361709"/>
          </a:xfrm>
          <a:prstGeom prst="rect">
            <a:avLst/>
          </a:prstGeom>
        </p:spPr>
      </p:pic>
      <p:sp>
        <p:nvSpPr>
          <p:cNvPr id="2" name="Title 1"/>
          <p:cNvSpPr>
            <a:spLocks noGrp="1"/>
          </p:cNvSpPr>
          <p:nvPr>
            <p:ph type="title"/>
          </p:nvPr>
        </p:nvSpPr>
        <p:spPr/>
        <p:txBody>
          <a:bodyPr>
            <a:normAutofit/>
          </a:bodyPr>
          <a:lstStyle/>
          <a:p>
            <a:r>
              <a:rPr lang="en-US" sz="3600" dirty="0"/>
              <a:t>JSON</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JSON (JavaScript Object Notation) is a lightweight data-interchange format. It is easy for humans to read and write. It is easy for machines to parse and generate.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endParaRPr lang="en-US" sz="2000" dirty="0"/>
          </a:p>
        </p:txBody>
      </p:sp>
    </p:spTree>
    <p:extLst>
      <p:ext uri="{BB962C8B-B14F-4D97-AF65-F5344CB8AC3E}">
        <p14:creationId xmlns:p14="http://schemas.microsoft.com/office/powerpoint/2010/main" val="737875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Binary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A binary file is a computer file that is not a text file. The term "binary file" is often used as a term meaning "non-text file". The can be open or closed formats that are generally:</a:t>
            </a:r>
          </a:p>
          <a:p>
            <a:r>
              <a:rPr lang="en-US" sz="2000" dirty="0"/>
              <a:t>Fast, small, and efficient*</a:t>
            </a:r>
          </a:p>
          <a:p>
            <a:r>
              <a:rPr lang="en-US" sz="2000" dirty="0"/>
              <a:t>Often not very portable across applications and platforms</a:t>
            </a:r>
          </a:p>
          <a:p>
            <a:r>
              <a:rPr lang="en-US" sz="2000" dirty="0"/>
              <a:t>Difficult to maintain backward compatibility</a:t>
            </a:r>
          </a:p>
          <a:p>
            <a:endParaRPr lang="en-US" sz="2000" dirty="0"/>
          </a:p>
          <a:p>
            <a:endParaRPr lang="en-US" sz="2000" dirty="0"/>
          </a:p>
        </p:txBody>
      </p:sp>
      <p:pic>
        <p:nvPicPr>
          <p:cNvPr id="3" name="Picture 2"/>
          <p:cNvPicPr>
            <a:picLocks noChangeAspect="1"/>
          </p:cNvPicPr>
          <p:nvPr/>
        </p:nvPicPr>
        <p:blipFill>
          <a:blip r:embed="rId3"/>
          <a:stretch>
            <a:fillRect/>
          </a:stretch>
        </p:blipFill>
        <p:spPr>
          <a:xfrm>
            <a:off x="7484656" y="1525772"/>
            <a:ext cx="4114800" cy="3462108"/>
          </a:xfrm>
          <a:prstGeom prst="rect">
            <a:avLst/>
          </a:prstGeom>
        </p:spPr>
      </p:pic>
    </p:spTree>
    <p:extLst>
      <p:ext uri="{BB962C8B-B14F-4D97-AF65-F5344CB8AC3E}">
        <p14:creationId xmlns:p14="http://schemas.microsoft.com/office/powerpoint/2010/main" val="2088691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Parse data expressed in XML format</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Simple XML files can be parsed “by hand” without much difficulty. In addition, the .NET (C#) environment offers multiple classes that can assist in parsing XML including:  </a:t>
            </a:r>
          </a:p>
          <a:p>
            <a:r>
              <a:rPr lang="en-US" sz="2000" dirty="0" err="1"/>
              <a:t>XmlReader</a:t>
            </a:r>
            <a:endParaRPr lang="en-US" sz="2000" dirty="0"/>
          </a:p>
          <a:p>
            <a:r>
              <a:rPr lang="en-US" sz="2000" dirty="0"/>
              <a:t>LINQ to XML </a:t>
            </a:r>
            <a:r>
              <a:rPr lang="en-US" sz="2000" dirty="0">
                <a:hlinkClick r:id="rId3"/>
              </a:rPr>
              <a:t>[link]</a:t>
            </a:r>
            <a:endParaRPr lang="en-US" sz="2000" dirty="0"/>
          </a:p>
        </p:txBody>
      </p:sp>
    </p:spTree>
    <p:extLst>
      <p:ext uri="{BB962C8B-B14F-4D97-AF65-F5344CB8AC3E}">
        <p14:creationId xmlns:p14="http://schemas.microsoft.com/office/powerpoint/2010/main" val="85137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Preview </a:t>
            </a:r>
            <a:r>
              <a:rPr lang="en-US" sz="3600" dirty="0" err="1"/>
              <a:t>HideDataDownloadXML</a:t>
            </a:r>
            <a:r>
              <a:rPr lang="en-US" sz="3600" dirty="0"/>
              <a:t> Example</a:t>
            </a:r>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the URL to download</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r>
              <a:rPr lang="en-US" sz="2000" dirty="0"/>
              <a:t>Download HTML and XML files from various URLs</a:t>
            </a:r>
          </a:p>
          <a:p>
            <a:pPr marL="457200" indent="-457200">
              <a:buFont typeface="+mj-lt"/>
              <a:buAutoNum type="arabicPeriod"/>
            </a:pPr>
            <a:r>
              <a:rPr lang="en-US" sz="2000" dirty="0"/>
              <a:t>Get ready for parsing XML</a:t>
            </a:r>
          </a:p>
        </p:txBody>
      </p:sp>
    </p:spTree>
    <p:extLst>
      <p:ext uri="{BB962C8B-B14F-4D97-AF65-F5344CB8AC3E}">
        <p14:creationId xmlns:p14="http://schemas.microsoft.com/office/powerpoint/2010/main" val="1699693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solidFill>
                  <a:schemeClr val="bg1">
                    <a:lumMod val="65000"/>
                  </a:schemeClr>
                </a:solidFill>
              </a:rPr>
              <a:t>Review this week’s Assignments</a:t>
            </a:r>
          </a:p>
          <a:p>
            <a:pPr marL="457200" indent="-457200">
              <a:buFont typeface="+mj-lt"/>
              <a:buAutoNum type="arabicPeriod"/>
            </a:pPr>
            <a:r>
              <a:rPr lang="en-US" sz="2000" dirty="0">
                <a:solidFill>
                  <a:schemeClr val="bg1">
                    <a:lumMod val="65000"/>
                  </a:schemeClr>
                </a:solidFill>
              </a:rPr>
              <a:t>Introduce the week’s Learning Objectives</a:t>
            </a:r>
          </a:p>
          <a:p>
            <a:pPr marL="457200" indent="-457200">
              <a:buFont typeface="+mj-lt"/>
              <a:buAutoNum type="arabicPeriod"/>
            </a:pPr>
            <a:r>
              <a:rPr lang="en-US" sz="2000" dirty="0">
                <a:solidFill>
                  <a:schemeClr val="bg1">
                    <a:lumMod val="65000"/>
                  </a:schemeClr>
                </a:solidFill>
              </a:rPr>
              <a:t>Topics</a:t>
            </a:r>
          </a:p>
          <a:p>
            <a:pPr marL="457200" indent="-457200">
              <a:buFont typeface="+mj-lt"/>
              <a:buAutoNum type="arabicPeriod"/>
            </a:pPr>
            <a:r>
              <a:rPr lang="en-US" sz="2000" dirty="0"/>
              <a:t>Leaving time for you to start working on “Create a Picture Viewer” tutorial</a:t>
            </a:r>
          </a:p>
        </p:txBody>
      </p:sp>
    </p:spTree>
    <p:extLst>
      <p:ext uri="{BB962C8B-B14F-4D97-AF65-F5344CB8AC3E}">
        <p14:creationId xmlns:p14="http://schemas.microsoft.com/office/powerpoint/2010/main" val="328003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2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HideDataDownloadXML</a:t>
            </a:r>
            <a:r>
              <a:rPr lang="en-US" sz="2000" u="sng" dirty="0"/>
              <a:t> Example:</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the URL to download</a:t>
            </a:r>
          </a:p>
          <a:p>
            <a:pPr marL="457200" indent="-457200">
              <a:buFont typeface="+mj-lt"/>
              <a:buAutoNum type="arabicPeriod"/>
            </a:pPr>
            <a:r>
              <a:rPr lang="en-US" sz="2000" dirty="0"/>
              <a:t>Utilize Web (HTTP) protocols to download HTML and XML files </a:t>
            </a:r>
          </a:p>
          <a:p>
            <a:pPr marL="457200" indent="-457200">
              <a:buFont typeface="+mj-lt"/>
              <a:buAutoNum type="arabicPeriod"/>
            </a:pPr>
            <a:r>
              <a:rPr lang="en-US" sz="2000" dirty="0"/>
              <a:t>Get ready for parsing XML</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145510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Questions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7 Questions Assignment </a:t>
            </a:r>
            <a:r>
              <a:rPr lang="en-US" sz="2000" u="sng" dirty="0">
                <a:hlinkClick r:id="rId3"/>
              </a:rPr>
              <a:t>[link]</a:t>
            </a:r>
            <a:endParaRPr lang="en-US" sz="2000" dirty="0"/>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Web (HTTP) Protocol</a:t>
            </a:r>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The Hypertext Transfer Protocol (HTTP) is an application protocol for distributed, collaborative, and hypermedia information systems. HTTP is the foundation of data communication for the World Wide Web [</a:t>
            </a:r>
            <a:r>
              <a:rPr lang="en-US" sz="2000" dirty="0">
                <a:hlinkClick r:id="rId3"/>
              </a:rPr>
              <a:t>link</a:t>
            </a:r>
            <a:r>
              <a:rPr lang="en-US" sz="2000" dirty="0"/>
              <a:t>]:  </a:t>
            </a:r>
          </a:p>
          <a:p>
            <a:r>
              <a:rPr lang="en-US" sz="2000" dirty="0"/>
              <a:t>Network protocols like HTTP and HTTPs </a:t>
            </a:r>
            <a:r>
              <a:rPr lang="en-US" sz="2000" u="sng" dirty="0"/>
              <a:t>ARE</a:t>
            </a:r>
            <a:r>
              <a:rPr lang="en-US" sz="2000" dirty="0"/>
              <a:t> used to protect data!</a:t>
            </a:r>
          </a:p>
          <a:p>
            <a:r>
              <a:rPr lang="en-US" sz="2000" dirty="0"/>
              <a:t>HTTP defines methods (sometimes referred to as verbs) to indicate the desired action to be performed on the identified resource including:</a:t>
            </a:r>
          </a:p>
          <a:p>
            <a:pPr lvl="1"/>
            <a:r>
              <a:rPr lang="en-US" sz="1600" dirty="0"/>
              <a:t>GET: requests a resource</a:t>
            </a:r>
          </a:p>
          <a:p>
            <a:pPr lvl="1"/>
            <a:r>
              <a:rPr lang="en-US" sz="1600" dirty="0"/>
              <a:t>POST: requests that the server accept the entity enclosed in the request</a:t>
            </a:r>
          </a:p>
          <a:p>
            <a:pPr lvl="1"/>
            <a:r>
              <a:rPr lang="en-US" sz="1600" dirty="0"/>
              <a:t>Many, many more</a:t>
            </a:r>
          </a:p>
          <a:p>
            <a:r>
              <a:rPr lang="en-US" sz="2000" dirty="0"/>
              <a:t>Most often uses a Web browser as a client </a:t>
            </a:r>
          </a:p>
          <a:p>
            <a:r>
              <a:rPr lang="en-US" sz="2000" dirty="0"/>
              <a:t>A variety of Web servers are available</a:t>
            </a:r>
          </a:p>
          <a:p>
            <a:r>
              <a:rPr lang="en-US" sz="2000" dirty="0"/>
              <a:t>TCP, IP, HTTP, HTTPs, HTML, XML, JSON</a:t>
            </a:r>
          </a:p>
          <a:p>
            <a:r>
              <a:rPr lang="en-US" sz="2000" dirty="0"/>
              <a:t>Web Server: A server that utilizes TCP/IP and responds on Port 80 from a given IP address using HTTP or HTTPs and generally returns HTML (or XML or JSON)</a:t>
            </a:r>
          </a:p>
        </p:txBody>
      </p:sp>
    </p:spTree>
    <p:extLst>
      <p:ext uri="{BB962C8B-B14F-4D97-AF65-F5344CB8AC3E}">
        <p14:creationId xmlns:p14="http://schemas.microsoft.com/office/powerpoint/2010/main" val="2826666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3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HideDataDownloadXML</a:t>
            </a:r>
            <a:r>
              <a:rPr lang="en-US" sz="2000" u="sng" dirty="0"/>
              <a:t> Example:</a:t>
            </a:r>
          </a:p>
          <a:p>
            <a:pPr marL="457200" indent="-457200">
              <a:buFont typeface="+mj-lt"/>
              <a:buAutoNum type="arabicPeriod"/>
            </a:pPr>
            <a:r>
              <a:rPr lang="en-US" sz="2000" dirty="0">
                <a:solidFill>
                  <a:schemeClr val="bg1">
                    <a:lumMod val="65000"/>
                  </a:schemeClr>
                </a:solidFill>
              </a:rPr>
              <a:t>Develop  application entirely in Visual Studio 2017 and C#</a:t>
            </a:r>
          </a:p>
          <a:p>
            <a:pPr marL="457200" indent="-457200">
              <a:buFont typeface="+mj-lt"/>
              <a:buAutoNum type="arabicPeriod"/>
            </a:pPr>
            <a:r>
              <a:rPr lang="en-US" sz="2000" dirty="0">
                <a:solidFill>
                  <a:schemeClr val="bg1">
                    <a:lumMod val="65000"/>
                  </a:schemeClr>
                </a:solidFill>
              </a:rPr>
              <a:t>Take in one command line argument that is the URL to download</a:t>
            </a:r>
          </a:p>
          <a:p>
            <a:pPr marL="457200" indent="-457200">
              <a:buFont typeface="+mj-lt"/>
              <a:buAutoNum type="arabicPeriod"/>
            </a:pPr>
            <a:r>
              <a:rPr lang="en-US" sz="2000" dirty="0">
                <a:solidFill>
                  <a:schemeClr val="bg1">
                    <a:lumMod val="65000"/>
                  </a:schemeClr>
                </a:solidFill>
              </a:rPr>
              <a:t>Utilize Web (HTTP) protocols to download HTML and XML files </a:t>
            </a:r>
          </a:p>
          <a:p>
            <a:pPr marL="457200" indent="-457200">
              <a:buFont typeface="+mj-lt"/>
              <a:buAutoNum type="arabicPeriod"/>
            </a:pPr>
            <a:r>
              <a:rPr lang="en-US" sz="2000" dirty="0"/>
              <a:t>Parsing XML</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4263730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3</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Programming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7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8691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t>Review and implement information hiding</a:t>
            </a:r>
          </a:p>
          <a:p>
            <a:pPr marL="457200" indent="-457200">
              <a:buFont typeface="+mj-lt"/>
              <a:buAutoNum type="arabicPeriod"/>
            </a:pPr>
            <a:r>
              <a:rPr lang="en-US" sz="2000" dirty="0"/>
              <a:t>Download documents from remote Web (HTTP) servers</a:t>
            </a:r>
          </a:p>
          <a:p>
            <a:pPr marL="457200" indent="-457200">
              <a:buFont typeface="+mj-lt"/>
              <a:buAutoNum type="arabicPeriod"/>
            </a:pPr>
            <a:r>
              <a:rPr lang="en-US" sz="2000" dirty="0"/>
              <a:t>Parse data expressed in XML format</a:t>
            </a:r>
          </a:p>
          <a:p>
            <a:pPr marL="457200" indent="-457200">
              <a:buFont typeface="+mj-lt"/>
              <a:buAutoNum type="arabicPeriod"/>
            </a:pPr>
            <a:r>
              <a:rPr lang="en-US" sz="2000" dirty="0"/>
              <a:t>Perform basic drawing operations</a:t>
            </a:r>
          </a:p>
          <a:p>
            <a:pPr marL="457200" indent="-457200">
              <a:buFont typeface="+mj-lt"/>
              <a:buAutoNum type="arabicPeriod"/>
            </a:pPr>
            <a:r>
              <a:rPr lang="en-US" sz="2000" dirty="0"/>
              <a:t>Separate an application’s functionality among classes</a:t>
            </a:r>
          </a:p>
          <a:p>
            <a:pPr marL="457200" indent="-457200">
              <a:buFont typeface="+mj-lt"/>
              <a:buAutoNum type="arabicPeriod"/>
            </a:pPr>
            <a:r>
              <a:rPr lang="en-US" sz="2000" dirty="0"/>
              <a:t>Separate code among files and libraries that you can reuse in other applications</a:t>
            </a:r>
          </a:p>
          <a:p>
            <a:pPr marL="457200" indent="-457200">
              <a:buFont typeface="+mj-lt"/>
              <a:buAutoNum type="arabicPeriod"/>
            </a:pPr>
            <a:r>
              <a:rPr lang="en-US" sz="2000" dirty="0"/>
              <a:t>Review a Model-View-Controller application</a:t>
            </a:r>
          </a:p>
        </p:txBody>
      </p:sp>
    </p:spTree>
    <p:extLst>
      <p:ext uri="{BB962C8B-B14F-4D97-AF65-F5344CB8AC3E}">
        <p14:creationId xmlns:p14="http://schemas.microsoft.com/office/powerpoint/2010/main" val="10723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Encapsulation is used to hide data from outside classes. C# has three primary (five total) types of access modifiers to encapsulate data. In order to better encapsulate our code and implement data hiding prioritize our access modifiers: </a:t>
            </a:r>
          </a:p>
          <a:p>
            <a:pPr marL="457200" indent="-457200">
              <a:buFont typeface="+mj-lt"/>
              <a:buAutoNum type="arabicPeriod"/>
            </a:pPr>
            <a:r>
              <a:rPr lang="en-US" sz="2000" dirty="0"/>
              <a:t>Private: only elements of the same class has access</a:t>
            </a:r>
          </a:p>
          <a:p>
            <a:pPr marL="457200" indent="-457200">
              <a:buFont typeface="+mj-lt"/>
              <a:buAutoNum type="arabicPeriod"/>
            </a:pPr>
            <a:r>
              <a:rPr lang="en-US" sz="2000" dirty="0"/>
              <a:t>Protected: only elements off the same class and descendent classes have access</a:t>
            </a:r>
          </a:p>
          <a:p>
            <a:pPr marL="457200" indent="-457200">
              <a:buFont typeface="+mj-lt"/>
              <a:buAutoNum type="arabicPeriod"/>
            </a:pPr>
            <a:r>
              <a:rPr lang="en-US" sz="2000" dirty="0"/>
              <a:t>Public: any code has access</a:t>
            </a:r>
          </a:p>
          <a:p>
            <a:pPr marL="0" indent="0">
              <a:buNone/>
            </a:pPr>
            <a:endParaRPr lang="en-US" sz="2000" dirty="0"/>
          </a:p>
        </p:txBody>
      </p:sp>
    </p:spTree>
    <p:extLst>
      <p:ext uri="{BB962C8B-B14F-4D97-AF65-F5344CB8AC3E}">
        <p14:creationId xmlns:p14="http://schemas.microsoft.com/office/powerpoint/2010/main" val="250170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943833" y="1355240"/>
            <a:ext cx="4114800" cy="4604823"/>
          </a:xfrm>
          <a:prstGeom prst="rect">
            <a:avLst/>
          </a:prstGeom>
        </p:spPr>
      </p:pic>
      <p:sp>
        <p:nvSpPr>
          <p:cNvPr id="2" name="Title 1"/>
          <p:cNvSpPr>
            <a:spLocks noGrp="1"/>
          </p:cNvSpPr>
          <p:nvPr>
            <p:ph type="title"/>
          </p:nvPr>
        </p:nvSpPr>
        <p:spPr>
          <a:xfrm>
            <a:off x="811620" y="365126"/>
            <a:ext cx="10515600" cy="757272"/>
          </a:xfrm>
        </p:spPr>
        <p:txBody>
          <a:bodyPr>
            <a:normAutofit/>
          </a:bodyPr>
          <a:lstStyle/>
          <a:p>
            <a:r>
              <a:rPr lang="en-US" sz="3600" dirty="0"/>
              <a:t>Review Java Setters &amp; Getters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Shapes with Setters and Getters:</a:t>
            </a:r>
          </a:p>
          <a:p>
            <a:pPr marL="0" indent="0">
              <a:buFont typeface="Arial" panose="020B0604020202020204" pitchFamily="34" charset="0"/>
              <a:buNone/>
            </a:pPr>
            <a:endParaRPr lang="en-US" sz="2400" dirty="0"/>
          </a:p>
        </p:txBody>
      </p:sp>
      <p:sp>
        <p:nvSpPr>
          <p:cNvPr id="8" name="Content Placeholder 2"/>
          <p:cNvSpPr>
            <a:spLocks noGrp="1"/>
          </p:cNvSpPr>
          <p:nvPr>
            <p:ph idx="1"/>
          </p:nvPr>
        </p:nvSpPr>
        <p:spPr>
          <a:xfrm>
            <a:off x="811620" y="1065009"/>
            <a:ext cx="4860897" cy="4783519"/>
          </a:xfrm>
        </p:spPr>
        <p:txBody>
          <a:bodyPr>
            <a:normAutofit/>
          </a:bodyPr>
          <a:lstStyle/>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175639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C# Setters &amp; Getters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393589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C# Auto-Implement Properties</a:t>
            </a:r>
          </a:p>
        </p:txBody>
      </p:sp>
      <p:sp>
        <p:nvSpPr>
          <p:cNvPr id="8" name="Content Placeholder 2"/>
          <p:cNvSpPr>
            <a:spLocks noGrp="1"/>
          </p:cNvSpPr>
          <p:nvPr>
            <p:ph idx="1"/>
          </p:nvPr>
        </p:nvSpPr>
        <p:spPr>
          <a:xfrm>
            <a:off x="811621" y="1065009"/>
            <a:ext cx="4932126" cy="4783519"/>
          </a:xfrm>
        </p:spPr>
        <p:txBody>
          <a:bodyPr>
            <a:normAutofit/>
          </a:bodyPr>
          <a:lstStyle/>
          <a:p>
            <a:pPr marL="0" indent="0">
              <a:buNone/>
            </a:pPr>
            <a:r>
              <a:rPr lang="en-US" sz="2000" dirty="0"/>
              <a:t>A property is a member that provides a flexible mechanism to read, write, or compute the value of a private field. Auto-Implement Properties provide a very concise syntax for implanting setters and getters. </a:t>
            </a:r>
          </a:p>
          <a:p>
            <a:pPr marL="0" indent="0">
              <a:buNone/>
            </a:pPr>
            <a:endParaRPr lang="en-US" sz="2000" dirty="0"/>
          </a:p>
        </p:txBody>
      </p:sp>
      <p:pic>
        <p:nvPicPr>
          <p:cNvPr id="4" name="Picture 3"/>
          <p:cNvPicPr>
            <a:picLocks noChangeAspect="1"/>
          </p:cNvPicPr>
          <p:nvPr/>
        </p:nvPicPr>
        <p:blipFill>
          <a:blip r:embed="rId3"/>
          <a:stretch>
            <a:fillRect/>
          </a:stretch>
        </p:blipFill>
        <p:spPr>
          <a:xfrm>
            <a:off x="6617314" y="1122398"/>
            <a:ext cx="4572000" cy="3058778"/>
          </a:xfrm>
          <a:prstGeom prst="rect">
            <a:avLst/>
          </a:prstGeom>
        </p:spPr>
      </p:pic>
    </p:spTree>
    <p:extLst>
      <p:ext uri="{BB962C8B-B14F-4D97-AF65-F5344CB8AC3E}">
        <p14:creationId xmlns:p14="http://schemas.microsoft.com/office/powerpoint/2010/main" val="233961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 </a:t>
            </a:r>
            <a:r>
              <a:rPr lang="en-US" sz="3600" dirty="0" err="1"/>
              <a:t>Recommedation</a:t>
            </a:r>
            <a:endParaRPr lang="en-US" sz="3600" dirty="0"/>
          </a:p>
        </p:txBody>
      </p:sp>
      <p:sp>
        <p:nvSpPr>
          <p:cNvPr id="3" name="Content Placeholder 2"/>
          <p:cNvSpPr>
            <a:spLocks noGrp="1"/>
          </p:cNvSpPr>
          <p:nvPr>
            <p:ph idx="1"/>
          </p:nvPr>
        </p:nvSpPr>
        <p:spPr>
          <a:xfrm>
            <a:off x="838198" y="1525772"/>
            <a:ext cx="10515601" cy="4651191"/>
          </a:xfrm>
        </p:spPr>
        <p:txBody>
          <a:bodyPr>
            <a:noAutofit/>
          </a:bodyPr>
          <a:lstStyle/>
          <a:p>
            <a:pPr marL="457200" indent="-457200">
              <a:buFont typeface="+mj-lt"/>
              <a:buAutoNum type="arabicPeriod"/>
            </a:pPr>
            <a:r>
              <a:rPr lang="en-US" sz="2000" dirty="0"/>
              <a:t>Make everything local to a Method</a:t>
            </a:r>
          </a:p>
          <a:p>
            <a:pPr marL="457200" indent="-457200">
              <a:buFont typeface="+mj-lt"/>
              <a:buAutoNum type="arabicPeriod"/>
            </a:pPr>
            <a:r>
              <a:rPr lang="en-US" sz="2000" dirty="0"/>
              <a:t>Make everything a Method Parameter</a:t>
            </a:r>
          </a:p>
          <a:p>
            <a:pPr marL="457200" indent="-457200">
              <a:buFont typeface="+mj-lt"/>
              <a:buAutoNum type="arabicPeriod"/>
            </a:pPr>
            <a:r>
              <a:rPr lang="en-US" sz="2000" dirty="0"/>
              <a:t>Make everything Private…</a:t>
            </a:r>
          </a:p>
          <a:p>
            <a:pPr marL="457200" indent="-457200">
              <a:buFont typeface="+mj-lt"/>
              <a:buAutoNum type="arabicPeriod"/>
            </a:pPr>
            <a:r>
              <a:rPr lang="en-US" sz="2000" dirty="0"/>
              <a:t>If you must make it Protected or Public, provide “real” setters and getters</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292040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73EA1A-2744-48E8-B2A3-4F89C0FC849C}">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20442</TotalTime>
  <Words>1494</Words>
  <Application>Microsoft Office PowerPoint</Application>
  <PresentationFormat>Widescreen</PresentationFormat>
  <Paragraphs>179</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Object-Oriented Programming Session: Week 7 Session 1  Instructor: Eric Pogue</vt:lpstr>
      <vt:lpstr>Review Questions Assignment</vt:lpstr>
      <vt:lpstr>Review Programming Assignment</vt:lpstr>
      <vt:lpstr>Learning Objectives – Week 7</vt:lpstr>
      <vt:lpstr>Encapsulation &amp; Information Hiding</vt:lpstr>
      <vt:lpstr>Review Java Setters &amp; Getters</vt:lpstr>
      <vt:lpstr>C# Setters &amp; Getters</vt:lpstr>
      <vt:lpstr>C# Auto-Implement Properties</vt:lpstr>
      <vt:lpstr>Encapsulation &amp; Information Hiding Recommedation</vt:lpstr>
      <vt:lpstr>Encapsulation &amp; Information Hiding Suggestions</vt:lpstr>
      <vt:lpstr>Download documents from remote Web (HTTP) servers</vt:lpstr>
      <vt:lpstr>XML</vt:lpstr>
      <vt:lpstr>JSON</vt:lpstr>
      <vt:lpstr>Binary Files</vt:lpstr>
      <vt:lpstr>Parse data expressed in XML format</vt:lpstr>
      <vt:lpstr>Preview HideDataDownloadXML Example</vt:lpstr>
      <vt:lpstr>Object-Oriented Programming Session: Week 7 Session 1  Instructor: Eric Pogue</vt:lpstr>
      <vt:lpstr>End of Session</vt:lpstr>
      <vt:lpstr>Object-Oriented Programming Session: Week 7 Session 2  Instructor: Eric Pogue</vt:lpstr>
      <vt:lpstr>Web (HTTP) Protocol</vt:lpstr>
      <vt:lpstr>End of Session</vt:lpstr>
      <vt:lpstr>Object-Oriented Programming Session: Week 7 Session 3  Instructor: Eric Pogue</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530</cp:revision>
  <cp:lastPrinted>2017-04-29T16:27:30Z</cp:lastPrinted>
  <dcterms:created xsi:type="dcterms:W3CDTF">2016-08-15T18:20:40Z</dcterms:created>
  <dcterms:modified xsi:type="dcterms:W3CDTF">2017-05-01T15:02:51Z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