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sldIdLst>
    <p:sldId id="289" r:id="rId5"/>
    <p:sldId id="266" r:id="rId6"/>
    <p:sldId id="293" r:id="rId7"/>
    <p:sldId id="294" r:id="rId8"/>
    <p:sldId id="292" r:id="rId9"/>
    <p:sldId id="268" r:id="rId10"/>
    <p:sldId id="272" r:id="rId11"/>
    <p:sldId id="270" r:id="rId12"/>
    <p:sldId id="290" r:id="rId13"/>
    <p:sldId id="274" r:id="rId14"/>
    <p:sldId id="275" r:id="rId15"/>
    <p:sldId id="277" r:id="rId16"/>
    <p:sldId id="278" r:id="rId17"/>
    <p:sldId id="279" r:id="rId18"/>
    <p:sldId id="280" r:id="rId19"/>
    <p:sldId id="291" r:id="rId20"/>
    <p:sldId id="282" r:id="rId21"/>
    <p:sldId id="283" r:id="rId22"/>
    <p:sldId id="284" r:id="rId23"/>
    <p:sldId id="286" r:id="rId24"/>
    <p:sldId id="287" r:id="rId25"/>
    <p:sldId id="295" r:id="rId26"/>
    <p:sldId id="296" r:id="rId27"/>
    <p:sldId id="297" r:id="rId28"/>
    <p:sldId id="301" r:id="rId29"/>
    <p:sldId id="300" r:id="rId30"/>
    <p:sldId id="299" r:id="rId31"/>
    <p:sldId id="298" r:id="rId32"/>
    <p:sldId id="302" r:id="rId33"/>
    <p:sldId id="259" r:id="rId34"/>
    <p:sldId id="257" r:id="rId35"/>
    <p:sldId id="26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1616" autoAdjust="0"/>
  </p:normalViewPr>
  <p:slideViewPr>
    <p:cSldViewPr snapToGrid="0">
      <p:cViewPr varScale="1">
        <p:scale>
          <a:sx n="139" d="100"/>
          <a:sy n="139" d="100"/>
        </p:scale>
        <p:origin x="980"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D72D7-FE6F-4B82-8D31-76BC00B06094}" type="datetimeFigureOut">
              <a:rPr lang="en-US" smtClean="0"/>
              <a:t>3/15/2017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4DE12-7B9B-46AA-AC19-C30A49928B9B}" type="slidenum">
              <a:rPr lang="en-US" smtClean="0"/>
              <a:t>‹#›</a:t>
            </a:fld>
            <a:endParaRPr lang="en-US"/>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notice very quickly that I prefer examples and actual source code over more philosophical discussion. Please feel free to ack for more development philosophy and background if you desire more. </a:t>
            </a:r>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a:p>
        </p:txBody>
      </p:sp>
    </p:spTree>
    <p:extLst>
      <p:ext uri="{BB962C8B-B14F-4D97-AF65-F5344CB8AC3E}">
        <p14:creationId xmlns:p14="http://schemas.microsoft.com/office/powerpoint/2010/main" val="4262655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consider what it would be like to reuse this C procedural code. Important note: Object Oriented program is NOT necessarily optimized for writing new code. It IS optimized for reusing, supporting, testing, and enhancing code! How would this change if instead of ~20 lines of code, we have a thousand lines of code… or 10,000…  or 1,000,000 lines? Software development and testing complexity grows exponentially as the size of the code grows.   </a:t>
            </a:r>
          </a:p>
          <a:p>
            <a:endParaRPr lang="en-US" dirty="0"/>
          </a:p>
          <a:p>
            <a:r>
              <a:rPr lang="en-US" dirty="0"/>
              <a:t>Consider: </a:t>
            </a:r>
            <a:r>
              <a:rPr lang="en-US" sz="1200" dirty="0"/>
              <a:t>: rigidity, immobility, fragility within the ongoing </a:t>
            </a:r>
            <a:r>
              <a:rPr lang="en-US" sz="1200" dirty="0" err="1"/>
              <a:t>sdlc</a:t>
            </a:r>
            <a:r>
              <a:rPr lang="en-US" sz="1200" dirty="0"/>
              <a:t> (software/systems development lifecycle)</a:t>
            </a:r>
          </a:p>
          <a:p>
            <a:endParaRPr lang="en-US" sz="1200" dirty="0"/>
          </a:p>
          <a:p>
            <a:r>
              <a:rPr lang="en-US" sz="1200" dirty="0"/>
              <a:t>Waterfall, Iterative, and Agile</a:t>
            </a:r>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a:p>
        </p:txBody>
      </p:sp>
    </p:spTree>
    <p:extLst>
      <p:ext uri="{BB962C8B-B14F-4D97-AF65-F5344CB8AC3E}">
        <p14:creationId xmlns:p14="http://schemas.microsoft.com/office/powerpoint/2010/main" val="601444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a:p>
        </p:txBody>
      </p:sp>
    </p:spTree>
    <p:extLst>
      <p:ext uri="{BB962C8B-B14F-4D97-AF65-F5344CB8AC3E}">
        <p14:creationId xmlns:p14="http://schemas.microsoft.com/office/powerpoint/2010/main" val="3245604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How would you add protective code around setting height to 0 in the first option? … in the second encapsulated example? Once again consider reuse, testing, and additional modification in thousands of lines off code. </a:t>
            </a:r>
          </a:p>
          <a:p>
            <a:endParaRPr lang="en-US" dirty="0"/>
          </a:p>
          <a:p>
            <a:r>
              <a:rPr lang="en-US" dirty="0"/>
              <a:t>Encapsulation is a feature of nearly all modern development languages… not just object-oriented languages.</a:t>
            </a:r>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a:p>
        </p:txBody>
      </p:sp>
    </p:spTree>
    <p:extLst>
      <p:ext uri="{BB962C8B-B14F-4D97-AF65-F5344CB8AC3E}">
        <p14:creationId xmlns:p14="http://schemas.microsoft.com/office/powerpoint/2010/main" val="3892029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Current implementation does not work with English units.</a:t>
            </a:r>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a:p>
        </p:txBody>
      </p:sp>
    </p:spTree>
    <p:extLst>
      <p:ext uri="{BB962C8B-B14F-4D97-AF65-F5344CB8AC3E}">
        <p14:creationId xmlns:p14="http://schemas.microsoft.com/office/powerpoint/2010/main" val="2531024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How would you add protective code around setting height to 0 in the first option? … in the second encapsulated example? Once again consider reuse, testing, and additional modification in thousands of lines off code. </a:t>
            </a:r>
          </a:p>
          <a:p>
            <a:endParaRPr lang="en-US" dirty="0"/>
          </a:p>
          <a:p>
            <a:r>
              <a:rPr lang="en-US" dirty="0"/>
              <a:t>Encapsulation is a feature of nearly all modern development languages… not just object-oriented languages.</a:t>
            </a:r>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a:p>
        </p:txBody>
      </p:sp>
    </p:spTree>
    <p:extLst>
      <p:ext uri="{BB962C8B-B14F-4D97-AF65-F5344CB8AC3E}">
        <p14:creationId xmlns:p14="http://schemas.microsoft.com/office/powerpoint/2010/main" val="4152813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How would you add protective code around setting height to 0 in the first option? … in the second encapsulated example? Once again consider reuse, testing, and additional modification in thousands of lines off code. </a:t>
            </a:r>
          </a:p>
          <a:p>
            <a:endParaRPr lang="en-US" dirty="0"/>
          </a:p>
          <a:p>
            <a:r>
              <a:rPr lang="en-US" dirty="0"/>
              <a:t>Encapsulation is a feature of nearly all modern development languages… not just object-oriented languages.</a:t>
            </a:r>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a:p>
        </p:txBody>
      </p:sp>
    </p:spTree>
    <p:extLst>
      <p:ext uri="{BB962C8B-B14F-4D97-AF65-F5344CB8AC3E}">
        <p14:creationId xmlns:p14="http://schemas.microsoft.com/office/powerpoint/2010/main" val="1507889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How would you add protective code around setting height to 0 in the first option? … in the second encapsulated example? Once again consider reuse, testing, and additional modification in thousands of lines off code. </a:t>
            </a:r>
          </a:p>
          <a:p>
            <a:endParaRPr lang="en-US" dirty="0"/>
          </a:p>
          <a:p>
            <a:r>
              <a:rPr lang="en-US" dirty="0"/>
              <a:t>Encapsulation is a feature of nearly all modern development languages… not just object-oriented languages.</a:t>
            </a:r>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a:p>
        </p:txBody>
      </p:sp>
    </p:spTree>
    <p:extLst>
      <p:ext uri="{BB962C8B-B14F-4D97-AF65-F5344CB8AC3E}">
        <p14:creationId xmlns:p14="http://schemas.microsoft.com/office/powerpoint/2010/main" val="18248588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How would you add protective code around setting height to 0 in the first option? … in the second encapsulated example? Once again consider reuse, testing, and additional modification in thousands of lines off code. </a:t>
            </a:r>
          </a:p>
          <a:p>
            <a:endParaRPr lang="en-US" dirty="0"/>
          </a:p>
          <a:p>
            <a:r>
              <a:rPr lang="en-US" dirty="0"/>
              <a:t>Encapsulation is a feature of nearly all modern development languages… not just object-oriented languages.</a:t>
            </a:r>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a:p>
        </p:txBody>
      </p:sp>
    </p:spTree>
    <p:extLst>
      <p:ext uri="{BB962C8B-B14F-4D97-AF65-F5344CB8AC3E}">
        <p14:creationId xmlns:p14="http://schemas.microsoft.com/office/powerpoint/2010/main" val="12050489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UML can describe many different things and become quite complex. There is some debate, particularly in the Agile development methodology circles, as to the benefits of this documentation outweigh the cost. Most developers agree that at least a basic understanding of UML diagrams aids greatly in the impromptu “chalkboard” design discussions that occur constantly during the design, implementation, and testing of a project.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UML helps us see the design without having to wade through lots of text to understand it.</a:t>
            </a:r>
          </a:p>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a:p>
        </p:txBody>
      </p:sp>
    </p:spTree>
    <p:extLst>
      <p:ext uri="{BB962C8B-B14F-4D97-AF65-F5344CB8AC3E}">
        <p14:creationId xmlns:p14="http://schemas.microsoft.com/office/powerpoint/2010/main" val="2321023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UML can describe many different things and become quite complex. There is some debate, particularly in the Agile development methodology circles, as to the benefits of this documentation outweigh the cost. Most developers agree that at least a basic understanding of UML diagrams aids greatly in the impromptu “chalkboard” design discussions that occur constantly during the design, implementation, and testing of a project.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UML helps us see the design without having to wade through lots of text to understand it.</a:t>
            </a:r>
          </a:p>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a:p>
        </p:txBody>
      </p:sp>
    </p:spTree>
    <p:extLst>
      <p:ext uri="{BB962C8B-B14F-4D97-AF65-F5344CB8AC3E}">
        <p14:creationId xmlns:p14="http://schemas.microsoft.com/office/powerpoint/2010/main" val="643491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often start with definitions from Wikipedia and other sources. </a:t>
            </a:r>
          </a:p>
          <a:p>
            <a:endParaRPr lang="en-US" dirty="0"/>
          </a:p>
          <a:p>
            <a:pPr lvl="0"/>
            <a:r>
              <a:rPr lang="en-US" sz="1200" kern="1200" dirty="0">
                <a:solidFill>
                  <a:schemeClr val="tx1"/>
                </a:solidFill>
                <a:effectLst/>
                <a:latin typeface="+mn-lt"/>
                <a:ea typeface="+mn-ea"/>
                <a:cs typeface="+mn-cs"/>
              </a:rPr>
              <a:t>Concepts – powerful features that prove indispensable to modern software development, brought to us automatically by object-oriented programming.</a:t>
            </a:r>
          </a:p>
          <a:p>
            <a:pPr lvl="0"/>
            <a:r>
              <a:rPr lang="en-US" sz="1200" kern="1200" dirty="0">
                <a:solidFill>
                  <a:schemeClr val="tx1"/>
                </a:solidFill>
                <a:effectLst/>
                <a:latin typeface="+mn-lt"/>
                <a:ea typeface="+mn-ea"/>
                <a:cs typeface="+mn-cs"/>
              </a:rPr>
              <a:t>Patterns – tried-and-true templates for forging relationships between classes</a:t>
            </a:r>
          </a:p>
          <a:p>
            <a:pPr lvl="0"/>
            <a:r>
              <a:rPr lang="en-US" sz="1200" kern="1200" dirty="0">
                <a:solidFill>
                  <a:schemeClr val="tx1"/>
                </a:solidFill>
                <a:effectLst/>
                <a:latin typeface="+mn-lt"/>
                <a:ea typeface="+mn-ea"/>
                <a:cs typeface="+mn-cs"/>
              </a:rPr>
              <a:t>Principles – guidelines that help you determine what classes are needed and how they should divide up the work </a:t>
            </a:r>
          </a:p>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a:p>
        </p:txBody>
      </p:sp>
    </p:spTree>
    <p:extLst>
      <p:ext uri="{BB962C8B-B14F-4D97-AF65-F5344CB8AC3E}">
        <p14:creationId xmlns:p14="http://schemas.microsoft.com/office/powerpoint/2010/main" val="1839070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Development Methodology and Software Development Lifecycle (SDLC) are often used interchangeably. </a:t>
            </a:r>
          </a:p>
          <a:p>
            <a:r>
              <a:rPr lang="en-US" dirty="0"/>
              <a:t>The Iterative development methodology is not depicted here as even the mainstays and inventors of the Iterative development methodology seem to be moving toward agile. Plus as Waterfall “holdouts” move, they seem to be moving directly toward Agile.</a:t>
            </a:r>
          </a:p>
          <a:p>
            <a:endParaRPr lang="en-US" dirty="0"/>
          </a:p>
          <a:p>
            <a:r>
              <a:rPr lang="en-US" dirty="0"/>
              <a:t>Development  Methodologies (SDLCs) are a future Bonus Topic. There is a optional slide and notes at the end of this deck.</a:t>
            </a:r>
          </a:p>
          <a:p>
            <a:endParaRPr lang="en-US" dirty="0"/>
          </a:p>
          <a:p>
            <a:r>
              <a:rPr lang="en-US" dirty="0"/>
              <a:t>Object oriented programming practices evolve and reprioritize depending on the development </a:t>
            </a:r>
          </a:p>
          <a:p>
            <a:endParaRPr lang="en-US" dirty="0"/>
          </a:p>
          <a:p>
            <a:r>
              <a:rPr lang="en-US" dirty="0"/>
              <a:t>In Waterfall (as well as in Iterative) object-oriented design often play a critical role in the (big upfront) design activities. UML diagrams and project artifacts are often important to the overall project success. </a:t>
            </a:r>
          </a:p>
          <a:p>
            <a:endParaRPr lang="en-US" dirty="0"/>
          </a:p>
          <a:p>
            <a:r>
              <a:rPr lang="en-US" dirty="0"/>
              <a:t>Practical reality has been that these design artifacts often do not reflect the actual implementation and are rarely maintained or updated.</a:t>
            </a:r>
          </a:p>
          <a:p>
            <a:endParaRPr lang="en-US" dirty="0"/>
          </a:p>
          <a:p>
            <a:r>
              <a:rPr lang="en-US" dirty="0"/>
              <a:t>The Agile practitioners do not reject these design artifacts. However, the focus on shorter time horizons, evolving architecture, and working code changes the value proposition for object-oriented practices to more focus on the build, test, enhance activities. </a:t>
            </a:r>
          </a:p>
          <a:p>
            <a:endParaRPr lang="en-US" dirty="0"/>
          </a:p>
          <a:p>
            <a:r>
              <a:rPr lang="en-US" dirty="0"/>
              <a:t>More later on Development Methodologies </a:t>
            </a:r>
          </a:p>
        </p:txBody>
      </p:sp>
      <p:sp>
        <p:nvSpPr>
          <p:cNvPr id="4" name="Slide Number Placeholder 3"/>
          <p:cNvSpPr>
            <a:spLocks noGrp="1"/>
          </p:cNvSpPr>
          <p:nvPr>
            <p:ph type="sldNum" sz="quarter" idx="10"/>
          </p:nvPr>
        </p:nvSpPr>
        <p:spPr/>
        <p:txBody>
          <a:bodyPr/>
          <a:lstStyle/>
          <a:p>
            <a:fld id="{2C196F48-5C38-B549-981A-B90D07A4233F}" type="slidenum">
              <a:rPr lang="en-US" smtClean="0"/>
              <a:pPr/>
              <a:t>3</a:t>
            </a:fld>
            <a:endParaRPr lang="en-US" dirty="0"/>
          </a:p>
        </p:txBody>
      </p:sp>
    </p:spTree>
    <p:extLst>
      <p:ext uri="{BB962C8B-B14F-4D97-AF65-F5344CB8AC3E}">
        <p14:creationId xmlns:p14="http://schemas.microsoft.com/office/powerpoint/2010/main" val="1403857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utilize mostly Java and C# for our object-oriented programming examples. We may or may not do any Python work. Since it is often ‘unnatural’ to show procedural programming examples in Java, C#, or Python, we will implement programs in C to demonstrate procedure programming examples.</a:t>
            </a:r>
          </a:p>
          <a:p>
            <a:endParaRPr lang="en-US" dirty="0"/>
          </a:p>
          <a:p>
            <a:r>
              <a:rPr lang="en-US" dirty="0"/>
              <a:t>Note that our reluctance to utilize C++ as a OOP learning tool is does not diminish the value of the C++ toolset. However, C++ is generally considered a very powerful set of tools with a  steep learning curve. It’s a sharp knife… use it carefully.</a:t>
            </a:r>
          </a:p>
          <a:p>
            <a:endParaRPr lang="en-US" dirty="0"/>
          </a:p>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a:p>
        </p:txBody>
      </p:sp>
    </p:spTree>
    <p:extLst>
      <p:ext uri="{BB962C8B-B14F-4D97-AF65-F5344CB8AC3E}">
        <p14:creationId xmlns:p14="http://schemas.microsoft.com/office/powerpoint/2010/main" val="2894169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often start with definitions from Wikipedia and other sources. </a:t>
            </a:r>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a:p>
        </p:txBody>
      </p:sp>
    </p:spTree>
    <p:extLst>
      <p:ext uri="{BB962C8B-B14F-4D97-AF65-F5344CB8AC3E}">
        <p14:creationId xmlns:p14="http://schemas.microsoft.com/office/powerpoint/2010/main" val="3044362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you see the logic issue? Hang onto that for a moment. </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a:p>
        </p:txBody>
      </p:sp>
    </p:spTree>
    <p:extLst>
      <p:ext uri="{BB962C8B-B14F-4D97-AF65-F5344CB8AC3E}">
        <p14:creationId xmlns:p14="http://schemas.microsoft.com/office/powerpoint/2010/main" val="3893416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you see the logic issue? Hang onto that for a moment. </a:t>
            </a:r>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a:p>
        </p:txBody>
      </p:sp>
    </p:spTree>
    <p:extLst>
      <p:ext uri="{BB962C8B-B14F-4D97-AF65-F5344CB8AC3E}">
        <p14:creationId xmlns:p14="http://schemas.microsoft.com/office/powerpoint/2010/main" val="624647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you see the logic issue? Hang onto that for a moment. </a:t>
            </a:r>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a:p>
        </p:txBody>
      </p:sp>
    </p:spTree>
    <p:extLst>
      <p:ext uri="{BB962C8B-B14F-4D97-AF65-F5344CB8AC3E}">
        <p14:creationId xmlns:p14="http://schemas.microsoft.com/office/powerpoint/2010/main" val="2124252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you see the logic issue? Hang onto that for a moment. </a:t>
            </a:r>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a:p>
        </p:txBody>
      </p:sp>
    </p:spTree>
    <p:extLst>
      <p:ext uri="{BB962C8B-B14F-4D97-AF65-F5344CB8AC3E}">
        <p14:creationId xmlns:p14="http://schemas.microsoft.com/office/powerpoint/2010/main" val="534992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3/15/2017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3/15/2017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3/15/2017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3/15/2017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Object-oriented_programm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Unified_Modeling_Languag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Iterative_and_incremental_development" TargetMode="External"/><Relationship Id="rId2" Type="http://schemas.openxmlformats.org/officeDocument/2006/relationships/hyperlink" Target="https://en.wikipedia.org/wiki/Waterfall_model" TargetMode="External"/><Relationship Id="rId1" Type="http://schemas.openxmlformats.org/officeDocument/2006/relationships/slideLayout" Target="../slideLayouts/slideLayout2.xml"/><Relationship Id="rId4" Type="http://schemas.openxmlformats.org/officeDocument/2006/relationships/hyperlink" Target="https://en.wikipedia.org/wiki/Agile_software_developmen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en.wikipedia.org/wiki/Scrum_(development)" TargetMode="External"/><Relationship Id="rId3" Type="http://schemas.openxmlformats.org/officeDocument/2006/relationships/hyperlink" Target="https://en.wikipedia.org/wiki/Iterative_and_incremental_development" TargetMode="External"/><Relationship Id="rId7" Type="http://schemas.openxmlformats.org/officeDocument/2006/relationships/hyperlink" Target="http://en.wikipedia.org/wiki/Open_Unified_Process" TargetMode="External"/><Relationship Id="rId2" Type="http://schemas.openxmlformats.org/officeDocument/2006/relationships/hyperlink" Target="https://en.wikipedia.org/wiki/Waterfall_model" TargetMode="External"/><Relationship Id="rId1" Type="http://schemas.openxmlformats.org/officeDocument/2006/relationships/slideLayout" Target="../slideLayouts/slideLayout2.xml"/><Relationship Id="rId6" Type="http://schemas.openxmlformats.org/officeDocument/2006/relationships/hyperlink" Target="http://en.wikipedia.org/wiki/Rational_Unified_Process" TargetMode="External"/><Relationship Id="rId5" Type="http://schemas.openxmlformats.org/officeDocument/2006/relationships/hyperlink" Target="https://en.wikipedia.org/wiki/DOD-STD-2167A" TargetMode="External"/><Relationship Id="rId10" Type="http://schemas.openxmlformats.org/officeDocument/2006/relationships/hyperlink" Target="http://www.scaledagileframework.com/roadmap/" TargetMode="External"/><Relationship Id="rId4" Type="http://schemas.openxmlformats.org/officeDocument/2006/relationships/hyperlink" Target="https://en.wikipedia.org/wiki/Agile_software_development" TargetMode="External"/><Relationship Id="rId9" Type="http://schemas.openxmlformats.org/officeDocument/2006/relationships/hyperlink" Target="https://en.wikipedia.org/wiki/Kanban_(development)"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Iterative_and_incremental_development" TargetMode="External"/><Relationship Id="rId2" Type="http://schemas.openxmlformats.org/officeDocument/2006/relationships/hyperlink" Target="https://en.wikipedia.org/wiki/Waterfall_model" TargetMode="External"/><Relationship Id="rId1" Type="http://schemas.openxmlformats.org/officeDocument/2006/relationships/slideLayout" Target="../slideLayouts/slideLayout2.xml"/><Relationship Id="rId6" Type="http://schemas.openxmlformats.org/officeDocument/2006/relationships/hyperlink" Target="https://en.wikipedia.org/wiki/DevOps" TargetMode="External"/><Relationship Id="rId5" Type="http://schemas.openxmlformats.org/officeDocument/2006/relationships/hyperlink" Target="https://en.wikipedia.org/wiki/Extreme_programming" TargetMode="External"/><Relationship Id="rId4" Type="http://schemas.openxmlformats.org/officeDocument/2006/relationships/hyperlink" Target="https://en.wikipedia.org/wiki/Agile_software_development"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Iterative_and_incremental_development" TargetMode="External"/><Relationship Id="rId2" Type="http://schemas.openxmlformats.org/officeDocument/2006/relationships/hyperlink" Target="https://en.wikipedia.org/wiki/Waterfall_model" TargetMode="External"/><Relationship Id="rId1" Type="http://schemas.openxmlformats.org/officeDocument/2006/relationships/slideLayout" Target="../slideLayouts/slideLayout2.xml"/><Relationship Id="rId4" Type="http://schemas.openxmlformats.org/officeDocument/2006/relationships/hyperlink" Target="https://en.wikipedia.org/wiki/Agile_software_developmen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tiobe.com/tiobe-index/"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200" dirty="0"/>
              <a:t>Learning Objectives</a:t>
            </a:r>
            <a:endParaRPr lang="en-US" sz="3200" b="1" i="1" u="sng" dirty="0"/>
          </a:p>
        </p:txBody>
      </p:sp>
      <p:sp>
        <p:nvSpPr>
          <p:cNvPr id="3" name="Content Placeholder 2"/>
          <p:cNvSpPr>
            <a:spLocks noGrp="1"/>
          </p:cNvSpPr>
          <p:nvPr>
            <p:ph idx="1"/>
          </p:nvPr>
        </p:nvSpPr>
        <p:spPr>
          <a:xfrm>
            <a:off x="838200" y="1051756"/>
            <a:ext cx="10622974" cy="5463343"/>
          </a:xfrm>
        </p:spPr>
        <p:txBody>
          <a:bodyPr>
            <a:normAutofit fontScale="92500" lnSpcReduction="20000"/>
          </a:bodyPr>
          <a:lstStyle/>
          <a:p>
            <a:pPr marL="457200" indent="-457200">
              <a:buFont typeface="+mj-lt"/>
              <a:buAutoNum type="arabicPeriod"/>
            </a:pPr>
            <a:r>
              <a:rPr lang="en-US" sz="2200" dirty="0"/>
              <a:t>Define object-oriented programming</a:t>
            </a:r>
          </a:p>
          <a:p>
            <a:pPr marL="457200" indent="-457200">
              <a:buFont typeface="+mj-lt"/>
              <a:buAutoNum type="arabicPeriod"/>
            </a:pPr>
            <a:r>
              <a:rPr lang="en-US" sz="2200" dirty="0"/>
              <a:t>Position object-oriented programming within Software Development Lifecycle (SDLC)</a:t>
            </a:r>
          </a:p>
          <a:p>
            <a:pPr marL="457200" indent="-457200">
              <a:buFont typeface="+mj-lt"/>
              <a:buAutoNum type="arabicPeriod"/>
            </a:pPr>
            <a:r>
              <a:rPr lang="en-US" sz="2200" dirty="0"/>
              <a:t>Review object-oriented languages and tools</a:t>
            </a:r>
          </a:p>
          <a:p>
            <a:pPr marL="457200" indent="-457200">
              <a:buFont typeface="+mj-lt"/>
              <a:buAutoNum type="arabicPeriod"/>
            </a:pPr>
            <a:r>
              <a:rPr lang="en-US" sz="2200" dirty="0"/>
              <a:t>Demonstrate object-oriented programming concepts with example</a:t>
            </a:r>
          </a:p>
          <a:p>
            <a:pPr marL="457200" indent="-457200">
              <a:buFont typeface="+mj-lt"/>
              <a:buAutoNum type="arabicPeriod"/>
            </a:pPr>
            <a:r>
              <a:rPr lang="en-US" sz="2200" dirty="0"/>
              <a:t>Distinguish between a class and an object</a:t>
            </a:r>
          </a:p>
          <a:p>
            <a:pPr marL="457200" indent="-457200">
              <a:buFont typeface="+mj-lt"/>
              <a:buAutoNum type="arabicPeriod"/>
            </a:pPr>
            <a:r>
              <a:rPr lang="en-US" sz="2200" dirty="0"/>
              <a:t>Identify and define “six” object-oriented concepts</a:t>
            </a:r>
          </a:p>
          <a:p>
            <a:pPr marL="457200" indent="-457200">
              <a:buFont typeface="+mj-lt"/>
              <a:buAutoNum type="arabicPeriod"/>
            </a:pPr>
            <a:r>
              <a:rPr lang="en-US" sz="2200" dirty="0"/>
              <a:t>Identify the superclass and the subclass in an inheritance relationship</a:t>
            </a:r>
          </a:p>
          <a:p>
            <a:pPr marL="457200" indent="-457200">
              <a:buFont typeface="+mj-lt"/>
              <a:buAutoNum type="arabicPeriod"/>
            </a:pPr>
            <a:r>
              <a:rPr lang="en-US" sz="2200" dirty="0"/>
              <a:t>Demonstrate inheritance, ownership, and abstraction in snippets of Java code</a:t>
            </a:r>
          </a:p>
          <a:p>
            <a:pPr marL="457200" indent="-457200">
              <a:buFont typeface="+mj-lt"/>
              <a:buAutoNum type="arabicPeriod"/>
            </a:pPr>
            <a:r>
              <a:rPr lang="en-US" sz="2200" dirty="0"/>
              <a:t>Distinguish between aggregation and composition</a:t>
            </a:r>
          </a:p>
          <a:p>
            <a:pPr marL="457200" indent="-457200">
              <a:buFont typeface="+mj-lt"/>
              <a:buAutoNum type="arabicPeriod"/>
            </a:pPr>
            <a:r>
              <a:rPr lang="en-US" sz="2200" dirty="0"/>
              <a:t>Depict classes and their relationships using UML class diagrams</a:t>
            </a:r>
          </a:p>
          <a:p>
            <a:pPr marL="457200" indent="-457200">
              <a:buFont typeface="+mj-lt"/>
              <a:buAutoNum type="arabicPeriod"/>
            </a:pPr>
            <a:r>
              <a:rPr lang="en-US" sz="2200" dirty="0"/>
              <a:t>Explain common design patterns</a:t>
            </a:r>
          </a:p>
          <a:p>
            <a:pPr marL="457200" indent="-457200">
              <a:buFont typeface="+mj-lt"/>
              <a:buAutoNum type="arabicPeriod"/>
            </a:pPr>
            <a:r>
              <a:rPr lang="en-US" sz="2200" dirty="0"/>
              <a:t>Define and demonstrate the common software patterns</a:t>
            </a:r>
          </a:p>
          <a:p>
            <a:pPr marL="457200" indent="-457200">
              <a:buFont typeface="+mj-lt"/>
              <a:buAutoNum type="arabicPeriod"/>
            </a:pPr>
            <a:r>
              <a:rPr lang="en-US" sz="2200" dirty="0"/>
              <a:t>Identify and describe characteristics of bad software: rigidity, immobility, fragility</a:t>
            </a:r>
            <a:endParaRPr lang="en-US" sz="2400" dirty="0"/>
          </a:p>
          <a:p>
            <a:pPr marL="457200" indent="-457200">
              <a:buFont typeface="+mj-lt"/>
              <a:buAutoNum type="arabicPeriod"/>
            </a:pPr>
            <a:r>
              <a:rPr lang="en-US" sz="2200" dirty="0"/>
              <a:t>Describe how object-oriented programming is fundamentally different</a:t>
            </a:r>
          </a:p>
          <a:p>
            <a:pPr marL="457200" indent="-457200">
              <a:buFont typeface="+mj-lt"/>
              <a:buAutoNum type="arabicPeriod"/>
            </a:pPr>
            <a:r>
              <a:rPr lang="en-US" sz="2200" dirty="0"/>
              <a:t>Justify the choice to use an object-oriented approach in developing software</a:t>
            </a:r>
          </a:p>
        </p:txBody>
      </p:sp>
    </p:spTree>
    <p:extLst>
      <p:ext uri="{BB962C8B-B14F-4D97-AF65-F5344CB8AC3E}">
        <p14:creationId xmlns:p14="http://schemas.microsoft.com/office/powerpoint/2010/main" val="1072399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5921307" y="1369692"/>
            <a:ext cx="4114800" cy="3904314"/>
          </a:xfrm>
          <a:prstGeom prst="rect">
            <a:avLst/>
          </a:prstGeom>
        </p:spPr>
      </p:pic>
      <p:pic>
        <p:nvPicPr>
          <p:cNvPr id="18" name="Picture 17"/>
          <p:cNvPicPr>
            <a:picLocks noChangeAspect="1"/>
          </p:cNvPicPr>
          <p:nvPr/>
        </p:nvPicPr>
        <p:blipFill>
          <a:blip r:embed="rId4"/>
          <a:stretch>
            <a:fillRect/>
          </a:stretch>
        </p:blipFill>
        <p:spPr>
          <a:xfrm>
            <a:off x="915000" y="1369692"/>
            <a:ext cx="4114800" cy="3223329"/>
          </a:xfrm>
          <a:prstGeom prst="rect">
            <a:avLst/>
          </a:prstGeom>
        </p:spPr>
      </p:pic>
      <p:sp>
        <p:nvSpPr>
          <p:cNvPr id="2" name="Title 1"/>
          <p:cNvSpPr>
            <a:spLocks noGrp="1"/>
          </p:cNvSpPr>
          <p:nvPr>
            <p:ph type="title"/>
          </p:nvPr>
        </p:nvSpPr>
        <p:spPr>
          <a:xfrm>
            <a:off x="838200" y="365126"/>
            <a:ext cx="2540679" cy="757272"/>
          </a:xfrm>
        </p:spPr>
        <p:txBody>
          <a:bodyPr>
            <a:normAutofit/>
          </a:bodyPr>
          <a:lstStyle/>
          <a:p>
            <a:r>
              <a:rPr lang="en-US" sz="3200" dirty="0"/>
              <a:t>The Problem? </a:t>
            </a:r>
          </a:p>
        </p:txBody>
      </p:sp>
      <p:sp>
        <p:nvSpPr>
          <p:cNvPr id="8"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a:t>
            </a:r>
          </a:p>
          <a:p>
            <a:pPr marL="0" indent="0">
              <a:buFont typeface="Arial" panose="020B0604020202020204" pitchFamily="34" charset="0"/>
              <a:buNone/>
            </a:pPr>
            <a:endParaRPr lang="en-US" sz="2400" dirty="0"/>
          </a:p>
        </p:txBody>
      </p:sp>
      <p:sp>
        <p:nvSpPr>
          <p:cNvPr id="9"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a:t>
            </a:r>
          </a:p>
          <a:p>
            <a:pPr marL="0" indent="0">
              <a:buFont typeface="Arial" panose="020B0604020202020204" pitchFamily="34" charset="0"/>
              <a:buNone/>
            </a:pPr>
            <a:endParaRPr lang="en-US" sz="2400" dirty="0"/>
          </a:p>
        </p:txBody>
      </p:sp>
      <p:sp>
        <p:nvSpPr>
          <p:cNvPr id="10" name="Title 1"/>
          <p:cNvSpPr txBox="1">
            <a:spLocks/>
          </p:cNvSpPr>
          <p:nvPr/>
        </p:nvSpPr>
        <p:spPr>
          <a:xfrm>
            <a:off x="3318164" y="365126"/>
            <a:ext cx="8446790" cy="7572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t>BMI formula assumes M (height) and KG (weight) </a:t>
            </a:r>
          </a:p>
        </p:txBody>
      </p:sp>
    </p:spTree>
    <p:extLst>
      <p:ext uri="{BB962C8B-B14F-4D97-AF65-F5344CB8AC3E}">
        <p14:creationId xmlns:p14="http://schemas.microsoft.com/office/powerpoint/2010/main" val="413202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915000" y="1461132"/>
            <a:ext cx="4114800" cy="3223329"/>
          </a:xfrm>
          <a:prstGeom prst="rect">
            <a:avLst/>
          </a:prstGeom>
        </p:spPr>
      </p:pic>
      <p:sp>
        <p:nvSpPr>
          <p:cNvPr id="2" name="Title 1"/>
          <p:cNvSpPr>
            <a:spLocks noGrp="1"/>
          </p:cNvSpPr>
          <p:nvPr>
            <p:ph type="title"/>
          </p:nvPr>
        </p:nvSpPr>
        <p:spPr>
          <a:xfrm>
            <a:off x="838200" y="365126"/>
            <a:ext cx="10819178" cy="757272"/>
          </a:xfrm>
        </p:spPr>
        <p:txBody>
          <a:bodyPr>
            <a:normAutofit/>
          </a:bodyPr>
          <a:lstStyle/>
          <a:p>
            <a:r>
              <a:rPr lang="en-US" sz="3200" dirty="0"/>
              <a:t>Revising BMI Implementations</a:t>
            </a:r>
          </a:p>
        </p:txBody>
      </p:sp>
      <p:sp>
        <p:nvSpPr>
          <p:cNvPr id="8"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(revised):</a:t>
            </a:r>
          </a:p>
          <a:p>
            <a:pPr marL="0" indent="0">
              <a:buFont typeface="Arial" panose="020B0604020202020204" pitchFamily="34" charset="0"/>
              <a:buNone/>
            </a:pPr>
            <a:endParaRPr lang="en-US" sz="2400" dirty="0"/>
          </a:p>
        </p:txBody>
      </p:sp>
      <p:sp>
        <p:nvSpPr>
          <p:cNvPr id="9"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 (revised):</a:t>
            </a:r>
          </a:p>
          <a:p>
            <a:pPr marL="0" indent="0">
              <a:buFont typeface="Arial" panose="020B0604020202020204" pitchFamily="34" charset="0"/>
              <a:buNone/>
            </a:pPr>
            <a:endParaRPr lang="en-US" sz="2400" dirty="0"/>
          </a:p>
        </p:txBody>
      </p:sp>
      <p:pic>
        <p:nvPicPr>
          <p:cNvPr id="3" name="Picture 2"/>
          <p:cNvPicPr>
            <a:picLocks noChangeAspect="1"/>
          </p:cNvPicPr>
          <p:nvPr/>
        </p:nvPicPr>
        <p:blipFill>
          <a:blip r:embed="rId4"/>
          <a:stretch>
            <a:fillRect/>
          </a:stretch>
        </p:blipFill>
        <p:spPr>
          <a:xfrm>
            <a:off x="915000" y="1374045"/>
            <a:ext cx="4114800" cy="4750686"/>
          </a:xfrm>
          <a:prstGeom prst="rect">
            <a:avLst/>
          </a:prstGeom>
        </p:spPr>
      </p:pic>
      <p:sp>
        <p:nvSpPr>
          <p:cNvPr id="4" name="Rectangle 3"/>
          <p:cNvSpPr/>
          <p:nvPr/>
        </p:nvSpPr>
        <p:spPr>
          <a:xfrm>
            <a:off x="5921596" y="1374045"/>
            <a:ext cx="4151474" cy="4750686"/>
          </a:xfrm>
          <a:prstGeom prst="rect">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3985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200" dirty="0"/>
              <a:t>Identify and define “six” (3plus) object-oriented concepts</a:t>
            </a:r>
          </a:p>
        </p:txBody>
      </p:sp>
      <p:sp>
        <p:nvSpPr>
          <p:cNvPr id="3" name="Content Placeholder 2"/>
          <p:cNvSpPr>
            <a:spLocks noGrp="1"/>
          </p:cNvSpPr>
          <p:nvPr>
            <p:ph idx="1"/>
          </p:nvPr>
        </p:nvSpPr>
        <p:spPr>
          <a:xfrm>
            <a:off x="838200" y="1051756"/>
            <a:ext cx="10622974" cy="2097844"/>
          </a:xfrm>
        </p:spPr>
        <p:txBody>
          <a:bodyPr>
            <a:noAutofit/>
          </a:bodyPr>
          <a:lstStyle/>
          <a:p>
            <a:pPr marL="0" indent="0">
              <a:buNone/>
            </a:pPr>
            <a:r>
              <a:rPr lang="en-US" sz="2000" b="1" dirty="0"/>
              <a:t>Object-oriented concepts:</a:t>
            </a:r>
          </a:p>
          <a:p>
            <a:pPr marL="457200" indent="-457200">
              <a:buFont typeface="+mj-lt"/>
              <a:buAutoNum type="arabicPeriod"/>
            </a:pPr>
            <a:r>
              <a:rPr lang="en-US" sz="2000" b="1" dirty="0"/>
              <a:t>Encapsulation</a:t>
            </a:r>
            <a:r>
              <a:rPr lang="en-US" sz="2000" dirty="0"/>
              <a:t>… and Information Hiding </a:t>
            </a:r>
          </a:p>
          <a:p>
            <a:pPr marL="457200" indent="-457200">
              <a:buFont typeface="+mj-lt"/>
              <a:buAutoNum type="arabicPeriod"/>
            </a:pPr>
            <a:r>
              <a:rPr lang="en-US" sz="2000" b="1" dirty="0"/>
              <a:t>Inheritance</a:t>
            </a:r>
            <a:r>
              <a:rPr lang="en-US" sz="2000" dirty="0"/>
              <a:t>… and Abstraction</a:t>
            </a:r>
          </a:p>
          <a:p>
            <a:pPr marL="457200" indent="-457200">
              <a:buFont typeface="+mj-lt"/>
              <a:buAutoNum type="arabicPeriod"/>
            </a:pPr>
            <a:r>
              <a:rPr lang="en-US" sz="2000" b="1" dirty="0"/>
              <a:t>Polymorphism</a:t>
            </a:r>
          </a:p>
          <a:p>
            <a:pPr marL="0" indent="0">
              <a:buNone/>
            </a:pPr>
            <a:r>
              <a:rPr lang="en-US" sz="2000" dirty="0"/>
              <a:t>Plus… Composition &amp; Aggregation </a:t>
            </a:r>
          </a:p>
        </p:txBody>
      </p:sp>
    </p:spTree>
    <p:extLst>
      <p:ext uri="{BB962C8B-B14F-4D97-AF65-F5344CB8AC3E}">
        <p14:creationId xmlns:p14="http://schemas.microsoft.com/office/powerpoint/2010/main" val="1535260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a:t>
            </a:r>
          </a:p>
          <a:p>
            <a:pPr marL="0" indent="0">
              <a:buFont typeface="Arial" panose="020B0604020202020204" pitchFamily="34" charset="0"/>
              <a:buNone/>
            </a:pPr>
            <a:endParaRPr lang="en-US" sz="2400" dirty="0"/>
          </a:p>
        </p:txBody>
      </p:sp>
      <p:sp>
        <p:nvSpPr>
          <p:cNvPr id="2" name="Title 1"/>
          <p:cNvSpPr>
            <a:spLocks noGrp="1"/>
          </p:cNvSpPr>
          <p:nvPr>
            <p:ph type="title"/>
          </p:nvPr>
        </p:nvSpPr>
        <p:spPr>
          <a:xfrm>
            <a:off x="838200" y="365126"/>
            <a:ext cx="10515600" cy="757272"/>
          </a:xfrm>
        </p:spPr>
        <p:txBody>
          <a:bodyPr>
            <a:normAutofit/>
          </a:bodyPr>
          <a:lstStyle/>
          <a:p>
            <a:r>
              <a:rPr lang="en-US" sz="3200" dirty="0"/>
              <a:t>Encapsulation</a:t>
            </a:r>
          </a:p>
        </p:txBody>
      </p:sp>
      <p:pic>
        <p:nvPicPr>
          <p:cNvPr id="6" name="Picture 5"/>
          <p:cNvPicPr>
            <a:picLocks noChangeAspect="1"/>
          </p:cNvPicPr>
          <p:nvPr/>
        </p:nvPicPr>
        <p:blipFill>
          <a:blip r:embed="rId3"/>
          <a:stretch>
            <a:fillRect/>
          </a:stretch>
        </p:blipFill>
        <p:spPr>
          <a:xfrm>
            <a:off x="933120" y="1354577"/>
            <a:ext cx="4114800" cy="3904314"/>
          </a:xfrm>
          <a:prstGeom prst="rect">
            <a:avLst/>
          </a:prstGeom>
        </p:spPr>
      </p:pic>
      <p:sp>
        <p:nvSpPr>
          <p:cNvPr id="10"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Encapsulated Object Oriented BMI:</a:t>
            </a:r>
          </a:p>
          <a:p>
            <a:pPr marL="0" indent="0">
              <a:buFont typeface="Arial" panose="020B0604020202020204" pitchFamily="34" charset="0"/>
              <a:buNone/>
            </a:pPr>
            <a:endParaRPr lang="en-US" sz="2400" dirty="0"/>
          </a:p>
        </p:txBody>
      </p:sp>
      <p:pic>
        <p:nvPicPr>
          <p:cNvPr id="11" name="Picture 10"/>
          <p:cNvPicPr>
            <a:picLocks noChangeAspect="1"/>
          </p:cNvPicPr>
          <p:nvPr/>
        </p:nvPicPr>
        <p:blipFill>
          <a:blip r:embed="rId4"/>
          <a:stretch>
            <a:fillRect/>
          </a:stretch>
        </p:blipFill>
        <p:spPr>
          <a:xfrm>
            <a:off x="5937953" y="1354578"/>
            <a:ext cx="4114800" cy="3394503"/>
          </a:xfrm>
          <a:prstGeom prst="rect">
            <a:avLst/>
          </a:prstGeom>
        </p:spPr>
      </p:pic>
    </p:spTree>
    <p:extLst>
      <p:ext uri="{BB962C8B-B14F-4D97-AF65-F5344CB8AC3E}">
        <p14:creationId xmlns:p14="http://schemas.microsoft.com/office/powerpoint/2010/main" val="4014354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stCxn id="3" idx="2"/>
            <a:endCxn id="11" idx="0"/>
          </p:cNvCxnSpPr>
          <p:nvPr/>
        </p:nvCxnSpPr>
        <p:spPr>
          <a:xfrm flipH="1">
            <a:off x="2034173" y="2102631"/>
            <a:ext cx="1" cy="1955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2" idx="2"/>
            <a:endCxn id="13" idx="0"/>
          </p:cNvCxnSpPr>
          <p:nvPr/>
        </p:nvCxnSpPr>
        <p:spPr>
          <a:xfrm flipH="1">
            <a:off x="6882920" y="2102631"/>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a:stCxn id="12" idx="2"/>
            <a:endCxn id="15" idx="0"/>
          </p:cNvCxnSpPr>
          <p:nvPr/>
        </p:nvCxnSpPr>
        <p:spPr>
          <a:xfrm>
            <a:off x="7907466" y="2102631"/>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Option #1: </a:t>
            </a:r>
          </a:p>
          <a:p>
            <a:pPr marL="0" indent="0">
              <a:buFont typeface="Arial" panose="020B0604020202020204" pitchFamily="34" charset="0"/>
              <a:buNone/>
            </a:pPr>
            <a:endParaRPr lang="en-US" sz="2400" dirty="0"/>
          </a:p>
        </p:txBody>
      </p:sp>
      <p:sp>
        <p:nvSpPr>
          <p:cNvPr id="2" name="Title 1"/>
          <p:cNvSpPr>
            <a:spLocks noGrp="1"/>
          </p:cNvSpPr>
          <p:nvPr>
            <p:ph type="title"/>
          </p:nvPr>
        </p:nvSpPr>
        <p:spPr>
          <a:xfrm>
            <a:off x="838200" y="365126"/>
            <a:ext cx="10515600" cy="757272"/>
          </a:xfrm>
        </p:spPr>
        <p:txBody>
          <a:bodyPr>
            <a:normAutofit/>
          </a:bodyPr>
          <a:lstStyle/>
          <a:p>
            <a:r>
              <a:rPr lang="en-US" sz="3200" dirty="0"/>
              <a:t>Inheritance Options for Implement English BMI Units</a:t>
            </a:r>
          </a:p>
        </p:txBody>
      </p:sp>
      <p:sp>
        <p:nvSpPr>
          <p:cNvPr id="10"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Option #2:</a:t>
            </a:r>
            <a:endParaRPr lang="en-US" sz="2400" dirty="0"/>
          </a:p>
        </p:txBody>
      </p:sp>
      <p:sp>
        <p:nvSpPr>
          <p:cNvPr id="3" name="Rectangle: Rounded Corners 2"/>
          <p:cNvSpPr/>
          <p:nvPr/>
        </p:nvSpPr>
        <p:spPr>
          <a:xfrm>
            <a:off x="987748" y="1564749"/>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1" name="Rectangle: Rounded Corners 10"/>
          <p:cNvSpPr/>
          <p:nvPr/>
        </p:nvSpPr>
        <p:spPr>
          <a:xfrm>
            <a:off x="987747" y="2298133"/>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sp>
        <p:nvSpPr>
          <p:cNvPr id="12" name="Rectangle: Rounded Corners 11"/>
          <p:cNvSpPr/>
          <p:nvPr/>
        </p:nvSpPr>
        <p:spPr>
          <a:xfrm>
            <a:off x="6861040" y="1564749"/>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3" name="Rectangle: Rounded Corners 12"/>
          <p:cNvSpPr/>
          <p:nvPr/>
        </p:nvSpPr>
        <p:spPr>
          <a:xfrm>
            <a:off x="5836494" y="2270636"/>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5" name="Rectangle: Rounded Corners 14"/>
          <p:cNvSpPr/>
          <p:nvPr/>
        </p:nvSpPr>
        <p:spPr>
          <a:xfrm>
            <a:off x="7998618" y="2270636"/>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spTree>
    <p:extLst>
      <p:ext uri="{BB962C8B-B14F-4D97-AF65-F5344CB8AC3E}">
        <p14:creationId xmlns:p14="http://schemas.microsoft.com/office/powerpoint/2010/main" val="1134201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200" dirty="0"/>
              <a:t>Inheritance to implement English units… And Abstraction</a:t>
            </a:r>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3"/>
          <a:stretch>
            <a:fillRect/>
          </a:stretch>
        </p:blipFill>
        <p:spPr>
          <a:xfrm>
            <a:off x="5857230" y="1122398"/>
            <a:ext cx="4114800" cy="5350820"/>
          </a:xfrm>
          <a:prstGeom prst="rect">
            <a:avLst/>
          </a:prstGeom>
        </p:spPr>
      </p:pic>
    </p:spTree>
    <p:extLst>
      <p:ext uri="{BB962C8B-B14F-4D97-AF65-F5344CB8AC3E}">
        <p14:creationId xmlns:p14="http://schemas.microsoft.com/office/powerpoint/2010/main" val="1434275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200" dirty="0"/>
              <a:t>Week 1 Outcomes</a:t>
            </a:r>
            <a:endParaRPr lang="en-US" sz="3200" b="1" i="1" u="sng" dirty="0"/>
          </a:p>
        </p:txBody>
      </p:sp>
      <p:sp>
        <p:nvSpPr>
          <p:cNvPr id="3" name="Content Placeholder 2"/>
          <p:cNvSpPr>
            <a:spLocks noGrp="1"/>
          </p:cNvSpPr>
          <p:nvPr>
            <p:ph idx="1"/>
          </p:nvPr>
        </p:nvSpPr>
        <p:spPr>
          <a:xfrm>
            <a:off x="838200" y="1051756"/>
            <a:ext cx="10622974" cy="5463343"/>
          </a:xfrm>
        </p:spPr>
        <p:txBody>
          <a:bodyPr>
            <a:normAutofit/>
          </a:bodyPr>
          <a:lstStyle/>
          <a:p>
            <a:pPr marL="514350" indent="-514350">
              <a:buFont typeface="+mj-lt"/>
              <a:buAutoNum type="arabicPeriod"/>
            </a:pPr>
            <a:r>
              <a:rPr lang="en-US" sz="2200" dirty="0">
                <a:solidFill>
                  <a:schemeClr val="bg1">
                    <a:lumMod val="65000"/>
                  </a:schemeClr>
                </a:solidFill>
              </a:rPr>
              <a:t>Define object-oriented programming</a:t>
            </a:r>
          </a:p>
          <a:p>
            <a:pPr marL="514350" indent="-514350">
              <a:buFont typeface="+mj-lt"/>
              <a:buAutoNum type="arabicPeriod"/>
            </a:pPr>
            <a:r>
              <a:rPr lang="en-US" sz="2200" dirty="0">
                <a:solidFill>
                  <a:schemeClr val="bg1">
                    <a:lumMod val="65000"/>
                  </a:schemeClr>
                </a:solidFill>
              </a:rPr>
              <a:t>Distinguish between a class and an object</a:t>
            </a:r>
          </a:p>
          <a:p>
            <a:pPr marL="514350" indent="-514350">
              <a:buFont typeface="+mj-lt"/>
              <a:buAutoNum type="arabicPeriod"/>
            </a:pPr>
            <a:r>
              <a:rPr lang="en-US" sz="2200" dirty="0">
                <a:solidFill>
                  <a:schemeClr val="bg1">
                    <a:lumMod val="65000"/>
                  </a:schemeClr>
                </a:solidFill>
              </a:rPr>
              <a:t>Identify and define “six” object-oriented concepts</a:t>
            </a:r>
          </a:p>
          <a:p>
            <a:pPr marL="514350" indent="-514350">
              <a:buFont typeface="+mj-lt"/>
              <a:buAutoNum type="arabicPeriod"/>
            </a:pPr>
            <a:r>
              <a:rPr lang="en-US" sz="2200" dirty="0"/>
              <a:t>Identify the superclass and the subclass in an inheritance relationship</a:t>
            </a:r>
          </a:p>
          <a:p>
            <a:pPr marL="514350" indent="-514350">
              <a:buFont typeface="+mj-lt"/>
              <a:buAutoNum type="arabicPeriod"/>
            </a:pPr>
            <a:r>
              <a:rPr lang="en-US" sz="2200" dirty="0"/>
              <a:t>Demonstrate inheritance, ownership, and abstraction in snippets of Java code</a:t>
            </a:r>
          </a:p>
          <a:p>
            <a:pPr marL="514350" indent="-514350">
              <a:buFont typeface="+mj-lt"/>
              <a:buAutoNum type="arabicPeriod"/>
            </a:pPr>
            <a:r>
              <a:rPr lang="en-US" sz="2200" dirty="0"/>
              <a:t>Distinguish between aggregation and composition</a:t>
            </a:r>
          </a:p>
          <a:p>
            <a:pPr marL="514350" indent="-514350">
              <a:buFont typeface="+mj-lt"/>
              <a:buAutoNum type="arabicPeriod"/>
            </a:pPr>
            <a:r>
              <a:rPr lang="en-US" sz="2200" dirty="0"/>
              <a:t>Describe how object-oriented programming is fundamentally different</a:t>
            </a:r>
          </a:p>
          <a:p>
            <a:pPr marL="514350" indent="-514350">
              <a:buFont typeface="+mj-lt"/>
              <a:buAutoNum type="arabicPeriod"/>
            </a:pPr>
            <a:r>
              <a:rPr lang="en-US" sz="2200" dirty="0"/>
              <a:t>Justify the choice to use an object-oriented approach in developing software</a:t>
            </a:r>
          </a:p>
          <a:p>
            <a:pPr marL="514350" indent="-514350">
              <a:buFont typeface="+mj-lt"/>
              <a:buAutoNum type="arabicPeriod"/>
            </a:pPr>
            <a:r>
              <a:rPr lang="en-US" sz="2200" dirty="0"/>
              <a:t>Define and demonstrate the common software patterns</a:t>
            </a:r>
          </a:p>
          <a:p>
            <a:pPr marL="514350" indent="-514350">
              <a:buFont typeface="+mj-lt"/>
              <a:buAutoNum type="arabicPeriod"/>
            </a:pPr>
            <a:r>
              <a:rPr lang="en-US" sz="2200" dirty="0"/>
              <a:t>Depict classes and their relationships using UML class diagrams</a:t>
            </a:r>
          </a:p>
          <a:p>
            <a:pPr marL="514350" indent="-514350">
              <a:buFont typeface="+mj-lt"/>
              <a:buAutoNum type="arabicPeriod"/>
            </a:pPr>
            <a:r>
              <a:rPr lang="en-US" sz="2200" dirty="0"/>
              <a:t>Explain common design patterns</a:t>
            </a:r>
          </a:p>
          <a:p>
            <a:pPr marL="514350" indent="-514350">
              <a:buFont typeface="+mj-lt"/>
              <a:buAutoNum type="arabicPeriod"/>
            </a:pPr>
            <a:r>
              <a:rPr lang="en-US" sz="2200" dirty="0"/>
              <a:t>Identify and describe characteristics of bad software: rigidity, immobility, fragility</a:t>
            </a:r>
            <a:endParaRPr lang="en-US" sz="2400" dirty="0"/>
          </a:p>
        </p:txBody>
      </p:sp>
    </p:spTree>
    <p:extLst>
      <p:ext uri="{BB962C8B-B14F-4D97-AF65-F5344CB8AC3E}">
        <p14:creationId xmlns:p14="http://schemas.microsoft.com/office/powerpoint/2010/main" val="3309907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fontScale="90000"/>
          </a:bodyPr>
          <a:lstStyle/>
          <a:p>
            <a:r>
              <a:rPr lang="en-US" sz="3200" dirty="0"/>
              <a:t>Identify the superclass and the subclass in an inheritance relationship</a:t>
            </a:r>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3"/>
          <a:stretch>
            <a:fillRect/>
          </a:stretch>
        </p:blipFill>
        <p:spPr>
          <a:xfrm>
            <a:off x="5857230" y="1122398"/>
            <a:ext cx="4114800" cy="5350820"/>
          </a:xfrm>
          <a:prstGeom prst="rect">
            <a:avLst/>
          </a:prstGeom>
        </p:spPr>
      </p:pic>
      <p:sp>
        <p:nvSpPr>
          <p:cNvPr id="10" name="Arrow: Down 9"/>
          <p:cNvSpPr/>
          <p:nvPr/>
        </p:nvSpPr>
        <p:spPr>
          <a:xfrm rot="16200000">
            <a:off x="1530744" y="1382643"/>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p:cNvSpPr/>
          <p:nvPr/>
        </p:nvSpPr>
        <p:spPr>
          <a:xfrm rot="16200000">
            <a:off x="5391872" y="1859721"/>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p:cNvSpPr/>
          <p:nvPr/>
        </p:nvSpPr>
        <p:spPr>
          <a:xfrm rot="16200000">
            <a:off x="1530744" y="3977836"/>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p:cNvSpPr txBox="1">
            <a:spLocks/>
          </p:cNvSpPr>
          <p:nvPr/>
        </p:nvSpPr>
        <p:spPr>
          <a:xfrm>
            <a:off x="1968066" y="3753808"/>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Superclass</a:t>
            </a:r>
          </a:p>
        </p:txBody>
      </p:sp>
    </p:spTree>
    <p:extLst>
      <p:ext uri="{BB962C8B-B14F-4D97-AF65-F5344CB8AC3E}">
        <p14:creationId xmlns:p14="http://schemas.microsoft.com/office/powerpoint/2010/main" val="2097565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fontScale="90000"/>
          </a:bodyPr>
          <a:lstStyle/>
          <a:p>
            <a:r>
              <a:rPr lang="en-US" sz="3200" dirty="0"/>
              <a:t>Identify the superclass and the subclass in an inheritance relationship</a:t>
            </a:r>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3"/>
          <a:stretch>
            <a:fillRect/>
          </a:stretch>
        </p:blipFill>
        <p:spPr>
          <a:xfrm>
            <a:off x="5857230" y="1122398"/>
            <a:ext cx="4114800" cy="5350820"/>
          </a:xfrm>
          <a:prstGeom prst="rect">
            <a:avLst/>
          </a:prstGeom>
        </p:spPr>
      </p:pic>
      <p:sp>
        <p:nvSpPr>
          <p:cNvPr id="10" name="Arrow: Down 9"/>
          <p:cNvSpPr/>
          <p:nvPr/>
        </p:nvSpPr>
        <p:spPr>
          <a:xfrm rot="16200000">
            <a:off x="555486" y="2102302"/>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p:cNvSpPr/>
          <p:nvPr/>
        </p:nvSpPr>
        <p:spPr>
          <a:xfrm rot="16200000">
            <a:off x="5342973" y="2598087"/>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p:cNvSpPr/>
          <p:nvPr/>
        </p:nvSpPr>
        <p:spPr>
          <a:xfrm rot="16200000">
            <a:off x="1530744" y="3977836"/>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p:cNvSpPr txBox="1">
            <a:spLocks/>
          </p:cNvSpPr>
          <p:nvPr/>
        </p:nvSpPr>
        <p:spPr>
          <a:xfrm>
            <a:off x="1968066" y="3753808"/>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Subclass</a:t>
            </a:r>
          </a:p>
        </p:txBody>
      </p:sp>
      <p:sp>
        <p:nvSpPr>
          <p:cNvPr id="19" name="Arrow: Down 18"/>
          <p:cNvSpPr/>
          <p:nvPr/>
        </p:nvSpPr>
        <p:spPr>
          <a:xfrm rot="16200000">
            <a:off x="5363445" y="3552420"/>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702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Effect transition="in" filter="fade">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fontScale="90000"/>
          </a:bodyPr>
          <a:lstStyle/>
          <a:p>
            <a:r>
              <a:rPr lang="en-US" sz="3200" dirty="0"/>
              <a:t>Identify the superclass and the subclass in an inheritance relationship</a:t>
            </a:r>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3"/>
          <a:stretch>
            <a:fillRect/>
          </a:stretch>
        </p:blipFill>
        <p:spPr>
          <a:xfrm>
            <a:off x="5857230" y="1122398"/>
            <a:ext cx="4114800" cy="5350820"/>
          </a:xfrm>
          <a:prstGeom prst="rect">
            <a:avLst/>
          </a:prstGeom>
        </p:spPr>
      </p:pic>
      <p:sp>
        <p:nvSpPr>
          <p:cNvPr id="10" name="Arrow: Down 9"/>
          <p:cNvSpPr/>
          <p:nvPr/>
        </p:nvSpPr>
        <p:spPr>
          <a:xfrm rot="16200000">
            <a:off x="1524586" y="1368872"/>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p:cNvSpPr/>
          <p:nvPr/>
        </p:nvSpPr>
        <p:spPr>
          <a:xfrm rot="16200000">
            <a:off x="5363445" y="1836034"/>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p:cNvSpPr/>
          <p:nvPr/>
        </p:nvSpPr>
        <p:spPr>
          <a:xfrm rot="16200000">
            <a:off x="1530744" y="3977836"/>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p:cNvSpPr txBox="1">
            <a:spLocks/>
          </p:cNvSpPr>
          <p:nvPr/>
        </p:nvSpPr>
        <p:spPr>
          <a:xfrm>
            <a:off x="1968066" y="3753808"/>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Abstraction</a:t>
            </a:r>
          </a:p>
        </p:txBody>
      </p:sp>
    </p:spTree>
    <p:extLst>
      <p:ext uri="{BB962C8B-B14F-4D97-AF65-F5344CB8AC3E}">
        <p14:creationId xmlns:p14="http://schemas.microsoft.com/office/powerpoint/2010/main" val="196873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200" dirty="0"/>
              <a:t>Define Object-Oriented Programming </a:t>
            </a:r>
            <a:r>
              <a:rPr lang="en-US" sz="3200" dirty="0">
                <a:hlinkClick r:id="rId3"/>
              </a:rPr>
              <a:t>[Link]</a:t>
            </a:r>
            <a:endParaRPr lang="en-US" sz="3200" dirty="0"/>
          </a:p>
        </p:txBody>
      </p:sp>
      <p:sp>
        <p:nvSpPr>
          <p:cNvPr id="3" name="Content Placeholder 2"/>
          <p:cNvSpPr>
            <a:spLocks noGrp="1"/>
          </p:cNvSpPr>
          <p:nvPr>
            <p:ph idx="1"/>
          </p:nvPr>
        </p:nvSpPr>
        <p:spPr>
          <a:xfrm>
            <a:off x="838200" y="1051756"/>
            <a:ext cx="10622974" cy="1883743"/>
          </a:xfrm>
        </p:spPr>
        <p:txBody>
          <a:bodyPr>
            <a:normAutofit lnSpcReduction="10000"/>
          </a:bodyPr>
          <a:lstStyle/>
          <a:p>
            <a:pPr marL="0" indent="0">
              <a:buNone/>
            </a:pPr>
            <a:r>
              <a:rPr lang="en-US" sz="2000" dirty="0"/>
              <a:t>Object-oriented programming (OOP) is a programming model based on the concept of "objects", which contain both Attributes (</a:t>
            </a:r>
            <a:r>
              <a:rPr lang="en-US" sz="2000" u="sng" dirty="0"/>
              <a:t>data)</a:t>
            </a:r>
            <a:r>
              <a:rPr lang="en-US" sz="2000" dirty="0"/>
              <a:t> and Methods (</a:t>
            </a:r>
            <a:r>
              <a:rPr lang="en-US" sz="2000" u="sng" dirty="0"/>
              <a:t>procedures)</a:t>
            </a:r>
            <a:r>
              <a:rPr lang="en-US" sz="2000" dirty="0"/>
              <a:t> that operate on that those attributes. </a:t>
            </a:r>
          </a:p>
          <a:p>
            <a:pPr marL="0" indent="0">
              <a:buNone/>
            </a:pPr>
            <a:r>
              <a:rPr lang="en-US" sz="2000" dirty="0"/>
              <a:t>Most popular OOP languages are class-based, meaning that </a:t>
            </a:r>
            <a:r>
              <a:rPr lang="en-US" sz="2000" u="sng" dirty="0"/>
              <a:t>objects</a:t>
            </a:r>
            <a:r>
              <a:rPr lang="en-US" sz="2000" dirty="0"/>
              <a:t> are instances of </a:t>
            </a:r>
            <a:r>
              <a:rPr lang="en-US" sz="2000" u="sng" dirty="0"/>
              <a:t>classes</a:t>
            </a:r>
            <a:r>
              <a:rPr lang="en-US" sz="2000" dirty="0"/>
              <a:t>.</a:t>
            </a:r>
          </a:p>
          <a:p>
            <a:pPr marL="0" indent="0">
              <a:buNone/>
            </a:pPr>
            <a:r>
              <a:rPr lang="en-US" sz="2000" dirty="0"/>
              <a:t>It includes concepts, patterns, and principles for designing and implementing modern software products.</a:t>
            </a:r>
          </a:p>
        </p:txBody>
      </p:sp>
    </p:spTree>
    <p:extLst>
      <p:ext uri="{BB962C8B-B14F-4D97-AF65-F5344CB8AC3E}">
        <p14:creationId xmlns:p14="http://schemas.microsoft.com/office/powerpoint/2010/main" val="3718402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516850" cy="1325563"/>
          </a:xfrm>
        </p:spPr>
        <p:txBody>
          <a:bodyPr/>
          <a:lstStyle/>
          <a:p>
            <a:r>
              <a:rPr lang="en-US" dirty="0"/>
              <a:t>Polymorphism</a:t>
            </a:r>
          </a:p>
        </p:txBody>
      </p:sp>
      <p:pic>
        <p:nvPicPr>
          <p:cNvPr id="4" name="Picture 3"/>
          <p:cNvPicPr>
            <a:picLocks noChangeAspect="1"/>
          </p:cNvPicPr>
          <p:nvPr/>
        </p:nvPicPr>
        <p:blipFill>
          <a:blip r:embed="rId2"/>
          <a:stretch>
            <a:fillRect/>
          </a:stretch>
        </p:blipFill>
        <p:spPr>
          <a:xfrm>
            <a:off x="4975566" y="287079"/>
            <a:ext cx="4653899" cy="6334694"/>
          </a:xfrm>
          <a:prstGeom prst="rect">
            <a:avLst/>
          </a:prstGeom>
        </p:spPr>
      </p:pic>
      <p:cxnSp>
        <p:nvCxnSpPr>
          <p:cNvPr id="5" name="Straight Connector 4"/>
          <p:cNvCxnSpPr>
            <a:stCxn id="7" idx="2"/>
            <a:endCxn id="8" idx="0"/>
          </p:cNvCxnSpPr>
          <p:nvPr/>
        </p:nvCxnSpPr>
        <p:spPr>
          <a:xfrm flipH="1">
            <a:off x="1520272" y="2399108"/>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a:stCxn id="7" idx="2"/>
            <a:endCxn id="9" idx="0"/>
          </p:cNvCxnSpPr>
          <p:nvPr/>
        </p:nvCxnSpPr>
        <p:spPr>
          <a:xfrm>
            <a:off x="2544818" y="2399108"/>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Rounded Corners 6"/>
          <p:cNvSpPr/>
          <p:nvPr/>
        </p:nvSpPr>
        <p:spPr>
          <a:xfrm>
            <a:off x="1498392" y="1861226"/>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Animal</a:t>
            </a:r>
          </a:p>
        </p:txBody>
      </p:sp>
      <p:sp>
        <p:nvSpPr>
          <p:cNvPr id="8" name="Rectangle: Rounded Corners 7"/>
          <p:cNvSpPr/>
          <p:nvPr/>
        </p:nvSpPr>
        <p:spPr>
          <a:xfrm>
            <a:off x="473846" y="2567113"/>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Dog</a:t>
            </a:r>
          </a:p>
        </p:txBody>
      </p:sp>
      <p:sp>
        <p:nvSpPr>
          <p:cNvPr id="9" name="Rectangle: Rounded Corners 8"/>
          <p:cNvSpPr/>
          <p:nvPr/>
        </p:nvSpPr>
        <p:spPr>
          <a:xfrm>
            <a:off x="2635970" y="2567113"/>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a:t>
            </a:r>
          </a:p>
        </p:txBody>
      </p:sp>
      <p:cxnSp>
        <p:nvCxnSpPr>
          <p:cNvPr id="10" name="Straight Connector 9"/>
          <p:cNvCxnSpPr>
            <a:endCxn id="11" idx="0"/>
          </p:cNvCxnSpPr>
          <p:nvPr/>
        </p:nvCxnSpPr>
        <p:spPr>
          <a:xfrm flipH="1">
            <a:off x="3682396" y="3104995"/>
            <a:ext cx="1" cy="1955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Rounded Corners 10"/>
          <p:cNvSpPr/>
          <p:nvPr/>
        </p:nvSpPr>
        <p:spPr>
          <a:xfrm>
            <a:off x="2635970" y="3300497"/>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Bigcat</a:t>
            </a:r>
            <a:endParaRPr lang="en-US" dirty="0"/>
          </a:p>
        </p:txBody>
      </p:sp>
      <p:pic>
        <p:nvPicPr>
          <p:cNvPr id="12" name="Picture 11"/>
          <p:cNvPicPr>
            <a:picLocks noChangeAspect="1"/>
          </p:cNvPicPr>
          <p:nvPr/>
        </p:nvPicPr>
        <p:blipFill>
          <a:blip r:embed="rId3"/>
          <a:stretch>
            <a:fillRect/>
          </a:stretch>
        </p:blipFill>
        <p:spPr>
          <a:xfrm>
            <a:off x="8005165" y="684121"/>
            <a:ext cx="4128608" cy="6125723"/>
          </a:xfrm>
          <a:prstGeom prst="rect">
            <a:avLst/>
          </a:prstGeom>
        </p:spPr>
      </p:pic>
      <p:sp>
        <p:nvSpPr>
          <p:cNvPr id="15" name="Arrow: Down 14"/>
          <p:cNvSpPr/>
          <p:nvPr/>
        </p:nvSpPr>
        <p:spPr>
          <a:xfrm rot="16200000">
            <a:off x="5218144" y="5889788"/>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p:cNvSpPr/>
          <p:nvPr/>
        </p:nvSpPr>
        <p:spPr>
          <a:xfrm rot="16200000">
            <a:off x="1530745" y="4770828"/>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txBox="1">
            <a:spLocks/>
          </p:cNvSpPr>
          <p:nvPr/>
        </p:nvSpPr>
        <p:spPr>
          <a:xfrm>
            <a:off x="1968067" y="4546800"/>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Polymorphic</a:t>
            </a:r>
          </a:p>
        </p:txBody>
      </p:sp>
    </p:spTree>
    <p:extLst>
      <p:ext uri="{BB962C8B-B14F-4D97-AF65-F5344CB8AC3E}">
        <p14:creationId xmlns:p14="http://schemas.microsoft.com/office/powerpoint/2010/main" val="260670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fltVal val="0"/>
                                          </p:val>
                                        </p:tav>
                                        <p:tav tm="100000">
                                          <p:val>
                                            <p:strVal val="#ppt_w"/>
                                          </p:val>
                                        </p:tav>
                                      </p:tavLst>
                                    </p:anim>
                                    <p:anim calcmode="lin" valueType="num">
                                      <p:cBhvr>
                                        <p:cTn id="20" dur="500" fill="hold"/>
                                        <p:tgtEl>
                                          <p:spTgt spid="16"/>
                                        </p:tgtEl>
                                        <p:attrNameLst>
                                          <p:attrName>ppt_h</p:attrName>
                                        </p:attrNameLst>
                                      </p:cBhvr>
                                      <p:tavLst>
                                        <p:tav tm="0">
                                          <p:val>
                                            <p:fltVal val="0"/>
                                          </p:val>
                                        </p:tav>
                                        <p:tav tm="100000">
                                          <p:val>
                                            <p:strVal val="#ppt_h"/>
                                          </p:val>
                                        </p:tav>
                                      </p:tavLst>
                                    </p:anim>
                                    <p:animEffect transition="in" filter="fade">
                                      <p:cBhvr>
                                        <p:cTn id="21" dur="500"/>
                                        <p:tgtEl>
                                          <p:spTgt spid="1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500" fill="hold"/>
                                        <p:tgtEl>
                                          <p:spTgt spid="17"/>
                                        </p:tgtEl>
                                        <p:attrNameLst>
                                          <p:attrName>ppt_w</p:attrName>
                                        </p:attrNameLst>
                                      </p:cBhvr>
                                      <p:tavLst>
                                        <p:tav tm="0">
                                          <p:val>
                                            <p:fltVal val="0"/>
                                          </p:val>
                                        </p:tav>
                                        <p:tav tm="100000">
                                          <p:val>
                                            <p:strVal val="#ppt_w"/>
                                          </p:val>
                                        </p:tav>
                                      </p:tavLst>
                                    </p:anim>
                                    <p:anim calcmode="lin" valueType="num">
                                      <p:cBhvr>
                                        <p:cTn id="25" dur="500" fill="hold"/>
                                        <p:tgtEl>
                                          <p:spTgt spid="17"/>
                                        </p:tgtEl>
                                        <p:attrNameLst>
                                          <p:attrName>ppt_h</p:attrName>
                                        </p:attrNameLst>
                                      </p:cBhvr>
                                      <p:tavLst>
                                        <p:tav tm="0">
                                          <p:val>
                                            <p:fltVal val="0"/>
                                          </p:val>
                                        </p:tav>
                                        <p:tav tm="100000">
                                          <p:val>
                                            <p:strVal val="#ppt_h"/>
                                          </p:val>
                                        </p:tav>
                                      </p:tavLst>
                                    </p:anim>
                                    <p:animEffect transition="in" filter="fade">
                                      <p:cBhvr>
                                        <p:cTn id="26" dur="500"/>
                                        <p:tgtEl>
                                          <p:spTgt spid="17"/>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 &amp; Aggregation</a:t>
            </a:r>
          </a:p>
        </p:txBody>
      </p:sp>
      <p:sp>
        <p:nvSpPr>
          <p:cNvPr id="3" name="Content Placeholder 2"/>
          <p:cNvSpPr>
            <a:spLocks noGrp="1"/>
          </p:cNvSpPr>
          <p:nvPr>
            <p:ph idx="1"/>
          </p:nvPr>
        </p:nvSpPr>
        <p:spPr>
          <a:xfrm>
            <a:off x="838200" y="1825625"/>
            <a:ext cx="10515600" cy="1909248"/>
          </a:xfrm>
        </p:spPr>
        <p:txBody>
          <a:bodyPr>
            <a:normAutofit/>
          </a:bodyPr>
          <a:lstStyle/>
          <a:p>
            <a:pPr marL="0" indent="0">
              <a:buNone/>
            </a:pPr>
            <a:r>
              <a:rPr lang="en-US" sz="2000" u="sng" dirty="0"/>
              <a:t>Composition</a:t>
            </a:r>
            <a:r>
              <a:rPr lang="en-US" sz="2000" dirty="0"/>
              <a:t>: A relationship where an object will not exist without the  parent object. For  example, it is unlikely that the “Nose” object will exist after the “Person” object is gone. </a:t>
            </a:r>
          </a:p>
          <a:p>
            <a:pPr marL="0" indent="0">
              <a:buNone/>
            </a:pPr>
            <a:r>
              <a:rPr lang="en-US" sz="2000" u="sng" dirty="0"/>
              <a:t>Aggregation</a:t>
            </a:r>
            <a:r>
              <a:rPr lang="en-US" sz="2000" dirty="0"/>
              <a:t>: A relationship where multiple objects will likely continue to exist independent of each other. For example, we might have a “Household” object and a “Person” object. It would be very reasonable to expect our “Person” object to continue to exist even if our “Household” object was deleted. </a:t>
            </a:r>
          </a:p>
          <a:p>
            <a:pPr marL="0" indent="0">
              <a:buNone/>
            </a:pPr>
            <a:endParaRPr lang="en-US" sz="2000" dirty="0"/>
          </a:p>
          <a:p>
            <a:pPr marL="0" indent="0">
              <a:buNone/>
            </a:pPr>
            <a:endParaRPr lang="en-US" sz="2000" dirty="0"/>
          </a:p>
        </p:txBody>
      </p:sp>
      <p:grpSp>
        <p:nvGrpSpPr>
          <p:cNvPr id="7" name="Group 6"/>
          <p:cNvGrpSpPr/>
          <p:nvPr/>
        </p:nvGrpSpPr>
        <p:grpSpPr>
          <a:xfrm>
            <a:off x="838200" y="3942054"/>
            <a:ext cx="10515600" cy="2052378"/>
            <a:chOff x="838200" y="3942054"/>
            <a:chExt cx="10515600" cy="2052378"/>
          </a:xfrm>
        </p:grpSpPr>
        <p:pic>
          <p:nvPicPr>
            <p:cNvPr id="5" name="Picture 4"/>
            <p:cNvPicPr>
              <a:picLocks noChangeAspect="1"/>
            </p:cNvPicPr>
            <p:nvPr/>
          </p:nvPicPr>
          <p:blipFill>
            <a:blip r:embed="rId2"/>
            <a:stretch>
              <a:fillRect/>
            </a:stretch>
          </p:blipFill>
          <p:spPr>
            <a:xfrm>
              <a:off x="1398431" y="4263442"/>
              <a:ext cx="9395138" cy="1730990"/>
            </a:xfrm>
            <a:prstGeom prst="rect">
              <a:avLst/>
            </a:prstGeom>
          </p:spPr>
        </p:pic>
        <p:sp>
          <p:nvSpPr>
            <p:cNvPr id="6" name="Content Placeholder 2"/>
            <p:cNvSpPr txBox="1">
              <a:spLocks/>
            </p:cNvSpPr>
            <p:nvPr/>
          </p:nvSpPr>
          <p:spPr>
            <a:xfrm>
              <a:off x="838200" y="3942054"/>
              <a:ext cx="10515600" cy="404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Our First UML:</a:t>
              </a: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grpSp>
    </p:spTree>
    <p:extLst>
      <p:ext uri="{BB962C8B-B14F-4D97-AF65-F5344CB8AC3E}">
        <p14:creationId xmlns:p14="http://schemas.microsoft.com/office/powerpoint/2010/main" val="357804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Unified Modeling Language </a:t>
            </a:r>
            <a:r>
              <a:rPr lang="en-US" dirty="0">
                <a:hlinkClick r:id="rId3"/>
              </a:rPr>
              <a:t>[Link]</a:t>
            </a:r>
            <a:endParaRPr lang="en-US" dirty="0"/>
          </a:p>
        </p:txBody>
      </p:sp>
      <p:sp>
        <p:nvSpPr>
          <p:cNvPr id="3" name="Content Placeholder 2"/>
          <p:cNvSpPr>
            <a:spLocks noGrp="1"/>
          </p:cNvSpPr>
          <p:nvPr>
            <p:ph idx="1"/>
          </p:nvPr>
        </p:nvSpPr>
        <p:spPr>
          <a:xfrm>
            <a:off x="838200" y="1825624"/>
            <a:ext cx="8447468" cy="4800555"/>
          </a:xfrm>
        </p:spPr>
        <p:txBody>
          <a:bodyPr>
            <a:normAutofit/>
          </a:bodyPr>
          <a:lstStyle/>
          <a:p>
            <a:pPr marL="0" indent="0">
              <a:buNone/>
            </a:pPr>
            <a:r>
              <a:rPr lang="en-US" sz="2000" dirty="0"/>
              <a:t>The Unified Modeling Language (UML) is a general-purpose, developmental, modeling language in the field of software engineering, that is intended to provide a standard way to visualize the design of a system.</a:t>
            </a:r>
          </a:p>
          <a:p>
            <a:pPr marL="0" indent="0">
              <a:buNone/>
            </a:pPr>
            <a:r>
              <a:rPr lang="en-US" sz="2000" dirty="0"/>
              <a:t>For our purposes we will limit our UML usage to diagrams where:</a:t>
            </a:r>
          </a:p>
          <a:p>
            <a:r>
              <a:rPr lang="en-US" sz="2000" dirty="0"/>
              <a:t>Classes as boxes with three sections, the top of which specifies the name of the class, the middle of which specifies the data, and the bottom of which specifies the functions.</a:t>
            </a:r>
          </a:p>
          <a:p>
            <a:r>
              <a:rPr lang="en-US" sz="2000" dirty="0"/>
              <a:t>Lines between the classes.</a:t>
            </a:r>
          </a:p>
          <a:p>
            <a:pPr lvl="1"/>
            <a:r>
              <a:rPr lang="en-US" sz="1600" dirty="0"/>
              <a:t>A line with an arrow / triangle pointing to the parent – inheritance</a:t>
            </a:r>
          </a:p>
          <a:p>
            <a:pPr lvl="1"/>
            <a:r>
              <a:rPr lang="en-US" sz="1600" dirty="0"/>
              <a:t>A line with a filled diamond next to the owner – composition</a:t>
            </a:r>
          </a:p>
          <a:p>
            <a:pPr lvl="1"/>
            <a:r>
              <a:rPr lang="en-US" sz="1600" dirty="0"/>
              <a:t>A line with an open  diamond next to the owner – aggregation</a:t>
            </a:r>
          </a:p>
          <a:p>
            <a:pPr lvl="1"/>
            <a:r>
              <a:rPr lang="en-US" sz="1600" dirty="0"/>
              <a:t>A line with no decorations – just an association (a using kind of relationship)</a:t>
            </a:r>
          </a:p>
          <a:p>
            <a:pPr marL="0" indent="0">
              <a:buNone/>
            </a:pPr>
            <a:endParaRPr lang="en-US" sz="2000" dirty="0"/>
          </a:p>
          <a:p>
            <a:pPr marL="0" indent="0">
              <a:buNone/>
            </a:pPr>
            <a:endParaRPr lang="en-US" sz="2000" dirty="0"/>
          </a:p>
          <a:p>
            <a:pPr marL="0" indent="0">
              <a:buNone/>
            </a:pPr>
            <a:endParaRPr lang="en-US" sz="2000" dirty="0"/>
          </a:p>
        </p:txBody>
      </p:sp>
      <p:pic>
        <p:nvPicPr>
          <p:cNvPr id="4" name="Picture 3"/>
          <p:cNvPicPr>
            <a:picLocks noChangeAspect="1"/>
          </p:cNvPicPr>
          <p:nvPr/>
        </p:nvPicPr>
        <p:blipFill>
          <a:blip r:embed="rId4"/>
          <a:stretch>
            <a:fillRect/>
          </a:stretch>
        </p:blipFill>
        <p:spPr>
          <a:xfrm>
            <a:off x="9285668" y="1497370"/>
            <a:ext cx="2579002" cy="3158343"/>
          </a:xfrm>
          <a:prstGeom prst="rect">
            <a:avLst/>
          </a:prstGeom>
        </p:spPr>
      </p:pic>
    </p:spTree>
    <p:extLst>
      <p:ext uri="{BB962C8B-B14F-4D97-AF65-F5344CB8AC3E}">
        <p14:creationId xmlns:p14="http://schemas.microsoft.com/office/powerpoint/2010/main" val="330146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Example: Robot Arm</a:t>
            </a: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1079737" y="2273122"/>
            <a:ext cx="3658870" cy="3277235"/>
          </a:xfrm>
          <a:prstGeom prst="rect">
            <a:avLst/>
          </a:prstGeom>
          <a:noFill/>
          <a:ln>
            <a:noFill/>
          </a:ln>
        </p:spPr>
      </p:pic>
      <p:pic>
        <p:nvPicPr>
          <p:cNvPr id="8" name="Picture 7"/>
          <p:cNvPicPr>
            <a:picLocks noChangeAspect="1"/>
          </p:cNvPicPr>
          <p:nvPr/>
        </p:nvPicPr>
        <p:blipFill>
          <a:blip r:embed="rId4"/>
          <a:stretch>
            <a:fillRect/>
          </a:stretch>
        </p:blipFill>
        <p:spPr>
          <a:xfrm>
            <a:off x="5925355" y="2234485"/>
            <a:ext cx="4114800" cy="3714062"/>
          </a:xfrm>
          <a:prstGeom prst="rect">
            <a:avLst/>
          </a:prstGeom>
        </p:spPr>
      </p:pic>
      <p:sp>
        <p:nvSpPr>
          <p:cNvPr id="9" name="Content Placeholder 2"/>
          <p:cNvSpPr txBox="1">
            <a:spLocks/>
          </p:cNvSpPr>
          <p:nvPr/>
        </p:nvSpPr>
        <p:spPr>
          <a:xfrm>
            <a:off x="838200" y="1947212"/>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UML:</a:t>
            </a:r>
          </a:p>
          <a:p>
            <a:pPr marL="0" indent="0">
              <a:buFont typeface="Arial" panose="020B0604020202020204" pitchFamily="34" charset="0"/>
              <a:buNone/>
            </a:pPr>
            <a:endParaRPr lang="en-US" sz="2400" dirty="0"/>
          </a:p>
        </p:txBody>
      </p:sp>
      <p:sp>
        <p:nvSpPr>
          <p:cNvPr id="10" name="Content Placeholder 2"/>
          <p:cNvSpPr txBox="1">
            <a:spLocks/>
          </p:cNvSpPr>
          <p:nvPr/>
        </p:nvSpPr>
        <p:spPr>
          <a:xfrm>
            <a:off x="5836494" y="1947212"/>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1699859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Explain common design patterns</a:t>
            </a:r>
            <a:br>
              <a:rPr lang="en-US" dirty="0"/>
            </a:b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53413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Define and demonstrate the common software patterns</a:t>
            </a:r>
            <a:br>
              <a:rPr lang="en-US" dirty="0"/>
            </a:b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662649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Identify and describe characteristics of bad software: rigidity, immobility, fragility</a:t>
            </a:r>
            <a:br>
              <a:rPr lang="en-US" dirty="0"/>
            </a:b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6258024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Describe how object-oriented programming is fundamentally different</a:t>
            </a:r>
            <a:br>
              <a:rPr lang="en-US" dirty="0"/>
            </a:b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702787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Justify the choice to use an object-oriented approach in developing software</a:t>
            </a:r>
            <a:br>
              <a:rPr lang="en-US" dirty="0"/>
            </a:b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977180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Bonus Slides</a:t>
            </a:r>
          </a:p>
        </p:txBody>
      </p:sp>
      <p:sp>
        <p:nvSpPr>
          <p:cNvPr id="3" name="Content Placeholder 2"/>
          <p:cNvSpPr>
            <a:spLocks noGrp="1"/>
          </p:cNvSpPr>
          <p:nvPr>
            <p:ph idx="1"/>
          </p:nvPr>
        </p:nvSpPr>
        <p:spPr/>
        <p:txBody>
          <a:bodyPr/>
          <a:lstStyle/>
          <a:p>
            <a:r>
              <a:rPr lang="en-US" dirty="0">
                <a:hlinkClick r:id="rId2"/>
              </a:rPr>
              <a:t>Waterfall</a:t>
            </a:r>
            <a:r>
              <a:rPr lang="en-US" dirty="0"/>
              <a:t> vs </a:t>
            </a:r>
            <a:r>
              <a:rPr lang="en-US" dirty="0">
                <a:hlinkClick r:id="rId3"/>
              </a:rPr>
              <a:t>Iterative</a:t>
            </a:r>
            <a:r>
              <a:rPr lang="en-US" dirty="0"/>
              <a:t> vs </a:t>
            </a:r>
            <a:r>
              <a:rPr lang="en-US" dirty="0">
                <a:hlinkClick r:id="rId4"/>
              </a:rPr>
              <a:t>Agile</a:t>
            </a:r>
            <a:endParaRPr lang="en-US" dirty="0"/>
          </a:p>
        </p:txBody>
      </p:sp>
    </p:spTree>
    <p:extLst>
      <p:ext uri="{BB962C8B-B14F-4D97-AF65-F5344CB8AC3E}">
        <p14:creationId xmlns:p14="http://schemas.microsoft.com/office/powerpoint/2010/main" val="1806849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Position Object-Oriented Programming within Various Development Methodologies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2334" y="1690688"/>
            <a:ext cx="8147331" cy="4888399"/>
          </a:xfrm>
          <a:prstGeom prst="rect">
            <a:avLst/>
          </a:prstGeom>
        </p:spPr>
      </p:pic>
      <p:sp>
        <p:nvSpPr>
          <p:cNvPr id="11" name="Arrow: Down 10"/>
          <p:cNvSpPr/>
          <p:nvPr/>
        </p:nvSpPr>
        <p:spPr>
          <a:xfrm>
            <a:off x="4653422" y="199705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p:cNvSpPr/>
          <p:nvPr/>
        </p:nvSpPr>
        <p:spPr>
          <a:xfrm>
            <a:off x="5508411" y="1997052"/>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p:cNvSpPr/>
          <p:nvPr/>
        </p:nvSpPr>
        <p:spPr>
          <a:xfrm>
            <a:off x="6363400" y="1997051"/>
            <a:ext cx="565426" cy="309217"/>
          </a:xfrm>
          <a:prstGeom prst="down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p:cNvSpPr/>
          <p:nvPr/>
        </p:nvSpPr>
        <p:spPr>
          <a:xfrm rot="13859032">
            <a:off x="4277720" y="4545474"/>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p:cNvSpPr/>
          <p:nvPr/>
        </p:nvSpPr>
        <p:spPr>
          <a:xfrm rot="13859032">
            <a:off x="6080687" y="4545476"/>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p:cNvSpPr/>
          <p:nvPr/>
        </p:nvSpPr>
        <p:spPr>
          <a:xfrm rot="13859032">
            <a:off x="7861032" y="454547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817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500" fill="hold"/>
                                        <p:tgtEl>
                                          <p:spTgt spid="16"/>
                                        </p:tgtEl>
                                        <p:attrNameLst>
                                          <p:attrName>ppt_w</p:attrName>
                                        </p:attrNameLst>
                                      </p:cBhvr>
                                      <p:tavLst>
                                        <p:tav tm="0">
                                          <p:val>
                                            <p:fltVal val="0"/>
                                          </p:val>
                                        </p:tav>
                                        <p:tav tm="100000">
                                          <p:val>
                                            <p:strVal val="#ppt_w"/>
                                          </p:val>
                                        </p:tav>
                                      </p:tavLst>
                                    </p:anim>
                                    <p:anim calcmode="lin" valueType="num">
                                      <p:cBhvr>
                                        <p:cTn id="39" dur="500" fill="hold"/>
                                        <p:tgtEl>
                                          <p:spTgt spid="16"/>
                                        </p:tgtEl>
                                        <p:attrNameLst>
                                          <p:attrName>ppt_h</p:attrName>
                                        </p:attrNameLst>
                                      </p:cBhvr>
                                      <p:tavLst>
                                        <p:tav tm="0">
                                          <p:val>
                                            <p:fltVal val="0"/>
                                          </p:val>
                                        </p:tav>
                                        <p:tav tm="100000">
                                          <p:val>
                                            <p:strVal val="#ppt_h"/>
                                          </p:val>
                                        </p:tav>
                                      </p:tavLst>
                                    </p:anim>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798"/>
            <a:ext cx="10515600" cy="692398"/>
          </a:xfrm>
        </p:spPr>
        <p:txBody>
          <a:bodyPr anchor="ctr">
            <a:normAutofit/>
          </a:bodyPr>
          <a:lstStyle/>
          <a:p>
            <a:r>
              <a:rPr lang="en-US" sz="3200" dirty="0">
                <a:hlinkClick r:id="rId2"/>
              </a:rPr>
              <a:t>Waterfall</a:t>
            </a:r>
            <a:r>
              <a:rPr lang="en-US" sz="3200" dirty="0"/>
              <a:t> vs </a:t>
            </a:r>
            <a:r>
              <a:rPr lang="en-US" sz="3200" dirty="0">
                <a:hlinkClick r:id="rId3"/>
              </a:rPr>
              <a:t>Iterative</a:t>
            </a:r>
            <a:r>
              <a:rPr lang="en-US" sz="3200" dirty="0"/>
              <a:t> vs </a:t>
            </a:r>
            <a:r>
              <a:rPr lang="en-US" sz="3200" dirty="0">
                <a:hlinkClick r:id="rId4"/>
              </a:rPr>
              <a:t>Agile</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32675841"/>
              </p:ext>
            </p:extLst>
          </p:nvPr>
        </p:nvGraphicFramePr>
        <p:xfrm>
          <a:off x="838200" y="1038714"/>
          <a:ext cx="10515600" cy="5712206"/>
        </p:xfrm>
        <a:graphic>
          <a:graphicData uri="http://schemas.openxmlformats.org/drawingml/2006/table">
            <a:tbl>
              <a:tblPr firstRow="1" bandRow="1">
                <a:tableStyleId>{5C22544A-7EE6-4342-B048-85BDC9FD1C3A}</a:tableStyleId>
              </a:tblPr>
              <a:tblGrid>
                <a:gridCol w="1358245">
                  <a:extLst>
                    <a:ext uri="{9D8B030D-6E8A-4147-A177-3AD203B41FA5}">
                      <a16:colId xmlns:a16="http://schemas.microsoft.com/office/drawing/2014/main" val="20000"/>
                    </a:ext>
                  </a:extLst>
                </a:gridCol>
                <a:gridCol w="3044858">
                  <a:extLst>
                    <a:ext uri="{9D8B030D-6E8A-4147-A177-3AD203B41FA5}">
                      <a16:colId xmlns:a16="http://schemas.microsoft.com/office/drawing/2014/main" val="20001"/>
                    </a:ext>
                  </a:extLst>
                </a:gridCol>
                <a:gridCol w="3063711">
                  <a:extLst>
                    <a:ext uri="{9D8B030D-6E8A-4147-A177-3AD203B41FA5}">
                      <a16:colId xmlns:a16="http://schemas.microsoft.com/office/drawing/2014/main" val="20002"/>
                    </a:ext>
                  </a:extLst>
                </a:gridCol>
                <a:gridCol w="3048786">
                  <a:extLst>
                    <a:ext uri="{9D8B030D-6E8A-4147-A177-3AD203B41FA5}">
                      <a16:colId xmlns:a16="http://schemas.microsoft.com/office/drawing/2014/main" val="20003"/>
                    </a:ext>
                  </a:extLst>
                </a:gridCol>
              </a:tblGrid>
              <a:tr h="370840">
                <a:tc>
                  <a:txBody>
                    <a:bodyPr/>
                    <a:lstStyle/>
                    <a:p>
                      <a:pPr algn="ctr"/>
                      <a:endParaRPr lang="en-US" dirty="0"/>
                    </a:p>
                  </a:txBody>
                  <a:tcPr/>
                </a:tc>
                <a:tc>
                  <a:txBody>
                    <a:bodyPr/>
                    <a:lstStyle/>
                    <a:p>
                      <a:pPr algn="ctr"/>
                      <a:r>
                        <a:rPr lang="en-US" dirty="0"/>
                        <a:t>Waterfall</a:t>
                      </a:r>
                    </a:p>
                  </a:txBody>
                  <a:tcPr/>
                </a:tc>
                <a:tc>
                  <a:txBody>
                    <a:bodyPr/>
                    <a:lstStyle/>
                    <a:p>
                      <a:pPr algn="ctr"/>
                      <a:r>
                        <a:rPr lang="en-US" dirty="0"/>
                        <a:t>Iterative</a:t>
                      </a:r>
                    </a:p>
                  </a:txBody>
                  <a:tcPr/>
                </a:tc>
                <a:tc>
                  <a:txBody>
                    <a:bodyPr/>
                    <a:lstStyle/>
                    <a:p>
                      <a:pPr algn="ctr"/>
                      <a:r>
                        <a:rPr lang="en-US" dirty="0"/>
                        <a:t>Agile</a:t>
                      </a:r>
                    </a:p>
                  </a:txBody>
                  <a:tcPr/>
                </a:tc>
                <a:extLst>
                  <a:ext uri="{0D108BD9-81ED-4DB2-BD59-A6C34878D82A}">
                    <a16:rowId xmlns:a16="http://schemas.microsoft.com/office/drawing/2014/main" val="10000"/>
                  </a:ext>
                </a:extLst>
              </a:tr>
              <a:tr h="370840">
                <a:tc>
                  <a:txBody>
                    <a:bodyPr/>
                    <a:lstStyle/>
                    <a:p>
                      <a:r>
                        <a:rPr lang="en-US" sz="1600" dirty="0">
                          <a:latin typeface="+mn-lt"/>
                        </a:rPr>
                        <a:t>References</a:t>
                      </a:r>
                    </a:p>
                  </a:txBody>
                  <a:tcPr/>
                </a:tc>
                <a:tc>
                  <a:txBody>
                    <a:bodyPr/>
                    <a:lstStyle/>
                    <a:p>
                      <a:r>
                        <a:rPr lang="en-US" sz="1600" kern="1200" dirty="0">
                          <a:solidFill>
                            <a:schemeClr val="dk1"/>
                          </a:solidFill>
                          <a:effectLst/>
                          <a:latin typeface="+mn-lt"/>
                          <a:ea typeface="+mn-ea"/>
                          <a:cs typeface="+mn-cs"/>
                        </a:rPr>
                        <a:t>United States Department of Defense: </a:t>
                      </a:r>
                      <a:r>
                        <a:rPr lang="en-US" sz="1600" u="sng" kern="1200" dirty="0">
                          <a:solidFill>
                            <a:schemeClr val="dk1"/>
                          </a:solidFill>
                          <a:effectLst/>
                          <a:latin typeface="+mn-lt"/>
                          <a:ea typeface="+mn-ea"/>
                          <a:cs typeface="+mn-cs"/>
                          <a:hlinkClick r:id="rId5"/>
                        </a:rPr>
                        <a:t>DOD-STD-2167A</a:t>
                      </a:r>
                      <a:r>
                        <a:rPr lang="en-US" sz="1600" kern="1200" dirty="0">
                          <a:solidFill>
                            <a:schemeClr val="dk1"/>
                          </a:solidFill>
                          <a:effectLst/>
                          <a:latin typeface="+mn-lt"/>
                          <a:ea typeface="+mn-ea"/>
                          <a:cs typeface="+mn-cs"/>
                        </a:rPr>
                        <a:t> (1985)</a:t>
                      </a:r>
                      <a:endParaRPr lang="en-US" sz="1600" dirty="0">
                        <a:latin typeface="+mn-lt"/>
                      </a:endParaRPr>
                    </a:p>
                  </a:txBody>
                  <a:tcPr/>
                </a:tc>
                <a:tc>
                  <a:txBody>
                    <a:bodyPr/>
                    <a:lstStyle/>
                    <a:p>
                      <a:r>
                        <a:rPr lang="en-US" sz="1600" u="sng" kern="1200" dirty="0">
                          <a:solidFill>
                            <a:schemeClr val="dk1"/>
                          </a:solidFill>
                          <a:effectLst/>
                          <a:latin typeface="+mn-lt"/>
                          <a:ea typeface="+mn-ea"/>
                          <a:cs typeface="+mn-cs"/>
                          <a:hlinkClick r:id="rId6" tooltip="Rational Unified Process"/>
                        </a:rPr>
                        <a:t>Rational Unified Process</a:t>
                      </a:r>
                      <a:r>
                        <a:rPr lang="en-US" sz="1600" kern="1200" dirty="0">
                          <a:solidFill>
                            <a:schemeClr val="dk1"/>
                          </a:solidFill>
                          <a:effectLst/>
                          <a:latin typeface="+mn-lt"/>
                          <a:ea typeface="+mn-ea"/>
                          <a:cs typeface="+mn-cs"/>
                        </a:rPr>
                        <a:t> (RUP) </a:t>
                      </a:r>
                    </a:p>
                    <a:p>
                      <a:r>
                        <a:rPr lang="en-US" sz="1600" u="sng" kern="1200" dirty="0">
                          <a:solidFill>
                            <a:schemeClr val="dk1"/>
                          </a:solidFill>
                          <a:effectLst/>
                          <a:latin typeface="+mn-lt"/>
                          <a:ea typeface="+mn-ea"/>
                          <a:cs typeface="+mn-cs"/>
                          <a:hlinkClick r:id="rId7" tooltip="Open Unified Process"/>
                        </a:rPr>
                        <a:t>Open Unified Process</a:t>
                      </a:r>
                      <a:r>
                        <a:rPr lang="en-US" sz="1600" kern="1200" dirty="0">
                          <a:solidFill>
                            <a:schemeClr val="dk1"/>
                          </a:solidFill>
                          <a:effectLst/>
                          <a:latin typeface="+mn-lt"/>
                          <a:ea typeface="+mn-ea"/>
                          <a:cs typeface="+mn-cs"/>
                        </a:rPr>
                        <a:t> </a:t>
                      </a:r>
                      <a:endParaRPr lang="en-US" sz="1600" dirty="0">
                        <a:latin typeface="+mn-lt"/>
                      </a:endParaRPr>
                    </a:p>
                  </a:txBody>
                  <a:tcPr/>
                </a:tc>
                <a:tc>
                  <a:txBody>
                    <a:bodyPr/>
                    <a:lstStyle/>
                    <a:p>
                      <a:r>
                        <a:rPr lang="en-US" sz="1600" u="sng" kern="1200" dirty="0">
                          <a:solidFill>
                            <a:schemeClr val="dk1"/>
                          </a:solidFill>
                          <a:effectLst/>
                          <a:latin typeface="+mn-lt"/>
                          <a:ea typeface="+mn-ea"/>
                          <a:cs typeface="+mn-cs"/>
                          <a:hlinkClick r:id="rId8" tooltip="Scrum (development)"/>
                        </a:rPr>
                        <a:t>Scrum</a:t>
                      </a:r>
                      <a:endParaRPr lang="en-US" sz="1600" u="sng" kern="1200" dirty="0">
                        <a:solidFill>
                          <a:schemeClr val="dk1"/>
                        </a:solidFill>
                        <a:effectLst/>
                        <a:latin typeface="+mn-lt"/>
                        <a:ea typeface="+mn-ea"/>
                        <a:cs typeface="+mn-cs"/>
                      </a:endParaRPr>
                    </a:p>
                    <a:p>
                      <a:r>
                        <a:rPr lang="en-US" sz="1600" kern="1200" dirty="0">
                          <a:solidFill>
                            <a:schemeClr val="dk1"/>
                          </a:solidFill>
                          <a:effectLst/>
                          <a:latin typeface="+mn-lt"/>
                          <a:ea typeface="+mn-ea"/>
                          <a:cs typeface="+mn-cs"/>
                          <a:hlinkClick r:id="rId9"/>
                        </a:rPr>
                        <a:t>Kanban</a:t>
                      </a:r>
                      <a:endParaRPr lang="en-US" sz="1600" kern="1200" dirty="0">
                        <a:solidFill>
                          <a:schemeClr val="dk1"/>
                        </a:solidFill>
                        <a:effectLst/>
                        <a:latin typeface="+mn-lt"/>
                        <a:ea typeface="+mn-ea"/>
                        <a:cs typeface="+mn-cs"/>
                      </a:endParaRPr>
                    </a:p>
                    <a:p>
                      <a:r>
                        <a:rPr lang="en-US" sz="1600" u="sng" kern="1200" dirty="0">
                          <a:solidFill>
                            <a:schemeClr val="dk1"/>
                          </a:solidFill>
                          <a:effectLst/>
                          <a:latin typeface="+mn-lt"/>
                          <a:ea typeface="+mn-ea"/>
                          <a:cs typeface="+mn-cs"/>
                          <a:hlinkClick r:id="rId10"/>
                        </a:rPr>
                        <a:t>Scaled Agile Framework (SAFe)</a:t>
                      </a:r>
                      <a:endParaRPr lang="en-US" sz="1600" dirty="0">
                        <a:latin typeface="+mn-lt"/>
                      </a:endParaRPr>
                    </a:p>
                  </a:txBody>
                  <a:tcPr/>
                </a:tc>
                <a:extLst>
                  <a:ext uri="{0D108BD9-81ED-4DB2-BD59-A6C34878D82A}">
                    <a16:rowId xmlns:a16="http://schemas.microsoft.com/office/drawing/2014/main" val="10001"/>
                  </a:ext>
                </a:extLst>
              </a:tr>
              <a:tr h="370840">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Priorities</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Planning and predictability</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Architecture, modeling, and efficiency</a:t>
                      </a:r>
                      <a:r>
                        <a:rPr lang="en-US" sz="1600" baseline="0" dirty="0">
                          <a:effectLst/>
                          <a:latin typeface="+mn-lt"/>
                          <a:ea typeface="Calibri" panose="020F0502020204030204" pitchFamily="34" charset="0"/>
                          <a:cs typeface="Times New Roman" panose="02020603050405020304" pitchFamily="18" charset="0"/>
                        </a:rPr>
                        <a:t> through </a:t>
                      </a:r>
                      <a:r>
                        <a:rPr lang="en-US" sz="1600" dirty="0">
                          <a:effectLst/>
                          <a:latin typeface="+mn-lt"/>
                          <a:ea typeface="Calibri" panose="020F0502020204030204" pitchFamily="34" charset="0"/>
                          <a:cs typeface="Times New Roman" panose="02020603050405020304" pitchFamily="18" charset="0"/>
                        </a:rPr>
                        <a:t>early detection &amp; fixing of issues</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Responsiveness</a:t>
                      </a:r>
                      <a:r>
                        <a:rPr lang="en-US" sz="1600" baseline="0" dirty="0">
                          <a:effectLst/>
                          <a:latin typeface="+mn-lt"/>
                          <a:ea typeface="Calibri" panose="020F0502020204030204" pitchFamily="34" charset="0"/>
                          <a:cs typeface="Times New Roman" panose="02020603050405020304" pitchFamily="18" charset="0"/>
                        </a:rPr>
                        <a:t> to feedback, e</a:t>
                      </a:r>
                      <a:r>
                        <a:rPr lang="en-US" sz="1600" dirty="0">
                          <a:effectLst/>
                          <a:latin typeface="+mn-lt"/>
                          <a:ea typeface="Calibri" panose="020F0502020204030204" pitchFamily="34" charset="0"/>
                          <a:cs typeface="Times New Roman" panose="02020603050405020304" pitchFamily="18" charset="0"/>
                        </a:rPr>
                        <a:t>fficiency through engineering practices, early detection &amp; fixing of</a:t>
                      </a:r>
                      <a:r>
                        <a:rPr lang="en-US" sz="1600" baseline="0" dirty="0">
                          <a:effectLst/>
                          <a:latin typeface="+mn-lt"/>
                          <a:ea typeface="Calibri" panose="020F0502020204030204" pitchFamily="34" charset="0"/>
                          <a:cs typeface="Times New Roman" panose="02020603050405020304" pitchFamily="18" charset="0"/>
                        </a:rPr>
                        <a:t> issues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0840">
                <a:tc>
                  <a:txBody>
                    <a:bodyPr/>
                    <a:lstStyle/>
                    <a:p>
                      <a:r>
                        <a:rPr lang="en-US" sz="1600" dirty="0"/>
                        <a:t>Principles</a:t>
                      </a:r>
                    </a:p>
                  </a:txBody>
                  <a:tcPr marL="68580" marR="68580" marT="0" marB="0"/>
                </a:tc>
                <a:tc>
                  <a:txBody>
                    <a:bodyPr/>
                    <a:lstStyle/>
                    <a:p>
                      <a:r>
                        <a:rPr lang="en-US" sz="1600" kern="1200" dirty="0">
                          <a:solidFill>
                            <a:schemeClr val="dk1"/>
                          </a:solidFill>
                          <a:effectLst/>
                          <a:latin typeface="+mn-lt"/>
                          <a:ea typeface="+mn-ea"/>
                          <a:cs typeface="+mn-cs"/>
                        </a:rPr>
                        <a:t>Execute phases sequentially: </a:t>
                      </a:r>
                    </a:p>
                    <a:p>
                      <a:pPr marL="342900" indent="-342900">
                        <a:buFont typeface="+mj-lt"/>
                        <a:buAutoNum type="arabicPeriod"/>
                      </a:pPr>
                      <a:r>
                        <a:rPr lang="en-US" sz="1600" kern="1200" dirty="0">
                          <a:solidFill>
                            <a:schemeClr val="dk1"/>
                          </a:solidFill>
                          <a:effectLst/>
                          <a:latin typeface="+mn-lt"/>
                          <a:ea typeface="+mn-ea"/>
                          <a:cs typeface="+mn-cs"/>
                        </a:rPr>
                        <a:t>Requirements </a:t>
                      </a:r>
                    </a:p>
                    <a:p>
                      <a:pPr marL="342900" indent="-342900">
                        <a:buFont typeface="+mj-lt"/>
                        <a:buAutoNum type="arabicPeriod"/>
                      </a:pPr>
                      <a:r>
                        <a:rPr lang="en-US" sz="1600" kern="1200" dirty="0">
                          <a:solidFill>
                            <a:schemeClr val="dk1"/>
                          </a:solidFill>
                          <a:effectLst/>
                          <a:latin typeface="+mn-lt"/>
                          <a:ea typeface="+mn-ea"/>
                          <a:cs typeface="+mn-cs"/>
                        </a:rPr>
                        <a:t>Analysis </a:t>
                      </a:r>
                    </a:p>
                    <a:p>
                      <a:pPr marL="342900" indent="-342900">
                        <a:buFont typeface="+mj-lt"/>
                        <a:buAutoNum type="arabicPeriod"/>
                      </a:pPr>
                      <a:r>
                        <a:rPr lang="en-US" sz="1600" kern="1200" dirty="0">
                          <a:solidFill>
                            <a:schemeClr val="dk1"/>
                          </a:solidFill>
                          <a:effectLst/>
                          <a:latin typeface="+mn-lt"/>
                          <a:ea typeface="+mn-ea"/>
                          <a:cs typeface="+mn-cs"/>
                        </a:rPr>
                        <a:t>Design </a:t>
                      </a:r>
                    </a:p>
                    <a:p>
                      <a:pPr marL="342900" indent="-342900">
                        <a:buFont typeface="+mj-lt"/>
                        <a:buAutoNum type="arabicPeriod"/>
                      </a:pPr>
                      <a:r>
                        <a:rPr lang="en-US" sz="1600" kern="1200" dirty="0">
                          <a:solidFill>
                            <a:schemeClr val="dk1"/>
                          </a:solidFill>
                          <a:effectLst/>
                          <a:latin typeface="+mn-lt"/>
                          <a:ea typeface="+mn-ea"/>
                          <a:cs typeface="+mn-cs"/>
                        </a:rPr>
                        <a:t>Coding </a:t>
                      </a:r>
                    </a:p>
                    <a:p>
                      <a:pPr marL="342900" indent="-342900">
                        <a:buFont typeface="+mj-lt"/>
                        <a:buAutoNum type="arabicPeriod"/>
                      </a:pPr>
                      <a:r>
                        <a:rPr lang="en-US" sz="1600" kern="1200" dirty="0">
                          <a:solidFill>
                            <a:schemeClr val="dk1"/>
                          </a:solidFill>
                          <a:effectLst/>
                          <a:latin typeface="+mn-lt"/>
                          <a:ea typeface="+mn-ea"/>
                          <a:cs typeface="+mn-cs"/>
                        </a:rPr>
                        <a:t>Testing </a:t>
                      </a:r>
                    </a:p>
                    <a:p>
                      <a:pPr marL="342900" indent="-342900">
                        <a:buFont typeface="+mj-lt"/>
                        <a:buAutoNum type="arabicPeriod"/>
                      </a:pPr>
                      <a:r>
                        <a:rPr lang="en-US" sz="1600" kern="1200" dirty="0">
                          <a:solidFill>
                            <a:schemeClr val="dk1"/>
                          </a:solidFill>
                          <a:effectLst/>
                          <a:latin typeface="+mn-lt"/>
                          <a:ea typeface="+mn-ea"/>
                          <a:cs typeface="+mn-cs"/>
                        </a:rPr>
                        <a:t>and Operations </a:t>
                      </a:r>
                    </a:p>
                    <a:p>
                      <a:pPr>
                        <a:spcBef>
                          <a:spcPts val="600"/>
                        </a:spcBef>
                      </a:pPr>
                      <a:r>
                        <a:rPr lang="en-US" sz="1600" kern="1200" dirty="0">
                          <a:solidFill>
                            <a:schemeClr val="dk1"/>
                          </a:solidFill>
                          <a:effectLst/>
                          <a:latin typeface="+mn-lt"/>
                          <a:ea typeface="+mn-ea"/>
                          <a:cs typeface="+mn-cs"/>
                        </a:rPr>
                        <a:t>Define and commit to Scope, Cost, and Timeline “early” </a:t>
                      </a:r>
                    </a:p>
                    <a:p>
                      <a:pPr>
                        <a:spcBef>
                          <a:spcPts val="600"/>
                        </a:spcBef>
                      </a:pPr>
                      <a:r>
                        <a:rPr lang="en-US" sz="1600" kern="1200" dirty="0">
                          <a:solidFill>
                            <a:schemeClr val="dk1"/>
                          </a:solidFill>
                          <a:effectLst/>
                          <a:latin typeface="+mn-lt"/>
                          <a:ea typeface="+mn-ea"/>
                          <a:cs typeface="+mn-cs"/>
                        </a:rPr>
                        <a:t>Implement strict Change Control</a:t>
                      </a:r>
                    </a:p>
                  </a:txBody>
                  <a:tcPr marL="68580" marR="68580" marT="0" marB="0"/>
                </a:tc>
                <a:tc>
                  <a:txBody>
                    <a:bodyPr/>
                    <a:lstStyle/>
                    <a:p>
                      <a:pPr>
                        <a:spcBef>
                          <a:spcPts val="600"/>
                        </a:spcBef>
                      </a:pPr>
                      <a:r>
                        <a:rPr lang="en-US" sz="1600" dirty="0"/>
                        <a:t>Develop and test iteratively</a:t>
                      </a:r>
                    </a:p>
                    <a:p>
                      <a:pPr>
                        <a:spcBef>
                          <a:spcPts val="600"/>
                        </a:spcBef>
                      </a:pPr>
                      <a:r>
                        <a:rPr lang="en-US" sz="1600" dirty="0"/>
                        <a:t>Manage requirements</a:t>
                      </a:r>
                    </a:p>
                    <a:p>
                      <a:pPr>
                        <a:spcBef>
                          <a:spcPts val="600"/>
                        </a:spcBef>
                      </a:pPr>
                      <a:r>
                        <a:rPr lang="en-US" sz="1600" dirty="0"/>
                        <a:t>Use components</a:t>
                      </a:r>
                    </a:p>
                    <a:p>
                      <a:pPr>
                        <a:spcBef>
                          <a:spcPts val="600"/>
                        </a:spcBef>
                      </a:pPr>
                      <a:r>
                        <a:rPr lang="en-US" sz="1600" dirty="0"/>
                        <a:t>Model visually</a:t>
                      </a:r>
                    </a:p>
                    <a:p>
                      <a:pPr>
                        <a:spcBef>
                          <a:spcPts val="600"/>
                        </a:spcBef>
                      </a:pPr>
                      <a:r>
                        <a:rPr lang="en-US" sz="1600" dirty="0"/>
                        <a:t>Verify quality</a:t>
                      </a:r>
                    </a:p>
                    <a:p>
                      <a:pPr>
                        <a:spcBef>
                          <a:spcPts val="600"/>
                        </a:spcBef>
                      </a:pPr>
                      <a:r>
                        <a:rPr lang="en-US" sz="1600" dirty="0"/>
                        <a:t>Control changes</a:t>
                      </a:r>
                    </a:p>
                    <a:p>
                      <a:endParaRPr lang="en-US" sz="1600" dirty="0"/>
                    </a:p>
                  </a:txBody>
                  <a:tcPr marL="68580" marR="68580" marT="0" marB="0"/>
                </a:tc>
                <a:tc>
                  <a:txBody>
                    <a:bodyPr/>
                    <a:lstStyle/>
                    <a:p>
                      <a:pPr>
                        <a:spcBef>
                          <a:spcPts val="400"/>
                        </a:spcBef>
                      </a:pPr>
                      <a:r>
                        <a:rPr lang="en-US" sz="1600" dirty="0"/>
                        <a:t>Develop, test, deploy, and release iteratively</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Capture lightweight near</a:t>
                      </a:r>
                      <a:r>
                        <a:rPr lang="en-US" sz="1600" baseline="0" dirty="0"/>
                        <a:t> term</a:t>
                      </a:r>
                      <a:r>
                        <a:rPr lang="en-US" sz="1600" dirty="0"/>
                        <a:t> requirements </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Empower teams</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Allow requirements to evolve but maintain fixed timelines</a:t>
                      </a:r>
                    </a:p>
                    <a:p>
                      <a:pPr>
                        <a:spcBef>
                          <a:spcPts val="400"/>
                        </a:spcBef>
                      </a:pPr>
                      <a:r>
                        <a:rPr lang="en-US" sz="1600" dirty="0"/>
                        <a:t>Apply engineering</a:t>
                      </a:r>
                      <a:r>
                        <a:rPr lang="en-US" sz="1600" baseline="0" dirty="0"/>
                        <a:t> practices and </a:t>
                      </a:r>
                      <a:r>
                        <a:rPr lang="en-US" sz="1600" dirty="0"/>
                        <a:t>systems thinking (e.g. TDD)</a:t>
                      </a:r>
                    </a:p>
                    <a:p>
                      <a:pPr>
                        <a:spcBef>
                          <a:spcPts val="400"/>
                        </a:spcBef>
                      </a:pPr>
                      <a:r>
                        <a:rPr lang="en-US" sz="1600" dirty="0"/>
                        <a:t>Integrate early user feedback into remaining plan </a:t>
                      </a:r>
                    </a:p>
                    <a:p>
                      <a:pPr>
                        <a:spcBef>
                          <a:spcPts val="400"/>
                        </a:spcBef>
                      </a:pPr>
                      <a:r>
                        <a:rPr lang="en-US" sz="1600" dirty="0"/>
                        <a:t>Maintain a collaborative approach between all stakeholders</a:t>
                      </a: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357631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798"/>
            <a:ext cx="10515600" cy="692398"/>
          </a:xfrm>
        </p:spPr>
        <p:txBody>
          <a:bodyPr anchor="ctr">
            <a:normAutofit/>
          </a:bodyPr>
          <a:lstStyle/>
          <a:p>
            <a:r>
              <a:rPr lang="en-US" sz="3200" dirty="0">
                <a:hlinkClick r:id="rId2"/>
              </a:rPr>
              <a:t>Waterfall</a:t>
            </a:r>
            <a:r>
              <a:rPr lang="en-US" sz="3200" dirty="0"/>
              <a:t> vs </a:t>
            </a:r>
            <a:r>
              <a:rPr lang="en-US" sz="3200" dirty="0">
                <a:hlinkClick r:id="rId3"/>
              </a:rPr>
              <a:t>Iterative</a:t>
            </a:r>
            <a:r>
              <a:rPr lang="en-US" sz="3200" dirty="0"/>
              <a:t> vs </a:t>
            </a:r>
            <a:r>
              <a:rPr lang="en-US" sz="3200" dirty="0">
                <a:hlinkClick r:id="rId4"/>
              </a:rPr>
              <a:t>Agile</a:t>
            </a:r>
            <a:r>
              <a:rPr lang="en-US" sz="3200" dirty="0"/>
              <a:t> (continued)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84419885"/>
              </p:ext>
            </p:extLst>
          </p:nvPr>
        </p:nvGraphicFramePr>
        <p:xfrm>
          <a:off x="838200" y="1038714"/>
          <a:ext cx="10515600" cy="4717416"/>
        </p:xfrm>
        <a:graphic>
          <a:graphicData uri="http://schemas.openxmlformats.org/drawingml/2006/table">
            <a:tbl>
              <a:tblPr firstRow="1" bandRow="1">
                <a:tableStyleId>{5C22544A-7EE6-4342-B048-85BDC9FD1C3A}</a:tableStyleId>
              </a:tblPr>
              <a:tblGrid>
                <a:gridCol w="1358245">
                  <a:extLst>
                    <a:ext uri="{9D8B030D-6E8A-4147-A177-3AD203B41FA5}">
                      <a16:colId xmlns:a16="http://schemas.microsoft.com/office/drawing/2014/main" val="20000"/>
                    </a:ext>
                  </a:extLst>
                </a:gridCol>
                <a:gridCol w="3044858">
                  <a:extLst>
                    <a:ext uri="{9D8B030D-6E8A-4147-A177-3AD203B41FA5}">
                      <a16:colId xmlns:a16="http://schemas.microsoft.com/office/drawing/2014/main" val="20001"/>
                    </a:ext>
                  </a:extLst>
                </a:gridCol>
                <a:gridCol w="3063711">
                  <a:extLst>
                    <a:ext uri="{9D8B030D-6E8A-4147-A177-3AD203B41FA5}">
                      <a16:colId xmlns:a16="http://schemas.microsoft.com/office/drawing/2014/main" val="20002"/>
                    </a:ext>
                  </a:extLst>
                </a:gridCol>
                <a:gridCol w="3048786">
                  <a:extLst>
                    <a:ext uri="{9D8B030D-6E8A-4147-A177-3AD203B41FA5}">
                      <a16:colId xmlns:a16="http://schemas.microsoft.com/office/drawing/2014/main" val="20003"/>
                    </a:ext>
                  </a:extLst>
                </a:gridCol>
              </a:tblGrid>
              <a:tr h="370840">
                <a:tc>
                  <a:txBody>
                    <a:bodyPr/>
                    <a:lstStyle/>
                    <a:p>
                      <a:pPr algn="ctr"/>
                      <a:endParaRPr lang="en-US" dirty="0"/>
                    </a:p>
                  </a:txBody>
                  <a:tcPr/>
                </a:tc>
                <a:tc>
                  <a:txBody>
                    <a:bodyPr/>
                    <a:lstStyle/>
                    <a:p>
                      <a:pPr algn="ctr"/>
                      <a:r>
                        <a:rPr lang="en-US" dirty="0"/>
                        <a:t>Waterfall</a:t>
                      </a:r>
                    </a:p>
                  </a:txBody>
                  <a:tcPr/>
                </a:tc>
                <a:tc>
                  <a:txBody>
                    <a:bodyPr/>
                    <a:lstStyle/>
                    <a:p>
                      <a:pPr algn="ctr"/>
                      <a:r>
                        <a:rPr lang="en-US" dirty="0"/>
                        <a:t>Iterative</a:t>
                      </a:r>
                    </a:p>
                  </a:txBody>
                  <a:tcPr/>
                </a:tc>
                <a:tc>
                  <a:txBody>
                    <a:bodyPr/>
                    <a:lstStyle/>
                    <a:p>
                      <a:pPr algn="ctr"/>
                      <a:r>
                        <a:rPr lang="en-US" dirty="0"/>
                        <a:t>Agile</a:t>
                      </a:r>
                    </a:p>
                  </a:txBody>
                  <a:tcPr/>
                </a:tc>
                <a:extLst>
                  <a:ext uri="{0D108BD9-81ED-4DB2-BD59-A6C34878D82A}">
                    <a16:rowId xmlns:a16="http://schemas.microsoft.com/office/drawing/2014/main" val="10000"/>
                  </a:ext>
                </a:extLst>
              </a:tr>
              <a:tr h="370840">
                <a:tc>
                  <a:txBody>
                    <a:bodyPr/>
                    <a:lstStyle/>
                    <a:p>
                      <a:r>
                        <a:rPr lang="en-US" sz="1600" dirty="0">
                          <a:latin typeface="+mn-lt"/>
                        </a:rPr>
                        <a:t>Engineering Standards</a:t>
                      </a:r>
                    </a:p>
                  </a:txBody>
                  <a:tcPr/>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None specified</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Components and Modeling (UML)</a:t>
                      </a:r>
                    </a:p>
                    <a:p>
                      <a:pPr marL="0" marR="0">
                        <a:lnSpc>
                          <a:spcPct val="107000"/>
                        </a:lnSpc>
                        <a:spcBef>
                          <a:spcPts val="0"/>
                        </a:spcBef>
                        <a:spcAft>
                          <a:spcPts val="0"/>
                        </a:spcAft>
                      </a:pPr>
                      <a:r>
                        <a:rPr lang="en-US" sz="1600" u="sng" dirty="0">
                          <a:solidFill>
                            <a:srgbClr val="0563C1"/>
                          </a:solidFill>
                          <a:effectLst/>
                          <a:latin typeface="+mn-lt"/>
                          <a:ea typeface="Calibri" panose="020F0502020204030204" pitchFamily="34" charset="0"/>
                          <a:cs typeface="Times New Roman" panose="02020603050405020304" pitchFamily="18" charset="0"/>
                          <a:hlinkClick r:id="rId5"/>
                        </a:rPr>
                        <a:t>XP</a:t>
                      </a:r>
                      <a:r>
                        <a:rPr lang="en-US" sz="1600" dirty="0">
                          <a:effectLst/>
                          <a:latin typeface="+mn-lt"/>
                          <a:ea typeface="Calibri" panose="020F0502020204030204" pitchFamily="34" charset="0"/>
                          <a:cs typeface="Times New Roman" panose="02020603050405020304" pitchFamily="18" charset="0"/>
                        </a:rPr>
                        <a:t> referenced periodically</a:t>
                      </a:r>
                    </a:p>
                  </a:txBody>
                  <a:tcPr marL="68580" marR="68580" marT="0" marB="0"/>
                </a:tc>
                <a:tc>
                  <a:txBody>
                    <a:bodyPr/>
                    <a:lstStyle/>
                    <a:p>
                      <a:pPr marL="0" marR="0">
                        <a:lnSpc>
                          <a:spcPct val="107000"/>
                        </a:lnSpc>
                        <a:spcBef>
                          <a:spcPts val="0"/>
                        </a:spcBef>
                        <a:spcAft>
                          <a:spcPts val="0"/>
                        </a:spcAft>
                      </a:pPr>
                      <a:r>
                        <a:rPr lang="en-US" sz="1600" u="sng" dirty="0">
                          <a:solidFill>
                            <a:srgbClr val="0563C1"/>
                          </a:solidFill>
                          <a:effectLst/>
                          <a:latin typeface="+mn-lt"/>
                          <a:ea typeface="Calibri" panose="020F0502020204030204" pitchFamily="34" charset="0"/>
                          <a:cs typeface="Times New Roman" panose="02020603050405020304" pitchFamily="18" charset="0"/>
                          <a:hlinkClick r:id="rId5"/>
                        </a:rPr>
                        <a:t>XP</a:t>
                      </a:r>
                      <a:r>
                        <a:rPr lang="en-US" sz="1600" dirty="0">
                          <a:effectLst/>
                          <a:latin typeface="+mn-lt"/>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600" u="sng" dirty="0">
                          <a:solidFill>
                            <a:srgbClr val="0563C1"/>
                          </a:solidFill>
                          <a:effectLst/>
                          <a:latin typeface="+mn-lt"/>
                          <a:ea typeface="Calibri" panose="020F0502020204030204" pitchFamily="34" charset="0"/>
                          <a:cs typeface="Times New Roman" panose="02020603050405020304" pitchFamily="18" charset="0"/>
                          <a:hlinkClick r:id="rId6"/>
                        </a:rPr>
                        <a:t>DevOps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70840">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Optimization</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Specialization &amp; standardization based on skills, location, and/or technology</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Architecture, modeling, and iterations</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Fast customer feedback, small cross-functional</a:t>
                      </a:r>
                      <a:r>
                        <a:rPr lang="en-US" sz="1600" baseline="0" dirty="0">
                          <a:effectLst/>
                          <a:latin typeface="+mn-lt"/>
                          <a:ea typeface="Calibri" panose="020F0502020204030204" pitchFamily="34" charset="0"/>
                          <a:cs typeface="Times New Roman" panose="02020603050405020304" pitchFamily="18" charset="0"/>
                        </a:rPr>
                        <a:t> teams, and working software</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0840">
                <a:tc>
                  <a:txBody>
                    <a:bodyPr/>
                    <a:lstStyle/>
                    <a:p>
                      <a:r>
                        <a:rPr lang="en-US" sz="1600" dirty="0">
                          <a:latin typeface="+mn-lt"/>
                        </a:rPr>
                        <a:t>Planning Horizon</a:t>
                      </a:r>
                      <a:r>
                        <a:rPr lang="en-US" sz="1600" baseline="0" dirty="0">
                          <a:latin typeface="+mn-lt"/>
                        </a:rPr>
                        <a:t> Focus</a:t>
                      </a:r>
                      <a:endParaRPr lang="en-US" sz="1600" dirty="0">
                        <a:latin typeface="+mn-lt"/>
                      </a:endParaRPr>
                    </a:p>
                  </a:txBody>
                  <a:tcPr/>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Years – High</a:t>
                      </a:r>
                    </a:p>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Months</a:t>
                      </a:r>
                      <a:r>
                        <a:rPr lang="en-US" sz="1600" baseline="0" dirty="0">
                          <a:effectLst/>
                          <a:latin typeface="+mn-lt"/>
                          <a:ea typeface="Calibri" panose="020F0502020204030204" pitchFamily="34" charset="0"/>
                          <a:cs typeface="Times New Roman" panose="02020603050405020304" pitchFamily="18" charset="0"/>
                        </a:rPr>
                        <a:t> – High</a:t>
                      </a:r>
                    </a:p>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Days – Low </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Years</a:t>
                      </a:r>
                      <a:r>
                        <a:rPr lang="en-US" sz="1600" baseline="0" dirty="0">
                          <a:effectLst/>
                          <a:latin typeface="+mn-lt"/>
                          <a:ea typeface="Calibri" panose="020F0502020204030204" pitchFamily="34" charset="0"/>
                          <a:cs typeface="Times New Roman" panose="02020603050405020304" pitchFamily="18" charset="0"/>
                        </a:rPr>
                        <a:t> – Medium</a:t>
                      </a:r>
                    </a:p>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Months – Medium</a:t>
                      </a:r>
                    </a:p>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Days – Medium</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Years</a:t>
                      </a:r>
                      <a:r>
                        <a:rPr lang="en-US" sz="1600" baseline="0" dirty="0">
                          <a:effectLst/>
                          <a:latin typeface="+mn-lt"/>
                          <a:ea typeface="Calibri" panose="020F0502020204030204" pitchFamily="34" charset="0"/>
                          <a:cs typeface="Times New Roman" panose="02020603050405020304" pitchFamily="18" charset="0"/>
                        </a:rPr>
                        <a:t> – Low</a:t>
                      </a:r>
                    </a:p>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Months – Medium</a:t>
                      </a:r>
                    </a:p>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Days – High</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70840">
                <a:tc>
                  <a:txBody>
                    <a:bodyPr/>
                    <a:lstStyle/>
                    <a:p>
                      <a:r>
                        <a:rPr lang="en-US" sz="1600" dirty="0">
                          <a:latin typeface="+mn-lt"/>
                        </a:rPr>
                        <a:t>Scope and Requirements</a:t>
                      </a:r>
                      <a:r>
                        <a:rPr lang="en-US" sz="1600" baseline="0" dirty="0">
                          <a:latin typeface="+mn-lt"/>
                        </a:rPr>
                        <a:t> Management</a:t>
                      </a:r>
                      <a:endParaRPr lang="en-US" sz="1600" dirty="0">
                        <a:latin typeface="+mn-lt"/>
                      </a:endParaRPr>
                    </a:p>
                  </a:txBody>
                  <a:tcPr/>
                </a:tc>
                <a:tc>
                  <a:txBody>
                    <a:bodyPr/>
                    <a:lstStyle/>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Scope locked-in after Requirements Phase (approximately one-third through the project)</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Requirements</a:t>
                      </a:r>
                      <a:r>
                        <a:rPr lang="en-US" sz="1600" baseline="0" dirty="0">
                          <a:effectLst/>
                          <a:latin typeface="+mn-lt"/>
                          <a:ea typeface="Calibri" panose="020F0502020204030204" pitchFamily="34" charset="0"/>
                          <a:cs typeface="Times New Roman" panose="02020603050405020304" pitchFamily="18" charset="0"/>
                        </a:rPr>
                        <a:t> are stabilized during Elaboration Phase with smaller changes in later phases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Changes in requirements</a:t>
                      </a:r>
                      <a:r>
                        <a:rPr lang="en-US" sz="1600" baseline="0" dirty="0">
                          <a:effectLst/>
                          <a:latin typeface="+mn-lt"/>
                          <a:ea typeface="Calibri" panose="020F0502020204030204" pitchFamily="34" charset="0"/>
                          <a:cs typeface="Times New Roman" panose="02020603050405020304" pitchFamily="18" charset="0"/>
                        </a:rPr>
                        <a:t> embraced utilizing lowest priority items as Scope buffer</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70840">
                <a:tc>
                  <a:txBody>
                    <a:bodyPr/>
                    <a:lstStyle/>
                    <a:p>
                      <a:r>
                        <a:rPr lang="en-US" sz="1600" dirty="0">
                          <a:latin typeface="+mn-lt"/>
                        </a:rPr>
                        <a:t>Prevalent </a:t>
                      </a:r>
                      <a:r>
                        <a:rPr lang="en-US" sz="1600" baseline="0" dirty="0">
                          <a:latin typeface="+mn-lt"/>
                        </a:rPr>
                        <a:t>Issues</a:t>
                      </a:r>
                      <a:endParaRPr lang="en-US" sz="1600" dirty="0">
                        <a:latin typeface="+mn-lt"/>
                      </a:endParaRPr>
                    </a:p>
                  </a:txBody>
                  <a:tcPr/>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Timeline</a:t>
                      </a:r>
                      <a:r>
                        <a:rPr lang="en-US" sz="1600" baseline="0" dirty="0">
                          <a:effectLst/>
                          <a:latin typeface="+mn-lt"/>
                          <a:ea typeface="Calibri" panose="020F0502020204030204" pitchFamily="34" charset="0"/>
                          <a:cs typeface="Times New Roman" panose="02020603050405020304" pitchFamily="18" charset="0"/>
                        </a:rPr>
                        <a:t> and cost overruns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Timeline</a:t>
                      </a:r>
                      <a:r>
                        <a:rPr lang="en-US" sz="1600" baseline="0" dirty="0">
                          <a:effectLst/>
                          <a:latin typeface="+mn-lt"/>
                          <a:ea typeface="Calibri" panose="020F0502020204030204" pitchFamily="34" charset="0"/>
                          <a:cs typeface="Times New Roman" panose="02020603050405020304" pitchFamily="18" charset="0"/>
                        </a:rPr>
                        <a:t> and cost overruns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Reduced</a:t>
                      </a:r>
                      <a:r>
                        <a:rPr lang="en-US" sz="1600" baseline="0" dirty="0">
                          <a:effectLst/>
                          <a:latin typeface="+mn-lt"/>
                          <a:ea typeface="Calibri" panose="020F0502020204030204" pitchFamily="34" charset="0"/>
                          <a:cs typeface="Times New Roman" panose="02020603050405020304" pitchFamily="18" charset="0"/>
                        </a:rPr>
                        <a:t> functionality release</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70840">
                <a:tc>
                  <a:txBody>
                    <a:bodyPr/>
                    <a:lstStyle/>
                    <a:p>
                      <a:r>
                        <a:rPr lang="en-US" sz="1600" dirty="0">
                          <a:latin typeface="+mn-lt"/>
                        </a:rPr>
                        <a:t>Industry Success Rates</a:t>
                      </a:r>
                    </a:p>
                  </a:txBody>
                  <a:tcPr/>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Low to Medium</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Medium</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Medium to High</a:t>
                      </a: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106431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798"/>
            <a:ext cx="10515600" cy="692398"/>
          </a:xfrm>
        </p:spPr>
        <p:txBody>
          <a:bodyPr anchor="ctr">
            <a:normAutofit/>
          </a:bodyPr>
          <a:lstStyle/>
          <a:p>
            <a:r>
              <a:rPr lang="en-US" sz="3200" dirty="0">
                <a:hlinkClick r:id="rId2"/>
              </a:rPr>
              <a:t>Waterfall</a:t>
            </a:r>
            <a:r>
              <a:rPr lang="en-US" sz="3200" dirty="0"/>
              <a:t> vs </a:t>
            </a:r>
            <a:r>
              <a:rPr lang="en-US" sz="3200" dirty="0">
                <a:hlinkClick r:id="rId3"/>
              </a:rPr>
              <a:t>Iterative</a:t>
            </a:r>
            <a:r>
              <a:rPr lang="en-US" sz="3200" dirty="0"/>
              <a:t> vs </a:t>
            </a:r>
            <a:r>
              <a:rPr lang="en-US" sz="3200" dirty="0">
                <a:hlinkClick r:id="rId4"/>
              </a:rPr>
              <a:t>Agile</a:t>
            </a:r>
            <a:r>
              <a:rPr lang="en-US" sz="3200" dirty="0"/>
              <a:t> (continued)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62136052"/>
              </p:ext>
            </p:extLst>
          </p:nvPr>
        </p:nvGraphicFramePr>
        <p:xfrm>
          <a:off x="838200" y="1038714"/>
          <a:ext cx="10515600" cy="4865181"/>
        </p:xfrm>
        <a:graphic>
          <a:graphicData uri="http://schemas.openxmlformats.org/drawingml/2006/table">
            <a:tbl>
              <a:tblPr firstRow="1" bandRow="1">
                <a:tableStyleId>{5C22544A-7EE6-4342-B048-85BDC9FD1C3A}</a:tableStyleId>
              </a:tblPr>
              <a:tblGrid>
                <a:gridCol w="1358245">
                  <a:extLst>
                    <a:ext uri="{9D8B030D-6E8A-4147-A177-3AD203B41FA5}">
                      <a16:colId xmlns:a16="http://schemas.microsoft.com/office/drawing/2014/main" val="20000"/>
                    </a:ext>
                  </a:extLst>
                </a:gridCol>
                <a:gridCol w="3044858">
                  <a:extLst>
                    <a:ext uri="{9D8B030D-6E8A-4147-A177-3AD203B41FA5}">
                      <a16:colId xmlns:a16="http://schemas.microsoft.com/office/drawing/2014/main" val="20001"/>
                    </a:ext>
                  </a:extLst>
                </a:gridCol>
                <a:gridCol w="3063711">
                  <a:extLst>
                    <a:ext uri="{9D8B030D-6E8A-4147-A177-3AD203B41FA5}">
                      <a16:colId xmlns:a16="http://schemas.microsoft.com/office/drawing/2014/main" val="20002"/>
                    </a:ext>
                  </a:extLst>
                </a:gridCol>
                <a:gridCol w="3048786">
                  <a:extLst>
                    <a:ext uri="{9D8B030D-6E8A-4147-A177-3AD203B41FA5}">
                      <a16:colId xmlns:a16="http://schemas.microsoft.com/office/drawing/2014/main" val="20003"/>
                    </a:ext>
                  </a:extLst>
                </a:gridCol>
              </a:tblGrid>
              <a:tr h="370840">
                <a:tc>
                  <a:txBody>
                    <a:bodyPr/>
                    <a:lstStyle/>
                    <a:p>
                      <a:pPr algn="ctr"/>
                      <a:endParaRPr lang="en-US" dirty="0"/>
                    </a:p>
                  </a:txBody>
                  <a:tcPr/>
                </a:tc>
                <a:tc>
                  <a:txBody>
                    <a:bodyPr/>
                    <a:lstStyle/>
                    <a:p>
                      <a:pPr algn="ctr"/>
                      <a:r>
                        <a:rPr lang="en-US" dirty="0"/>
                        <a:t>Waterfall</a:t>
                      </a:r>
                    </a:p>
                  </a:txBody>
                  <a:tcPr/>
                </a:tc>
                <a:tc>
                  <a:txBody>
                    <a:bodyPr/>
                    <a:lstStyle/>
                    <a:p>
                      <a:pPr algn="ctr"/>
                      <a:r>
                        <a:rPr lang="en-US" dirty="0"/>
                        <a:t>Iterative</a:t>
                      </a:r>
                    </a:p>
                  </a:txBody>
                  <a:tcPr/>
                </a:tc>
                <a:tc>
                  <a:txBody>
                    <a:bodyPr/>
                    <a:lstStyle/>
                    <a:p>
                      <a:pPr algn="ctr"/>
                      <a:r>
                        <a:rPr lang="en-US" dirty="0"/>
                        <a:t>Agile</a:t>
                      </a:r>
                    </a:p>
                  </a:txBody>
                  <a:tcPr/>
                </a:tc>
                <a:extLst>
                  <a:ext uri="{0D108BD9-81ED-4DB2-BD59-A6C34878D82A}">
                    <a16:rowId xmlns:a16="http://schemas.microsoft.com/office/drawing/2014/main" val="10000"/>
                  </a:ext>
                </a:extLst>
              </a:tr>
              <a:tr h="370840">
                <a:tc>
                  <a:txBody>
                    <a:bodyPr/>
                    <a:lstStyle/>
                    <a:p>
                      <a:r>
                        <a:rPr lang="en-US" sz="1600" dirty="0">
                          <a:latin typeface="+mn-lt"/>
                        </a:rPr>
                        <a:t>Delivery Ownership</a:t>
                      </a:r>
                    </a:p>
                  </a:txBody>
                  <a:tcPr/>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Ownership changes from</a:t>
                      </a:r>
                      <a:r>
                        <a:rPr lang="en-US" sz="1600" baseline="0" dirty="0">
                          <a:effectLst/>
                          <a:latin typeface="+mn-lt"/>
                          <a:ea typeface="Calibri" panose="020F0502020204030204" pitchFamily="34" charset="0"/>
                          <a:cs typeface="Times New Roman" panose="02020603050405020304" pitchFamily="18" charset="0"/>
                        </a:rPr>
                        <a:t> role to role by phase with Project Manager being responsible for overall delivery</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Project Manager</a:t>
                      </a:r>
                      <a:r>
                        <a:rPr lang="en-US" sz="1600" baseline="0" dirty="0">
                          <a:effectLst/>
                          <a:latin typeface="+mn-lt"/>
                          <a:ea typeface="Calibri" panose="020F0502020204030204" pitchFamily="34" charset="0"/>
                          <a:cs typeface="Times New Roman" panose="02020603050405020304" pitchFamily="18" charset="0"/>
                        </a:rPr>
                        <a:t> responsible for completing iteration</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600" dirty="0">
                          <a:effectLst/>
                          <a:latin typeface="+mn-lt"/>
                          <a:ea typeface="Calibri" panose="020F0502020204030204" pitchFamily="34" charset="0"/>
                          <a:cs typeface="Times New Roman" panose="02020603050405020304" pitchFamily="18" charset="0"/>
                        </a:rPr>
                        <a:t>Team centric with team responsible</a:t>
                      </a:r>
                      <a:r>
                        <a:rPr lang="en-US" sz="1600" baseline="0" dirty="0">
                          <a:effectLst/>
                          <a:latin typeface="+mn-lt"/>
                          <a:ea typeface="Calibri" panose="020F0502020204030204" pitchFamily="34" charset="0"/>
                          <a:cs typeface="Times New Roman" panose="02020603050405020304" pitchFamily="18" charset="0"/>
                        </a:rPr>
                        <a:t> for delivery of working feature</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70840">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Resource</a:t>
                      </a:r>
                      <a:r>
                        <a:rPr lang="en-US" sz="1600" baseline="0" dirty="0">
                          <a:effectLst/>
                          <a:latin typeface="+mn-lt"/>
                          <a:ea typeface="Calibri" panose="020F0502020204030204" pitchFamily="34" charset="0"/>
                          <a:cs typeface="Times New Roman" panose="02020603050405020304" pitchFamily="18" charset="0"/>
                        </a:rPr>
                        <a:t> Utilization</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Role</a:t>
                      </a:r>
                      <a:r>
                        <a:rPr lang="en-US" sz="1600" baseline="0" dirty="0">
                          <a:effectLst/>
                          <a:latin typeface="+mn-lt"/>
                          <a:ea typeface="Calibri" panose="020F0502020204030204" pitchFamily="34" charset="0"/>
                          <a:cs typeface="Times New Roman" panose="02020603050405020304" pitchFamily="18" charset="0"/>
                        </a:rPr>
                        <a:t> and skill centric with tasks often being restricted to an individual or group</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Role</a:t>
                      </a:r>
                      <a:r>
                        <a:rPr lang="en-US" sz="1600" baseline="0" dirty="0">
                          <a:effectLst/>
                          <a:latin typeface="+mn-lt"/>
                          <a:ea typeface="Calibri" panose="020F0502020204030204" pitchFamily="34" charset="0"/>
                          <a:cs typeface="Times New Roman" panose="02020603050405020304" pitchFamily="18" charset="0"/>
                        </a:rPr>
                        <a:t> and skill centric with tasks often being restricted to an individual or group</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Team centric</a:t>
                      </a:r>
                      <a:r>
                        <a:rPr lang="en-US" sz="1600" baseline="0" dirty="0">
                          <a:effectLst/>
                          <a:latin typeface="+mn-lt"/>
                          <a:ea typeface="Calibri" panose="020F0502020204030204" pitchFamily="34" charset="0"/>
                          <a:cs typeface="Times New Roman" panose="02020603050405020304" pitchFamily="18" charset="0"/>
                        </a:rPr>
                        <a:t> with team members switching roles regularly</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0840">
                <a:tc>
                  <a:txBody>
                    <a:bodyPr/>
                    <a:lstStyle/>
                    <a:p>
                      <a:r>
                        <a:rPr lang="en-US" sz="1600" dirty="0">
                          <a:latin typeface="+mn-lt"/>
                        </a:rPr>
                        <a:t>Status Reporting</a:t>
                      </a:r>
                    </a:p>
                  </a:txBody>
                  <a:tcPr/>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Work</a:t>
                      </a:r>
                      <a:r>
                        <a:rPr lang="en-US" sz="1600" baseline="0" dirty="0">
                          <a:effectLst/>
                          <a:latin typeface="+mn-lt"/>
                          <a:ea typeface="Calibri" panose="020F0502020204030204" pitchFamily="34" charset="0"/>
                          <a:cs typeface="Times New Roman" panose="02020603050405020304" pitchFamily="18" charset="0"/>
                        </a:rPr>
                        <a:t> progress (% complete) relative to plan</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Work</a:t>
                      </a:r>
                      <a:r>
                        <a:rPr lang="en-US" sz="1600" baseline="0" dirty="0">
                          <a:effectLst/>
                          <a:latin typeface="+mn-lt"/>
                          <a:ea typeface="Calibri" panose="020F0502020204030204" pitchFamily="34" charset="0"/>
                          <a:cs typeface="Times New Roman" panose="02020603050405020304" pitchFamily="18" charset="0"/>
                        </a:rPr>
                        <a:t> progress plus p</a:t>
                      </a:r>
                      <a:r>
                        <a:rPr lang="en-US" sz="1600" dirty="0">
                          <a:effectLst/>
                          <a:latin typeface="+mn-lt"/>
                          <a:ea typeface="Calibri" panose="020F0502020204030204" pitchFamily="34" charset="0"/>
                          <a:cs typeface="Times New Roman" panose="02020603050405020304" pitchFamily="18" charset="0"/>
                        </a:rPr>
                        <a:t>roduct</a:t>
                      </a:r>
                      <a:r>
                        <a:rPr lang="en-US" sz="1600" baseline="0" dirty="0">
                          <a:effectLst/>
                          <a:latin typeface="+mn-lt"/>
                          <a:ea typeface="Calibri" panose="020F0502020204030204" pitchFamily="34" charset="0"/>
                          <a:cs typeface="Times New Roman" panose="02020603050405020304" pitchFamily="18" charset="0"/>
                        </a:rPr>
                        <a:t> features delivered by Iteration during Implementation</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Product</a:t>
                      </a:r>
                      <a:r>
                        <a:rPr lang="en-US" sz="1600" baseline="0" dirty="0">
                          <a:effectLst/>
                          <a:latin typeface="+mn-lt"/>
                          <a:ea typeface="Calibri" panose="020F0502020204030204" pitchFamily="34" charset="0"/>
                          <a:cs typeface="Times New Roman" panose="02020603050405020304" pitchFamily="18" charset="0"/>
                        </a:rPr>
                        <a:t> features demonstrated by Sprint and Iteration</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70840">
                <a:tc>
                  <a:txBody>
                    <a:bodyPr/>
                    <a:lstStyle/>
                    <a:p>
                      <a:r>
                        <a:rPr lang="en-US" sz="1600" dirty="0">
                          <a:latin typeface="+mn-lt"/>
                        </a:rPr>
                        <a:t>Customer Feedback</a:t>
                      </a:r>
                    </a:p>
                  </a:txBody>
                  <a:tcPr/>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At the end of the project</a:t>
                      </a:r>
                      <a:r>
                        <a:rPr lang="en-US" sz="1600" baseline="0" dirty="0">
                          <a:effectLst/>
                          <a:latin typeface="+mn-lt"/>
                          <a:ea typeface="Calibri" panose="020F0502020204030204" pitchFamily="34" charset="0"/>
                          <a:cs typeface="Times New Roman" panose="02020603050405020304" pitchFamily="18" charset="0"/>
                        </a:rPr>
                        <a:t> when the product is released</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At</a:t>
                      </a:r>
                      <a:r>
                        <a:rPr lang="en-US" sz="1600" baseline="0" dirty="0">
                          <a:effectLst/>
                          <a:latin typeface="+mn-lt"/>
                          <a:ea typeface="Calibri" panose="020F0502020204030204" pitchFamily="34" charset="0"/>
                          <a:cs typeface="Times New Roman" panose="02020603050405020304" pitchFamily="18" charset="0"/>
                        </a:rPr>
                        <a:t> the end of the project  plus internally with each iteration</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At the end of</a:t>
                      </a:r>
                      <a:r>
                        <a:rPr lang="en-US" sz="1600" baseline="0" dirty="0">
                          <a:effectLst/>
                          <a:latin typeface="+mn-lt"/>
                          <a:ea typeface="Calibri" panose="020F0502020204030204" pitchFamily="34" charset="0"/>
                          <a:cs typeface="Times New Roman" panose="02020603050405020304" pitchFamily="18" charset="0"/>
                        </a:rPr>
                        <a:t> each release and iteration plus internally with each sprint</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70840">
                <a:tc>
                  <a:txBody>
                    <a:bodyPr/>
                    <a:lstStyle/>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Retrospection</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After each</a:t>
                      </a:r>
                      <a:r>
                        <a:rPr lang="en-US" sz="1600" baseline="0" dirty="0">
                          <a:effectLst/>
                          <a:latin typeface="+mn-lt"/>
                          <a:ea typeface="Calibri" panose="020F0502020204030204" pitchFamily="34" charset="0"/>
                          <a:cs typeface="Times New Roman" panose="02020603050405020304" pitchFamily="18" charset="0"/>
                        </a:rPr>
                        <a:t> release</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After each</a:t>
                      </a:r>
                      <a:r>
                        <a:rPr lang="en-US" sz="1600" baseline="0" dirty="0">
                          <a:effectLst/>
                          <a:latin typeface="+mn-lt"/>
                          <a:ea typeface="Calibri" panose="020F0502020204030204" pitchFamily="34" charset="0"/>
                          <a:cs typeface="Times New Roman" panose="02020603050405020304" pitchFamily="18" charset="0"/>
                        </a:rPr>
                        <a:t> iteration or milestone</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After each sprint</a:t>
                      </a:r>
                    </a:p>
                  </a:txBody>
                  <a:tcPr marL="68580" marR="68580" marT="0" marB="0"/>
                </a:tc>
                <a:extLst>
                  <a:ext uri="{0D108BD9-81ED-4DB2-BD59-A6C34878D82A}">
                    <a16:rowId xmlns:a16="http://schemas.microsoft.com/office/drawing/2014/main" val="10005"/>
                  </a:ext>
                </a:extLst>
              </a:tr>
              <a:tr h="370840">
                <a:tc>
                  <a:txBody>
                    <a:bodyPr/>
                    <a:lstStyle/>
                    <a:p>
                      <a:r>
                        <a:rPr lang="en-US" sz="1600" dirty="0"/>
                        <a:t>Quality Control</a:t>
                      </a:r>
                    </a:p>
                  </a:txBody>
                  <a:tcPr/>
                </a:tc>
                <a:tc>
                  <a:txBody>
                    <a:bodyPr/>
                    <a:lstStyle/>
                    <a:p>
                      <a:r>
                        <a:rPr lang="en-US" sz="1600" dirty="0"/>
                        <a:t>Detection &amp; fixing primarily last</a:t>
                      </a:r>
                      <a:r>
                        <a:rPr lang="en-US" sz="1600" baseline="0" dirty="0"/>
                        <a:t> phase of project</a:t>
                      </a:r>
                      <a:endParaRPr lang="en-US" sz="1600" dirty="0"/>
                    </a:p>
                  </a:txBody>
                  <a:tcPr marL="68580" marR="68580" marT="0" marB="0"/>
                </a:tc>
                <a:tc>
                  <a:txBody>
                    <a:bodyPr/>
                    <a:lstStyle/>
                    <a:p>
                      <a:r>
                        <a:rPr lang="en-US" sz="1600" dirty="0"/>
                        <a:t>Early</a:t>
                      </a:r>
                      <a:r>
                        <a:rPr lang="en-US" sz="1600" baseline="0" dirty="0"/>
                        <a:t> detection &amp; fixing in each iteration and in last phase of project</a:t>
                      </a:r>
                      <a:endParaRPr lang="en-US" sz="1600" dirty="0"/>
                    </a:p>
                  </a:txBody>
                  <a:tcPr marL="68580" marR="68580" marT="0" marB="0"/>
                </a:tc>
                <a:tc>
                  <a:txBody>
                    <a:bodyPr/>
                    <a:lstStyle/>
                    <a:p>
                      <a:r>
                        <a:rPr lang="en-US" sz="1600" dirty="0"/>
                        <a:t>Early detection &amp; fixing in each sprint</a:t>
                      </a:r>
                      <a:r>
                        <a:rPr lang="en-US" sz="1600" baseline="0" dirty="0"/>
                        <a:t> followed by stabilization</a:t>
                      </a:r>
                      <a:endParaRPr lang="en-US" sz="1600" dirty="0"/>
                    </a:p>
                  </a:txBody>
                  <a:tcPr marL="68580" marR="68580" marT="0" marB="0"/>
                </a:tc>
                <a:extLst>
                  <a:ext uri="{0D108BD9-81ED-4DB2-BD59-A6C34878D82A}">
                    <a16:rowId xmlns:a16="http://schemas.microsoft.com/office/drawing/2014/main" val="10006"/>
                  </a:ext>
                </a:extLst>
              </a:tr>
            </a:tbl>
          </a:graphicData>
        </a:graphic>
      </p:graphicFrame>
      <p:sp>
        <p:nvSpPr>
          <p:cNvPr id="3" name="TextBox 2"/>
          <p:cNvSpPr txBox="1"/>
          <p:nvPr/>
        </p:nvSpPr>
        <p:spPr>
          <a:xfrm rot="19779963">
            <a:off x="7720712" y="375935"/>
            <a:ext cx="2513784" cy="830997"/>
          </a:xfrm>
          <a:prstGeom prst="rect">
            <a:avLst/>
          </a:prstGeom>
          <a:noFill/>
        </p:spPr>
        <p:txBody>
          <a:bodyPr wrap="square" rtlCol="0">
            <a:spAutoFit/>
          </a:bodyPr>
          <a:lstStyle/>
          <a:p>
            <a:pPr algn="ctr"/>
            <a:r>
              <a:rPr lang="en-US" sz="4800" i="1" u="sng" dirty="0"/>
              <a:t>Optional</a:t>
            </a:r>
          </a:p>
        </p:txBody>
      </p:sp>
    </p:spTree>
    <p:extLst>
      <p:ext uri="{BB962C8B-B14F-4D97-AF65-F5344CB8AC3E}">
        <p14:creationId xmlns:p14="http://schemas.microsoft.com/office/powerpoint/2010/main" val="3184587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263900" y="2351315"/>
            <a:ext cx="9771574" cy="4122056"/>
          </a:xfrm>
          <a:prstGeom prst="rect">
            <a:avLst/>
          </a:prstGeom>
        </p:spPr>
      </p:pic>
      <p:sp>
        <p:nvSpPr>
          <p:cNvPr id="10" name="Arrow: Down 9"/>
          <p:cNvSpPr/>
          <p:nvPr/>
        </p:nvSpPr>
        <p:spPr>
          <a:xfrm rot="16200000">
            <a:off x="4834012" y="4257734"/>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6"/>
            <a:ext cx="10515600" cy="757272"/>
          </a:xfrm>
        </p:spPr>
        <p:txBody>
          <a:bodyPr>
            <a:normAutofit/>
          </a:bodyPr>
          <a:lstStyle/>
          <a:p>
            <a:r>
              <a:rPr lang="en-US" sz="3200" dirty="0"/>
              <a:t>Review object-oriented languages and tools</a:t>
            </a:r>
          </a:p>
        </p:txBody>
      </p:sp>
      <p:sp>
        <p:nvSpPr>
          <p:cNvPr id="3" name="Content Placeholder 2"/>
          <p:cNvSpPr>
            <a:spLocks noGrp="1"/>
          </p:cNvSpPr>
          <p:nvPr>
            <p:ph idx="1"/>
          </p:nvPr>
        </p:nvSpPr>
        <p:spPr>
          <a:xfrm>
            <a:off x="838200" y="1051757"/>
            <a:ext cx="10622974" cy="1299558"/>
          </a:xfrm>
        </p:spPr>
        <p:txBody>
          <a:bodyPr>
            <a:normAutofit lnSpcReduction="10000"/>
          </a:bodyPr>
          <a:lstStyle/>
          <a:p>
            <a:pPr marL="0" indent="0">
              <a:buNone/>
            </a:pPr>
            <a:r>
              <a:rPr lang="en-US" sz="2000" dirty="0"/>
              <a:t>The TIOBE index can be used to check whether your programming skills are still up to date or to make a strategic decision about what programming language should be adopted when starting to build a new software system. The full TIOBE is available online </a:t>
            </a:r>
            <a:r>
              <a:rPr lang="en-US" sz="2000" dirty="0">
                <a:hlinkClick r:id="rId4"/>
              </a:rPr>
              <a:t>[Link]</a:t>
            </a:r>
            <a:r>
              <a:rPr lang="en-US" sz="2000" dirty="0"/>
              <a:t>.</a:t>
            </a:r>
          </a:p>
          <a:p>
            <a:pPr marL="0" indent="0">
              <a:buNone/>
            </a:pPr>
            <a:r>
              <a:rPr lang="en-US" sz="2000" dirty="0"/>
              <a:t>TIOBE Index for March 2017:</a:t>
            </a:r>
          </a:p>
        </p:txBody>
      </p:sp>
      <p:sp>
        <p:nvSpPr>
          <p:cNvPr id="8" name="Arrow: Down 7"/>
          <p:cNvSpPr/>
          <p:nvPr/>
        </p:nvSpPr>
        <p:spPr>
          <a:xfrm rot="16200000">
            <a:off x="4775770" y="274610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p:cNvSpPr/>
          <p:nvPr/>
        </p:nvSpPr>
        <p:spPr>
          <a:xfrm rot="16200000">
            <a:off x="4775770" y="3896615"/>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5840470" y="2990999"/>
            <a:ext cx="1880754" cy="565426"/>
            <a:chOff x="5840470" y="2990999"/>
            <a:chExt cx="1880754" cy="565426"/>
          </a:xfrm>
        </p:grpSpPr>
        <p:sp>
          <p:nvSpPr>
            <p:cNvPr id="13" name="Arrow: Down 12"/>
            <p:cNvSpPr/>
            <p:nvPr/>
          </p:nvSpPr>
          <p:spPr>
            <a:xfrm rot="5400000">
              <a:off x="5712366" y="3119103"/>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6117965" y="3114801"/>
              <a:ext cx="1603259" cy="307777"/>
            </a:xfrm>
            <a:prstGeom prst="rect">
              <a:avLst/>
            </a:prstGeom>
            <a:noFill/>
          </p:spPr>
          <p:txBody>
            <a:bodyPr wrap="none" rtlCol="0">
              <a:spAutoFit/>
            </a:bodyPr>
            <a:lstStyle/>
            <a:p>
              <a:r>
                <a:rPr lang="en-US" sz="1400" dirty="0"/>
                <a:t>Non-OOP Examples</a:t>
              </a:r>
            </a:p>
          </p:txBody>
        </p:sp>
      </p:grpSp>
    </p:spTree>
    <p:extLst>
      <p:ext uri="{BB962C8B-B14F-4D97-AF65-F5344CB8AC3E}">
        <p14:creationId xmlns:p14="http://schemas.microsoft.com/office/powerpoint/2010/main" val="123662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500" fill="hold"/>
                                        <p:tgtEl>
                                          <p:spTgt spid="15"/>
                                        </p:tgtEl>
                                        <p:attrNameLst>
                                          <p:attrName>ppt_w</p:attrName>
                                        </p:attrNameLst>
                                      </p:cBhvr>
                                      <p:tavLst>
                                        <p:tav tm="0">
                                          <p:val>
                                            <p:fltVal val="0"/>
                                          </p:val>
                                        </p:tav>
                                        <p:tav tm="100000">
                                          <p:val>
                                            <p:strVal val="#ppt_w"/>
                                          </p:val>
                                        </p:tav>
                                      </p:tavLst>
                                    </p:anim>
                                    <p:anim calcmode="lin" valueType="num">
                                      <p:cBhvr>
                                        <p:cTn id="25" dur="500" fill="hold"/>
                                        <p:tgtEl>
                                          <p:spTgt spid="15"/>
                                        </p:tgtEl>
                                        <p:attrNameLst>
                                          <p:attrName>ppt_h</p:attrName>
                                        </p:attrNameLst>
                                      </p:cBhvr>
                                      <p:tavLst>
                                        <p:tav tm="0">
                                          <p:val>
                                            <p:fltVal val="0"/>
                                          </p:val>
                                        </p:tav>
                                        <p:tav tm="100000">
                                          <p:val>
                                            <p:strVal val="#ppt_h"/>
                                          </p:val>
                                        </p:tav>
                                      </p:tavLst>
                                    </p:anim>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fontScale="90000"/>
          </a:bodyPr>
          <a:lstStyle/>
          <a:p>
            <a:r>
              <a:rPr lang="en-US" sz="3200" dirty="0"/>
              <a:t>Demonstrate object-oriented programming concepts with example</a:t>
            </a:r>
          </a:p>
        </p:txBody>
      </p:sp>
      <p:sp>
        <p:nvSpPr>
          <p:cNvPr id="3" name="Content Placeholder 2"/>
          <p:cNvSpPr>
            <a:spLocks noGrp="1"/>
          </p:cNvSpPr>
          <p:nvPr>
            <p:ph idx="1"/>
          </p:nvPr>
        </p:nvSpPr>
        <p:spPr>
          <a:xfrm>
            <a:off x="838200" y="1051756"/>
            <a:ext cx="10622974" cy="1883743"/>
          </a:xfrm>
        </p:spPr>
        <p:txBody>
          <a:bodyPr>
            <a:normAutofit/>
          </a:bodyPr>
          <a:lstStyle/>
          <a:p>
            <a:pPr marL="0" indent="0">
              <a:buNone/>
            </a:pPr>
            <a:r>
              <a:rPr lang="en-US" sz="2000" dirty="0"/>
              <a:t>The body mass index (BMI) is a statistic developed by Adolphe </a:t>
            </a:r>
            <a:r>
              <a:rPr lang="en-US" sz="2000" dirty="0" err="1"/>
              <a:t>Quetelet</a:t>
            </a:r>
            <a:r>
              <a:rPr lang="en-US" sz="2000" dirty="0"/>
              <a:t> in the 1900’s for evaluating body mass. It is not related to gender and age. It uses the same formula for men as for women and children.</a:t>
            </a:r>
          </a:p>
          <a:p>
            <a:pPr marL="0" indent="0">
              <a:buNone/>
            </a:pPr>
            <a:r>
              <a:rPr lang="en-US" sz="2000" dirty="0"/>
              <a:t>The body mass index is calculated based on the following formula:</a:t>
            </a:r>
          </a:p>
          <a:p>
            <a:pPr marL="0" indent="0">
              <a:buNone/>
            </a:pPr>
            <a:r>
              <a:rPr lang="en-US" sz="2000" dirty="0"/>
              <a:t>	BMI = weight [kg] / (height [m] * height [m])</a:t>
            </a:r>
          </a:p>
        </p:txBody>
      </p:sp>
      <p:sp>
        <p:nvSpPr>
          <p:cNvPr id="4" name="Content Placeholder 2"/>
          <p:cNvSpPr txBox="1">
            <a:spLocks/>
          </p:cNvSpPr>
          <p:nvPr/>
        </p:nvSpPr>
        <p:spPr>
          <a:xfrm>
            <a:off x="838200" y="3175848"/>
            <a:ext cx="4141944" cy="2608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(body mass index):</a:t>
            </a:r>
          </a:p>
          <a:p>
            <a:pPr marL="0" indent="0">
              <a:buFont typeface="Arial" panose="020B0604020202020204" pitchFamily="34" charset="0"/>
              <a:buNone/>
            </a:pPr>
            <a:r>
              <a:rPr lang="en-US" sz="1600" dirty="0"/>
              <a:t>Data:</a:t>
            </a:r>
          </a:p>
          <a:p>
            <a:r>
              <a:rPr lang="en-US" sz="1600" dirty="0"/>
              <a:t>Height</a:t>
            </a:r>
          </a:p>
          <a:p>
            <a:r>
              <a:rPr lang="en-US" sz="1600" dirty="0"/>
              <a:t>Weight</a:t>
            </a:r>
          </a:p>
          <a:p>
            <a:pPr marL="0" indent="0">
              <a:buNone/>
            </a:pPr>
            <a:r>
              <a:rPr lang="en-US" sz="1600" dirty="0"/>
              <a:t>Procedures (or functions):</a:t>
            </a:r>
          </a:p>
          <a:p>
            <a:r>
              <a:rPr lang="en-US" sz="1600" dirty="0" err="1"/>
              <a:t>CalcBMI</a:t>
            </a:r>
            <a:endParaRPr lang="en-US" sz="1600" dirty="0"/>
          </a:p>
          <a:p>
            <a:pPr marL="0" indent="0">
              <a:buFont typeface="Arial" panose="020B0604020202020204" pitchFamily="34" charset="0"/>
              <a:buNone/>
            </a:pPr>
            <a:endParaRPr lang="en-US" sz="2400" dirty="0"/>
          </a:p>
        </p:txBody>
      </p:sp>
      <p:sp>
        <p:nvSpPr>
          <p:cNvPr id="5" name="Content Placeholder 2"/>
          <p:cNvSpPr txBox="1">
            <a:spLocks/>
          </p:cNvSpPr>
          <p:nvPr/>
        </p:nvSpPr>
        <p:spPr>
          <a:xfrm>
            <a:off x="5836494" y="3175848"/>
            <a:ext cx="4141944" cy="25599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Object-Oriented BMI:</a:t>
            </a:r>
          </a:p>
          <a:p>
            <a:pPr marL="0" indent="0">
              <a:buFont typeface="Arial" panose="020B0604020202020204" pitchFamily="34" charset="0"/>
              <a:buNone/>
            </a:pPr>
            <a:r>
              <a:rPr lang="en-US" sz="1600" dirty="0"/>
              <a:t>Class BMI</a:t>
            </a:r>
          </a:p>
          <a:p>
            <a:r>
              <a:rPr lang="en-US" sz="1600" dirty="0"/>
              <a:t>Attributes</a:t>
            </a:r>
          </a:p>
          <a:p>
            <a:pPr lvl="1"/>
            <a:r>
              <a:rPr lang="en-US" sz="1600" dirty="0"/>
              <a:t>Height</a:t>
            </a:r>
          </a:p>
          <a:p>
            <a:pPr lvl="1"/>
            <a:r>
              <a:rPr lang="en-US" sz="1600" dirty="0"/>
              <a:t>Weight</a:t>
            </a:r>
          </a:p>
          <a:p>
            <a:r>
              <a:rPr lang="en-US" sz="1600" dirty="0"/>
              <a:t>Methods</a:t>
            </a:r>
          </a:p>
          <a:p>
            <a:pPr lvl="1"/>
            <a:r>
              <a:rPr lang="en-US" sz="1600" dirty="0" err="1"/>
              <a:t>CalcBMI</a:t>
            </a:r>
            <a:endParaRPr lang="en-US" sz="1600" dirty="0"/>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109162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a:stretch>
            <a:fillRect/>
          </a:stretch>
        </p:blipFill>
        <p:spPr>
          <a:xfrm>
            <a:off x="5938976" y="1369691"/>
            <a:ext cx="4114800" cy="3904314"/>
          </a:xfrm>
          <a:prstGeom prst="rect">
            <a:avLst/>
          </a:prstGeom>
        </p:spPr>
      </p:pic>
      <p:pic>
        <p:nvPicPr>
          <p:cNvPr id="21" name="Picture 20"/>
          <p:cNvPicPr>
            <a:picLocks noChangeAspect="1"/>
          </p:cNvPicPr>
          <p:nvPr/>
        </p:nvPicPr>
        <p:blipFill>
          <a:blip r:embed="rId4"/>
          <a:stretch>
            <a:fillRect/>
          </a:stretch>
        </p:blipFill>
        <p:spPr>
          <a:xfrm>
            <a:off x="915000" y="1369692"/>
            <a:ext cx="4114800" cy="3223329"/>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200" dirty="0"/>
              <a:t>Example: Procedural vs. Object Oriented Programming</a:t>
            </a:r>
          </a:p>
        </p:txBody>
      </p:sp>
      <p:sp>
        <p:nvSpPr>
          <p:cNvPr id="8"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9"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296476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stretch>
            <a:fillRect/>
          </a:stretch>
        </p:blipFill>
        <p:spPr>
          <a:xfrm>
            <a:off x="5938976" y="1369691"/>
            <a:ext cx="4114800" cy="3904314"/>
          </a:xfrm>
          <a:prstGeom prst="rect">
            <a:avLst/>
          </a:prstGeom>
        </p:spPr>
      </p:pic>
      <p:pic>
        <p:nvPicPr>
          <p:cNvPr id="16" name="Picture 15"/>
          <p:cNvPicPr>
            <a:picLocks noChangeAspect="1"/>
          </p:cNvPicPr>
          <p:nvPr/>
        </p:nvPicPr>
        <p:blipFill>
          <a:blip r:embed="rId4"/>
          <a:stretch>
            <a:fillRect/>
          </a:stretch>
        </p:blipFill>
        <p:spPr>
          <a:xfrm>
            <a:off x="915000" y="1369692"/>
            <a:ext cx="4114800" cy="3223329"/>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200" dirty="0"/>
              <a:t>Distinguish between a class and an object</a:t>
            </a:r>
          </a:p>
        </p:txBody>
      </p:sp>
      <p:sp>
        <p:nvSpPr>
          <p:cNvPr id="8"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a:t>
            </a:r>
          </a:p>
          <a:p>
            <a:pPr marL="0" indent="0">
              <a:buFont typeface="Arial" panose="020B0604020202020204" pitchFamily="34" charset="0"/>
              <a:buNone/>
            </a:pPr>
            <a:endParaRPr lang="en-US" sz="2400" dirty="0"/>
          </a:p>
        </p:txBody>
      </p:sp>
      <p:sp>
        <p:nvSpPr>
          <p:cNvPr id="9"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a:t>
            </a:r>
          </a:p>
          <a:p>
            <a:pPr marL="0" indent="0">
              <a:buFont typeface="Arial" panose="020B0604020202020204" pitchFamily="34" charset="0"/>
              <a:buNone/>
            </a:pPr>
            <a:endParaRPr lang="en-US" sz="2400" dirty="0"/>
          </a:p>
        </p:txBody>
      </p:sp>
      <p:sp>
        <p:nvSpPr>
          <p:cNvPr id="3" name="Oval 2"/>
          <p:cNvSpPr/>
          <p:nvPr/>
        </p:nvSpPr>
        <p:spPr>
          <a:xfrm>
            <a:off x="5132282" y="1896858"/>
            <a:ext cx="4371375" cy="1742650"/>
          </a:xfrm>
          <a:prstGeom prst="ellipse">
            <a:avLst/>
          </a:prstGeom>
          <a:solidFill>
            <a:schemeClr val="accent4">
              <a:lumMod val="60000"/>
              <a:lumOff val="4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Arrow: Down 3"/>
          <p:cNvSpPr/>
          <p:nvPr/>
        </p:nvSpPr>
        <p:spPr>
          <a:xfrm>
            <a:off x="4697431" y="202482"/>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111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5938976" y="1369691"/>
            <a:ext cx="4114800" cy="3904314"/>
          </a:xfrm>
          <a:prstGeom prst="rect">
            <a:avLst/>
          </a:prstGeom>
        </p:spPr>
      </p:pic>
      <p:pic>
        <p:nvPicPr>
          <p:cNvPr id="18" name="Picture 17"/>
          <p:cNvPicPr>
            <a:picLocks noChangeAspect="1"/>
          </p:cNvPicPr>
          <p:nvPr/>
        </p:nvPicPr>
        <p:blipFill>
          <a:blip r:embed="rId4"/>
          <a:stretch>
            <a:fillRect/>
          </a:stretch>
        </p:blipFill>
        <p:spPr>
          <a:xfrm>
            <a:off x="915000" y="1369692"/>
            <a:ext cx="4114800" cy="3223329"/>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200" dirty="0"/>
              <a:t>Distinguish between a class and an object</a:t>
            </a:r>
          </a:p>
        </p:txBody>
      </p:sp>
      <p:sp>
        <p:nvSpPr>
          <p:cNvPr id="8"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a:t>
            </a:r>
          </a:p>
          <a:p>
            <a:pPr marL="0" indent="0">
              <a:buFont typeface="Arial" panose="020B0604020202020204" pitchFamily="34" charset="0"/>
              <a:buNone/>
            </a:pPr>
            <a:endParaRPr lang="en-US" sz="2400" dirty="0"/>
          </a:p>
        </p:txBody>
      </p:sp>
      <p:sp>
        <p:nvSpPr>
          <p:cNvPr id="9"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a:t>
            </a:r>
          </a:p>
          <a:p>
            <a:pPr marL="0" indent="0">
              <a:buFont typeface="Arial" panose="020B0604020202020204" pitchFamily="34" charset="0"/>
              <a:buNone/>
            </a:pPr>
            <a:endParaRPr lang="en-US" sz="2400" dirty="0"/>
          </a:p>
        </p:txBody>
      </p:sp>
      <p:sp>
        <p:nvSpPr>
          <p:cNvPr id="3" name="Oval 2"/>
          <p:cNvSpPr/>
          <p:nvPr/>
        </p:nvSpPr>
        <p:spPr>
          <a:xfrm>
            <a:off x="5775473" y="3784332"/>
            <a:ext cx="4441806" cy="911381"/>
          </a:xfrm>
          <a:prstGeom prst="ellipse">
            <a:avLst/>
          </a:prstGeom>
          <a:solidFill>
            <a:schemeClr val="accent4">
              <a:lumMod val="60000"/>
              <a:lumOff val="4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Arrow: Down 3"/>
          <p:cNvSpPr/>
          <p:nvPr/>
        </p:nvSpPr>
        <p:spPr>
          <a:xfrm>
            <a:off x="6907645" y="202482"/>
            <a:ext cx="565426" cy="309217"/>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8501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200" dirty="0"/>
              <a:t>Week 1 Outcomes</a:t>
            </a:r>
            <a:endParaRPr lang="en-US" sz="3200" b="1" i="1" u="sng" dirty="0"/>
          </a:p>
        </p:txBody>
      </p:sp>
      <p:sp>
        <p:nvSpPr>
          <p:cNvPr id="3" name="Content Placeholder 2"/>
          <p:cNvSpPr>
            <a:spLocks noGrp="1"/>
          </p:cNvSpPr>
          <p:nvPr>
            <p:ph idx="1"/>
          </p:nvPr>
        </p:nvSpPr>
        <p:spPr>
          <a:xfrm>
            <a:off x="838200" y="1051756"/>
            <a:ext cx="10622974" cy="5463343"/>
          </a:xfrm>
        </p:spPr>
        <p:txBody>
          <a:bodyPr>
            <a:normAutofit/>
          </a:bodyPr>
          <a:lstStyle/>
          <a:p>
            <a:pPr marL="514350" indent="-514350">
              <a:buFont typeface="+mj-lt"/>
              <a:buAutoNum type="arabicPeriod"/>
            </a:pPr>
            <a:r>
              <a:rPr lang="en-US" sz="2200" dirty="0">
                <a:solidFill>
                  <a:schemeClr val="bg1">
                    <a:lumMod val="65000"/>
                  </a:schemeClr>
                </a:solidFill>
              </a:rPr>
              <a:t>Define object-oriented programming</a:t>
            </a:r>
          </a:p>
          <a:p>
            <a:pPr marL="514350" indent="-514350">
              <a:buFont typeface="+mj-lt"/>
              <a:buAutoNum type="arabicPeriod"/>
            </a:pPr>
            <a:r>
              <a:rPr lang="en-US" sz="2200" dirty="0">
                <a:solidFill>
                  <a:schemeClr val="bg1">
                    <a:lumMod val="65000"/>
                  </a:schemeClr>
                </a:solidFill>
              </a:rPr>
              <a:t>Distinguish between a class and an object</a:t>
            </a:r>
          </a:p>
          <a:p>
            <a:pPr marL="514350" indent="-514350">
              <a:buFont typeface="+mj-lt"/>
              <a:buAutoNum type="arabicPeriod"/>
            </a:pPr>
            <a:r>
              <a:rPr lang="en-US" sz="2200" dirty="0"/>
              <a:t>Identify and define “six” object-oriented concepts</a:t>
            </a:r>
          </a:p>
          <a:p>
            <a:pPr marL="514350" indent="-514350">
              <a:buFont typeface="+mj-lt"/>
              <a:buAutoNum type="arabicPeriod"/>
            </a:pPr>
            <a:r>
              <a:rPr lang="en-US" sz="2200" dirty="0"/>
              <a:t>Identify the superclass and the subclass in an inheritance relationship</a:t>
            </a:r>
          </a:p>
          <a:p>
            <a:pPr marL="514350" indent="-514350">
              <a:buFont typeface="+mj-lt"/>
              <a:buAutoNum type="arabicPeriod"/>
            </a:pPr>
            <a:r>
              <a:rPr lang="en-US" sz="2200" dirty="0"/>
              <a:t>Demonstrate inheritance, ownership, and abstraction in snippets of Java code</a:t>
            </a:r>
          </a:p>
          <a:p>
            <a:pPr marL="514350" indent="-514350">
              <a:buFont typeface="+mj-lt"/>
              <a:buAutoNum type="arabicPeriod"/>
            </a:pPr>
            <a:r>
              <a:rPr lang="en-US" sz="2200" dirty="0"/>
              <a:t>Distinguish between aggregation and composition</a:t>
            </a:r>
          </a:p>
          <a:p>
            <a:pPr marL="514350" indent="-514350">
              <a:buFont typeface="+mj-lt"/>
              <a:buAutoNum type="arabicPeriod"/>
            </a:pPr>
            <a:r>
              <a:rPr lang="en-US" sz="2200" dirty="0"/>
              <a:t>Describe how object-oriented programming is fundamentally different</a:t>
            </a:r>
          </a:p>
          <a:p>
            <a:pPr marL="514350" indent="-514350">
              <a:buFont typeface="+mj-lt"/>
              <a:buAutoNum type="arabicPeriod"/>
            </a:pPr>
            <a:r>
              <a:rPr lang="en-US" sz="2200" dirty="0"/>
              <a:t>Justify the choice to use an object-oriented approach in developing software</a:t>
            </a:r>
          </a:p>
          <a:p>
            <a:pPr marL="514350" indent="-514350">
              <a:buFont typeface="+mj-lt"/>
              <a:buAutoNum type="arabicPeriod"/>
            </a:pPr>
            <a:r>
              <a:rPr lang="en-US" sz="2200" dirty="0"/>
              <a:t>Define and demonstrate the common software patterns</a:t>
            </a:r>
          </a:p>
          <a:p>
            <a:pPr marL="514350" indent="-514350">
              <a:buFont typeface="+mj-lt"/>
              <a:buAutoNum type="arabicPeriod"/>
            </a:pPr>
            <a:r>
              <a:rPr lang="en-US" sz="2200" dirty="0"/>
              <a:t>Depict classes and their relationships using UML class diagrams</a:t>
            </a:r>
          </a:p>
          <a:p>
            <a:pPr marL="514350" indent="-514350">
              <a:buFont typeface="+mj-lt"/>
              <a:buAutoNum type="arabicPeriod"/>
            </a:pPr>
            <a:r>
              <a:rPr lang="en-US" sz="2200" dirty="0"/>
              <a:t>Explain common design patterns</a:t>
            </a:r>
          </a:p>
          <a:p>
            <a:pPr marL="514350" indent="-514350">
              <a:buFont typeface="+mj-lt"/>
              <a:buAutoNum type="arabicPeriod"/>
            </a:pPr>
            <a:r>
              <a:rPr lang="en-US" sz="2200" dirty="0"/>
              <a:t>Identify and describe characteristics of bad software: rigidity, immobility, fragility</a:t>
            </a:r>
            <a:endParaRPr lang="en-US" sz="2400" dirty="0"/>
          </a:p>
        </p:txBody>
      </p:sp>
    </p:spTree>
    <p:extLst>
      <p:ext uri="{BB962C8B-B14F-4D97-AF65-F5344CB8AC3E}">
        <p14:creationId xmlns:p14="http://schemas.microsoft.com/office/powerpoint/2010/main" val="181837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FD8B20-B89A-4B23-9329-175195DD4D8A}">
  <ds:schemaRefs>
    <ds:schemaRef ds:uri="http://schemas.microsoft.com/sharepoint/v3/contenttype/forms"/>
  </ds:schemaRefs>
</ds:datastoreItem>
</file>

<file path=customXml/itemProps2.xml><?xml version="1.0" encoding="utf-8"?>
<ds:datastoreItem xmlns:ds="http://schemas.openxmlformats.org/officeDocument/2006/customXml" ds:itemID="{3473EA1A-2744-48E8-B2A3-4F89C0FC849C}">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http://purl.org/dc/term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4770</TotalTime>
  <Words>2663</Words>
  <Application>Microsoft Office PowerPoint</Application>
  <PresentationFormat>Widescreen</PresentationFormat>
  <Paragraphs>327</Paragraphs>
  <Slides>32</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Times New Roman</vt:lpstr>
      <vt:lpstr>Office Theme</vt:lpstr>
      <vt:lpstr>Learning Objectives</vt:lpstr>
      <vt:lpstr>Define Object-Oriented Programming [Link]</vt:lpstr>
      <vt:lpstr>Position Object-Oriented Programming within Various Development Methodologies</vt:lpstr>
      <vt:lpstr>Review object-oriented languages and tools</vt:lpstr>
      <vt:lpstr>Demonstrate object-oriented programming concepts with example</vt:lpstr>
      <vt:lpstr>Example: Procedural vs. Object Oriented Programming</vt:lpstr>
      <vt:lpstr>Distinguish between a class and an object</vt:lpstr>
      <vt:lpstr>Distinguish between a class and an object</vt:lpstr>
      <vt:lpstr>Week 1 Outcomes</vt:lpstr>
      <vt:lpstr>The Problem? </vt:lpstr>
      <vt:lpstr>Revising BMI Implementations</vt:lpstr>
      <vt:lpstr>Identify and define “six” (3plus) object-oriented concepts</vt:lpstr>
      <vt:lpstr>Encapsulation</vt:lpstr>
      <vt:lpstr>Inheritance Options for Implement English BMI Units</vt:lpstr>
      <vt:lpstr>Inheritance to implement English units… And Abstraction</vt:lpstr>
      <vt:lpstr>Week 1 Outcomes</vt:lpstr>
      <vt:lpstr>Identify the superclass and the subclass in an inheritance relationship</vt:lpstr>
      <vt:lpstr>Identify the superclass and the subclass in an inheritance relationship</vt:lpstr>
      <vt:lpstr>Identify the superclass and the subclass in an inheritance relationship</vt:lpstr>
      <vt:lpstr>Polymorphism</vt:lpstr>
      <vt:lpstr>Composition &amp; Aggregation</vt:lpstr>
      <vt:lpstr>Unified Modeling Language [Link]</vt:lpstr>
      <vt:lpstr>UML Example: Robot Arm</vt:lpstr>
      <vt:lpstr>Explain common design patterns </vt:lpstr>
      <vt:lpstr>Define and demonstrate the common software patterns </vt:lpstr>
      <vt:lpstr>Identify and describe characteristics of bad software: rigidity, immobility, fragility </vt:lpstr>
      <vt:lpstr>Describe how object-oriented programming is fundamentally different </vt:lpstr>
      <vt:lpstr>Justify the choice to use an object-oriented approach in developing software </vt:lpstr>
      <vt:lpstr>Bonus Slides</vt:lpstr>
      <vt:lpstr>Waterfall vs Iterative vs Agile</vt:lpstr>
      <vt:lpstr>Waterfall vs Iterative vs Agile (continued)</vt:lpstr>
      <vt:lpstr>Waterfall vs Iterative vs Agile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117</cp:revision>
  <dcterms:created xsi:type="dcterms:W3CDTF">2016-08-15T18:20:40Z</dcterms:created>
  <dcterms:modified xsi:type="dcterms:W3CDTF">2017-03-15T21:11:54Z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