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9"/>
  </p:notesMasterIdLst>
  <p:sldIdLst>
    <p:sldId id="381" r:id="rId5"/>
    <p:sldId id="466" r:id="rId6"/>
    <p:sldId id="289" r:id="rId7"/>
    <p:sldId id="506" r:id="rId8"/>
    <p:sldId id="502" r:id="rId9"/>
    <p:sldId id="457" r:id="rId10"/>
    <p:sldId id="501" r:id="rId11"/>
    <p:sldId id="503" r:id="rId12"/>
    <p:sldId id="504" r:id="rId13"/>
    <p:sldId id="505" r:id="rId14"/>
    <p:sldId id="507" r:id="rId15"/>
    <p:sldId id="467" r:id="rId16"/>
    <p:sldId id="471" r:id="rId17"/>
    <p:sldId id="470" r:id="rId18"/>
    <p:sldId id="469" r:id="rId19"/>
    <p:sldId id="480" r:id="rId20"/>
    <p:sldId id="458" r:id="rId21"/>
    <p:sldId id="476" r:id="rId22"/>
    <p:sldId id="478" r:id="rId23"/>
    <p:sldId id="479" r:id="rId24"/>
    <p:sldId id="481" r:id="rId25"/>
    <p:sldId id="475" r:id="rId26"/>
    <p:sldId id="472" r:id="rId27"/>
    <p:sldId id="473" r:id="rId28"/>
    <p:sldId id="497" r:id="rId29"/>
    <p:sldId id="498" r:id="rId30"/>
    <p:sldId id="499" r:id="rId31"/>
    <p:sldId id="474" r:id="rId32"/>
    <p:sldId id="482" r:id="rId33"/>
    <p:sldId id="483" r:id="rId34"/>
    <p:sldId id="484" r:id="rId35"/>
    <p:sldId id="485" r:id="rId36"/>
    <p:sldId id="486" r:id="rId37"/>
    <p:sldId id="500" r:id="rId38"/>
    <p:sldId id="489" r:id="rId39"/>
    <p:sldId id="459" r:id="rId40"/>
    <p:sldId id="493" r:id="rId41"/>
    <p:sldId id="492" r:id="rId42"/>
    <p:sldId id="494" r:id="rId43"/>
    <p:sldId id="491" r:id="rId44"/>
    <p:sldId id="455" r:id="rId45"/>
    <p:sldId id="495" r:id="rId46"/>
    <p:sldId id="496" r:id="rId47"/>
    <p:sldId id="490" r:id="rId4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0048" autoAdjust="0"/>
  </p:normalViewPr>
  <p:slideViewPr>
    <p:cSldViewPr snapToGrid="0">
      <p:cViewPr varScale="1">
        <p:scale>
          <a:sx n="120" d="100"/>
          <a:sy n="120" d="100"/>
        </p:scale>
        <p:origin x="1728" y="72"/>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3944" y="6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4/21/2017</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dirty="0"/>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3942271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231244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2803347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4141110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sz="1000" dirty="0"/>
          </a:p>
          <a:p>
            <a:pPr marL="0" indent="0">
              <a:buFontTx/>
              <a:buNone/>
            </a:pPr>
            <a:r>
              <a:rPr lang="en-US" sz="1000" dirty="0"/>
              <a:t>Get ready next week for some Visual Studio and C# work. </a:t>
            </a:r>
          </a:p>
          <a:p>
            <a:pPr marL="0" indent="0">
              <a:buFontTx/>
              <a:buNone/>
            </a:pPr>
            <a:endParaRPr lang="en-US" sz="1000" dirty="0"/>
          </a:p>
          <a:p>
            <a:pPr marL="0" indent="0">
              <a:buFontTx/>
              <a:buNone/>
            </a:pPr>
            <a:endParaRPr lang="en-US" sz="1000" dirty="0"/>
          </a:p>
          <a:p>
            <a:pPr marL="171450" indent="-171450">
              <a:buFontTx/>
              <a:buChar char="-"/>
            </a:pPr>
            <a:endParaRPr lang="en-US" sz="1000" dirty="0"/>
          </a:p>
          <a:p>
            <a:pPr marL="171450" indent="-171450">
              <a:buFontTx/>
              <a:buChar char="-"/>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3671192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Application performance is  ALWAYS a challenge. Learn how to optimize, test, and enhance the performance regularly. It can’t be built in at the end of a project!</a:t>
            </a:r>
          </a:p>
          <a:p>
            <a:pPr marL="0" indent="0">
              <a:buNone/>
            </a:pPr>
            <a:endParaRPr lang="en-US" sz="1000" dirty="0"/>
          </a:p>
          <a:p>
            <a:pPr marL="0" indent="0">
              <a:buNone/>
            </a:pPr>
            <a:r>
              <a:rPr lang="en-US" sz="1000" dirty="0"/>
              <a:t>Note that I have made updates to this week’s assignment. Please be sure to get the current version (it says “version 2” at the top) before you complete the assignment. </a:t>
            </a:r>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3660043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Themes for the week:</a:t>
            </a:r>
          </a:p>
          <a:p>
            <a:pPr marL="171450" indent="-171450">
              <a:buFontTx/>
              <a:buChar char="-"/>
            </a:pPr>
            <a:r>
              <a:rPr lang="en-US" sz="1000" dirty="0"/>
              <a:t>Writing/Reading files and Serialization</a:t>
            </a:r>
          </a:p>
          <a:p>
            <a:pPr marL="171450" indent="-171450">
              <a:buFontTx/>
              <a:buChar char="-"/>
            </a:pPr>
            <a:r>
              <a:rPr lang="en-US" sz="1000" dirty="0"/>
              <a:t>XML &amp; JSON</a:t>
            </a:r>
          </a:p>
          <a:p>
            <a:pPr marL="171450" indent="-171450">
              <a:buFontTx/>
              <a:buChar char="-"/>
            </a:pPr>
            <a:r>
              <a:rPr lang="en-US" sz="1000" b="1" dirty="0"/>
              <a:t>Performance, performance, performance… </a:t>
            </a:r>
          </a:p>
          <a:p>
            <a:pPr marL="171450" indent="-171450">
              <a:buFontTx/>
              <a:buChar char="-"/>
            </a:pPr>
            <a:r>
              <a:rPr lang="en-US" sz="1000" b="1" dirty="0"/>
              <a:t>Optimization through threads</a:t>
            </a:r>
          </a:p>
          <a:p>
            <a:pPr marL="0" indent="0">
              <a:buFontTx/>
              <a:buNone/>
            </a:pPr>
            <a:endParaRPr lang="en-US" sz="1000" dirty="0"/>
          </a:p>
          <a:p>
            <a:pPr marL="0" indent="0">
              <a:buFontTx/>
              <a:buNone/>
            </a:pPr>
            <a:r>
              <a:rPr lang="en-US" sz="1000" dirty="0"/>
              <a:t>Note that given the industry prioritization on developing high performance multithreaded applications, I have made multithreading a higher priority than in past terms of this class… this has resulted in JUnit and automated unit testing becoming a bit less of a focus. </a:t>
            </a:r>
          </a:p>
          <a:p>
            <a:endParaRPr lang="en-US" sz="1000" dirty="0"/>
          </a:p>
          <a:p>
            <a:pPr marL="171450" indent="-171450">
              <a:buFontTx/>
              <a:buChar char="-"/>
            </a:pPr>
            <a:r>
              <a:rPr lang="en-US" sz="1000" dirty="0"/>
              <a:t>Effectively packaging Java class files for sharing</a:t>
            </a:r>
          </a:p>
          <a:p>
            <a:pPr marL="171450" indent="-171450">
              <a:buFontTx/>
              <a:buChar char="-"/>
            </a:pPr>
            <a:r>
              <a:rPr lang="en-US" sz="1000" dirty="0"/>
              <a:t>Delivering quality products through </a:t>
            </a:r>
            <a:r>
              <a:rPr lang="en-US" sz="1000" b="1" dirty="0"/>
              <a:t>design, development, and testing</a:t>
            </a:r>
          </a:p>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dirty="0"/>
          </a:p>
        </p:txBody>
      </p:sp>
    </p:spTree>
    <p:extLst>
      <p:ext uri="{BB962C8B-B14F-4D97-AF65-F5344CB8AC3E}">
        <p14:creationId xmlns:p14="http://schemas.microsoft.com/office/powerpoint/2010/main" val="3488751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I believe that performance optimization is one of the most important and challenging aspects of developing high quality software.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Consider mobile phone networks and satellite networks… and latency.</a:t>
            </a:r>
          </a:p>
          <a:p>
            <a:endParaRPr lang="en-US" sz="1000" dirty="0"/>
          </a:p>
          <a:p>
            <a:r>
              <a:rPr lang="en-US" sz="1000" dirty="0"/>
              <a:t>User experience.</a:t>
            </a:r>
          </a:p>
          <a:p>
            <a:endParaRPr lang="en-US" sz="1000" dirty="0"/>
          </a:p>
          <a:p>
            <a:r>
              <a:rPr lang="en-US" sz="1000" dirty="0"/>
              <a:t>Know the difference between latency and bandwidth and how it impacts network and application performance:</a:t>
            </a:r>
          </a:p>
          <a:p>
            <a:r>
              <a:rPr lang="en-US" sz="1000" dirty="0"/>
              <a:t>https://en.wikipedia.org/wiki/Network_performance</a:t>
            </a:r>
          </a:p>
          <a:p>
            <a:endParaRPr lang="en-US" sz="1000" dirty="0"/>
          </a:p>
          <a:p>
            <a:r>
              <a:rPr lang="en-US" sz="1000" b="0" i="0" kern="1200" dirty="0">
                <a:solidFill>
                  <a:schemeClr val="tx1"/>
                </a:solidFill>
                <a:effectLst/>
                <a:latin typeface="+mn-lt"/>
                <a:ea typeface="+mn-ea"/>
                <a:cs typeface="+mn-cs"/>
              </a:rPr>
              <a:t>The following measures are often considered important:</a:t>
            </a:r>
          </a:p>
          <a:p>
            <a:r>
              <a:rPr lang="en-US" sz="1000" b="1" i="0" kern="1200" dirty="0">
                <a:solidFill>
                  <a:schemeClr val="tx1"/>
                </a:solidFill>
                <a:effectLst/>
                <a:latin typeface="+mn-lt"/>
                <a:ea typeface="+mn-ea"/>
                <a:cs typeface="+mn-cs"/>
              </a:rPr>
              <a:t>Bandwidth</a:t>
            </a:r>
            <a:r>
              <a:rPr lang="en-US" sz="1000" b="0" i="0" kern="1200" dirty="0">
                <a:solidFill>
                  <a:schemeClr val="tx1"/>
                </a:solidFill>
                <a:effectLst/>
                <a:latin typeface="+mn-lt"/>
                <a:ea typeface="+mn-ea"/>
                <a:cs typeface="+mn-cs"/>
              </a:rPr>
              <a:t> commonly measured in bits/second is the maximum rate that information can be transferred</a:t>
            </a:r>
          </a:p>
          <a:p>
            <a:r>
              <a:rPr lang="en-US" sz="1000" b="1" i="0" kern="1200" dirty="0">
                <a:solidFill>
                  <a:schemeClr val="tx1"/>
                </a:solidFill>
                <a:effectLst/>
                <a:latin typeface="+mn-lt"/>
                <a:ea typeface="+mn-ea"/>
                <a:cs typeface="+mn-cs"/>
              </a:rPr>
              <a:t>Latency</a:t>
            </a:r>
            <a:r>
              <a:rPr lang="en-US" sz="1000" b="0" i="0" kern="1200" dirty="0">
                <a:solidFill>
                  <a:schemeClr val="tx1"/>
                </a:solidFill>
                <a:effectLst/>
                <a:latin typeface="+mn-lt"/>
                <a:ea typeface="+mn-ea"/>
                <a:cs typeface="+mn-cs"/>
              </a:rPr>
              <a:t> the delay between the sender and the receiver decoding it, this is mainly a function of the signals travel time, and processing time at any nodes the information traverses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tx1"/>
                </a:solidFill>
                <a:effectLst/>
                <a:latin typeface="+mn-lt"/>
                <a:ea typeface="+mn-ea"/>
                <a:cs typeface="+mn-cs"/>
              </a:rPr>
              <a:t>Throughput</a:t>
            </a:r>
            <a:r>
              <a:rPr lang="en-US" sz="1000" b="0" i="0" kern="1200" dirty="0">
                <a:solidFill>
                  <a:schemeClr val="tx1"/>
                </a:solidFill>
                <a:effectLst/>
                <a:latin typeface="+mn-lt"/>
                <a:ea typeface="+mn-ea"/>
                <a:cs typeface="+mn-cs"/>
              </a:rPr>
              <a:t> is the actual rate that information is transferred</a:t>
            </a:r>
          </a:p>
          <a:p>
            <a:r>
              <a:rPr lang="en-US" sz="1000" b="1" i="0" kern="1200" dirty="0">
                <a:solidFill>
                  <a:schemeClr val="tx1"/>
                </a:solidFill>
                <a:effectLst/>
                <a:latin typeface="+mn-lt"/>
                <a:ea typeface="+mn-ea"/>
                <a:cs typeface="+mn-cs"/>
              </a:rPr>
              <a:t>Jitter</a:t>
            </a:r>
            <a:r>
              <a:rPr lang="en-US" sz="1000" b="0" i="0" kern="1200" dirty="0">
                <a:solidFill>
                  <a:schemeClr val="tx1"/>
                </a:solidFill>
                <a:effectLst/>
                <a:latin typeface="+mn-lt"/>
                <a:ea typeface="+mn-ea"/>
                <a:cs typeface="+mn-cs"/>
              </a:rPr>
              <a:t> variation in packet delay at the receiver of the information</a:t>
            </a:r>
          </a:p>
          <a:p>
            <a:r>
              <a:rPr lang="en-US" sz="1000" b="1" i="0" kern="1200" dirty="0">
                <a:solidFill>
                  <a:schemeClr val="tx1"/>
                </a:solidFill>
                <a:effectLst/>
                <a:latin typeface="+mn-lt"/>
                <a:ea typeface="+mn-ea"/>
                <a:cs typeface="+mn-cs"/>
              </a:rPr>
              <a:t>Error rate</a:t>
            </a:r>
            <a:r>
              <a:rPr lang="en-US" sz="1000" b="0" i="0" kern="1200" dirty="0">
                <a:solidFill>
                  <a:schemeClr val="tx1"/>
                </a:solidFill>
                <a:effectLst/>
                <a:latin typeface="+mn-lt"/>
                <a:ea typeface="+mn-ea"/>
                <a:cs typeface="+mn-cs"/>
              </a:rPr>
              <a:t> the number of corrupted bits expressed as a percentage or fraction of the total sent</a:t>
            </a:r>
          </a:p>
          <a:p>
            <a:endParaRPr lang="en-US" sz="1000" dirty="0"/>
          </a:p>
          <a:p>
            <a:r>
              <a:rPr lang="en-US" sz="1000" dirty="0"/>
              <a:t>You can usually buy more bandwidth. Fixing a latency issue might require you to change the speed of light.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25554950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difference between user perceived (real or perceived) is as important as actual performance. Optimizing application performance to reflect user capabilities is challenging and necessary. It doesn’t matter if you optimize an application to be 10 times faster if the bottleneck is how fast the user.</a:t>
            </a:r>
          </a:p>
          <a:p>
            <a:endParaRPr lang="en-US" sz="1000" dirty="0"/>
          </a:p>
          <a:p>
            <a:r>
              <a:rPr lang="en-US" sz="1000" dirty="0"/>
              <a:t>Multithreading is the primary method of optimizing CPU performance. It is unlikely to be of benefit if the bottleneck is elsewhere. For example, if you are disk bound, splitting your process into multiple threads is unlike to be of benefit.</a:t>
            </a:r>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8363286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For this discussion we will using multithreading and multiprocessing terms synonymously for our purposes. </a:t>
            </a:r>
          </a:p>
          <a:p>
            <a:endParaRPr lang="en-US" sz="1000" dirty="0"/>
          </a:p>
          <a:p>
            <a:r>
              <a:rPr lang="en-US" sz="1000" dirty="0"/>
              <a:t>Modern central processing units (CPUs) are made up of cores. A core is like a mini-processor that works with its fellow cores to perform the work that applications request of the CPU. In the old days, a CPU had just one core, a single channel through which all requests would pass. This was how we optimized applications… CPU, memory, fast disk, slow disk. Today, though, with multiple CPUs and multiple cores, a CPU can pay attention to and do many things at once. </a:t>
            </a:r>
          </a:p>
          <a:p>
            <a:endParaRPr lang="en-US" sz="1000" dirty="0"/>
          </a:p>
          <a:p>
            <a:r>
              <a:rPr lang="en-US" sz="1000" dirty="0"/>
              <a:t>This architecture, in turn, allows today’s applications to perform multiple tasks at once. This ability is called multitasking. Multitasking enables an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970960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800"/>
              </a:spcBef>
              <a:buFont typeface="Wingdings" panose="05000000000000000000" pitchFamily="2" charset="2"/>
              <a:buChar char="§"/>
            </a:pPr>
            <a:r>
              <a:rPr lang="en-US" sz="1000" u="sng" dirty="0"/>
              <a:t>Rigidity</a:t>
            </a:r>
            <a:r>
              <a:rPr lang="en-US" sz="1000" dirty="0"/>
              <a:t> - It is hard to change because every change affects too many other parts of the system</a:t>
            </a:r>
          </a:p>
          <a:p>
            <a:pPr marL="285750" indent="-285750">
              <a:spcBef>
                <a:spcPts val="1800"/>
              </a:spcBef>
              <a:buFont typeface="Wingdings" panose="05000000000000000000" pitchFamily="2" charset="2"/>
              <a:buChar char="§"/>
            </a:pPr>
            <a:r>
              <a:rPr lang="en-US" sz="1000" u="sng" dirty="0"/>
              <a:t>Fragility</a:t>
            </a:r>
            <a:r>
              <a:rPr lang="en-US" sz="1000" dirty="0"/>
              <a:t> - When you make a change, unexpected parts of the system break </a:t>
            </a:r>
          </a:p>
          <a:p>
            <a:pPr marL="285750" indent="-285750">
              <a:spcBef>
                <a:spcPts val="1800"/>
              </a:spcBef>
              <a:buFont typeface="Wingdings" panose="05000000000000000000" pitchFamily="2" charset="2"/>
              <a:buChar char="§"/>
            </a:pPr>
            <a:r>
              <a:rPr lang="en-US" sz="1000" u="sng" dirty="0"/>
              <a:t>Immobility</a:t>
            </a:r>
            <a:r>
              <a:rPr lang="en-US" sz="1000" dirty="0"/>
              <a:t> - It is hard to reuse in another application because it cannot be disentangled from the current application</a:t>
            </a:r>
          </a:p>
          <a:p>
            <a:endParaRPr lang="en-US" sz="1000" dirty="0"/>
          </a:p>
          <a:p>
            <a:r>
              <a:rPr lang="en-US" sz="1000" dirty="0"/>
              <a:t>Stadia add-in net change example. </a:t>
            </a:r>
          </a:p>
          <a:p>
            <a:endParaRPr lang="en-US" sz="1000" dirty="0"/>
          </a:p>
          <a:p>
            <a:r>
              <a:rPr lang="en-US" sz="1200" b="0" i="0" kern="1200" dirty="0">
                <a:solidFill>
                  <a:schemeClr val="tx1"/>
                </a:solidFill>
                <a:effectLst/>
                <a:latin typeface="+mn-lt"/>
                <a:ea typeface="+mn-ea"/>
                <a:cs typeface="+mn-cs"/>
              </a:rPr>
              <a:t>Deadlock describes a situation where two or more threads are blocked forever, waiting for each other. Deadlock occurs when multiple threads need the same locks but obtain them in different order. </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3681124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4206068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800"/>
              </a:spcBef>
              <a:buFont typeface="Wingdings" panose="05000000000000000000" pitchFamily="2" charset="2"/>
              <a:buChar char="§"/>
            </a:pPr>
            <a:r>
              <a:rPr lang="en-US" sz="1000" u="sng" dirty="0"/>
              <a:t>Rigidity</a:t>
            </a:r>
            <a:r>
              <a:rPr lang="en-US" sz="1000" dirty="0"/>
              <a:t> - It is hard to change because every change affects too many other parts of the system</a:t>
            </a:r>
          </a:p>
          <a:p>
            <a:pPr marL="285750" indent="-285750">
              <a:spcBef>
                <a:spcPts val="1800"/>
              </a:spcBef>
              <a:buFont typeface="Wingdings" panose="05000000000000000000" pitchFamily="2" charset="2"/>
              <a:buChar char="§"/>
            </a:pPr>
            <a:r>
              <a:rPr lang="en-US" sz="1000" u="sng" dirty="0"/>
              <a:t>Fragility</a:t>
            </a:r>
            <a:r>
              <a:rPr lang="en-US" sz="1000" dirty="0"/>
              <a:t> - When you make a change, unexpected parts of the system break </a:t>
            </a:r>
          </a:p>
          <a:p>
            <a:pPr marL="285750" indent="-285750">
              <a:spcBef>
                <a:spcPts val="1800"/>
              </a:spcBef>
              <a:buFont typeface="Wingdings" panose="05000000000000000000" pitchFamily="2" charset="2"/>
              <a:buChar char="§"/>
            </a:pPr>
            <a:r>
              <a:rPr lang="en-US" sz="1000" u="sng" dirty="0"/>
              <a:t>Immobility</a:t>
            </a:r>
            <a:r>
              <a:rPr lang="en-US" sz="1000" dirty="0"/>
              <a:t> - It is hard to reuse in another application because it cannot be disentangled from the current application</a:t>
            </a:r>
          </a:p>
          <a:p>
            <a:endParaRPr lang="en-US" sz="1000" dirty="0"/>
          </a:p>
          <a:p>
            <a:r>
              <a:rPr lang="en-US" sz="1000" dirty="0"/>
              <a:t>Increased complexity is the primary </a:t>
            </a:r>
            <a:r>
              <a:rPr lang="en-US" sz="1000" u="sng" dirty="0"/>
              <a:t>disadvantage</a:t>
            </a:r>
            <a:r>
              <a:rPr lang="en-US" sz="1000" dirty="0"/>
              <a:t> for developing multithreaded applications. </a:t>
            </a:r>
          </a:p>
          <a:p>
            <a:endParaRPr lang="en-US" sz="1000" dirty="0"/>
          </a:p>
          <a:p>
            <a:r>
              <a:rPr lang="en-US" sz="1000" dirty="0"/>
              <a:t>Some languages have come into existence in order to try to reduce the complexity of writing, enhancing, and supporting multithreaded applications. For example, Scala has implemented specific parallelization features in the core language that make it a first class threading language. Note that Scala also targets the Java runtime environment.</a:t>
            </a:r>
          </a:p>
          <a:p>
            <a:endParaRPr lang="en-US" sz="1000" dirty="0"/>
          </a:p>
          <a:p>
            <a:r>
              <a:rPr lang="en-US" sz="1000" dirty="0"/>
              <a:t>C++ would be an example of a language that has implemented a plethora of threading mechanisms for various platforms and implementations. Recent versions have introduced more common approaches. </a:t>
            </a:r>
          </a:p>
          <a:p>
            <a:endParaRPr lang="en-US" sz="1000" dirty="0"/>
          </a:p>
          <a:p>
            <a:r>
              <a:rPr lang="en-US" sz="1000" dirty="0"/>
              <a:t>Stadia add-in example. </a:t>
            </a:r>
          </a:p>
          <a:p>
            <a:endParaRPr lang="en-US" sz="1000" dirty="0"/>
          </a:p>
          <a:p>
            <a:r>
              <a:rPr lang="en-US" sz="1000" b="0" i="0" kern="1200" dirty="0">
                <a:solidFill>
                  <a:schemeClr val="tx1"/>
                </a:solidFill>
                <a:effectLst/>
                <a:latin typeface="+mn-lt"/>
                <a:ea typeface="+mn-ea"/>
                <a:cs typeface="+mn-cs"/>
              </a:rPr>
              <a:t>Deadlock describes a situation where two or more threads are blocked forever, waiting for each other. Deadlock occurs when multiple threads need the same locks but obtain them in different order. </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Interesting threading article: </a:t>
            </a:r>
          </a:p>
          <a:p>
            <a:r>
              <a:rPr lang="en-US" sz="1000" dirty="0"/>
              <a:t>http://blog.smartbear.com/programming/why-johnny-cant-write-multithreaded-programs/</a:t>
            </a:r>
          </a:p>
          <a:p>
            <a:endParaRPr lang="en-US" sz="1000" dirty="0"/>
          </a:p>
          <a:p>
            <a:r>
              <a:rPr lang="en-US" sz="1000" dirty="0"/>
              <a:t>When reviewing libraries look for something like “</a:t>
            </a:r>
            <a:r>
              <a:rPr lang="en-US" sz="1200" b="0" i="0" kern="1200" dirty="0">
                <a:solidFill>
                  <a:schemeClr val="tx1"/>
                </a:solidFill>
                <a:effectLst/>
                <a:latin typeface="+mn-lt"/>
                <a:ea typeface="+mn-ea"/>
                <a:cs typeface="+mn-cs"/>
              </a:rPr>
              <a:t>This class is immutable and thread-safe.” before you use it in multithreaded development. </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27677053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buFont typeface="Wingdings" panose="05000000000000000000" pitchFamily="2" charset="2"/>
              <a:buNone/>
            </a:pPr>
            <a:r>
              <a:rPr lang="en-US" sz="1000" dirty="0"/>
              <a:t>It’s good to have a trivial subject matter when starting with threaded applications.  It’s challenging enough to learn a complex new topic when working with a random number or a prime number. </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Bonus 10 points for anyone who can implement this application using “implements Runnable” and have it execute at the same speed as the “extending Thread” version… or explain why it performs consistently slower than the extends Thread implementation. </a:t>
            </a:r>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21536975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40530312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Start Recording!!!</a:t>
            </a:r>
          </a:p>
          <a:p>
            <a:endParaRPr lang="en-US" sz="1000" dirty="0"/>
          </a:p>
          <a:p>
            <a:r>
              <a:rPr lang="en-US" sz="1000" dirty="0"/>
              <a:t>Suggested steps:</a:t>
            </a:r>
          </a:p>
          <a:p>
            <a:r>
              <a:rPr lang="en-US" sz="1000" dirty="0"/>
              <a:t>Write a shell application that compiles, runs, and prints a message to the console… make sure that you compile and run the application regularly</a:t>
            </a:r>
          </a:p>
          <a:p>
            <a:r>
              <a:rPr lang="en-US" sz="1000" dirty="0"/>
              <a:t>Write down the key objects and methods that you believe that you will need</a:t>
            </a:r>
          </a:p>
          <a:p>
            <a:r>
              <a:rPr lang="en-US" sz="1000" dirty="0"/>
              <a:t>Write a working single threaded application that finds prime numbers… including inputs, timings, </a:t>
            </a:r>
            <a:r>
              <a:rPr lang="en-US" sz="1000" dirty="0" err="1"/>
              <a:t>etc</a:t>
            </a:r>
            <a:endParaRPr lang="en-US" sz="1000" dirty="0"/>
          </a:p>
          <a:p>
            <a:r>
              <a:rPr lang="en-US" sz="1000" dirty="0"/>
              <a:t>Enhance it to use multiple threads</a:t>
            </a:r>
          </a:p>
          <a:p>
            <a:r>
              <a:rPr lang="en-US" sz="1000" dirty="0"/>
              <a:t>Test &amp; Enhance</a:t>
            </a:r>
          </a:p>
          <a:p>
            <a:r>
              <a:rPr lang="en-US" sz="1000" dirty="0"/>
              <a:t>Submit</a:t>
            </a:r>
          </a:p>
          <a:p>
            <a:endParaRPr lang="en-US" sz="1000" dirty="0"/>
          </a:p>
          <a:p>
            <a:r>
              <a:rPr lang="en-US" sz="1000" dirty="0"/>
              <a:t>Ask for help at any time…</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2735405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Application performance is  ALWAYS a challenge. Learn how to optimize, test, and enhance the performance regularly. It can’t be built in at the end of a project!</a:t>
            </a:r>
          </a:p>
          <a:p>
            <a:pPr marL="0" indent="0">
              <a:buNone/>
            </a:pPr>
            <a:endParaRPr lang="en-US" sz="1000" dirty="0"/>
          </a:p>
          <a:p>
            <a:pPr marL="0" indent="0">
              <a:buNone/>
            </a:pPr>
            <a:r>
              <a:rPr lang="en-US" sz="1000" dirty="0"/>
              <a:t>Given our experience with </a:t>
            </a:r>
            <a:r>
              <a:rPr lang="en-US" sz="1000" dirty="0" err="1"/>
              <a:t>ThreadedRandomNumbers</a:t>
            </a:r>
            <a:r>
              <a:rPr lang="en-US" sz="1000" dirty="0"/>
              <a:t> you may want to experiment with extending Thread vs. implementing Runnable?</a:t>
            </a:r>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dirty="0"/>
          </a:p>
        </p:txBody>
      </p:sp>
    </p:spTree>
    <p:extLst>
      <p:ext uri="{BB962C8B-B14F-4D97-AF65-F5344CB8AC3E}">
        <p14:creationId xmlns:p14="http://schemas.microsoft.com/office/powerpoint/2010/main" val="34516474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dirty="0"/>
          </a:p>
        </p:txBody>
      </p:sp>
    </p:spTree>
    <p:extLst>
      <p:ext uri="{BB962C8B-B14F-4D97-AF65-F5344CB8AC3E}">
        <p14:creationId xmlns:p14="http://schemas.microsoft.com/office/powerpoint/2010/main" val="40106042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dirty="0"/>
          </a:p>
        </p:txBody>
      </p:sp>
    </p:spTree>
    <p:extLst>
      <p:ext uri="{BB962C8B-B14F-4D97-AF65-F5344CB8AC3E}">
        <p14:creationId xmlns:p14="http://schemas.microsoft.com/office/powerpoint/2010/main" val="29520554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buFont typeface="Wingdings" panose="05000000000000000000" pitchFamily="2" charset="2"/>
              <a:buNone/>
            </a:pPr>
            <a:r>
              <a:rPr lang="en-US" sz="1000" dirty="0"/>
              <a:t>It’s good to have a trivial subject matter when starting with threaded applications.  It’s challenging enough to learn a complex new topic when working with a random number or a prime number. </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Bonus 10 points for anyone who can implement this application using “implements Runnable” and have it execute at the same speed as the “extending Thread” version… or explain why it performs consistently slower than the extends Thread implementation. </a:t>
            </a:r>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dirty="0"/>
          </a:p>
        </p:txBody>
      </p:sp>
    </p:spTree>
    <p:extLst>
      <p:ext uri="{BB962C8B-B14F-4D97-AF65-F5344CB8AC3E}">
        <p14:creationId xmlns:p14="http://schemas.microsoft.com/office/powerpoint/2010/main" val="23368869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dirty="0"/>
          </a:p>
        </p:txBody>
      </p:sp>
    </p:spTree>
    <p:extLst>
      <p:ext uri="{BB962C8B-B14F-4D97-AF65-F5344CB8AC3E}">
        <p14:creationId xmlns:p14="http://schemas.microsoft.com/office/powerpoint/2010/main" val="14448397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dirty="0"/>
          </a:p>
        </p:txBody>
      </p:sp>
    </p:spTree>
    <p:extLst>
      <p:ext uri="{BB962C8B-B14F-4D97-AF65-F5344CB8AC3E}">
        <p14:creationId xmlns:p14="http://schemas.microsoft.com/office/powerpoint/2010/main" val="1962215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When you do that, the .class file for what you are declaring is supposed to be put in the folder that corresponds to that package. In this case, it will be placed in </a:t>
            </a:r>
            <a:r>
              <a:rPr lang="en-US" sz="1000" dirty="0" err="1"/>
              <a:t>edu</a:t>
            </a:r>
            <a:r>
              <a:rPr lang="en-US" sz="1000" dirty="0"/>
              <a:t>/</a:t>
            </a:r>
            <a:r>
              <a:rPr lang="en-US" sz="1000" dirty="0" err="1"/>
              <a:t>lewisu</a:t>
            </a:r>
            <a:r>
              <a:rPr lang="en-US" sz="1000" dirty="0"/>
              <a:t>/</a:t>
            </a:r>
            <a:r>
              <a:rPr lang="en-US" sz="1000" dirty="0" err="1"/>
              <a:t>cs</a:t>
            </a:r>
            <a:r>
              <a:rPr lang="en-US" sz="1000" dirty="0"/>
              <a:t>/24500shapeslibrary/</a:t>
            </a:r>
          </a:p>
          <a:p>
            <a:r>
              <a:rPr lang="en-US" sz="1000" dirty="0"/>
              <a:t>To make sure that that happens, you want to compile it as follows</a:t>
            </a:r>
          </a:p>
          <a:p>
            <a:r>
              <a:rPr lang="en-US" sz="1000" dirty="0" err="1"/>
              <a:t>javac</a:t>
            </a:r>
            <a:r>
              <a:rPr lang="en-US" sz="1000" dirty="0"/>
              <a:t> –d . ShapesLibrary.java</a:t>
            </a:r>
          </a:p>
          <a:p>
            <a:endParaRPr lang="en-US" sz="1000" dirty="0"/>
          </a:p>
          <a:p>
            <a:r>
              <a:rPr lang="en-US" sz="1000" dirty="0"/>
              <a:t>The “-d .” part indicates that the current directory is the root, and the package folders will be created underneath that root. If a class is supposed to belong to a package, you must include the –d compiler directive.</a:t>
            </a:r>
          </a:p>
          <a:p>
            <a:endParaRPr lang="en-US" sz="1000" dirty="0"/>
          </a:p>
          <a:p>
            <a:r>
              <a:rPr lang="en-US" sz="1000" dirty="0"/>
              <a:t>So, in this example, the .class file will be placed in </a:t>
            </a:r>
          </a:p>
          <a:p>
            <a:r>
              <a:rPr lang="en-US" sz="1000" dirty="0"/>
              <a:t>&lt;</a:t>
            </a:r>
            <a:r>
              <a:rPr lang="en-US" sz="1000" dirty="0" err="1"/>
              <a:t>current_directory</a:t>
            </a:r>
            <a:r>
              <a:rPr lang="en-US" sz="1000" dirty="0"/>
              <a:t>&gt;/</a:t>
            </a:r>
            <a:r>
              <a:rPr lang="en-US" sz="1000" dirty="0" err="1"/>
              <a:t>edu</a:t>
            </a:r>
            <a:r>
              <a:rPr lang="en-US" sz="1000" dirty="0"/>
              <a:t>/</a:t>
            </a:r>
            <a:r>
              <a:rPr lang="en-US" sz="1000" dirty="0" err="1"/>
              <a:t>lewisu</a:t>
            </a:r>
            <a:r>
              <a:rPr lang="en-US" sz="1000" dirty="0"/>
              <a:t>/</a:t>
            </a:r>
            <a:r>
              <a:rPr lang="en-US" sz="1000" dirty="0" err="1"/>
              <a:t>cs</a:t>
            </a:r>
            <a:r>
              <a:rPr lang="en-US" sz="1000" dirty="0"/>
              <a:t>/24500shapeslibrary/</a:t>
            </a:r>
          </a:p>
          <a:p>
            <a:endParaRPr lang="en-US" sz="1000" dirty="0"/>
          </a:p>
          <a:p>
            <a:r>
              <a:rPr lang="en-US" sz="1000" dirty="0"/>
              <a:t>One of the nice things about doing it this way is that you can distribute your .class files easily without revealing your source files.</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dirty="0"/>
          </a:p>
        </p:txBody>
      </p:sp>
    </p:spTree>
    <p:extLst>
      <p:ext uri="{BB962C8B-B14F-4D97-AF65-F5344CB8AC3E}">
        <p14:creationId xmlns:p14="http://schemas.microsoft.com/office/powerpoint/2010/main" val="18977297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Several related file formats build on the JAR format:</a:t>
            </a:r>
          </a:p>
          <a:p>
            <a:pPr marL="171450" indent="-171450">
              <a:buFont typeface="Arial" panose="020B0604020202020204" pitchFamily="34" charset="0"/>
              <a:buChar char="•"/>
            </a:pPr>
            <a:r>
              <a:rPr lang="en-US" sz="1000" dirty="0"/>
              <a:t>WAR (Web application archive) files, also Java archives, store XML files, Java classes, </a:t>
            </a:r>
            <a:r>
              <a:rPr lang="en-US" sz="1000" dirty="0" err="1"/>
              <a:t>JavaServer</a:t>
            </a:r>
            <a:r>
              <a:rPr lang="en-US" sz="1000" dirty="0"/>
              <a:t> Pages and other objects for Web Applications.</a:t>
            </a:r>
          </a:p>
          <a:p>
            <a:pPr marL="171450" indent="-171450">
              <a:buFont typeface="Arial" panose="020B0604020202020204" pitchFamily="34" charset="0"/>
              <a:buChar char="•"/>
            </a:pPr>
            <a:r>
              <a:rPr lang="en-US" sz="1000" dirty="0"/>
              <a:t>RAR (resource adapter archive) files (not to be confused with the RAR file format), also Java archives, store XML files, Java classes and other objects for J2EE Connector Architecture (JCA) applications.</a:t>
            </a:r>
          </a:p>
          <a:p>
            <a:pPr marL="171450" indent="-171450">
              <a:buFont typeface="Arial" panose="020B0604020202020204" pitchFamily="34" charset="0"/>
              <a:buChar char="•"/>
            </a:pPr>
            <a:r>
              <a:rPr lang="en-US" sz="1000" dirty="0"/>
              <a:t>EAR (enterprise archive) files provide composite Java archives that combine XML files, Java classes and other objects including JAR, WAR and RAR Java archive files for Enterprise Applications.</a:t>
            </a:r>
          </a:p>
          <a:p>
            <a:pPr marL="171450" indent="-171450">
              <a:buFont typeface="Arial" panose="020B0604020202020204" pitchFamily="34" charset="0"/>
              <a:buChar char="•"/>
            </a:pPr>
            <a:endParaRPr lang="en-US" sz="1000" dirty="0"/>
          </a:p>
          <a:p>
            <a:pPr marL="0" indent="0">
              <a:buFont typeface="Arial" panose="020B0604020202020204" pitchFamily="34" charset="0"/>
              <a:buNone/>
            </a:pPr>
            <a:r>
              <a:rPr lang="en-US" sz="1000" dirty="0"/>
              <a:t>To create a jar:</a:t>
            </a:r>
          </a:p>
          <a:p>
            <a:pPr marL="0" indent="0">
              <a:buFont typeface="Arial" panose="020B0604020202020204" pitchFamily="34" charset="0"/>
              <a:buNone/>
            </a:pPr>
            <a:r>
              <a:rPr lang="en-US" sz="1000" dirty="0"/>
              <a:t>jar </a:t>
            </a:r>
            <a:r>
              <a:rPr lang="en-US" sz="1000" dirty="0" err="1"/>
              <a:t>cf</a:t>
            </a:r>
            <a:r>
              <a:rPr lang="en-US" sz="1000" dirty="0"/>
              <a:t> nameofjar.jar list of files most of which are class files</a:t>
            </a:r>
          </a:p>
          <a:p>
            <a:pPr marL="0" indent="0">
              <a:buFont typeface="Arial" panose="020B0604020202020204" pitchFamily="34" charset="0"/>
              <a:buNone/>
            </a:pPr>
            <a:endParaRPr lang="en-US" sz="1000" dirty="0"/>
          </a:p>
          <a:p>
            <a:pPr marL="0" indent="0">
              <a:buFont typeface="Arial" panose="020B0604020202020204" pitchFamily="34" charset="0"/>
              <a:buNone/>
            </a:pPr>
            <a:r>
              <a:rPr lang="en-US" sz="1000" dirty="0"/>
              <a:t>To extract a jar:</a:t>
            </a:r>
          </a:p>
          <a:p>
            <a:pPr marL="0" indent="0">
              <a:buFont typeface="Arial" panose="020B0604020202020204" pitchFamily="34" charset="0"/>
              <a:buNone/>
            </a:pPr>
            <a:r>
              <a:rPr lang="en-US" sz="1000" dirty="0"/>
              <a:t>jar </a:t>
            </a:r>
            <a:r>
              <a:rPr lang="en-US" sz="1000" dirty="0" err="1"/>
              <a:t>xf</a:t>
            </a:r>
            <a:r>
              <a:rPr lang="en-US" sz="1000" dirty="0"/>
              <a:t> nameofjar.jar</a:t>
            </a:r>
          </a:p>
          <a:p>
            <a:pPr marL="0" indent="0">
              <a:buFont typeface="Arial" panose="020B0604020202020204" pitchFamily="34" charset="0"/>
              <a:buNone/>
            </a:pPr>
            <a:endParaRPr lang="en-US" sz="1000" dirty="0"/>
          </a:p>
          <a:p>
            <a:pPr marL="0" indent="0">
              <a:buFont typeface="Arial" panose="020B0604020202020204" pitchFamily="34" charset="0"/>
              <a:buNone/>
            </a:pPr>
            <a:r>
              <a:rPr lang="en-US" sz="1000" dirty="0"/>
              <a:t>The jar file can contain an entire directory, and even a hierarchy of subdirectories.</a:t>
            </a:r>
          </a:p>
          <a:p>
            <a:pPr marL="0" indent="0">
              <a:buFont typeface="Arial" panose="020B0604020202020204" pitchFamily="34" charset="0"/>
              <a:buNone/>
            </a:pPr>
            <a:endParaRPr lang="en-US" sz="1000" dirty="0"/>
          </a:p>
          <a:p>
            <a:pPr marL="0" indent="0">
              <a:buFont typeface="Arial" panose="020B0604020202020204" pitchFamily="34" charset="0"/>
              <a:buNone/>
            </a:pPr>
            <a:r>
              <a:rPr lang="en-US" sz="1000" dirty="0"/>
              <a:t>So, for example, you can build a jar file for our </a:t>
            </a:r>
            <a:r>
              <a:rPr lang="en-US" sz="1000" dirty="0" err="1"/>
              <a:t>edu.lewisu.cs.shapes</a:t>
            </a:r>
            <a:r>
              <a:rPr lang="en-US" sz="1000" dirty="0"/>
              <a:t> package:</a:t>
            </a:r>
          </a:p>
          <a:p>
            <a:pPr marL="0" indent="0">
              <a:buFont typeface="Arial" panose="020B0604020202020204" pitchFamily="34" charset="0"/>
              <a:buNone/>
            </a:pPr>
            <a:r>
              <a:rPr lang="en-US" sz="1000" dirty="0"/>
              <a:t>jar </a:t>
            </a:r>
            <a:r>
              <a:rPr lang="en-US" sz="1000" dirty="0" err="1"/>
              <a:t>cf</a:t>
            </a:r>
            <a:r>
              <a:rPr lang="en-US" sz="1000" dirty="0"/>
              <a:t> shapes.jar </a:t>
            </a:r>
            <a:r>
              <a:rPr lang="en-US" sz="1000" dirty="0" err="1"/>
              <a:t>edu</a:t>
            </a:r>
            <a:endParaRPr lang="en-US" sz="1000" dirty="0"/>
          </a:p>
          <a:p>
            <a:pPr marL="0" indent="0">
              <a:buFont typeface="Arial" panose="020B0604020202020204" pitchFamily="34" charse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dirty="0"/>
          </a:p>
        </p:txBody>
      </p:sp>
    </p:spTree>
    <p:extLst>
      <p:ext uri="{BB962C8B-B14F-4D97-AF65-F5344CB8AC3E}">
        <p14:creationId xmlns:p14="http://schemas.microsoft.com/office/powerpoint/2010/main" val="11636673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000" dirty="0" err="1"/>
              <a:t>javac</a:t>
            </a:r>
            <a:r>
              <a:rPr lang="en-US" sz="1000" dirty="0"/>
              <a:t> –</a:t>
            </a:r>
            <a:r>
              <a:rPr lang="en-US" sz="1000" dirty="0" err="1"/>
              <a:t>cp</a:t>
            </a:r>
            <a:r>
              <a:rPr lang="en-US" sz="1000" dirty="0"/>
              <a:t> .:./shapes.jar ShapeTest.java</a:t>
            </a:r>
          </a:p>
          <a:p>
            <a:pPr marL="0" indent="0">
              <a:buFont typeface="Arial" panose="020B0604020202020204" pitchFamily="34" charset="0"/>
              <a:buNone/>
            </a:pPr>
            <a:r>
              <a:rPr lang="en-US" sz="1000" dirty="0" err="1"/>
              <a:t>javac</a:t>
            </a:r>
            <a:r>
              <a:rPr lang="en-US" sz="1000" dirty="0"/>
              <a:t> –</a:t>
            </a:r>
            <a:r>
              <a:rPr lang="en-US" sz="1000" dirty="0" err="1"/>
              <a:t>cp</a:t>
            </a:r>
            <a:r>
              <a:rPr lang="en-US" sz="1000" dirty="0"/>
              <a:t> .:./shapes.jar </a:t>
            </a:r>
            <a:r>
              <a:rPr lang="en-US" sz="1000" dirty="0" err="1"/>
              <a:t>ShapeTest</a:t>
            </a:r>
            <a:endParaRPr lang="en-US" sz="1000" dirty="0"/>
          </a:p>
          <a:p>
            <a:pPr marL="0" indent="0">
              <a:buFont typeface="Arial" panose="020B0604020202020204" pitchFamily="34" charset="0"/>
              <a:buNone/>
            </a:pPr>
            <a:endParaRPr lang="en-US" sz="1000" dirty="0"/>
          </a:p>
          <a:p>
            <a:pPr marL="0" indent="0">
              <a:buFont typeface="Arial" panose="020B0604020202020204" pitchFamily="34" charset="0"/>
              <a:buNone/>
            </a:pPr>
            <a:r>
              <a:rPr lang="en-US" sz="1000" dirty="0"/>
              <a:t>The “-</a:t>
            </a:r>
            <a:r>
              <a:rPr lang="en-US" sz="1000" dirty="0" err="1"/>
              <a:t>cp</a:t>
            </a:r>
            <a:r>
              <a:rPr lang="en-US" sz="1000" dirty="0"/>
              <a:t>” stands for </a:t>
            </a:r>
            <a:r>
              <a:rPr lang="en-US" sz="1000" dirty="0" err="1"/>
              <a:t>classpath</a:t>
            </a:r>
            <a:r>
              <a:rPr lang="en-US" sz="1000" dirty="0"/>
              <a:t>, and it allows me to specify where classes should be grabbed from. The “.” means “current directory”. The “:” separates different parts of the </a:t>
            </a:r>
            <a:r>
              <a:rPr lang="en-US" sz="1000" dirty="0" err="1"/>
              <a:t>classpath</a:t>
            </a:r>
            <a:r>
              <a:rPr lang="en-US" sz="1000" dirty="0"/>
              <a:t>. The statement above means that the </a:t>
            </a:r>
            <a:r>
              <a:rPr lang="en-US" sz="1000" dirty="0" err="1"/>
              <a:t>classpath</a:t>
            </a:r>
            <a:r>
              <a:rPr lang="en-US" sz="1000" dirty="0"/>
              <a:t> includes the current directory and the shapes.jar file that is in the current directory. This will work on a mac or </a:t>
            </a:r>
            <a:r>
              <a:rPr lang="en-US" sz="1000" dirty="0" err="1"/>
              <a:t>linux</a:t>
            </a:r>
            <a:r>
              <a:rPr lang="en-US" sz="1000" dirty="0"/>
              <a:t> machine.</a:t>
            </a:r>
          </a:p>
          <a:p>
            <a:pPr marL="0" indent="0">
              <a:buFont typeface="Arial" panose="020B0604020202020204" pitchFamily="34" charset="0"/>
              <a:buNone/>
            </a:pPr>
            <a:endParaRPr lang="en-US" sz="1000" dirty="0"/>
          </a:p>
          <a:p>
            <a:pPr marL="0" indent="0">
              <a:buFont typeface="Arial" panose="020B0604020202020204" pitchFamily="34" charset="0"/>
              <a:buNone/>
            </a:pPr>
            <a:r>
              <a:rPr lang="en-US" sz="1000" dirty="0"/>
              <a:t>Note that, on Windows, the class path would be specified as .;.\shapes.jar. Again “.” means “current directory”, but, on Windows, the “;” is used to separate different pieces of the path instead of a colon, and a backslash is used to separate folder names instead of a forward slash.</a:t>
            </a:r>
          </a:p>
          <a:p>
            <a:pPr marL="0" indent="0">
              <a:buFont typeface="Arial" panose="020B0604020202020204" pitchFamily="34" charse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32</a:t>
            </a:fld>
            <a:endParaRPr lang="en-US" dirty="0"/>
          </a:p>
        </p:txBody>
      </p:sp>
    </p:spTree>
    <p:extLst>
      <p:ext uri="{BB962C8B-B14F-4D97-AF65-F5344CB8AC3E}">
        <p14:creationId xmlns:p14="http://schemas.microsoft.com/office/powerpoint/2010/main" val="13817304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Command line syntax</a:t>
            </a:r>
          </a:p>
          <a:p>
            <a:r>
              <a:rPr lang="en-US" sz="1200" b="0" kern="1200" dirty="0" err="1">
                <a:solidFill>
                  <a:schemeClr val="tx1"/>
                </a:solidFill>
                <a:effectLst/>
                <a:latin typeface="+mn-lt"/>
                <a:ea typeface="+mn-ea"/>
                <a:cs typeface="+mn-cs"/>
              </a:rPr>
              <a:t>javac</a:t>
            </a:r>
            <a:r>
              <a:rPr lang="en-US" sz="1200" b="0" kern="1200" dirty="0">
                <a:solidFill>
                  <a:schemeClr val="tx1"/>
                </a:solidFill>
                <a:effectLst/>
                <a:latin typeface="+mn-lt"/>
                <a:ea typeface="+mn-ea"/>
                <a:cs typeface="+mn-cs"/>
              </a:rPr>
              <a:t> -d . Circle.java</a:t>
            </a:r>
          </a:p>
          <a:p>
            <a:r>
              <a:rPr lang="en-US" sz="1200" b="0" kern="1200" dirty="0">
                <a:solidFill>
                  <a:schemeClr val="tx1"/>
                </a:solidFill>
                <a:effectLst/>
                <a:latin typeface="+mn-lt"/>
                <a:ea typeface="+mn-ea"/>
                <a:cs typeface="+mn-cs"/>
              </a:rPr>
              <a:t>jar </a:t>
            </a:r>
            <a:r>
              <a:rPr lang="en-US" sz="1200" b="0" kern="1200" dirty="0" err="1">
                <a:solidFill>
                  <a:schemeClr val="tx1"/>
                </a:solidFill>
                <a:effectLst/>
                <a:latin typeface="+mn-lt"/>
                <a:ea typeface="+mn-ea"/>
                <a:cs typeface="+mn-cs"/>
              </a:rPr>
              <a:t>cf</a:t>
            </a:r>
            <a:r>
              <a:rPr lang="en-US" sz="1200" b="0" kern="1200" dirty="0">
                <a:solidFill>
                  <a:schemeClr val="tx1"/>
                </a:solidFill>
                <a:effectLst/>
                <a:latin typeface="+mn-lt"/>
                <a:ea typeface="+mn-ea"/>
                <a:cs typeface="+mn-cs"/>
              </a:rPr>
              <a:t> shapes.jar </a:t>
            </a:r>
            <a:r>
              <a:rPr lang="en-US" sz="1200" b="0" kern="1200" dirty="0" err="1">
                <a:solidFill>
                  <a:schemeClr val="tx1"/>
                </a:solidFill>
                <a:effectLst/>
                <a:latin typeface="+mn-lt"/>
                <a:ea typeface="+mn-ea"/>
                <a:cs typeface="+mn-cs"/>
              </a:rPr>
              <a:t>edu</a:t>
            </a:r>
            <a:endParaRPr lang="en-US" sz="1200" b="0" kern="1200" dirty="0">
              <a:solidFill>
                <a:schemeClr val="tx1"/>
              </a:solidFill>
              <a:effectLst/>
              <a:latin typeface="+mn-lt"/>
              <a:ea typeface="+mn-ea"/>
              <a:cs typeface="+mn-cs"/>
            </a:endParaRPr>
          </a:p>
          <a:p>
            <a:r>
              <a:rPr lang="en-US" sz="1200" b="0" kern="1200" dirty="0" err="1">
                <a:solidFill>
                  <a:schemeClr val="tx1"/>
                </a:solidFill>
                <a:effectLst/>
                <a:latin typeface="+mn-lt"/>
                <a:ea typeface="+mn-ea"/>
                <a:cs typeface="+mn-cs"/>
              </a:rPr>
              <a:t>javac</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cp</a:t>
            </a:r>
            <a:r>
              <a:rPr lang="en-US" sz="1200" b="0" kern="1200" dirty="0">
                <a:solidFill>
                  <a:schemeClr val="tx1"/>
                </a:solidFill>
                <a:effectLst/>
                <a:latin typeface="+mn-lt"/>
                <a:ea typeface="+mn-ea"/>
                <a:cs typeface="+mn-cs"/>
              </a:rPr>
              <a:t> shapes.jar CircleTest.java</a:t>
            </a:r>
          </a:p>
          <a:p>
            <a:r>
              <a:rPr lang="en-US" sz="1200" b="0" kern="1200" dirty="0">
                <a:solidFill>
                  <a:schemeClr val="tx1"/>
                </a:solidFill>
                <a:effectLst/>
                <a:latin typeface="+mn-lt"/>
                <a:ea typeface="+mn-ea"/>
                <a:cs typeface="+mn-cs"/>
              </a:rPr>
              <a:t>java </a:t>
            </a:r>
            <a:r>
              <a:rPr lang="en-US" sz="1200" b="0" kern="1200" dirty="0" err="1">
                <a:solidFill>
                  <a:schemeClr val="tx1"/>
                </a:solidFill>
                <a:effectLst/>
                <a:latin typeface="+mn-lt"/>
                <a:ea typeface="+mn-ea"/>
                <a:cs typeface="+mn-cs"/>
              </a:rPr>
              <a:t>CircleTest</a:t>
            </a:r>
            <a:endParaRPr lang="en-US" sz="1200" b="0" kern="1200" dirty="0">
              <a:solidFill>
                <a:schemeClr val="tx1"/>
              </a:solidFill>
              <a:effectLst/>
              <a:latin typeface="+mn-lt"/>
              <a:ea typeface="+mn-ea"/>
              <a:cs typeface="+mn-cs"/>
            </a:endParaRP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Add Package command to library:</a:t>
            </a:r>
          </a:p>
          <a:p>
            <a:pPr marL="0" marR="0" lvl="0" indent="0" algn="l" defTabSz="914400" rtl="0" eaLnBrk="1" fontAlgn="auto" latinLnBrk="0" hangingPunct="1">
              <a:lnSpc>
                <a:spcPct val="100000"/>
              </a:lnSpc>
              <a:spcBef>
                <a:spcPts val="1800"/>
              </a:spcBef>
              <a:spcAft>
                <a:spcPts val="0"/>
              </a:spcAft>
              <a:buClrTx/>
              <a:buSzTx/>
              <a:buFont typeface="Wingdings" panose="05000000000000000000" pitchFamily="2" charset="2"/>
              <a:buNone/>
              <a:tabLst/>
              <a:defRPr/>
            </a:pPr>
            <a:r>
              <a:rPr lang="en-US" sz="1200" b="0" kern="1200" dirty="0">
                <a:solidFill>
                  <a:schemeClr val="tx1"/>
                </a:solidFill>
                <a:effectLst/>
                <a:latin typeface="+mn-lt"/>
                <a:ea typeface="+mn-ea"/>
                <a:cs typeface="+mn-cs"/>
              </a:rPr>
              <a:t>package com.epogue.sl;</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Compile ShapesLibrary.java:</a:t>
            </a:r>
          </a:p>
          <a:p>
            <a:pPr marL="0" indent="0">
              <a:spcBef>
                <a:spcPts val="1800"/>
              </a:spcBef>
              <a:buFont typeface="Wingdings" panose="05000000000000000000" pitchFamily="2" charset="2"/>
              <a:buNone/>
            </a:pPr>
            <a:r>
              <a:rPr lang="en-US" sz="1000" dirty="0" err="1"/>
              <a:t>javac</a:t>
            </a:r>
            <a:r>
              <a:rPr lang="en-US" sz="1000" dirty="0"/>
              <a:t> -d . ShapesLibrary.java</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Create JAR file:</a:t>
            </a:r>
          </a:p>
          <a:p>
            <a:pPr marL="0" indent="0">
              <a:spcBef>
                <a:spcPts val="1800"/>
              </a:spcBef>
              <a:buFont typeface="Wingdings" panose="05000000000000000000" pitchFamily="2" charset="2"/>
              <a:buNone/>
            </a:pPr>
            <a:r>
              <a:rPr lang="pt-BR" sz="1000" dirty="0"/>
              <a:t>jar cfv ShapesLibrary.jar com</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Display contents of JAR file:</a:t>
            </a:r>
          </a:p>
          <a:p>
            <a:pPr marL="0" indent="0">
              <a:spcBef>
                <a:spcPts val="1800"/>
              </a:spcBef>
              <a:buFont typeface="Wingdings" panose="05000000000000000000" pitchFamily="2" charset="2"/>
              <a:buNone/>
            </a:pPr>
            <a:r>
              <a:rPr lang="en-US" sz="1000" dirty="0"/>
              <a:t>jar </a:t>
            </a:r>
            <a:r>
              <a:rPr lang="en-US" sz="1000" dirty="0" err="1"/>
              <a:t>tf</a:t>
            </a:r>
            <a:r>
              <a:rPr lang="en-US" sz="1000" dirty="0"/>
              <a:t> .\edu.lewisu.cs.24500shapeslibrary.jar</a:t>
            </a:r>
          </a:p>
          <a:p>
            <a:pPr marL="0" indent="0">
              <a:spcBef>
                <a:spcPts val="1800"/>
              </a:spcBef>
              <a:buFont typeface="Wingdings" panose="05000000000000000000" pitchFamily="2" charset="2"/>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33</a:t>
            </a:fld>
            <a:endParaRPr lang="en-US" dirty="0"/>
          </a:p>
        </p:txBody>
      </p:sp>
    </p:spTree>
    <p:extLst>
      <p:ext uri="{BB962C8B-B14F-4D97-AF65-F5344CB8AC3E}">
        <p14:creationId xmlns:p14="http://schemas.microsoft.com/office/powerpoint/2010/main" val="24971739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Command line syntax</a:t>
            </a:r>
          </a:p>
          <a:p>
            <a:r>
              <a:rPr lang="en-US" sz="1200" b="0" kern="1200" dirty="0" err="1">
                <a:solidFill>
                  <a:schemeClr val="tx1"/>
                </a:solidFill>
                <a:effectLst/>
                <a:latin typeface="+mn-lt"/>
                <a:ea typeface="+mn-ea"/>
                <a:cs typeface="+mn-cs"/>
              </a:rPr>
              <a:t>javac</a:t>
            </a:r>
            <a:r>
              <a:rPr lang="en-US" sz="1200" b="0" kern="1200" dirty="0">
                <a:solidFill>
                  <a:schemeClr val="tx1"/>
                </a:solidFill>
                <a:effectLst/>
                <a:latin typeface="+mn-lt"/>
                <a:ea typeface="+mn-ea"/>
                <a:cs typeface="+mn-cs"/>
              </a:rPr>
              <a:t> -d . Circle.java</a:t>
            </a:r>
          </a:p>
          <a:p>
            <a:r>
              <a:rPr lang="en-US" sz="1200" b="0" kern="1200" dirty="0">
                <a:solidFill>
                  <a:schemeClr val="tx1"/>
                </a:solidFill>
                <a:effectLst/>
                <a:latin typeface="+mn-lt"/>
                <a:ea typeface="+mn-ea"/>
                <a:cs typeface="+mn-cs"/>
              </a:rPr>
              <a:t>jar </a:t>
            </a:r>
            <a:r>
              <a:rPr lang="en-US" sz="1200" b="0" kern="1200" dirty="0" err="1">
                <a:solidFill>
                  <a:schemeClr val="tx1"/>
                </a:solidFill>
                <a:effectLst/>
                <a:latin typeface="+mn-lt"/>
                <a:ea typeface="+mn-ea"/>
                <a:cs typeface="+mn-cs"/>
              </a:rPr>
              <a:t>cf</a:t>
            </a:r>
            <a:r>
              <a:rPr lang="en-US" sz="1200" b="0" kern="1200" dirty="0">
                <a:solidFill>
                  <a:schemeClr val="tx1"/>
                </a:solidFill>
                <a:effectLst/>
                <a:latin typeface="+mn-lt"/>
                <a:ea typeface="+mn-ea"/>
                <a:cs typeface="+mn-cs"/>
              </a:rPr>
              <a:t> shapes.jar </a:t>
            </a:r>
            <a:r>
              <a:rPr lang="en-US" sz="1200" b="0" kern="1200" dirty="0" err="1">
                <a:solidFill>
                  <a:schemeClr val="tx1"/>
                </a:solidFill>
                <a:effectLst/>
                <a:latin typeface="+mn-lt"/>
                <a:ea typeface="+mn-ea"/>
                <a:cs typeface="+mn-cs"/>
              </a:rPr>
              <a:t>edu</a:t>
            </a:r>
            <a:endParaRPr lang="en-US" sz="1200" b="0" kern="1200" dirty="0">
              <a:solidFill>
                <a:schemeClr val="tx1"/>
              </a:solidFill>
              <a:effectLst/>
              <a:latin typeface="+mn-lt"/>
              <a:ea typeface="+mn-ea"/>
              <a:cs typeface="+mn-cs"/>
            </a:endParaRPr>
          </a:p>
          <a:p>
            <a:r>
              <a:rPr lang="en-US" sz="1200" b="0" kern="1200" dirty="0" err="1">
                <a:solidFill>
                  <a:schemeClr val="tx1"/>
                </a:solidFill>
                <a:effectLst/>
                <a:latin typeface="+mn-lt"/>
                <a:ea typeface="+mn-ea"/>
                <a:cs typeface="+mn-cs"/>
              </a:rPr>
              <a:t>javac</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cp</a:t>
            </a:r>
            <a:r>
              <a:rPr lang="en-US" sz="1200" b="0" kern="1200" dirty="0">
                <a:solidFill>
                  <a:schemeClr val="tx1"/>
                </a:solidFill>
                <a:effectLst/>
                <a:latin typeface="+mn-lt"/>
                <a:ea typeface="+mn-ea"/>
                <a:cs typeface="+mn-cs"/>
              </a:rPr>
              <a:t> shapes.jar CircleTest.java</a:t>
            </a:r>
          </a:p>
          <a:p>
            <a:r>
              <a:rPr lang="en-US" sz="1200" b="0" kern="1200" dirty="0">
                <a:solidFill>
                  <a:schemeClr val="tx1"/>
                </a:solidFill>
                <a:effectLst/>
                <a:latin typeface="+mn-lt"/>
                <a:ea typeface="+mn-ea"/>
                <a:cs typeface="+mn-cs"/>
              </a:rPr>
              <a:t>java </a:t>
            </a:r>
            <a:r>
              <a:rPr lang="en-US" sz="1200" b="0" kern="1200" dirty="0" err="1">
                <a:solidFill>
                  <a:schemeClr val="tx1"/>
                </a:solidFill>
                <a:effectLst/>
                <a:latin typeface="+mn-lt"/>
                <a:ea typeface="+mn-ea"/>
                <a:cs typeface="+mn-cs"/>
              </a:rPr>
              <a:t>CircleTest</a:t>
            </a:r>
            <a:endParaRPr lang="en-US" sz="1200" b="0" kern="1200" dirty="0">
              <a:solidFill>
                <a:schemeClr val="tx1"/>
              </a:solidFill>
              <a:effectLst/>
              <a:latin typeface="+mn-lt"/>
              <a:ea typeface="+mn-ea"/>
              <a:cs typeface="+mn-cs"/>
            </a:endParaRP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Add Package command to library:</a:t>
            </a:r>
          </a:p>
          <a:p>
            <a:pPr marL="0" marR="0" lvl="0" indent="0" algn="l" defTabSz="914400" rtl="0" eaLnBrk="1" fontAlgn="auto" latinLnBrk="0" hangingPunct="1">
              <a:lnSpc>
                <a:spcPct val="100000"/>
              </a:lnSpc>
              <a:spcBef>
                <a:spcPts val="1800"/>
              </a:spcBef>
              <a:spcAft>
                <a:spcPts val="0"/>
              </a:spcAft>
              <a:buClrTx/>
              <a:buSzTx/>
              <a:buFont typeface="Wingdings" panose="05000000000000000000" pitchFamily="2" charset="2"/>
              <a:buNone/>
              <a:tabLst/>
              <a:defRPr/>
            </a:pPr>
            <a:r>
              <a:rPr lang="en-US" sz="1200" b="0" kern="1200" dirty="0">
                <a:solidFill>
                  <a:schemeClr val="tx1"/>
                </a:solidFill>
                <a:effectLst/>
                <a:latin typeface="+mn-lt"/>
                <a:ea typeface="+mn-ea"/>
                <a:cs typeface="+mn-cs"/>
              </a:rPr>
              <a:t>package com.epogue.sl;</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Compile ShapesLibrary.java:</a:t>
            </a:r>
          </a:p>
          <a:p>
            <a:pPr marL="0" indent="0">
              <a:spcBef>
                <a:spcPts val="1800"/>
              </a:spcBef>
              <a:buFont typeface="Wingdings" panose="05000000000000000000" pitchFamily="2" charset="2"/>
              <a:buNone/>
            </a:pPr>
            <a:r>
              <a:rPr lang="en-US" sz="1000" dirty="0" err="1"/>
              <a:t>javac</a:t>
            </a:r>
            <a:r>
              <a:rPr lang="en-US" sz="1000" dirty="0"/>
              <a:t> -d . ShapesLibrary.java</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Create JAR file:</a:t>
            </a:r>
          </a:p>
          <a:p>
            <a:pPr marL="0" indent="0">
              <a:spcBef>
                <a:spcPts val="1800"/>
              </a:spcBef>
              <a:buFont typeface="Wingdings" panose="05000000000000000000" pitchFamily="2" charset="2"/>
              <a:buNone/>
            </a:pPr>
            <a:r>
              <a:rPr lang="pt-BR" sz="1000" dirty="0"/>
              <a:t>jar cfv ShapesLibrary.jar com</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Display contents of JAR file:</a:t>
            </a:r>
          </a:p>
          <a:p>
            <a:pPr marL="0" indent="0">
              <a:spcBef>
                <a:spcPts val="1800"/>
              </a:spcBef>
              <a:buFont typeface="Wingdings" panose="05000000000000000000" pitchFamily="2" charset="2"/>
              <a:buNone/>
            </a:pPr>
            <a:r>
              <a:rPr lang="en-US" sz="1000" dirty="0"/>
              <a:t>jar </a:t>
            </a:r>
            <a:r>
              <a:rPr lang="en-US" sz="1000" dirty="0" err="1"/>
              <a:t>tf</a:t>
            </a:r>
            <a:r>
              <a:rPr lang="en-US" sz="1000" dirty="0"/>
              <a:t> .\edu.lewisu.cs.24500shapeslibrary.jar</a:t>
            </a:r>
          </a:p>
          <a:p>
            <a:pPr marL="0" indent="0">
              <a:spcBef>
                <a:spcPts val="1800"/>
              </a:spcBef>
              <a:buFont typeface="Wingdings" panose="05000000000000000000" pitchFamily="2" charset="2"/>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34</a:t>
            </a:fld>
            <a:endParaRPr lang="en-US" dirty="0"/>
          </a:p>
        </p:txBody>
      </p:sp>
    </p:spTree>
    <p:extLst>
      <p:ext uri="{BB962C8B-B14F-4D97-AF65-F5344CB8AC3E}">
        <p14:creationId xmlns:p14="http://schemas.microsoft.com/office/powerpoint/2010/main" val="3300019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35</a:t>
            </a:fld>
            <a:endParaRPr lang="en-US" dirty="0"/>
          </a:p>
        </p:txBody>
      </p:sp>
    </p:spTree>
    <p:extLst>
      <p:ext uri="{BB962C8B-B14F-4D97-AF65-F5344CB8AC3E}">
        <p14:creationId xmlns:p14="http://schemas.microsoft.com/office/powerpoint/2010/main" val="10775679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Never underestimate the value of good design and implementation (for testability, encapsulation, etc.) on the economics of testing. You can’t afford to test in quality!</a:t>
            </a:r>
          </a:p>
          <a:p>
            <a:r>
              <a:rPr lang="en-US" sz="1000" dirty="0"/>
              <a:t>Developers are responsible for product quality. Tester should be able to minimize that chance that a defect makes it to production. </a:t>
            </a:r>
          </a:p>
          <a:p>
            <a:endParaRPr lang="en-US" sz="1000" dirty="0"/>
          </a:p>
          <a:p>
            <a:r>
              <a:rPr lang="en-US" sz="1000" dirty="0"/>
              <a:t>We test to find defects and/or to validate that we have not introduced new defects.</a:t>
            </a:r>
          </a:p>
          <a:p>
            <a:endParaRPr lang="en-US" sz="1000" dirty="0"/>
          </a:p>
          <a:p>
            <a:r>
              <a:rPr lang="en-US" sz="1000" dirty="0"/>
              <a:t>Defects are exponentially more expensive to fix the longer the exist.</a:t>
            </a:r>
          </a:p>
          <a:p>
            <a:r>
              <a:rPr lang="en-US" sz="1000" dirty="0"/>
              <a:t>Performance issues are often the most difficult and expensive defects to fix. They are often not found until the application if running under production load… which is often only when it is in production.</a:t>
            </a:r>
          </a:p>
          <a:p>
            <a:endParaRPr lang="en-US" sz="1000" dirty="0"/>
          </a:p>
          <a:p>
            <a:r>
              <a:rPr lang="en-US" sz="1000" dirty="0"/>
              <a:t>Unit - $200</a:t>
            </a:r>
          </a:p>
          <a:p>
            <a:r>
              <a:rPr lang="en-US" sz="1000" dirty="0"/>
              <a:t>Integration - $600</a:t>
            </a:r>
          </a:p>
          <a:p>
            <a:r>
              <a:rPr lang="en-US" sz="1000" dirty="0"/>
              <a:t>User Acceptance - $6,000</a:t>
            </a:r>
          </a:p>
          <a:p>
            <a:r>
              <a:rPr lang="en-US" sz="1000" dirty="0"/>
              <a:t>Production - $100,000+</a:t>
            </a:r>
          </a:p>
          <a:p>
            <a:endParaRPr lang="en-US" sz="1000" dirty="0"/>
          </a:p>
          <a:p>
            <a:r>
              <a:rPr lang="en-US" sz="1000" dirty="0"/>
              <a:t>The permutations of modern software features, data, tools, environments, etc. quickly becomes unmanageable. Testability needs to be goal of nearly all non-trivial applications. </a:t>
            </a:r>
          </a:p>
          <a:p>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Dave Cutler of Windows NT fame had a quote. </a:t>
            </a:r>
            <a:r>
              <a:rPr lang="en-US" sz="1000"/>
              <a:t>I wish I could remember the exact words, but it went something like, “I hate having testers because they give developers the false hope that someone else can save them from their sins.”</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36</a:t>
            </a:fld>
            <a:endParaRPr lang="en-US" dirty="0"/>
          </a:p>
        </p:txBody>
      </p:sp>
    </p:spTree>
    <p:extLst>
      <p:ext uri="{BB962C8B-B14F-4D97-AF65-F5344CB8AC3E}">
        <p14:creationId xmlns:p14="http://schemas.microsoft.com/office/powerpoint/2010/main" val="7353170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Development Methodology and Software Development Lifecycle (SDLC) are often used interchangeably. </a:t>
            </a:r>
          </a:p>
          <a:p>
            <a:endParaRPr lang="en-US" sz="1000" dirty="0"/>
          </a:p>
          <a:p>
            <a:r>
              <a:rPr lang="en-US" sz="1000" dirty="0"/>
              <a:t>The Iterative development methodology is not depicted here as even the mainstays and inventors of the Iterative development methodology seem to be moving toward agile. Plus as Waterfall “holdouts” move, they seem to be moving directly toward Agile. Can you start to see my biases?</a:t>
            </a:r>
          </a:p>
          <a:p>
            <a:endParaRPr lang="en-US" sz="1000" dirty="0"/>
          </a:p>
          <a:p>
            <a:r>
              <a:rPr lang="en-US" sz="1000" dirty="0"/>
              <a:t>Development  Methodologies (SDLCs) are a future Bonus Topic. There are several optional slides t the end of this deck. Let me know if you would like to have a more formal overview of the topic as part of this class. I have a passion in this area. </a:t>
            </a:r>
          </a:p>
          <a:p>
            <a:endParaRPr lang="en-US" sz="1000" dirty="0"/>
          </a:p>
          <a:p>
            <a:r>
              <a:rPr lang="en-US" sz="1000" dirty="0"/>
              <a:t>Object oriented-programming concepts/practices evolve and reprioritize depending on the development methodology.</a:t>
            </a:r>
          </a:p>
          <a:p>
            <a:endParaRPr lang="en-US" sz="1000" dirty="0"/>
          </a:p>
          <a:p>
            <a:r>
              <a:rPr lang="en-US" sz="1000" dirty="0"/>
              <a:t>For example, in Waterfall (as well as in Iterative) object-oriented design often play a critical role in the (big upfront) design activities. UML diagrams and project artifacts are often important to the overall project success. (opinion) Practical reality has been that these design artifacts often do not reflect the actual implementation and are rarely maintained or updated.</a:t>
            </a:r>
          </a:p>
          <a:p>
            <a:endParaRPr lang="en-US" sz="1000" dirty="0"/>
          </a:p>
          <a:p>
            <a:r>
              <a:rPr lang="en-US" sz="1000" dirty="0"/>
              <a:t>The Agile practitioners do not reject these design artifacts. However, the focus on shorter time horizons, evolving architecture, and working code changes the value proposition for object-oriented practices to more focus on the build, test, enhance activities. </a:t>
            </a:r>
          </a:p>
        </p:txBody>
      </p:sp>
      <p:sp>
        <p:nvSpPr>
          <p:cNvPr id="4" name="Slide Number Placeholder 3"/>
          <p:cNvSpPr>
            <a:spLocks noGrp="1"/>
          </p:cNvSpPr>
          <p:nvPr>
            <p:ph type="sldNum" sz="quarter" idx="10"/>
          </p:nvPr>
        </p:nvSpPr>
        <p:spPr/>
        <p:txBody>
          <a:bodyPr/>
          <a:lstStyle/>
          <a:p>
            <a:fld id="{2C196F48-5C38-B549-981A-B90D07A4233F}" type="slidenum">
              <a:rPr lang="en-US" smtClean="0"/>
              <a:pPr/>
              <a:t>37</a:t>
            </a:fld>
            <a:endParaRPr lang="en-US" dirty="0"/>
          </a:p>
        </p:txBody>
      </p:sp>
    </p:spTree>
    <p:extLst>
      <p:ext uri="{BB962C8B-B14F-4D97-AF65-F5344CB8AC3E}">
        <p14:creationId xmlns:p14="http://schemas.microsoft.com/office/powerpoint/2010/main" val="10904930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views on testing and change management have changed dramatically as organizations have moved from Waterfall to Iterative to Agile development lifecycles. </a:t>
            </a:r>
          </a:p>
          <a:p>
            <a:endParaRPr lang="en-US" dirty="0"/>
          </a:p>
          <a:p>
            <a:r>
              <a:rPr lang="en-US" dirty="0"/>
              <a:t>Successful Agile (and Iterative) Development REQUIRES better application design, development techniques, and testing practices. </a:t>
            </a:r>
          </a:p>
          <a:p>
            <a:endParaRPr lang="en-US" dirty="0"/>
          </a:p>
          <a:p>
            <a:r>
              <a:rPr lang="en-US" dirty="0"/>
              <a:t>Testing and lack of defects are not the end goal. A higher quality more usable more cost effective product is the goal. </a:t>
            </a:r>
          </a:p>
        </p:txBody>
      </p:sp>
      <p:sp>
        <p:nvSpPr>
          <p:cNvPr id="4" name="Slide Number Placeholder 3"/>
          <p:cNvSpPr>
            <a:spLocks noGrp="1"/>
          </p:cNvSpPr>
          <p:nvPr>
            <p:ph type="sldNum" sz="quarter" idx="10"/>
          </p:nvPr>
        </p:nvSpPr>
        <p:spPr/>
        <p:txBody>
          <a:bodyPr/>
          <a:lstStyle/>
          <a:p>
            <a:fld id="{5394DE12-7B9B-46AA-AC19-C30A49928B9B}" type="slidenum">
              <a:rPr lang="en-US" smtClean="0"/>
              <a:t>38</a:t>
            </a:fld>
            <a:endParaRPr lang="en-US"/>
          </a:p>
        </p:txBody>
      </p:sp>
    </p:spTree>
    <p:extLst>
      <p:ext uri="{BB962C8B-B14F-4D97-AF65-F5344CB8AC3E}">
        <p14:creationId xmlns:p14="http://schemas.microsoft.com/office/powerpoint/2010/main" val="18192019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39</a:t>
            </a:fld>
            <a:endParaRPr lang="en-US" dirty="0"/>
          </a:p>
        </p:txBody>
      </p:sp>
    </p:spTree>
    <p:extLst>
      <p:ext uri="{BB962C8B-B14F-4D97-AF65-F5344CB8AC3E}">
        <p14:creationId xmlns:p14="http://schemas.microsoft.com/office/powerpoint/2010/main" val="2347386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34820097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40</a:t>
            </a:fld>
            <a:endParaRPr lang="en-US" dirty="0"/>
          </a:p>
        </p:txBody>
      </p:sp>
    </p:spTree>
    <p:extLst>
      <p:ext uri="{BB962C8B-B14F-4D97-AF65-F5344CB8AC3E}">
        <p14:creationId xmlns:p14="http://schemas.microsoft.com/office/powerpoint/2010/main" val="12324939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False positives versus valid defects found. </a:t>
            </a:r>
          </a:p>
          <a:p>
            <a:endParaRPr lang="en-US" dirty="0"/>
          </a:p>
          <a:p>
            <a:r>
              <a:rPr lang="en-US" dirty="0"/>
              <a:t>Manual Testing and Automated Testing can be supportive of each other. </a:t>
            </a:r>
          </a:p>
        </p:txBody>
      </p:sp>
      <p:sp>
        <p:nvSpPr>
          <p:cNvPr id="4" name="Slide Number Placeholder 3"/>
          <p:cNvSpPr>
            <a:spLocks noGrp="1"/>
          </p:cNvSpPr>
          <p:nvPr>
            <p:ph type="sldNum" sz="quarter" idx="10"/>
          </p:nvPr>
        </p:nvSpPr>
        <p:spPr/>
        <p:txBody>
          <a:bodyPr/>
          <a:lstStyle/>
          <a:p>
            <a:fld id="{5394DE12-7B9B-46AA-AC19-C30A49928B9B}" type="slidenum">
              <a:rPr lang="en-US" smtClean="0"/>
              <a:t>41</a:t>
            </a:fld>
            <a:endParaRPr lang="en-US" dirty="0"/>
          </a:p>
        </p:txBody>
      </p:sp>
    </p:spTree>
    <p:extLst>
      <p:ext uri="{BB962C8B-B14F-4D97-AF65-F5344CB8AC3E}">
        <p14:creationId xmlns:p14="http://schemas.microsoft.com/office/powerpoint/2010/main" val="31756956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False positives versus valid defects found. </a:t>
            </a:r>
          </a:p>
          <a:p>
            <a:endParaRPr lang="en-US" dirty="0"/>
          </a:p>
          <a:p>
            <a:r>
              <a:rPr lang="en-US" dirty="0"/>
              <a:t>Manual Testing and Automated Testing can be supportive of each other. </a:t>
            </a:r>
          </a:p>
        </p:txBody>
      </p:sp>
      <p:sp>
        <p:nvSpPr>
          <p:cNvPr id="4" name="Slide Number Placeholder 3"/>
          <p:cNvSpPr>
            <a:spLocks noGrp="1"/>
          </p:cNvSpPr>
          <p:nvPr>
            <p:ph type="sldNum" sz="quarter" idx="10"/>
          </p:nvPr>
        </p:nvSpPr>
        <p:spPr/>
        <p:txBody>
          <a:bodyPr/>
          <a:lstStyle/>
          <a:p>
            <a:fld id="{5394DE12-7B9B-46AA-AC19-C30A49928B9B}" type="slidenum">
              <a:rPr lang="en-US" smtClean="0"/>
              <a:t>42</a:t>
            </a:fld>
            <a:endParaRPr lang="en-US" dirty="0"/>
          </a:p>
        </p:txBody>
      </p:sp>
    </p:spTree>
    <p:extLst>
      <p:ext uri="{BB962C8B-B14F-4D97-AF65-F5344CB8AC3E}">
        <p14:creationId xmlns:p14="http://schemas.microsoft.com/office/powerpoint/2010/main" val="3052247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620577"/>
            <a:ext cx="5852160" cy="3851830"/>
          </a:xfrm>
        </p:spPr>
        <p:txBody>
          <a:bodyPr/>
          <a:lstStyle/>
          <a:p>
            <a:r>
              <a:rPr lang="en-US" sz="1000" dirty="0"/>
              <a:t>@Test	</a:t>
            </a:r>
          </a:p>
          <a:p>
            <a:r>
              <a:rPr lang="en-US" sz="1000" dirty="0"/>
              <a:t>identifies the method as a test method (remember, method and function are synonyms)</a:t>
            </a:r>
          </a:p>
          <a:p>
            <a:endParaRPr lang="en-US" sz="1000" dirty="0"/>
          </a:p>
          <a:p>
            <a:r>
              <a:rPr lang="en-US" sz="1000" dirty="0"/>
              <a:t>@Test(expected = </a:t>
            </a:r>
            <a:r>
              <a:rPr lang="en-US" sz="1000" dirty="0" err="1"/>
              <a:t>Exception.class</a:t>
            </a:r>
            <a:r>
              <a:rPr lang="en-US" sz="1000" dirty="0"/>
              <a:t>)</a:t>
            </a:r>
          </a:p>
          <a:p>
            <a:r>
              <a:rPr lang="en-US" sz="1000" dirty="0"/>
              <a:t>fails if the method does not throw the named exception</a:t>
            </a:r>
          </a:p>
          <a:p>
            <a:endParaRPr lang="en-US" sz="1000" dirty="0"/>
          </a:p>
          <a:p>
            <a:r>
              <a:rPr lang="en-US" sz="1000" dirty="0"/>
              <a:t>@Test(timeout=100)</a:t>
            </a:r>
          </a:p>
          <a:p>
            <a:r>
              <a:rPr lang="en-US" sz="1000" dirty="0"/>
              <a:t>fails if the method takes longer than 100 milliseconds</a:t>
            </a:r>
          </a:p>
          <a:p>
            <a:endParaRPr lang="en-US" sz="1000" dirty="0"/>
          </a:p>
          <a:p>
            <a:r>
              <a:rPr lang="en-US" sz="1000" dirty="0"/>
              <a:t>@Before</a:t>
            </a:r>
          </a:p>
          <a:p>
            <a:r>
              <a:rPr lang="en-US" sz="1000" dirty="0"/>
              <a:t>public void method()</a:t>
            </a:r>
          </a:p>
          <a:p>
            <a:r>
              <a:rPr lang="en-US" sz="1000" dirty="0"/>
              <a:t>This method is executed before each test. It is used to prepare the test environment.</a:t>
            </a:r>
          </a:p>
          <a:p>
            <a:endParaRPr lang="en-US" sz="1000" dirty="0"/>
          </a:p>
          <a:p>
            <a:r>
              <a:rPr lang="en-US" sz="1000" dirty="0"/>
              <a:t>@After</a:t>
            </a:r>
          </a:p>
          <a:p>
            <a:r>
              <a:rPr lang="en-US" sz="1000" dirty="0"/>
              <a:t>public void method()</a:t>
            </a:r>
          </a:p>
          <a:p>
            <a:r>
              <a:rPr lang="en-US" sz="1000" dirty="0"/>
              <a:t>This method is executed after each test. It is used to clean up the test environment, including cleaning up expensive memory structures.</a:t>
            </a:r>
          </a:p>
          <a:p>
            <a:endParaRPr lang="en-US" sz="1000" dirty="0"/>
          </a:p>
          <a:p>
            <a:r>
              <a:rPr lang="en-US" sz="1000" dirty="0"/>
              <a:t>@</a:t>
            </a:r>
            <a:r>
              <a:rPr lang="en-US" sz="1000" dirty="0" err="1"/>
              <a:t>BeforeClass</a:t>
            </a:r>
            <a:endParaRPr lang="en-US" sz="1000" dirty="0"/>
          </a:p>
          <a:p>
            <a:r>
              <a:rPr lang="en-US" sz="1000" dirty="0"/>
              <a:t>public static void method()</a:t>
            </a:r>
          </a:p>
          <a:p>
            <a:r>
              <a:rPr lang="en-US" sz="1000" dirty="0"/>
              <a:t>This method is executed once, before any test is done. It is used to do time-intensive tasks before any test is done.</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43</a:t>
            </a:fld>
            <a:endParaRPr lang="en-US" dirty="0"/>
          </a:p>
        </p:txBody>
      </p:sp>
    </p:spTree>
    <p:extLst>
      <p:ext uri="{BB962C8B-B14F-4D97-AF65-F5344CB8AC3E}">
        <p14:creationId xmlns:p14="http://schemas.microsoft.com/office/powerpoint/2010/main" val="20266169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JUnit Notes (continued):</a:t>
            </a:r>
          </a:p>
          <a:p>
            <a:r>
              <a:rPr lang="en-US" sz="1000" dirty="0"/>
              <a:t>@</a:t>
            </a:r>
            <a:r>
              <a:rPr lang="en-US" sz="1000" dirty="0" err="1"/>
              <a:t>AfterClass</a:t>
            </a:r>
            <a:endParaRPr lang="en-US" sz="1000" dirty="0"/>
          </a:p>
          <a:p>
            <a:r>
              <a:rPr lang="en-US" sz="1000" dirty="0"/>
              <a:t>public static void method()</a:t>
            </a:r>
          </a:p>
          <a:p>
            <a:r>
              <a:rPr lang="en-US" sz="1000" dirty="0"/>
              <a:t>This method is </a:t>
            </a:r>
            <a:r>
              <a:rPr lang="en-US" sz="1000" dirty="0" err="1"/>
              <a:t>excuted</a:t>
            </a:r>
            <a:r>
              <a:rPr lang="en-US" sz="1000" dirty="0"/>
              <a:t> once after all tests have finished.</a:t>
            </a:r>
          </a:p>
          <a:p>
            <a:endParaRPr lang="en-US" sz="1000" dirty="0"/>
          </a:p>
          <a:p>
            <a:r>
              <a:rPr lang="en-US" sz="1000" dirty="0"/>
              <a:t>Include in your functions various assert statements. The JUnit Assert class has several static methods that throw exceptions (specifically, </a:t>
            </a:r>
            <a:r>
              <a:rPr lang="en-US" sz="1000" dirty="0" err="1"/>
              <a:t>AssertionException</a:t>
            </a:r>
            <a:r>
              <a:rPr lang="en-US" sz="1000" dirty="0"/>
              <a:t> objects) when the assert you are testing fails. </a:t>
            </a:r>
          </a:p>
          <a:p>
            <a:r>
              <a:rPr lang="en-US" sz="1000" dirty="0" err="1"/>
              <a:t>assertTrue</a:t>
            </a:r>
            <a:r>
              <a:rPr lang="en-US" sz="1000" dirty="0"/>
              <a:t>(</a:t>
            </a:r>
            <a:r>
              <a:rPr lang="en-US" sz="1000" dirty="0" err="1"/>
              <a:t>boolean</a:t>
            </a:r>
            <a:r>
              <a:rPr lang="en-US" sz="1000" dirty="0"/>
              <a:t> condition)</a:t>
            </a:r>
          </a:p>
          <a:p>
            <a:r>
              <a:rPr lang="en-US" sz="1000" dirty="0" err="1"/>
              <a:t>assertFalse</a:t>
            </a:r>
            <a:r>
              <a:rPr lang="en-US" sz="1000" dirty="0"/>
              <a:t>(</a:t>
            </a:r>
            <a:r>
              <a:rPr lang="en-US" sz="1000" dirty="0" err="1"/>
              <a:t>boolean</a:t>
            </a:r>
            <a:r>
              <a:rPr lang="en-US" sz="1000" dirty="0"/>
              <a:t> condition)</a:t>
            </a:r>
          </a:p>
          <a:p>
            <a:r>
              <a:rPr lang="en-US" sz="1000" dirty="0" err="1"/>
              <a:t>assertEquals</a:t>
            </a:r>
            <a:r>
              <a:rPr lang="en-US" sz="1000" dirty="0"/>
              <a:t>(expected, actual)</a:t>
            </a:r>
          </a:p>
          <a:p>
            <a:r>
              <a:rPr lang="en-US" sz="1000" dirty="0" err="1"/>
              <a:t>assertEquals</a:t>
            </a:r>
            <a:r>
              <a:rPr lang="en-US" sz="1000" dirty="0"/>
              <a:t>(expected, actual, tolerance), where tolerance is the number of decimals that must be the same</a:t>
            </a:r>
          </a:p>
          <a:p>
            <a:r>
              <a:rPr lang="en-US" sz="1000" dirty="0" err="1"/>
              <a:t>assertArrayEquals</a:t>
            </a:r>
            <a:r>
              <a:rPr lang="en-US" sz="1000" dirty="0"/>
              <a:t>(expected, actual)</a:t>
            </a:r>
          </a:p>
          <a:p>
            <a:r>
              <a:rPr lang="en-US" sz="1000" dirty="0" err="1"/>
              <a:t>assertNull</a:t>
            </a:r>
            <a:r>
              <a:rPr lang="en-US" sz="1000" dirty="0"/>
              <a:t>(object) checks that the object is null</a:t>
            </a:r>
          </a:p>
          <a:p>
            <a:r>
              <a:rPr lang="en-US" sz="1000" dirty="0" err="1"/>
              <a:t>assertNotNull</a:t>
            </a:r>
            <a:r>
              <a:rPr lang="en-US" sz="1000" dirty="0"/>
              <a:t>(object)</a:t>
            </a:r>
          </a:p>
          <a:p>
            <a:r>
              <a:rPr lang="en-US" sz="1000" dirty="0" err="1"/>
              <a:t>assertSame</a:t>
            </a:r>
            <a:r>
              <a:rPr lang="en-US" sz="1000" dirty="0"/>
              <a:t>(expected, actual) – checks to see if they correspond to the same object</a:t>
            </a:r>
          </a:p>
          <a:p>
            <a:r>
              <a:rPr lang="en-US" sz="1000" dirty="0" err="1"/>
              <a:t>assertNotSame</a:t>
            </a:r>
            <a:r>
              <a:rPr lang="en-US" sz="1000" dirty="0"/>
              <a:t>(expected, actual)</a:t>
            </a:r>
          </a:p>
          <a:p>
            <a:r>
              <a:rPr lang="en-US" sz="1000" dirty="0" err="1"/>
              <a:t>assertThat</a:t>
            </a:r>
            <a:r>
              <a:rPr lang="en-US" sz="1000" dirty="0"/>
              <a:t>(object, matcher), where you can write your own matcher class to test some more complicated condition you want to assert. (see http://tutorials.jenkov.com/java-unit-testing/matchers.html, for example)</a:t>
            </a:r>
          </a:p>
          <a:p>
            <a:endParaRPr lang="en-US" sz="1000" dirty="0"/>
          </a:p>
          <a:p>
            <a:r>
              <a:rPr lang="en-US" sz="1000" dirty="0"/>
              <a:t>Running JUnit Test from the command line:</a:t>
            </a:r>
          </a:p>
          <a:p>
            <a:r>
              <a:rPr lang="en-US" sz="1000" dirty="0"/>
              <a:t>With the </a:t>
            </a:r>
            <a:r>
              <a:rPr lang="en-US" sz="1000" dirty="0" err="1"/>
              <a:t>classpath</a:t>
            </a:r>
            <a:r>
              <a:rPr lang="en-US" sz="1000" dirty="0"/>
              <a:t> set as shown previously, compile all the functions:</a:t>
            </a:r>
          </a:p>
          <a:p>
            <a:r>
              <a:rPr lang="en-US" sz="1000" dirty="0" err="1"/>
              <a:t>javac</a:t>
            </a:r>
            <a:r>
              <a:rPr lang="en-US" sz="1000" dirty="0"/>
              <a:t> SoftwareUnderTest.java UnitTests.java TestRunner.java</a:t>
            </a:r>
          </a:p>
          <a:p>
            <a:endParaRPr lang="en-US" sz="1000" dirty="0"/>
          </a:p>
          <a:p>
            <a:r>
              <a:rPr lang="en-US" sz="1000" dirty="0"/>
              <a:t>Then run </a:t>
            </a:r>
            <a:r>
              <a:rPr lang="en-US" sz="1000" dirty="0" err="1"/>
              <a:t>TestRunner</a:t>
            </a:r>
            <a:r>
              <a:rPr lang="en-US" sz="1000" dirty="0"/>
              <a:t>:</a:t>
            </a:r>
          </a:p>
          <a:p>
            <a:r>
              <a:rPr lang="en-US" sz="1000" dirty="0"/>
              <a:t>java </a:t>
            </a:r>
            <a:r>
              <a:rPr lang="en-US" sz="1000" dirty="0" err="1"/>
              <a:t>TestRunner</a:t>
            </a:r>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44</a:t>
            </a:fld>
            <a:endParaRPr lang="en-US" dirty="0"/>
          </a:p>
        </p:txBody>
      </p:sp>
    </p:spTree>
    <p:extLst>
      <p:ext uri="{BB962C8B-B14F-4D97-AF65-F5344CB8AC3E}">
        <p14:creationId xmlns:p14="http://schemas.microsoft.com/office/powerpoint/2010/main" val="3786532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will utilize mostly Java and C# for our object-oriented programming examples. We may (or may not) do any Python work. Since it is often ‘unnatural’ to show procedural programming examples in Java, C#, or Python, we will implement programs in C to demonstrate procedure programming examples. Let me know if you have a desire to do some Python work… or work in another OOP language. If so, we can likely work something out. </a:t>
            </a:r>
          </a:p>
          <a:p>
            <a:endParaRPr lang="en-US" sz="1000" dirty="0"/>
          </a:p>
          <a:p>
            <a:r>
              <a:rPr lang="en-US" sz="1000" dirty="0"/>
              <a:t>Note that our reluctance to utilize C++ as a OOP learning tool is does not diminish the value of the C++ toolset. However, C++ is generally considered a very powerful set of tools with a  steep learning curve. It’s a very sharp knife… use it carefully. </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1749078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history of Google’s Android and Java is nothing short of a soap opera:</a:t>
            </a:r>
          </a:p>
          <a:p>
            <a:r>
              <a:rPr lang="en-US" sz="1000" dirty="0"/>
              <a:t>http://www.zdnet.com/article/the-real-history-of-java-and-android-as-told-by-google/</a:t>
            </a:r>
          </a:p>
          <a:p>
            <a:endParaRPr lang="en-US" sz="1000" dirty="0"/>
          </a:p>
          <a:p>
            <a:r>
              <a:rPr lang="en-US" sz="1000" dirty="0"/>
              <a:t>Android uses mostly the Java API but does not have the right to use the Java name. Be aware that Software and Legal Protections can be VERY complicated.</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428957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2687333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602259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2756845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4/21/2017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4/21/2017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4/21/2017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4/21/2017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4/21/2017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dirty="0"/>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NET_Framework"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en.wikipedia.org/wiki/List_of_CLI_language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JAR_(file_format)"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Classpath_(Java)"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en.wikipedia.org/wiki/Software_testing"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en.wikipedia.org/wiki/Open_Unified_Process" TargetMode="External"/><Relationship Id="rId3" Type="http://schemas.openxmlformats.org/officeDocument/2006/relationships/hyperlink" Target="https://en.wikipedia.org/wiki/Waterfall_model" TargetMode="External"/><Relationship Id="rId7" Type="http://schemas.openxmlformats.org/officeDocument/2006/relationships/hyperlink" Target="http://en.wikipedia.org/wiki/Rational_Unified_Process"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hyperlink" Target="https://en.wikipedia.org/wiki/DOD-STD-2167A" TargetMode="External"/><Relationship Id="rId11" Type="http://schemas.openxmlformats.org/officeDocument/2006/relationships/hyperlink" Target="http://www.scaledagileframework.com/roadmap/" TargetMode="External"/><Relationship Id="rId5" Type="http://schemas.openxmlformats.org/officeDocument/2006/relationships/hyperlink" Target="https://en.wikipedia.org/wiki/Agile_software_development" TargetMode="External"/><Relationship Id="rId10" Type="http://schemas.openxmlformats.org/officeDocument/2006/relationships/hyperlink" Target="https://en.wikipedia.org/wiki/Kanban_(development)" TargetMode="External"/><Relationship Id="rId4" Type="http://schemas.openxmlformats.org/officeDocument/2006/relationships/hyperlink" Target="https://en.wikipedia.org/wiki/Iterative_and_incremental_development" TargetMode="External"/><Relationship Id="rId9" Type="http://schemas.openxmlformats.org/officeDocument/2006/relationships/hyperlink" Target="http://en.wikipedia.org/wiki/Scrum_(development)"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Microsoft_Visual_Studio"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visualstudio.com/"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junit.org/"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tiobe.com/tiobe-index/"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Java_(programming_languag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C_Sharp_(programming_languag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NET_Framework"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en.wikipedia.org/wiki/List_of_CLI_languag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6 Session 1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Review this week’s programming Assignment</a:t>
            </a:r>
          </a:p>
          <a:p>
            <a:pPr marL="457200" indent="-457200">
              <a:buFont typeface="+mj-lt"/>
              <a:buAutoNum type="arabicPeriod"/>
            </a:pPr>
            <a:r>
              <a:rPr lang="en-US" sz="2000" dirty="0"/>
              <a:t>Introduce the week’s Learning Objectives</a:t>
            </a:r>
          </a:p>
          <a:p>
            <a:pPr marL="457200" indent="-457200">
              <a:buFont typeface="+mj-lt"/>
              <a:buAutoNum type="arabicPeriod"/>
            </a:pPr>
            <a:r>
              <a:rPr lang="en-US" sz="2000" dirty="0"/>
              <a:t>Topics</a:t>
            </a:r>
          </a:p>
        </p:txBody>
      </p:sp>
    </p:spTree>
    <p:extLst>
      <p:ext uri="{BB962C8B-B14F-4D97-AF65-F5344CB8AC3E}">
        <p14:creationId xmlns:p14="http://schemas.microsoft.com/office/powerpoint/2010/main" val="406333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 And .NET (continued)</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.NET Framework (pronounced dot net) is a software framework developed by Microsoft that runs primarily on Microsoft Windows. It includes a large class library and provides language interoperability (each language can use code written in other languages). Programs written for .NET execute in a software “managed code” environment named Common Language Runtime (CLR). </a:t>
            </a:r>
            <a:r>
              <a:rPr lang="en-US" sz="2000" dirty="0">
                <a:hlinkClick r:id="rId3"/>
              </a:rPr>
              <a:t>[link]</a:t>
            </a:r>
            <a:endParaRPr lang="en-US" sz="2000" dirty="0"/>
          </a:p>
          <a:p>
            <a:r>
              <a:rPr lang="en-US" sz="2000" dirty="0"/>
              <a:t>Implementations for many languages are available for .NET and CLI including Python… but not “real” Java </a:t>
            </a:r>
            <a:r>
              <a:rPr lang="en-US" sz="2000" dirty="0">
                <a:hlinkClick r:id="rId4"/>
              </a:rPr>
              <a:t>[link]</a:t>
            </a:r>
            <a:endParaRPr lang="en-US" sz="2000" dirty="0"/>
          </a:p>
          <a:p>
            <a:r>
              <a:rPr lang="en-US" sz="2000" dirty="0"/>
              <a:t>Provides and object-oriented platform that is language agnostic</a:t>
            </a:r>
          </a:p>
          <a:p>
            <a:r>
              <a:rPr lang="en-US" sz="2000" dirty="0"/>
              <a:t>ASP.NET is the “standard” .NET Web development environment</a:t>
            </a:r>
          </a:p>
          <a:p>
            <a:r>
              <a:rPr lang="en-US" sz="2000" dirty="0"/>
              <a:t>Achieving dominance on Windows desktop, competitive place in cloud (Azure), and XBOX</a:t>
            </a:r>
          </a:p>
          <a:p>
            <a:endParaRPr lang="en-US" sz="2000" dirty="0"/>
          </a:p>
        </p:txBody>
      </p:sp>
    </p:spTree>
    <p:extLst>
      <p:ext uri="{BB962C8B-B14F-4D97-AF65-F5344CB8AC3E}">
        <p14:creationId xmlns:p14="http://schemas.microsoft.com/office/powerpoint/2010/main" val="2479117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Professional Positioning</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Become a professional software developer with depth in on or two areas (i.e. an expert in web application development in Java) and an understanding of several more (i.e. know a little system admin / </a:t>
            </a:r>
            <a:r>
              <a:rPr lang="en-US" sz="2000" dirty="0" err="1"/>
              <a:t>devops</a:t>
            </a:r>
            <a:r>
              <a:rPr lang="en-US" sz="2000" dirty="0"/>
              <a:t> and something about the healthcare industry).</a:t>
            </a:r>
          </a:p>
          <a:p>
            <a:r>
              <a:rPr lang="en-US" sz="2000" dirty="0"/>
              <a:t>Do NOT become the Java expert (only)</a:t>
            </a:r>
          </a:p>
          <a:p>
            <a:r>
              <a:rPr lang="en-US" sz="2000" dirty="0"/>
              <a:t>Languages and environments are tools, you will need to know several and be able to learn more</a:t>
            </a:r>
          </a:p>
          <a:p>
            <a:r>
              <a:rPr lang="en-US" sz="2000" dirty="0"/>
              <a:t>Branch out and play other related roles like business analyst, project manager, team leader, database analyst, product manager, architect, etc. </a:t>
            </a:r>
          </a:p>
          <a:p>
            <a:r>
              <a:rPr lang="en-US" sz="2000" dirty="0"/>
              <a:t>Know something about the domain</a:t>
            </a:r>
          </a:p>
          <a:p>
            <a:r>
              <a:rPr lang="en-US" sz="2000" dirty="0"/>
              <a:t>Get out and see your customers and business partners</a:t>
            </a:r>
          </a:p>
        </p:txBody>
      </p:sp>
    </p:spTree>
    <p:extLst>
      <p:ext uri="{BB962C8B-B14F-4D97-AF65-F5344CB8AC3E}">
        <p14:creationId xmlns:p14="http://schemas.microsoft.com/office/powerpoint/2010/main" val="2169927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6</a:t>
            </a:r>
          </a:p>
          <a:p>
            <a:pPr algn="l"/>
            <a:r>
              <a:rPr lang="en-US" dirty="0"/>
              <a:t>Session: 1</a:t>
            </a:r>
          </a:p>
          <a:p>
            <a:pPr algn="l"/>
            <a:r>
              <a:rPr lang="en-US" dirty="0"/>
              <a:t>Instructor: Eric Pogue</a:t>
            </a:r>
          </a:p>
        </p:txBody>
      </p:sp>
    </p:spTree>
    <p:extLst>
      <p:ext uri="{BB962C8B-B14F-4D97-AF65-F5344CB8AC3E}">
        <p14:creationId xmlns:p14="http://schemas.microsoft.com/office/powerpoint/2010/main" val="1130818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5 Session 2</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Briefly review </a:t>
            </a:r>
            <a:r>
              <a:rPr lang="en-US" sz="2000" dirty="0" err="1"/>
              <a:t>FastPrime</a:t>
            </a:r>
            <a:r>
              <a:rPr lang="en-US" sz="2000" dirty="0"/>
              <a:t> assignment</a:t>
            </a:r>
          </a:p>
          <a:p>
            <a:pPr marL="457200" indent="-457200">
              <a:buFont typeface="+mj-lt"/>
              <a:buAutoNum type="arabicPeriod"/>
            </a:pPr>
            <a:r>
              <a:rPr lang="en-US" sz="2000" dirty="0"/>
              <a:t>Review the week’s Learning Objectives and themes for the week</a:t>
            </a:r>
          </a:p>
          <a:p>
            <a:pPr marL="457200" indent="-457200">
              <a:buFont typeface="+mj-lt"/>
              <a:buAutoNum type="arabicPeriod"/>
            </a:pPr>
            <a:r>
              <a:rPr lang="en-US" sz="2000" dirty="0"/>
              <a:t>Performance Optimization</a:t>
            </a:r>
          </a:p>
          <a:p>
            <a:pPr marL="457200" indent="-457200">
              <a:buFont typeface="+mj-lt"/>
              <a:buAutoNum type="arabicPeriod"/>
            </a:pPr>
            <a:r>
              <a:rPr lang="en-US" sz="2000" dirty="0"/>
              <a:t>Threads and more Threads… and more Threads</a:t>
            </a:r>
          </a:p>
        </p:txBody>
      </p:sp>
    </p:spTree>
    <p:extLst>
      <p:ext uri="{BB962C8B-B14F-4D97-AF65-F5344CB8AC3E}">
        <p14:creationId xmlns:p14="http://schemas.microsoft.com/office/powerpoint/2010/main" val="3030559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FastPrime</a:t>
            </a:r>
            <a:r>
              <a:rPr lang="en-US" sz="3600" dirty="0"/>
              <a:t>… plus Questions</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Write a performance optimized command line Java application that will programmatically find prime numbers and store the numbers sorted in an output file. </a:t>
            </a:r>
          </a:p>
          <a:p>
            <a:pPr marL="0" indent="0">
              <a:buNone/>
            </a:pPr>
            <a:r>
              <a:rPr lang="en-US" sz="2000" dirty="0"/>
              <a:t>In </a:t>
            </a:r>
            <a:r>
              <a:rPr lang="en-US" sz="2000" dirty="0" err="1"/>
              <a:t>FastPrime</a:t>
            </a:r>
            <a:r>
              <a:rPr lang="en-US" sz="2000" dirty="0"/>
              <a:t> we will create a command line Java application that will:</a:t>
            </a:r>
          </a:p>
          <a:p>
            <a:pPr marL="457200" indent="-457200">
              <a:buFont typeface="+mj-lt"/>
              <a:buAutoNum type="arabicPeriod"/>
            </a:pPr>
            <a:r>
              <a:rPr lang="en-US" sz="2000" dirty="0"/>
              <a:t>Use multiple threads to find the prime numbers between two numbers</a:t>
            </a:r>
          </a:p>
          <a:p>
            <a:pPr marL="457200" indent="-457200">
              <a:buFont typeface="+mj-lt"/>
              <a:buAutoNum type="arabicPeriod"/>
            </a:pPr>
            <a:r>
              <a:rPr lang="en-US" sz="2000" dirty="0"/>
              <a:t>Sort those results and store them to a file</a:t>
            </a:r>
          </a:p>
          <a:p>
            <a:pPr marL="457200" indent="-457200">
              <a:buFont typeface="+mj-lt"/>
              <a:buAutoNum type="arabicPeriod"/>
            </a:pPr>
            <a:r>
              <a:rPr lang="en-US" sz="2000" dirty="0"/>
              <a:t>Perform some timings</a:t>
            </a:r>
          </a:p>
          <a:p>
            <a:pPr marL="457200" indent="-457200">
              <a:buFont typeface="+mj-lt"/>
              <a:buAutoNum type="arabicPeriod"/>
            </a:pPr>
            <a:r>
              <a:rPr lang="en-US" sz="2000" dirty="0"/>
              <a:t>… And do this all </a:t>
            </a:r>
            <a:r>
              <a:rPr lang="en-US" sz="2000" u="sng" dirty="0"/>
              <a:t>very</a:t>
            </a:r>
            <a:r>
              <a:rPr lang="en-US" sz="2000" dirty="0"/>
              <a:t> fast</a:t>
            </a:r>
          </a:p>
          <a:p>
            <a:pPr marL="457200" indent="-457200">
              <a:buFont typeface="+mj-lt"/>
              <a:buAutoNum type="arabicPeriod"/>
            </a:pPr>
            <a:r>
              <a:rPr lang="en-US" sz="2000" dirty="0"/>
              <a:t>Come to our Thursday lunch session with any questions… or email your question head of time </a:t>
            </a:r>
          </a:p>
          <a:p>
            <a:pPr marL="0" indent="0">
              <a:buNone/>
            </a:pPr>
            <a:endParaRPr lang="en-US" sz="2000" dirty="0"/>
          </a:p>
          <a:p>
            <a:pPr marL="0" indent="0">
              <a:buNone/>
            </a:pPr>
            <a:endParaRPr lang="en-US" sz="2000" dirty="0"/>
          </a:p>
          <a:p>
            <a:pPr marL="0" indent="0">
              <a:buNone/>
            </a:pPr>
            <a:r>
              <a:rPr lang="en-US" sz="2000" dirty="0"/>
              <a:t>See the details in this week’s assignment. </a:t>
            </a:r>
          </a:p>
        </p:txBody>
      </p:sp>
    </p:spTree>
    <p:extLst>
      <p:ext uri="{BB962C8B-B14F-4D97-AF65-F5344CB8AC3E}">
        <p14:creationId xmlns:p14="http://schemas.microsoft.com/office/powerpoint/2010/main" val="275512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5</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Understand how Java uses </a:t>
            </a:r>
            <a:r>
              <a:rPr lang="en-US" sz="2000" b="1" dirty="0">
                <a:solidFill>
                  <a:schemeClr val="bg1">
                    <a:lumMod val="65000"/>
                  </a:schemeClr>
                </a:solidFill>
              </a:rPr>
              <a:t>files</a:t>
            </a:r>
            <a:r>
              <a:rPr lang="en-US" sz="2000" dirty="0">
                <a:solidFill>
                  <a:schemeClr val="bg1">
                    <a:lumMod val="65000"/>
                  </a:schemeClr>
                </a:solidFill>
              </a:rPr>
              <a:t> for input and output (IO)</a:t>
            </a:r>
          </a:p>
          <a:p>
            <a:pPr marL="457200" indent="-457200">
              <a:buFont typeface="+mj-lt"/>
              <a:buAutoNum type="arabicPeriod"/>
            </a:pPr>
            <a:r>
              <a:rPr lang="en-US" sz="2000" dirty="0">
                <a:solidFill>
                  <a:schemeClr val="bg1">
                    <a:lumMod val="65000"/>
                  </a:schemeClr>
                </a:solidFill>
              </a:rPr>
              <a:t>Design and implement a controller class to </a:t>
            </a:r>
            <a:r>
              <a:rPr lang="en-US" sz="2000" b="1" dirty="0">
                <a:solidFill>
                  <a:schemeClr val="bg1">
                    <a:lumMod val="65000"/>
                  </a:schemeClr>
                </a:solidFill>
              </a:rPr>
              <a:t>serialize</a:t>
            </a:r>
            <a:r>
              <a:rPr lang="en-US" sz="2000" dirty="0">
                <a:solidFill>
                  <a:schemeClr val="bg1">
                    <a:lumMod val="65000"/>
                  </a:schemeClr>
                </a:solidFill>
              </a:rPr>
              <a:t> (reads &amp; writes) data to a text file</a:t>
            </a:r>
          </a:p>
          <a:p>
            <a:pPr marL="457200" indent="-457200">
              <a:buFont typeface="+mj-lt"/>
              <a:buAutoNum type="arabicPeriod"/>
            </a:pPr>
            <a:r>
              <a:rPr lang="en-US" sz="2000" dirty="0"/>
              <a:t>Understand </a:t>
            </a:r>
            <a:r>
              <a:rPr lang="en-US" sz="2000" b="1" dirty="0"/>
              <a:t>performance optimization, threads,</a:t>
            </a:r>
            <a:r>
              <a:rPr lang="en-US" sz="2000" dirty="0"/>
              <a:t> and how to develop and optimize multi-treaded Java applications</a:t>
            </a:r>
          </a:p>
          <a:p>
            <a:pPr marL="457200" indent="-457200">
              <a:buFont typeface="+mj-lt"/>
              <a:buAutoNum type="arabicPeriod"/>
            </a:pPr>
            <a:r>
              <a:rPr lang="en-US" sz="2000" dirty="0">
                <a:solidFill>
                  <a:schemeClr val="bg1">
                    <a:lumMod val="65000"/>
                  </a:schemeClr>
                </a:solidFill>
              </a:rPr>
              <a:t>Understand Java </a:t>
            </a:r>
            <a:r>
              <a:rPr lang="en-US" sz="2000" b="1" dirty="0">
                <a:solidFill>
                  <a:schemeClr val="bg1">
                    <a:lumMod val="65000"/>
                  </a:schemeClr>
                </a:solidFill>
              </a:rPr>
              <a:t>packages</a:t>
            </a:r>
            <a:r>
              <a:rPr lang="en-US" sz="2000" dirty="0">
                <a:solidFill>
                  <a:schemeClr val="bg1">
                    <a:lumMod val="65000"/>
                  </a:schemeClr>
                </a:solidFill>
              </a:rPr>
              <a:t> and compile a class so that it belongs to a particular package</a:t>
            </a:r>
          </a:p>
          <a:p>
            <a:pPr marL="457200" indent="-457200">
              <a:buFont typeface="+mj-lt"/>
              <a:buAutoNum type="arabicPeriod"/>
            </a:pPr>
            <a:r>
              <a:rPr lang="en-US" sz="2000" dirty="0">
                <a:solidFill>
                  <a:schemeClr val="bg1">
                    <a:lumMod val="65000"/>
                  </a:schemeClr>
                </a:solidFill>
              </a:rPr>
              <a:t>Import a class you write that belongs to a particular package.</a:t>
            </a:r>
          </a:p>
          <a:p>
            <a:pPr marL="457200" indent="-457200">
              <a:buFont typeface="+mj-lt"/>
              <a:buAutoNum type="arabicPeriod"/>
            </a:pPr>
            <a:r>
              <a:rPr lang="en-US" sz="2000" dirty="0">
                <a:solidFill>
                  <a:schemeClr val="bg1">
                    <a:lumMod val="65000"/>
                  </a:schemeClr>
                </a:solidFill>
              </a:rPr>
              <a:t>Identify reasons for using JAR (Java </a:t>
            </a:r>
            <a:r>
              <a:rPr lang="en-US" sz="2000" dirty="0" err="1">
                <a:solidFill>
                  <a:schemeClr val="bg1">
                    <a:lumMod val="65000"/>
                  </a:schemeClr>
                </a:solidFill>
              </a:rPr>
              <a:t>ARchive</a:t>
            </a:r>
            <a:r>
              <a:rPr lang="en-US" sz="2000" dirty="0">
                <a:solidFill>
                  <a:schemeClr val="bg1">
                    <a:lumMod val="65000"/>
                  </a:schemeClr>
                </a:solidFill>
              </a:rPr>
              <a:t>) files to group together related java classes</a:t>
            </a:r>
          </a:p>
          <a:p>
            <a:pPr marL="457200" indent="-457200">
              <a:buFont typeface="+mj-lt"/>
              <a:buAutoNum type="arabicPeriod"/>
            </a:pPr>
            <a:r>
              <a:rPr lang="en-US" sz="2000" dirty="0">
                <a:solidFill>
                  <a:schemeClr val="bg1">
                    <a:lumMod val="65000"/>
                  </a:schemeClr>
                </a:solidFill>
              </a:rPr>
              <a:t>Create a JAR file that stores the contents of a particular package</a:t>
            </a:r>
          </a:p>
          <a:p>
            <a:pPr marL="457200" indent="-457200">
              <a:buFont typeface="+mj-lt"/>
              <a:buAutoNum type="arabicPeriod"/>
            </a:pPr>
            <a:r>
              <a:rPr lang="en-US" sz="2000" dirty="0">
                <a:solidFill>
                  <a:schemeClr val="bg1">
                    <a:lumMod val="65000"/>
                  </a:schemeClr>
                </a:solidFill>
              </a:rPr>
              <a:t>Explain software </a:t>
            </a:r>
            <a:r>
              <a:rPr lang="en-US" sz="2000" b="1" dirty="0">
                <a:solidFill>
                  <a:schemeClr val="bg1">
                    <a:lumMod val="65000"/>
                  </a:schemeClr>
                </a:solidFill>
              </a:rPr>
              <a:t>testing</a:t>
            </a:r>
            <a:r>
              <a:rPr lang="en-US" sz="2000" dirty="0">
                <a:solidFill>
                  <a:schemeClr val="bg1">
                    <a:lumMod val="65000"/>
                  </a:schemeClr>
                </a:solidFill>
              </a:rPr>
              <a:t> terms including unit, integration, user acceptance, performance testing, manual, automated, verification, validation, etc. </a:t>
            </a:r>
          </a:p>
          <a:p>
            <a:pPr marL="457200" indent="-457200">
              <a:buFont typeface="+mj-lt"/>
              <a:buAutoNum type="arabicPeriod"/>
            </a:pPr>
            <a:r>
              <a:rPr lang="en-US" sz="2000" dirty="0">
                <a:solidFill>
                  <a:schemeClr val="bg1">
                    <a:lumMod val="65000"/>
                  </a:schemeClr>
                </a:solidFill>
              </a:rPr>
              <a:t>Understand the importance of testing and the criticality of finding/fixing defects early</a:t>
            </a:r>
          </a:p>
          <a:p>
            <a:pPr marL="457200" indent="-457200">
              <a:buFont typeface="+mj-lt"/>
              <a:buAutoNum type="arabicPeriod"/>
            </a:pPr>
            <a:r>
              <a:rPr lang="en-US" sz="2000" dirty="0">
                <a:solidFill>
                  <a:schemeClr val="bg1">
                    <a:lumMod val="65000"/>
                  </a:schemeClr>
                </a:solidFill>
              </a:rPr>
              <a:t>Explain the purpose, syntax, and annotations of the various assert statements </a:t>
            </a:r>
            <a:r>
              <a:rPr lang="en-US" sz="2000" b="1" dirty="0">
                <a:solidFill>
                  <a:schemeClr val="bg1">
                    <a:lumMod val="65000"/>
                  </a:schemeClr>
                </a:solidFill>
              </a:rPr>
              <a:t>JUnit</a:t>
            </a:r>
            <a:r>
              <a:rPr lang="en-US" sz="2000" dirty="0">
                <a:solidFill>
                  <a:schemeClr val="bg1">
                    <a:lumMod val="65000"/>
                  </a:schemeClr>
                </a:solidFill>
              </a:rPr>
              <a:t> supports</a:t>
            </a:r>
          </a:p>
          <a:p>
            <a:pPr marL="457200" indent="-457200">
              <a:buFont typeface="+mj-lt"/>
              <a:buAutoNum type="arabicPeriod"/>
            </a:pPr>
            <a:r>
              <a:rPr lang="en-US" sz="2000" dirty="0">
                <a:solidFill>
                  <a:schemeClr val="bg1">
                    <a:lumMod val="65000"/>
                  </a:schemeClr>
                </a:solidFill>
              </a:rPr>
              <a:t>Install JUnit onto your machine and execute a JUnit test on your application</a:t>
            </a:r>
          </a:p>
        </p:txBody>
      </p:sp>
    </p:spTree>
    <p:extLst>
      <p:ext uri="{BB962C8B-B14F-4D97-AF65-F5344CB8AC3E}">
        <p14:creationId xmlns:p14="http://schemas.microsoft.com/office/powerpoint/2010/main" val="3584382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Performance Optimization and Threading</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b="1" dirty="0"/>
              <a:t>Performance</a:t>
            </a:r>
            <a:r>
              <a:rPr lang="en-US" sz="2000" dirty="0"/>
              <a:t> is critical in application development… the focus of performance optimization continues to evolve, but the  criticality remains very high! Multithreading is one very important way that we can optimize CPU performance; however, there are many other performance bottlenecks and optimization techniques:</a:t>
            </a:r>
          </a:p>
          <a:p>
            <a:r>
              <a:rPr lang="en-US" sz="2000" dirty="0"/>
              <a:t>CPU… threading</a:t>
            </a:r>
          </a:p>
          <a:p>
            <a:r>
              <a:rPr lang="en-US" sz="2000" dirty="0"/>
              <a:t>Memory… optimize disk usage, buy more memory</a:t>
            </a:r>
          </a:p>
          <a:p>
            <a:r>
              <a:rPr lang="en-US" sz="2000" dirty="0"/>
              <a:t>Disk IO… buffering, file size, or faster (more expensive) disks</a:t>
            </a:r>
          </a:p>
          <a:p>
            <a:r>
              <a:rPr lang="en-US" sz="2000" dirty="0"/>
              <a:t>Network bandwidth… “file” or package size</a:t>
            </a:r>
          </a:p>
          <a:p>
            <a:r>
              <a:rPr lang="en-US" sz="2000" dirty="0"/>
              <a:t>Network latency… pray for a miracle!</a:t>
            </a:r>
          </a:p>
          <a:p>
            <a:r>
              <a:rPr lang="en-US" sz="2000" dirty="0"/>
              <a:t>User Interaction and Capabilities</a:t>
            </a:r>
          </a:p>
        </p:txBody>
      </p:sp>
    </p:spTree>
    <p:extLst>
      <p:ext uri="{BB962C8B-B14F-4D97-AF65-F5344CB8AC3E}">
        <p14:creationId xmlns:p14="http://schemas.microsoft.com/office/powerpoint/2010/main" val="4293980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Threads &amp; Multithreaded Applications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Multithreading: A technique by which a single set of code can be used by several processors or cores at different stages of execution.</a:t>
            </a:r>
          </a:p>
          <a:p>
            <a:r>
              <a:rPr lang="en-US" sz="2000" dirty="0"/>
              <a:t>Threads and application performance are becoming nearly synonymous</a:t>
            </a:r>
          </a:p>
          <a:p>
            <a:r>
              <a:rPr lang="en-US" sz="2000" dirty="0"/>
              <a:t>Moore’s law only remains achievable if we can effectively utilize multi-processor, multi-core, and multi-threaded applications</a:t>
            </a:r>
          </a:p>
          <a:p>
            <a:r>
              <a:rPr lang="en-US" sz="2000" dirty="0"/>
              <a:t>Our performance principles that we discuss will be applicable across platforms and environments </a:t>
            </a:r>
          </a:p>
          <a:p>
            <a:r>
              <a:rPr lang="en-US" sz="2000" dirty="0"/>
              <a:t>Our practical focus will be on Java multi-threading</a:t>
            </a:r>
          </a:p>
          <a:p>
            <a:r>
              <a:rPr lang="en-US" sz="2000" dirty="0"/>
              <a:t>Parallel processing has become the focus of the computing and software development industry</a:t>
            </a:r>
          </a:p>
          <a:p>
            <a:r>
              <a:rPr lang="en-US" sz="2000" dirty="0"/>
              <a:t>The rise of big data, artificial intelligence, virtual/augmented reality, and dedicated graphical processing units (GPUs) have made that a nearly guaranteed trend for years to come</a:t>
            </a:r>
          </a:p>
        </p:txBody>
      </p:sp>
    </p:spTree>
    <p:extLst>
      <p:ext uri="{BB962C8B-B14F-4D97-AF65-F5344CB8AC3E}">
        <p14:creationId xmlns:p14="http://schemas.microsoft.com/office/powerpoint/2010/main" val="4188150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Processors, Cores, and Threads</a:t>
            </a:r>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Computers have one or more Processors (CPUs)</a:t>
            </a:r>
          </a:p>
          <a:p>
            <a:r>
              <a:rPr lang="en-US" sz="2000" dirty="0"/>
              <a:t>Processors each have one or more Cores</a:t>
            </a:r>
          </a:p>
          <a:p>
            <a:r>
              <a:rPr lang="en-US" sz="2000" dirty="0"/>
              <a:t>Cores can create one or more Threads</a:t>
            </a:r>
          </a:p>
          <a:p>
            <a:r>
              <a:rPr lang="en-US" sz="2000" dirty="0"/>
              <a:t>An application running only on one thread of a dual </a:t>
            </a:r>
            <a:r>
              <a:rPr lang="en-US" sz="2000" dirty="0" err="1"/>
              <a:t>cpu</a:t>
            </a:r>
            <a:r>
              <a:rPr lang="en-US" sz="2000" dirty="0"/>
              <a:t>, quad-core, single thread can utilize only a portion of 1/8</a:t>
            </a:r>
            <a:r>
              <a:rPr lang="en-US" sz="2000" baseline="30000" dirty="0"/>
              <a:t>th</a:t>
            </a:r>
            <a:r>
              <a:rPr lang="en-US" sz="2000" dirty="0"/>
              <a:t> of the processing power of that machine</a:t>
            </a:r>
          </a:p>
        </p:txBody>
      </p:sp>
    </p:spTree>
    <p:extLst>
      <p:ext uri="{BB962C8B-B14F-4D97-AF65-F5344CB8AC3E}">
        <p14:creationId xmlns:p14="http://schemas.microsoft.com/office/powerpoint/2010/main" val="1746298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Development</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Now for the bad news. Multi-Threaded Development is really hard!</a:t>
            </a:r>
          </a:p>
        </p:txBody>
      </p:sp>
      <p:pic>
        <p:nvPicPr>
          <p:cNvPr id="4" name="Picture 3"/>
          <p:cNvPicPr>
            <a:picLocks noChangeAspect="1"/>
          </p:cNvPicPr>
          <p:nvPr/>
        </p:nvPicPr>
        <p:blipFill>
          <a:blip r:embed="rId3"/>
          <a:stretch>
            <a:fillRect/>
          </a:stretch>
        </p:blipFill>
        <p:spPr>
          <a:xfrm>
            <a:off x="2058284" y="2042006"/>
            <a:ext cx="8075428" cy="4757200"/>
          </a:xfrm>
          <a:prstGeom prst="rect">
            <a:avLst/>
          </a:prstGeom>
        </p:spPr>
      </p:pic>
    </p:spTree>
    <p:extLst>
      <p:ext uri="{BB962C8B-B14F-4D97-AF65-F5344CB8AC3E}">
        <p14:creationId xmlns:p14="http://schemas.microsoft.com/office/powerpoint/2010/main" val="184096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FastPrime</a:t>
            </a:r>
            <a:r>
              <a:rPr lang="en-US" sz="3600" dirty="0"/>
              <a:t> in C#</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Write a performance optimized command line C# application that will programmatically find prime numbers  and store those numbers sorted in an output file. </a:t>
            </a:r>
          </a:p>
          <a:p>
            <a:pPr marL="0" indent="0">
              <a:buNone/>
            </a:pPr>
            <a:r>
              <a:rPr lang="en-US" sz="2000" dirty="0"/>
              <a:t>In </a:t>
            </a:r>
            <a:r>
              <a:rPr lang="en-US" sz="2000" dirty="0" err="1"/>
              <a:t>FastPrime</a:t>
            </a:r>
            <a:r>
              <a:rPr lang="en-US" sz="2000" dirty="0"/>
              <a:t> we will create a command line Java application that will:</a:t>
            </a:r>
          </a:p>
          <a:p>
            <a:pPr marL="457200" indent="-457200">
              <a:buFont typeface="+mj-lt"/>
              <a:buAutoNum type="arabicPeriod"/>
            </a:pPr>
            <a:r>
              <a:rPr lang="en-US" sz="2000" dirty="0"/>
              <a:t>Use multiple threads to find the prime numbers between two numbers</a:t>
            </a:r>
          </a:p>
          <a:p>
            <a:pPr marL="457200" indent="-457200">
              <a:buFont typeface="+mj-lt"/>
              <a:buAutoNum type="arabicPeriod"/>
            </a:pPr>
            <a:r>
              <a:rPr lang="en-US" sz="2000" dirty="0"/>
              <a:t>Sort those results and store them to a file</a:t>
            </a:r>
          </a:p>
          <a:p>
            <a:pPr marL="457200" indent="-457200">
              <a:buFont typeface="+mj-lt"/>
              <a:buAutoNum type="arabicPeriod"/>
            </a:pPr>
            <a:r>
              <a:rPr lang="en-US" sz="2000" dirty="0"/>
              <a:t>Perform some timings</a:t>
            </a:r>
          </a:p>
          <a:p>
            <a:pPr marL="457200" indent="-457200">
              <a:buFont typeface="+mj-lt"/>
              <a:buAutoNum type="arabicPeriod"/>
            </a:pPr>
            <a:r>
              <a:rPr lang="en-US" sz="2000" dirty="0"/>
              <a:t>… And do this all </a:t>
            </a:r>
            <a:r>
              <a:rPr lang="en-US" sz="2000" u="sng" dirty="0"/>
              <a:t>very</a:t>
            </a:r>
            <a:r>
              <a:rPr lang="en-US" sz="2000" dirty="0"/>
              <a:t> fast</a:t>
            </a:r>
          </a:p>
          <a:p>
            <a:pPr marL="0" indent="0">
              <a:buNone/>
            </a:pPr>
            <a:endParaRPr lang="en-US" sz="2000" dirty="0"/>
          </a:p>
          <a:p>
            <a:pPr marL="0" indent="0">
              <a:buNone/>
            </a:pPr>
            <a:r>
              <a:rPr lang="en-US" sz="2000" dirty="0"/>
              <a:t>See the details in this week’s assignment</a:t>
            </a:r>
          </a:p>
        </p:txBody>
      </p:sp>
    </p:spTree>
    <p:extLst>
      <p:ext uri="{BB962C8B-B14F-4D97-AF65-F5344CB8AC3E}">
        <p14:creationId xmlns:p14="http://schemas.microsoft.com/office/powerpoint/2010/main" val="3932962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Development</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Now for the bad news. Multi-Threaded Development is really hard!</a:t>
            </a:r>
          </a:p>
          <a:p>
            <a:r>
              <a:rPr lang="en-US" sz="2000" dirty="0"/>
              <a:t>Developing commercial quality multi-threaded applications makes Rigidity, Fragility, and Immobility much harder to avoid</a:t>
            </a:r>
          </a:p>
          <a:p>
            <a:r>
              <a:rPr lang="en-US" sz="2000" dirty="0"/>
              <a:t>Many of the 3</a:t>
            </a:r>
            <a:r>
              <a:rPr lang="en-US" sz="2000" baseline="30000" dirty="0"/>
              <a:t>rd</a:t>
            </a:r>
            <a:r>
              <a:rPr lang="en-US" sz="2000" dirty="0"/>
              <a:t> party professional libraries that the industry had come to rely on came into question as multi-threading application became required</a:t>
            </a:r>
          </a:p>
          <a:p>
            <a:r>
              <a:rPr lang="en-US" sz="2000" dirty="0"/>
              <a:t>Testing becomes harder when a sequence of events becomes variable </a:t>
            </a:r>
          </a:p>
          <a:p>
            <a:r>
              <a:rPr lang="en-US" sz="2000" dirty="0"/>
              <a:t>What if your automated unit test results might be different depending on which thread finishes first?</a:t>
            </a:r>
          </a:p>
          <a:p>
            <a:r>
              <a:rPr lang="en-US" sz="2000" dirty="0"/>
              <a:t>What about deadlock?</a:t>
            </a:r>
          </a:p>
          <a:p>
            <a:r>
              <a:rPr lang="en-US" sz="2000" b="1" dirty="0"/>
              <a:t>Performance</a:t>
            </a:r>
            <a:r>
              <a:rPr lang="en-US" sz="2000" dirty="0"/>
              <a:t> is so important that we will need to understand be able to effectively utilize, test, and deploy effective multi-threaded applications</a:t>
            </a:r>
          </a:p>
        </p:txBody>
      </p:sp>
    </p:spTree>
    <p:extLst>
      <p:ext uri="{BB962C8B-B14F-4D97-AF65-F5344CB8AC3E}">
        <p14:creationId xmlns:p14="http://schemas.microsoft.com/office/powerpoint/2010/main" val="2811243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Example</a:t>
            </a:r>
          </a:p>
        </p:txBody>
      </p:sp>
      <p:sp>
        <p:nvSpPr>
          <p:cNvPr id="5" name="Content Placeholder 2"/>
          <p:cNvSpPr txBox="1">
            <a:spLocks/>
          </p:cNvSpPr>
          <p:nvPr/>
        </p:nvSpPr>
        <p:spPr>
          <a:xfrm>
            <a:off x="838200" y="1382233"/>
            <a:ext cx="10515600" cy="50504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err="1"/>
              <a:t>ThreadedRandomNumbers</a:t>
            </a:r>
            <a:r>
              <a:rPr lang="en-US" sz="2000" dirty="0"/>
              <a:t>: Calculate 1,000,000,000 random numbers between 1 and 2,000,000. Print “We found number 1024!” to the console each time 1024 is generated. We would expect it to come up approximately 500 times. </a:t>
            </a:r>
          </a:p>
          <a:p>
            <a:r>
              <a:rPr lang="en-US" sz="2000" dirty="0"/>
              <a:t>Write a single threaded application</a:t>
            </a:r>
          </a:p>
          <a:p>
            <a:r>
              <a:rPr lang="en-US" sz="2000" dirty="0"/>
              <a:t>Divide the application into multiple threads and repeat</a:t>
            </a:r>
          </a:p>
          <a:p>
            <a:r>
              <a:rPr lang="en-US" sz="2000" dirty="0"/>
              <a:t>Consider the diminishing returns of adding additional threads</a:t>
            </a:r>
          </a:p>
          <a:p>
            <a:r>
              <a:rPr lang="en-US" sz="2000" dirty="0"/>
              <a:t>Implement by extending Thread</a:t>
            </a:r>
          </a:p>
          <a:p>
            <a:r>
              <a:rPr lang="en-US" sz="2000" dirty="0"/>
              <a:t>… and by implementing Runnable</a:t>
            </a:r>
          </a:p>
          <a:p>
            <a:pPr marL="0" indent="0">
              <a:buFont typeface="Arial" panose="020B0604020202020204" pitchFamily="34" charset="0"/>
              <a:buNone/>
            </a:pPr>
            <a:r>
              <a:rPr lang="en-US" sz="2000" dirty="0"/>
              <a:t> </a:t>
            </a:r>
          </a:p>
        </p:txBody>
      </p:sp>
    </p:spTree>
    <p:extLst>
      <p:ext uri="{BB962C8B-B14F-4D97-AF65-F5344CB8AC3E}">
        <p14:creationId xmlns:p14="http://schemas.microsoft.com/office/powerpoint/2010/main" val="1717965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5</a:t>
            </a:r>
          </a:p>
          <a:p>
            <a:pPr algn="l"/>
            <a:r>
              <a:rPr lang="en-US" dirty="0"/>
              <a:t>Session: 2</a:t>
            </a:r>
          </a:p>
          <a:p>
            <a:pPr algn="l"/>
            <a:r>
              <a:rPr lang="en-US" dirty="0"/>
              <a:t>Instructor: Eric Pogue</a:t>
            </a:r>
          </a:p>
        </p:txBody>
      </p:sp>
    </p:spTree>
    <p:extLst>
      <p:ext uri="{BB962C8B-B14F-4D97-AF65-F5344CB8AC3E}">
        <p14:creationId xmlns:p14="http://schemas.microsoft.com/office/powerpoint/2010/main" val="2274666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5 Session 3 (assignment lunch &amp; learn)</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Quick Introductions</a:t>
            </a:r>
          </a:p>
          <a:p>
            <a:pPr marL="457200" indent="-457200">
              <a:buFont typeface="+mj-lt"/>
              <a:buAutoNum type="arabicPeriod"/>
            </a:pPr>
            <a:r>
              <a:rPr lang="en-US" sz="2000" dirty="0"/>
              <a:t>Discuss </a:t>
            </a:r>
            <a:r>
              <a:rPr lang="en-US" sz="2000" dirty="0" err="1"/>
              <a:t>FastPrime</a:t>
            </a:r>
            <a:r>
              <a:rPr lang="en-US" sz="2000" dirty="0"/>
              <a:t> Assignment</a:t>
            </a:r>
          </a:p>
          <a:p>
            <a:pPr marL="457200" indent="-457200">
              <a:buFont typeface="+mj-lt"/>
              <a:buAutoNum type="arabicPeriod"/>
            </a:pPr>
            <a:r>
              <a:rPr lang="en-US" sz="2000" dirty="0"/>
              <a:t>Potential topics… development philosophy, design, implementation questions, review threading sample application, others</a:t>
            </a:r>
          </a:p>
          <a:p>
            <a:pPr marL="457200" indent="-457200">
              <a:buFont typeface="+mj-lt"/>
              <a:buAutoNum type="arabicPeriod"/>
            </a:pPr>
            <a:r>
              <a:rPr lang="en-US" sz="2000" dirty="0"/>
              <a:t>Session feedback</a:t>
            </a:r>
          </a:p>
        </p:txBody>
      </p:sp>
    </p:spTree>
    <p:extLst>
      <p:ext uri="{BB962C8B-B14F-4D97-AF65-F5344CB8AC3E}">
        <p14:creationId xmlns:p14="http://schemas.microsoft.com/office/powerpoint/2010/main" val="295540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FastPrime</a:t>
            </a:r>
            <a:r>
              <a:rPr lang="en-US" sz="3600" dirty="0"/>
              <a:t>… plus Questions</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Write a performance optimized command line Java application that will programmatically find prime numbers [link] and store those numbers sorted in an output file. </a:t>
            </a:r>
          </a:p>
          <a:p>
            <a:pPr marL="0" indent="0">
              <a:buNone/>
            </a:pPr>
            <a:r>
              <a:rPr lang="en-US" sz="2000" dirty="0"/>
              <a:t>In </a:t>
            </a:r>
            <a:r>
              <a:rPr lang="en-US" sz="2000" dirty="0" err="1"/>
              <a:t>FastPrime</a:t>
            </a:r>
            <a:r>
              <a:rPr lang="en-US" sz="2000" dirty="0"/>
              <a:t> we will create a command line Java application that will:</a:t>
            </a:r>
          </a:p>
          <a:p>
            <a:pPr marL="457200" indent="-457200">
              <a:buFont typeface="+mj-lt"/>
              <a:buAutoNum type="arabicPeriod"/>
            </a:pPr>
            <a:r>
              <a:rPr lang="en-US" sz="2000" dirty="0"/>
              <a:t>Use multiple threads to find the prime numbers between two numbers</a:t>
            </a:r>
          </a:p>
          <a:p>
            <a:pPr marL="457200" indent="-457200">
              <a:buFont typeface="+mj-lt"/>
              <a:buAutoNum type="arabicPeriod"/>
            </a:pPr>
            <a:r>
              <a:rPr lang="en-US" sz="2000" dirty="0"/>
              <a:t>Sort those results and store them to a file</a:t>
            </a:r>
          </a:p>
          <a:p>
            <a:pPr marL="457200" indent="-457200">
              <a:buFont typeface="+mj-lt"/>
              <a:buAutoNum type="arabicPeriod"/>
            </a:pPr>
            <a:r>
              <a:rPr lang="en-US" sz="2000" dirty="0"/>
              <a:t>Perform some timings</a:t>
            </a:r>
          </a:p>
          <a:p>
            <a:pPr marL="457200" indent="-457200">
              <a:buFont typeface="+mj-lt"/>
              <a:buAutoNum type="arabicPeriod"/>
            </a:pPr>
            <a:r>
              <a:rPr lang="en-US" sz="2000" dirty="0"/>
              <a:t>… And do this all </a:t>
            </a:r>
            <a:r>
              <a:rPr lang="en-US" sz="2000" u="sng" dirty="0"/>
              <a:t>very</a:t>
            </a:r>
            <a:r>
              <a:rPr lang="en-US" sz="2000" dirty="0"/>
              <a:t> fast</a:t>
            </a:r>
          </a:p>
          <a:p>
            <a:pPr marL="0" indent="0">
              <a:buNone/>
            </a:pPr>
            <a:endParaRPr lang="en-US" sz="2000" dirty="0"/>
          </a:p>
          <a:p>
            <a:pPr marL="0" indent="0">
              <a:buNone/>
            </a:pPr>
            <a:r>
              <a:rPr lang="en-US" sz="2000" dirty="0"/>
              <a:t>See the details in this week’s assignment</a:t>
            </a:r>
          </a:p>
        </p:txBody>
      </p:sp>
    </p:spTree>
    <p:extLst>
      <p:ext uri="{BB962C8B-B14F-4D97-AF65-F5344CB8AC3E}">
        <p14:creationId xmlns:p14="http://schemas.microsoft.com/office/powerpoint/2010/main" val="1093881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5</a:t>
            </a:r>
          </a:p>
          <a:p>
            <a:pPr algn="l"/>
            <a:r>
              <a:rPr lang="en-US" dirty="0"/>
              <a:t>Session: 3</a:t>
            </a:r>
          </a:p>
          <a:p>
            <a:pPr algn="l"/>
            <a:r>
              <a:rPr lang="en-US" dirty="0"/>
              <a:t>Instructor: Eric Pogue</a:t>
            </a:r>
          </a:p>
        </p:txBody>
      </p:sp>
    </p:spTree>
    <p:extLst>
      <p:ext uri="{BB962C8B-B14F-4D97-AF65-F5344CB8AC3E}">
        <p14:creationId xmlns:p14="http://schemas.microsoft.com/office/powerpoint/2010/main" val="3303290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5 Session 4</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Finish Multi-Threading Example… implement Runnable</a:t>
            </a:r>
          </a:p>
          <a:p>
            <a:pPr marL="457200" indent="-457200">
              <a:buFont typeface="+mj-lt"/>
              <a:buAutoNum type="arabicPeriod"/>
            </a:pPr>
            <a:r>
              <a:rPr lang="en-US" sz="2000" dirty="0"/>
              <a:t>Java Packages &amp; JAR Files</a:t>
            </a:r>
          </a:p>
          <a:p>
            <a:pPr marL="457200" indent="-457200">
              <a:buFont typeface="+mj-lt"/>
              <a:buAutoNum type="arabicPeriod"/>
            </a:pPr>
            <a:r>
              <a:rPr lang="en-US" sz="2000" dirty="0"/>
              <a:t>Software Testing and JUnit</a:t>
            </a:r>
          </a:p>
        </p:txBody>
      </p:sp>
    </p:spTree>
    <p:extLst>
      <p:ext uri="{BB962C8B-B14F-4D97-AF65-F5344CB8AC3E}">
        <p14:creationId xmlns:p14="http://schemas.microsoft.com/office/powerpoint/2010/main" val="3055045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Example</a:t>
            </a:r>
          </a:p>
        </p:txBody>
      </p:sp>
      <p:sp>
        <p:nvSpPr>
          <p:cNvPr id="5" name="Content Placeholder 2"/>
          <p:cNvSpPr txBox="1">
            <a:spLocks/>
          </p:cNvSpPr>
          <p:nvPr/>
        </p:nvSpPr>
        <p:spPr>
          <a:xfrm>
            <a:off x="838200" y="1382233"/>
            <a:ext cx="10515600" cy="50504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err="1"/>
              <a:t>ThreadedRandomNumbers</a:t>
            </a:r>
            <a:r>
              <a:rPr lang="en-US" sz="2000" dirty="0"/>
              <a:t>: Calculate 1,000,000,000 random numbers between 1 and 2,000,000. Print “We found number 1024!” to the console each time 1024 is generated. We would expect it to come up approximately 500 times. </a:t>
            </a:r>
          </a:p>
          <a:p>
            <a:r>
              <a:rPr lang="en-US" sz="2000" dirty="0">
                <a:solidFill>
                  <a:schemeClr val="bg1">
                    <a:lumMod val="65000"/>
                  </a:schemeClr>
                </a:solidFill>
              </a:rPr>
              <a:t>Write a single threaded application</a:t>
            </a:r>
          </a:p>
          <a:p>
            <a:r>
              <a:rPr lang="en-US" sz="2000" dirty="0">
                <a:solidFill>
                  <a:schemeClr val="bg1">
                    <a:lumMod val="65000"/>
                  </a:schemeClr>
                </a:solidFill>
              </a:rPr>
              <a:t>Divide the application into multiple threads and repeat</a:t>
            </a:r>
          </a:p>
          <a:p>
            <a:r>
              <a:rPr lang="en-US" sz="2000" dirty="0">
                <a:solidFill>
                  <a:schemeClr val="bg1">
                    <a:lumMod val="65000"/>
                  </a:schemeClr>
                </a:solidFill>
              </a:rPr>
              <a:t>Consider the diminishing returns of adding additional threads</a:t>
            </a:r>
          </a:p>
          <a:p>
            <a:r>
              <a:rPr lang="en-US" sz="2000" dirty="0">
                <a:solidFill>
                  <a:schemeClr val="bg1">
                    <a:lumMod val="65000"/>
                  </a:schemeClr>
                </a:solidFill>
              </a:rPr>
              <a:t>Implement by extending Thread</a:t>
            </a:r>
          </a:p>
          <a:p>
            <a:r>
              <a:rPr lang="en-US" sz="2000" dirty="0"/>
              <a:t>… and by implementing Runnable</a:t>
            </a:r>
          </a:p>
          <a:p>
            <a:pPr marL="0" indent="0">
              <a:buFont typeface="Arial" panose="020B0604020202020204" pitchFamily="34" charset="0"/>
              <a:buNone/>
            </a:pPr>
            <a:r>
              <a:rPr lang="en-US" sz="2000" dirty="0"/>
              <a:t> </a:t>
            </a:r>
          </a:p>
        </p:txBody>
      </p:sp>
    </p:spTree>
    <p:extLst>
      <p:ext uri="{BB962C8B-B14F-4D97-AF65-F5344CB8AC3E}">
        <p14:creationId xmlns:p14="http://schemas.microsoft.com/office/powerpoint/2010/main" val="1935023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5</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Understand how Java uses </a:t>
            </a:r>
            <a:r>
              <a:rPr lang="en-US" sz="2000" b="1" dirty="0">
                <a:solidFill>
                  <a:schemeClr val="bg1">
                    <a:lumMod val="65000"/>
                  </a:schemeClr>
                </a:solidFill>
              </a:rPr>
              <a:t>files</a:t>
            </a:r>
            <a:r>
              <a:rPr lang="en-US" sz="2000" dirty="0">
                <a:solidFill>
                  <a:schemeClr val="bg1">
                    <a:lumMod val="65000"/>
                  </a:schemeClr>
                </a:solidFill>
              </a:rPr>
              <a:t> for input and output (IO)</a:t>
            </a:r>
          </a:p>
          <a:p>
            <a:pPr marL="457200" indent="-457200">
              <a:buFont typeface="+mj-lt"/>
              <a:buAutoNum type="arabicPeriod"/>
            </a:pPr>
            <a:r>
              <a:rPr lang="en-US" sz="2000" dirty="0">
                <a:solidFill>
                  <a:schemeClr val="bg1">
                    <a:lumMod val="65000"/>
                  </a:schemeClr>
                </a:solidFill>
              </a:rPr>
              <a:t>Design and implement a controller class to </a:t>
            </a:r>
            <a:r>
              <a:rPr lang="en-US" sz="2000" b="1" dirty="0">
                <a:solidFill>
                  <a:schemeClr val="bg1">
                    <a:lumMod val="65000"/>
                  </a:schemeClr>
                </a:solidFill>
              </a:rPr>
              <a:t>serialize</a:t>
            </a:r>
            <a:r>
              <a:rPr lang="en-US" sz="2000" dirty="0">
                <a:solidFill>
                  <a:schemeClr val="bg1">
                    <a:lumMod val="65000"/>
                  </a:schemeClr>
                </a:solidFill>
              </a:rPr>
              <a:t> (reads &amp; writes) data to a text file</a:t>
            </a:r>
          </a:p>
          <a:p>
            <a:pPr marL="457200" indent="-457200">
              <a:buFont typeface="+mj-lt"/>
              <a:buAutoNum type="arabicPeriod"/>
            </a:pPr>
            <a:r>
              <a:rPr lang="en-US" sz="2000" dirty="0">
                <a:solidFill>
                  <a:schemeClr val="bg1">
                    <a:lumMod val="65000"/>
                  </a:schemeClr>
                </a:solidFill>
              </a:rPr>
              <a:t>Understand </a:t>
            </a:r>
            <a:r>
              <a:rPr lang="en-US" sz="2000" b="1" dirty="0">
                <a:solidFill>
                  <a:schemeClr val="bg1">
                    <a:lumMod val="65000"/>
                  </a:schemeClr>
                </a:solidFill>
              </a:rPr>
              <a:t>threads</a:t>
            </a:r>
            <a:r>
              <a:rPr lang="en-US" sz="2000" dirty="0">
                <a:solidFill>
                  <a:schemeClr val="bg1">
                    <a:lumMod val="65000"/>
                  </a:schemeClr>
                </a:solidFill>
              </a:rPr>
              <a:t> and how to develop and optimize multi-treaded Java applications</a:t>
            </a:r>
          </a:p>
          <a:p>
            <a:pPr marL="457200" indent="-457200">
              <a:buFont typeface="+mj-lt"/>
              <a:buAutoNum type="arabicPeriod"/>
            </a:pPr>
            <a:r>
              <a:rPr lang="en-US" sz="2000" dirty="0"/>
              <a:t>Understand Java </a:t>
            </a:r>
            <a:r>
              <a:rPr lang="en-US" sz="2000" b="1" dirty="0"/>
              <a:t>packages</a:t>
            </a:r>
            <a:r>
              <a:rPr lang="en-US" sz="2000" dirty="0"/>
              <a:t> and compile a class so that it belongs to a particular package</a:t>
            </a:r>
          </a:p>
          <a:p>
            <a:pPr marL="457200" indent="-457200">
              <a:buFont typeface="+mj-lt"/>
              <a:buAutoNum type="arabicPeriod"/>
            </a:pPr>
            <a:r>
              <a:rPr lang="en-US" sz="2000" dirty="0"/>
              <a:t>Import a class you write that belongs to a particular package.</a:t>
            </a:r>
          </a:p>
          <a:p>
            <a:pPr marL="457200" indent="-457200">
              <a:buFont typeface="+mj-lt"/>
              <a:buAutoNum type="arabicPeriod"/>
            </a:pPr>
            <a:r>
              <a:rPr lang="en-US" sz="2000" dirty="0"/>
              <a:t>Identify reasons for using JAR (Java </a:t>
            </a:r>
            <a:r>
              <a:rPr lang="en-US" sz="2000" dirty="0" err="1"/>
              <a:t>ARchive</a:t>
            </a:r>
            <a:r>
              <a:rPr lang="en-US" sz="2000" dirty="0"/>
              <a:t>) files to group together related java classes</a:t>
            </a:r>
          </a:p>
          <a:p>
            <a:pPr marL="457200" indent="-457200">
              <a:buFont typeface="+mj-lt"/>
              <a:buAutoNum type="arabicPeriod"/>
            </a:pPr>
            <a:r>
              <a:rPr lang="en-US" sz="2000" dirty="0"/>
              <a:t>Create a JAR file that stores the contents of a particular package</a:t>
            </a:r>
          </a:p>
          <a:p>
            <a:pPr marL="457200" indent="-457200">
              <a:buFont typeface="+mj-lt"/>
              <a:buAutoNum type="arabicPeriod"/>
            </a:pPr>
            <a:r>
              <a:rPr lang="en-US" sz="2000" dirty="0">
                <a:solidFill>
                  <a:schemeClr val="bg1">
                    <a:lumMod val="65000"/>
                  </a:schemeClr>
                </a:solidFill>
              </a:rPr>
              <a:t>Explain software </a:t>
            </a:r>
            <a:r>
              <a:rPr lang="en-US" sz="2000" b="1" dirty="0">
                <a:solidFill>
                  <a:schemeClr val="bg1">
                    <a:lumMod val="65000"/>
                  </a:schemeClr>
                </a:solidFill>
              </a:rPr>
              <a:t>testing</a:t>
            </a:r>
            <a:r>
              <a:rPr lang="en-US" sz="2000" dirty="0">
                <a:solidFill>
                  <a:schemeClr val="bg1">
                    <a:lumMod val="65000"/>
                  </a:schemeClr>
                </a:solidFill>
              </a:rPr>
              <a:t> terms including unit, integration, user acceptance, performance testing, manual, automated, verification, validation, etc. </a:t>
            </a:r>
          </a:p>
          <a:p>
            <a:pPr marL="457200" indent="-457200">
              <a:buFont typeface="+mj-lt"/>
              <a:buAutoNum type="arabicPeriod"/>
            </a:pPr>
            <a:r>
              <a:rPr lang="en-US" sz="2000" dirty="0">
                <a:solidFill>
                  <a:schemeClr val="bg1">
                    <a:lumMod val="65000"/>
                  </a:schemeClr>
                </a:solidFill>
              </a:rPr>
              <a:t>Understand the importance of testing and the criticality of finding/fixing defects early</a:t>
            </a:r>
          </a:p>
          <a:p>
            <a:pPr marL="457200" indent="-457200">
              <a:buFont typeface="+mj-lt"/>
              <a:buAutoNum type="arabicPeriod"/>
            </a:pPr>
            <a:r>
              <a:rPr lang="en-US" sz="2000" dirty="0">
                <a:solidFill>
                  <a:schemeClr val="bg1">
                    <a:lumMod val="65000"/>
                  </a:schemeClr>
                </a:solidFill>
              </a:rPr>
              <a:t>Explain the purpose, syntax, and annotations of the various assert statements </a:t>
            </a:r>
            <a:r>
              <a:rPr lang="en-US" sz="2000" b="1" dirty="0">
                <a:solidFill>
                  <a:schemeClr val="bg1">
                    <a:lumMod val="65000"/>
                  </a:schemeClr>
                </a:solidFill>
              </a:rPr>
              <a:t>JUnit</a:t>
            </a:r>
            <a:r>
              <a:rPr lang="en-US" sz="2000" dirty="0">
                <a:solidFill>
                  <a:schemeClr val="bg1">
                    <a:lumMod val="65000"/>
                  </a:schemeClr>
                </a:solidFill>
              </a:rPr>
              <a:t> supports</a:t>
            </a:r>
          </a:p>
          <a:p>
            <a:pPr marL="457200" indent="-457200">
              <a:buFont typeface="+mj-lt"/>
              <a:buAutoNum type="arabicPeriod"/>
            </a:pPr>
            <a:r>
              <a:rPr lang="en-US" sz="2000" dirty="0">
                <a:solidFill>
                  <a:schemeClr val="bg1">
                    <a:lumMod val="65000"/>
                  </a:schemeClr>
                </a:solidFill>
              </a:rPr>
              <a:t>Install JUnit onto your machine and execute a JUnit test on your application</a:t>
            </a:r>
          </a:p>
        </p:txBody>
      </p:sp>
    </p:spTree>
    <p:extLst>
      <p:ext uri="{BB962C8B-B14F-4D97-AF65-F5344CB8AC3E}">
        <p14:creationId xmlns:p14="http://schemas.microsoft.com/office/powerpoint/2010/main" val="27986074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Java Packages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A Java </a:t>
            </a:r>
            <a:r>
              <a:rPr lang="en-US" sz="2000" b="1" dirty="0"/>
              <a:t>package</a:t>
            </a:r>
            <a:r>
              <a:rPr lang="en-US" sz="2000" dirty="0"/>
              <a:t> is a group of related classes. We  have been dealing with packages throughout this course. The most fundamental aspects of the language are held in </a:t>
            </a:r>
            <a:r>
              <a:rPr lang="en-US" sz="2000" dirty="0" err="1"/>
              <a:t>java.lang</a:t>
            </a:r>
            <a:r>
              <a:rPr lang="en-US" sz="2000" dirty="0"/>
              <a:t>, a package you get for “free” without having to import. We have also regularly used packages like </a:t>
            </a:r>
            <a:r>
              <a:rPr lang="en-US" sz="2000" dirty="0" err="1"/>
              <a:t>javax.swing</a:t>
            </a:r>
            <a:r>
              <a:rPr lang="en-US" sz="2000" dirty="0"/>
              <a:t> and </a:t>
            </a:r>
            <a:r>
              <a:rPr lang="en-US" sz="2000" dirty="0" err="1"/>
              <a:t>java.awt</a:t>
            </a:r>
            <a:r>
              <a:rPr lang="en-US" sz="2000" dirty="0"/>
              <a:t>. </a:t>
            </a:r>
          </a:p>
          <a:p>
            <a:pPr marL="0" indent="0">
              <a:buNone/>
            </a:pPr>
            <a:r>
              <a:rPr lang="en-US" sz="2000" dirty="0"/>
              <a:t>Advantages of packages include:</a:t>
            </a:r>
          </a:p>
          <a:p>
            <a:r>
              <a:rPr lang="en-US" sz="2000" dirty="0"/>
              <a:t>Eliminates naming conflicts</a:t>
            </a:r>
          </a:p>
          <a:p>
            <a:r>
              <a:rPr lang="en-US" sz="2000" dirty="0"/>
              <a:t>Stores related classes together</a:t>
            </a:r>
          </a:p>
          <a:p>
            <a:r>
              <a:rPr lang="en-US" sz="2000" dirty="0"/>
              <a:t>Optimizes class access in a package… think of a related hierarchy in a package</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977571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6</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Download and install Visual Studio... And implement  Hello World in C#</a:t>
            </a:r>
          </a:p>
          <a:p>
            <a:pPr marL="457200" indent="-457200">
              <a:buFont typeface="+mj-lt"/>
              <a:buAutoNum type="arabicPeriod"/>
            </a:pPr>
            <a:r>
              <a:rPr lang="en-US" sz="2000" dirty="0"/>
              <a:t>Identify characteristics of Java, Python, and C#</a:t>
            </a:r>
          </a:p>
          <a:p>
            <a:pPr marL="457200" indent="-457200">
              <a:buFont typeface="+mj-lt"/>
              <a:buAutoNum type="arabicPeriod"/>
            </a:pPr>
            <a:r>
              <a:rPr lang="en-US" sz="2000" dirty="0"/>
              <a:t>Professional positioning </a:t>
            </a:r>
          </a:p>
          <a:p>
            <a:pPr marL="457200" indent="-457200">
              <a:buFont typeface="+mj-lt"/>
              <a:buAutoNum type="arabicPeriod"/>
            </a:pPr>
            <a:r>
              <a:rPr lang="en-US" sz="2000" strike="sngStrike" dirty="0"/>
              <a:t>Write non-object-oriented programs that use sequence, selection, and repetition </a:t>
            </a:r>
          </a:p>
          <a:p>
            <a:pPr marL="457200" indent="-457200">
              <a:buFont typeface="+mj-lt"/>
              <a:buAutoNum type="arabicPeriod"/>
            </a:pPr>
            <a:r>
              <a:rPr lang="en-US" sz="2000" dirty="0"/>
              <a:t>Define a C# class, complete with properties, methods, and constructors</a:t>
            </a:r>
          </a:p>
          <a:p>
            <a:pPr marL="457200" indent="-457200">
              <a:buFont typeface="+mj-lt"/>
              <a:buAutoNum type="arabicPeriod"/>
            </a:pPr>
            <a:r>
              <a:rPr lang="en-US" sz="2000" dirty="0"/>
              <a:t>Use C# built-in text file objects to create and read text files</a:t>
            </a:r>
          </a:p>
          <a:p>
            <a:pPr marL="457200" indent="-457200">
              <a:buFont typeface="+mj-lt"/>
              <a:buAutoNum type="arabicPeriod"/>
            </a:pPr>
            <a:r>
              <a:rPr lang="en-US" sz="2000" dirty="0"/>
              <a:t>Use inheritance to create a hierarchy of classes that are related to each other</a:t>
            </a:r>
          </a:p>
          <a:p>
            <a:pPr marL="457200" indent="-457200">
              <a:buFont typeface="+mj-lt"/>
              <a:buAutoNum type="arabicPeriod"/>
            </a:pPr>
            <a:r>
              <a:rPr lang="en-US" sz="2000" dirty="0"/>
              <a:t>Create objects of classes and use them to carry out the work of your program</a:t>
            </a:r>
          </a:p>
          <a:p>
            <a:pPr marL="457200" indent="-457200">
              <a:buFont typeface="+mj-lt"/>
              <a:buAutoNum type="arabicPeriod"/>
            </a:pPr>
            <a:r>
              <a:rPr lang="en-US" sz="2000" dirty="0"/>
              <a:t>Work with C# lists</a:t>
            </a:r>
          </a:p>
          <a:p>
            <a:pPr marL="457200" indent="-457200">
              <a:buFont typeface="+mj-lt"/>
              <a:buAutoNum type="arabicPeriod"/>
            </a:pPr>
            <a:r>
              <a:rPr lang="en-US" sz="2000" dirty="0"/>
              <a:t>Deal with a list of related objects polymorphically</a:t>
            </a:r>
          </a:p>
        </p:txBody>
      </p:sp>
    </p:spTree>
    <p:extLst>
      <p:ext uri="{BB962C8B-B14F-4D97-AF65-F5344CB8AC3E}">
        <p14:creationId xmlns:p14="http://schemas.microsoft.com/office/powerpoint/2010/main" val="10723995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Java Package Creation</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A Java </a:t>
            </a:r>
            <a:r>
              <a:rPr lang="en-US" sz="2000" b="1" dirty="0"/>
              <a:t>package</a:t>
            </a:r>
            <a:r>
              <a:rPr lang="en-US" sz="2000" dirty="0"/>
              <a:t> is created by including a “package” statement at the top of a Java file along with a unique identifier.</a:t>
            </a:r>
          </a:p>
          <a:p>
            <a:pPr marL="0" indent="0">
              <a:buNone/>
            </a:pPr>
            <a:r>
              <a:rPr lang="en-US" sz="2000" dirty="0"/>
              <a:t>Package creation standards generally include:</a:t>
            </a:r>
          </a:p>
          <a:p>
            <a:r>
              <a:rPr lang="en-US" sz="2000" dirty="0"/>
              <a:t>Utilizing an owned domain name in reverse to guarantee uniqueness</a:t>
            </a:r>
          </a:p>
          <a:p>
            <a:r>
              <a:rPr lang="en-US" sz="2000" dirty="0"/>
              <a:t>Using “edu.lewisu.cs.24500shapeslibrary” for </a:t>
            </a:r>
            <a:r>
              <a:rPr lang="en-US" sz="2000" dirty="0" err="1"/>
              <a:t>ShapesLibrary</a:t>
            </a:r>
            <a:r>
              <a:rPr lang="en-US" sz="2000" dirty="0"/>
              <a:t> would be a good example</a:t>
            </a:r>
          </a:p>
          <a:p>
            <a:r>
              <a:rPr lang="en-US" sz="2000" dirty="0"/>
              <a:t>Utilizing JAR files to distribute and manage Java class files</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4009244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JAR Files and Java Packages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A JAR (Java </a:t>
            </a:r>
            <a:r>
              <a:rPr lang="en-US" sz="2000" dirty="0" err="1"/>
              <a:t>ARchive</a:t>
            </a:r>
            <a:r>
              <a:rPr lang="en-US" sz="2000" dirty="0"/>
              <a:t>) file </a:t>
            </a:r>
            <a:r>
              <a:rPr lang="en-US" sz="2000" dirty="0">
                <a:hlinkClick r:id="rId3"/>
              </a:rPr>
              <a:t>[link]</a:t>
            </a:r>
            <a:r>
              <a:rPr lang="en-US" sz="2000" dirty="0"/>
              <a:t> is a Java Package file format used to distribute Java class files. </a:t>
            </a:r>
          </a:p>
          <a:p>
            <a:pPr marL="0" indent="0">
              <a:buNone/>
            </a:pPr>
            <a:r>
              <a:rPr lang="en-US" sz="2000" dirty="0"/>
              <a:t>JAR files are:</a:t>
            </a:r>
          </a:p>
          <a:p>
            <a:r>
              <a:rPr lang="en-US" sz="2000" dirty="0"/>
              <a:t>Used to deploy full applications or significant components</a:t>
            </a:r>
          </a:p>
          <a:p>
            <a:r>
              <a:rPr lang="en-US" sz="2000" dirty="0"/>
              <a:t>Usually compressed to optimize download times and storage space</a:t>
            </a:r>
          </a:p>
          <a:p>
            <a:r>
              <a:rPr lang="en-US" sz="2000" dirty="0"/>
              <a:t>Utilized to deploy much more than just Java class files</a:t>
            </a:r>
          </a:p>
          <a:p>
            <a:r>
              <a:rPr lang="en-US" sz="2000" dirty="0"/>
              <a:t>Optionally digitally signed to provide security… we can know who the package came from and that it is unaltered </a:t>
            </a:r>
          </a:p>
          <a:p>
            <a:r>
              <a:rPr lang="en-US" sz="2000" dirty="0"/>
              <a:t>Optionally versioned to provide for effective updating</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68124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Java </a:t>
            </a:r>
            <a:r>
              <a:rPr lang="en-US" sz="3600" dirty="0" err="1"/>
              <a:t>Classpath</a:t>
            </a:r>
            <a:endParaRPr lang="en-US" sz="3600" dirty="0"/>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err="1"/>
              <a:t>Classpath</a:t>
            </a:r>
            <a:r>
              <a:rPr lang="en-US" sz="2000" dirty="0"/>
              <a:t> </a:t>
            </a:r>
            <a:r>
              <a:rPr lang="en-US" sz="2000" dirty="0">
                <a:hlinkClick r:id="rId3"/>
              </a:rPr>
              <a:t>[link]</a:t>
            </a:r>
            <a:r>
              <a:rPr lang="en-US" sz="2000" dirty="0"/>
              <a:t> is a parameter in the Java runtime (java) or the Java compiler (</a:t>
            </a:r>
            <a:r>
              <a:rPr lang="en-US" sz="2000" dirty="0" err="1"/>
              <a:t>javac</a:t>
            </a:r>
            <a:r>
              <a:rPr lang="en-US" sz="2000" dirty="0"/>
              <a:t>) that specifies the location of user-defined classes and packages. The parameter may be set either on the command-line, or through an environment variable.</a:t>
            </a:r>
          </a:p>
          <a:p>
            <a:pPr marL="0" indent="0">
              <a:buNone/>
            </a:pPr>
            <a:r>
              <a:rPr lang="en-US" sz="2000" dirty="0"/>
              <a:t>The </a:t>
            </a:r>
            <a:r>
              <a:rPr lang="en-US" sz="2000" dirty="0" err="1"/>
              <a:t>Classpath</a:t>
            </a:r>
            <a:r>
              <a:rPr lang="en-US" sz="2000" dirty="0"/>
              <a:t>:</a:t>
            </a:r>
          </a:p>
          <a:p>
            <a:r>
              <a:rPr lang="en-US" sz="2000" dirty="0"/>
              <a:t>Allows us to efficiently find compilation and runtime dependencies</a:t>
            </a:r>
          </a:p>
          <a:p>
            <a:r>
              <a:rPr lang="en-US" sz="2000" dirty="0"/>
              <a:t>Provides visibility to third part or inhouse libraries (JAR files)</a:t>
            </a:r>
          </a:p>
          <a:p>
            <a:r>
              <a:rPr lang="en-US" sz="2000" dirty="0"/>
              <a:t>Allow us to compile or execute with different dependencies by simply resetting the </a:t>
            </a:r>
            <a:r>
              <a:rPr lang="en-US" sz="2000" dirty="0" err="1"/>
              <a:t>Classpath</a:t>
            </a:r>
            <a:r>
              <a:rPr lang="en-US" sz="2000" dirty="0"/>
              <a:t> parameter</a:t>
            </a:r>
          </a:p>
          <a:p>
            <a:r>
              <a:rPr lang="en-US" sz="2000" dirty="0"/>
              <a:t>Can be set “permanently” through an environment variable or temporarily on the command line</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1547814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Package, JAR, and </a:t>
            </a:r>
            <a:r>
              <a:rPr lang="en-US" sz="3600" dirty="0" err="1"/>
              <a:t>ClassPath</a:t>
            </a:r>
            <a:r>
              <a:rPr lang="en-US" sz="3600" dirty="0"/>
              <a:t> Example</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Let’s make </a:t>
            </a:r>
            <a:r>
              <a:rPr lang="en-US" sz="2000" dirty="0" err="1"/>
              <a:t>ShapesLibrary</a:t>
            </a:r>
            <a:r>
              <a:rPr lang="en-US" sz="2000" dirty="0"/>
              <a:t> a “real” library. We will:</a:t>
            </a:r>
          </a:p>
          <a:p>
            <a:r>
              <a:rPr lang="en-US" sz="2000" dirty="0"/>
              <a:t>Make </a:t>
            </a:r>
            <a:r>
              <a:rPr lang="en-US" sz="2000" dirty="0" err="1"/>
              <a:t>ShapesLibrary</a:t>
            </a:r>
            <a:r>
              <a:rPr lang="en-US" sz="2000" dirty="0"/>
              <a:t> a Package</a:t>
            </a:r>
          </a:p>
          <a:p>
            <a:r>
              <a:rPr lang="en-US" sz="2000" dirty="0"/>
              <a:t>Place our  Package in a JAR</a:t>
            </a:r>
          </a:p>
          <a:p>
            <a:r>
              <a:rPr lang="en-US" sz="2000" dirty="0"/>
              <a:t>Test our JAR using </a:t>
            </a:r>
            <a:r>
              <a:rPr lang="en-US" sz="2000" dirty="0" err="1"/>
              <a:t>ShapeDraw</a:t>
            </a:r>
            <a:endParaRPr lang="en-US" sz="2000" dirty="0"/>
          </a:p>
          <a:p>
            <a:r>
              <a:rPr lang="en-US" sz="2000" dirty="0"/>
              <a:t>Set up a </a:t>
            </a:r>
            <a:r>
              <a:rPr lang="en-US" sz="2000" dirty="0" err="1"/>
              <a:t>ClassPath</a:t>
            </a:r>
            <a:r>
              <a:rPr lang="en-US" sz="2000" dirty="0"/>
              <a:t> to access our </a:t>
            </a:r>
            <a:r>
              <a:rPr lang="en-US" sz="2000" dirty="0" err="1"/>
              <a:t>ShapesLibrary</a:t>
            </a:r>
            <a:r>
              <a:rPr lang="en-US" sz="2000" dirty="0"/>
              <a:t> from </a:t>
            </a:r>
            <a:r>
              <a:rPr lang="en-US" sz="2000" dirty="0" err="1"/>
              <a:t>ShapeDraw</a:t>
            </a:r>
            <a:r>
              <a:rPr lang="en-US" sz="2000" dirty="0"/>
              <a:t> </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849863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Package, JAR, and </a:t>
            </a:r>
            <a:r>
              <a:rPr lang="en-US" sz="3600" dirty="0" err="1"/>
              <a:t>ClassPath</a:t>
            </a:r>
            <a:r>
              <a:rPr lang="en-US" sz="3600" dirty="0"/>
              <a:t> Example</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Create a Circle library and use it in a </a:t>
            </a:r>
            <a:r>
              <a:rPr lang="en-US" sz="2000" dirty="0" err="1"/>
              <a:t>CircleTest</a:t>
            </a:r>
            <a:r>
              <a:rPr lang="en-US" sz="2000" dirty="0"/>
              <a:t> application including:</a:t>
            </a:r>
          </a:p>
          <a:p>
            <a:r>
              <a:rPr lang="en-US" sz="2000" dirty="0"/>
              <a:t>Create Circle.java and CircleTest.java</a:t>
            </a:r>
          </a:p>
          <a:p>
            <a:r>
              <a:rPr lang="en-US" sz="2000" dirty="0"/>
              <a:t>Compile Circle.java as a Package</a:t>
            </a:r>
          </a:p>
          <a:p>
            <a:r>
              <a:rPr lang="en-US" sz="2000" dirty="0"/>
              <a:t>Place the Circle Package in a JAR file</a:t>
            </a:r>
          </a:p>
          <a:p>
            <a:r>
              <a:rPr lang="en-US" sz="2000" dirty="0"/>
              <a:t>Compile </a:t>
            </a:r>
            <a:r>
              <a:rPr lang="en-US" sz="2000" dirty="0" err="1"/>
              <a:t>CircleTest</a:t>
            </a:r>
            <a:r>
              <a:rPr lang="en-US" sz="2000" dirty="0"/>
              <a:t> against the Circle JAR file</a:t>
            </a:r>
          </a:p>
          <a:p>
            <a:r>
              <a:rPr lang="en-US" sz="2000" dirty="0"/>
              <a:t>Run </a:t>
            </a:r>
            <a:r>
              <a:rPr lang="en-US" sz="2000" dirty="0" err="1"/>
              <a:t>CircleTest</a:t>
            </a:r>
            <a:endParaRPr lang="en-US" sz="2000" dirty="0"/>
          </a:p>
          <a:p>
            <a:pPr marL="0" indent="0">
              <a:buNone/>
            </a:pPr>
            <a:endParaRPr lang="en-US" sz="2000" dirty="0"/>
          </a:p>
        </p:txBody>
      </p:sp>
    </p:spTree>
    <p:extLst>
      <p:ext uri="{BB962C8B-B14F-4D97-AF65-F5344CB8AC3E}">
        <p14:creationId xmlns:p14="http://schemas.microsoft.com/office/powerpoint/2010/main" val="42417476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5</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Understand how Java uses </a:t>
            </a:r>
            <a:r>
              <a:rPr lang="en-US" sz="2000" b="1" dirty="0">
                <a:solidFill>
                  <a:schemeClr val="bg1">
                    <a:lumMod val="65000"/>
                  </a:schemeClr>
                </a:solidFill>
              </a:rPr>
              <a:t>files</a:t>
            </a:r>
            <a:r>
              <a:rPr lang="en-US" sz="2000" dirty="0">
                <a:solidFill>
                  <a:schemeClr val="bg1">
                    <a:lumMod val="65000"/>
                  </a:schemeClr>
                </a:solidFill>
              </a:rPr>
              <a:t> for input and output (IO)</a:t>
            </a:r>
          </a:p>
          <a:p>
            <a:pPr marL="457200" indent="-457200">
              <a:buFont typeface="+mj-lt"/>
              <a:buAutoNum type="arabicPeriod"/>
            </a:pPr>
            <a:r>
              <a:rPr lang="en-US" sz="2000" dirty="0">
                <a:solidFill>
                  <a:schemeClr val="bg1">
                    <a:lumMod val="65000"/>
                  </a:schemeClr>
                </a:solidFill>
              </a:rPr>
              <a:t>Design and implement a controller class to </a:t>
            </a:r>
            <a:r>
              <a:rPr lang="en-US" sz="2000" b="1" dirty="0">
                <a:solidFill>
                  <a:schemeClr val="bg1">
                    <a:lumMod val="65000"/>
                  </a:schemeClr>
                </a:solidFill>
              </a:rPr>
              <a:t>serialize</a:t>
            </a:r>
            <a:r>
              <a:rPr lang="en-US" sz="2000" dirty="0">
                <a:solidFill>
                  <a:schemeClr val="bg1">
                    <a:lumMod val="65000"/>
                  </a:schemeClr>
                </a:solidFill>
              </a:rPr>
              <a:t> (reads &amp; writes) data to a text file</a:t>
            </a:r>
          </a:p>
          <a:p>
            <a:pPr marL="457200" indent="-457200">
              <a:buFont typeface="+mj-lt"/>
              <a:buAutoNum type="arabicPeriod"/>
            </a:pPr>
            <a:r>
              <a:rPr lang="en-US" sz="2000" dirty="0">
                <a:solidFill>
                  <a:schemeClr val="bg1">
                    <a:lumMod val="65000"/>
                  </a:schemeClr>
                </a:solidFill>
              </a:rPr>
              <a:t>Understand </a:t>
            </a:r>
            <a:r>
              <a:rPr lang="en-US" sz="2000" b="1" dirty="0">
                <a:solidFill>
                  <a:schemeClr val="bg1">
                    <a:lumMod val="65000"/>
                  </a:schemeClr>
                </a:solidFill>
              </a:rPr>
              <a:t>threads</a:t>
            </a:r>
            <a:r>
              <a:rPr lang="en-US" sz="2000" dirty="0">
                <a:solidFill>
                  <a:schemeClr val="bg1">
                    <a:lumMod val="65000"/>
                  </a:schemeClr>
                </a:solidFill>
              </a:rPr>
              <a:t> and how to develop and optimize multi-treaded Java applications</a:t>
            </a:r>
          </a:p>
          <a:p>
            <a:pPr marL="457200" indent="-457200">
              <a:buFont typeface="+mj-lt"/>
              <a:buAutoNum type="arabicPeriod"/>
            </a:pPr>
            <a:r>
              <a:rPr lang="en-US" sz="2000" dirty="0">
                <a:solidFill>
                  <a:schemeClr val="bg1">
                    <a:lumMod val="65000"/>
                  </a:schemeClr>
                </a:solidFill>
              </a:rPr>
              <a:t>Understand Java </a:t>
            </a:r>
            <a:r>
              <a:rPr lang="en-US" sz="2000" b="1" dirty="0">
                <a:solidFill>
                  <a:schemeClr val="bg1">
                    <a:lumMod val="65000"/>
                  </a:schemeClr>
                </a:solidFill>
              </a:rPr>
              <a:t>packages</a:t>
            </a:r>
            <a:r>
              <a:rPr lang="en-US" sz="2000" dirty="0">
                <a:solidFill>
                  <a:schemeClr val="bg1">
                    <a:lumMod val="65000"/>
                  </a:schemeClr>
                </a:solidFill>
              </a:rPr>
              <a:t> and compile a class so that it belongs to a particular package</a:t>
            </a:r>
          </a:p>
          <a:p>
            <a:pPr marL="457200" indent="-457200">
              <a:buFont typeface="+mj-lt"/>
              <a:buAutoNum type="arabicPeriod"/>
            </a:pPr>
            <a:r>
              <a:rPr lang="en-US" sz="2000" dirty="0">
                <a:solidFill>
                  <a:schemeClr val="bg1">
                    <a:lumMod val="65000"/>
                  </a:schemeClr>
                </a:solidFill>
              </a:rPr>
              <a:t>Import a class you write that belongs to a particular package.</a:t>
            </a:r>
          </a:p>
          <a:p>
            <a:pPr marL="457200" indent="-457200">
              <a:buFont typeface="+mj-lt"/>
              <a:buAutoNum type="arabicPeriod"/>
            </a:pPr>
            <a:r>
              <a:rPr lang="en-US" sz="2000" dirty="0">
                <a:solidFill>
                  <a:schemeClr val="bg1">
                    <a:lumMod val="65000"/>
                  </a:schemeClr>
                </a:solidFill>
              </a:rPr>
              <a:t>Identify reasons for using JAR (Java </a:t>
            </a:r>
            <a:r>
              <a:rPr lang="en-US" sz="2000" dirty="0" err="1">
                <a:solidFill>
                  <a:schemeClr val="bg1">
                    <a:lumMod val="65000"/>
                  </a:schemeClr>
                </a:solidFill>
              </a:rPr>
              <a:t>ARchive</a:t>
            </a:r>
            <a:r>
              <a:rPr lang="en-US" sz="2000" dirty="0">
                <a:solidFill>
                  <a:schemeClr val="bg1">
                    <a:lumMod val="65000"/>
                  </a:schemeClr>
                </a:solidFill>
              </a:rPr>
              <a:t>) files to group together related java classes</a:t>
            </a:r>
          </a:p>
          <a:p>
            <a:pPr marL="457200" indent="-457200">
              <a:buFont typeface="+mj-lt"/>
              <a:buAutoNum type="arabicPeriod"/>
            </a:pPr>
            <a:r>
              <a:rPr lang="en-US" sz="2000" dirty="0">
                <a:solidFill>
                  <a:schemeClr val="bg1">
                    <a:lumMod val="65000"/>
                  </a:schemeClr>
                </a:solidFill>
              </a:rPr>
              <a:t>Create a JAR file that stores the contents of a particular package</a:t>
            </a:r>
          </a:p>
          <a:p>
            <a:pPr marL="457200" indent="-457200">
              <a:buFont typeface="+mj-lt"/>
              <a:buAutoNum type="arabicPeriod"/>
            </a:pPr>
            <a:r>
              <a:rPr lang="en-US" sz="2000" dirty="0"/>
              <a:t>Explain software </a:t>
            </a:r>
            <a:r>
              <a:rPr lang="en-US" sz="2000" b="1" dirty="0"/>
              <a:t>testing</a:t>
            </a:r>
            <a:r>
              <a:rPr lang="en-US" sz="2000" dirty="0"/>
              <a:t> terms including unit, integration, user acceptance, performance testing, manual, automated, verification, validation, etc. </a:t>
            </a:r>
          </a:p>
          <a:p>
            <a:pPr marL="457200" indent="-457200">
              <a:buFont typeface="+mj-lt"/>
              <a:buAutoNum type="arabicPeriod"/>
            </a:pPr>
            <a:r>
              <a:rPr lang="en-US" sz="2000" dirty="0"/>
              <a:t>Understand the importance of testing and the criticality of finding/fixing defects early</a:t>
            </a:r>
          </a:p>
          <a:p>
            <a:pPr marL="457200" indent="-457200">
              <a:buFont typeface="+mj-lt"/>
              <a:buAutoNum type="arabicPeriod"/>
            </a:pPr>
            <a:r>
              <a:rPr lang="en-US" sz="2000" dirty="0"/>
              <a:t>Explain the purpose, syntax, and annotations of the various assert statements </a:t>
            </a:r>
            <a:r>
              <a:rPr lang="en-US" sz="2000" b="1" dirty="0"/>
              <a:t>JUnit</a:t>
            </a:r>
            <a:r>
              <a:rPr lang="en-US" sz="2000" dirty="0"/>
              <a:t> supports</a:t>
            </a:r>
          </a:p>
          <a:p>
            <a:pPr marL="457200" indent="-457200">
              <a:buFont typeface="+mj-lt"/>
              <a:buAutoNum type="arabicPeriod"/>
            </a:pPr>
            <a:r>
              <a:rPr lang="en-US" sz="2000" dirty="0"/>
              <a:t>Install JUnit onto your machine and execute a JUnit test on your application</a:t>
            </a:r>
          </a:p>
        </p:txBody>
      </p:sp>
    </p:spTree>
    <p:extLst>
      <p:ext uri="{BB962C8B-B14F-4D97-AF65-F5344CB8AC3E}">
        <p14:creationId xmlns:p14="http://schemas.microsoft.com/office/powerpoint/2010/main" val="539470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Software Testing Overview</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Software Testing </a:t>
            </a:r>
            <a:r>
              <a:rPr lang="en-US" sz="2000" dirty="0">
                <a:hlinkClick r:id="rId3"/>
              </a:rPr>
              <a:t>[link]</a:t>
            </a:r>
            <a:r>
              <a:rPr lang="en-US" sz="2000" dirty="0"/>
              <a:t> is important because, if done right, it can help us find and fix problems earlier and make our system delivery process less immobile, rigid, and fragile.</a:t>
            </a:r>
          </a:p>
          <a:p>
            <a:pPr marL="0" indent="0">
              <a:buNone/>
            </a:pPr>
            <a:r>
              <a:rPr lang="en-US" sz="2000" dirty="0"/>
              <a:t>As future developers in an object-oriented programming class, we are going to:</a:t>
            </a:r>
          </a:p>
          <a:p>
            <a:r>
              <a:rPr lang="en-US" sz="2000" dirty="0"/>
              <a:t>Understand testing within the various Software Development Lifecycles</a:t>
            </a:r>
          </a:p>
          <a:p>
            <a:r>
              <a:rPr lang="en-US" sz="2000" dirty="0"/>
              <a:t>Understand testing terminology</a:t>
            </a:r>
          </a:p>
          <a:p>
            <a:r>
              <a:rPr lang="en-US" sz="2000" dirty="0"/>
              <a:t>Know how to develop applications that are easier to test</a:t>
            </a:r>
          </a:p>
          <a:p>
            <a:r>
              <a:rPr lang="en-US" sz="2000" dirty="0"/>
              <a:t>Master Unit Testing and Automated Testing</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1738620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Object-Oriented Programming within Various Development Methodologies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2334" y="1690688"/>
            <a:ext cx="8147331" cy="4888399"/>
          </a:xfrm>
          <a:prstGeom prst="rect">
            <a:avLst/>
          </a:prstGeom>
        </p:spPr>
      </p:pic>
      <p:sp>
        <p:nvSpPr>
          <p:cNvPr id="11" name="Arrow: Down 10"/>
          <p:cNvSpPr/>
          <p:nvPr/>
        </p:nvSpPr>
        <p:spPr>
          <a:xfrm>
            <a:off x="4653422" y="199705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row: Down 11"/>
          <p:cNvSpPr/>
          <p:nvPr/>
        </p:nvSpPr>
        <p:spPr>
          <a:xfrm>
            <a:off x="5508411" y="1997052"/>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Down 12"/>
          <p:cNvSpPr/>
          <p:nvPr/>
        </p:nvSpPr>
        <p:spPr>
          <a:xfrm>
            <a:off x="6363400" y="1997051"/>
            <a:ext cx="565426" cy="309217"/>
          </a:xfrm>
          <a:prstGeom prst="down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row: Down 13"/>
          <p:cNvSpPr/>
          <p:nvPr/>
        </p:nvSpPr>
        <p:spPr>
          <a:xfrm rot="13859032">
            <a:off x="4277720" y="4545474"/>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Down 14"/>
          <p:cNvSpPr/>
          <p:nvPr/>
        </p:nvSpPr>
        <p:spPr>
          <a:xfrm rot="13859032">
            <a:off x="6080687" y="4545476"/>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Arrow: Down 15"/>
          <p:cNvSpPr/>
          <p:nvPr/>
        </p:nvSpPr>
        <p:spPr>
          <a:xfrm rot="13859032">
            <a:off x="7861032" y="454547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7817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500" fill="hold"/>
                                        <p:tgtEl>
                                          <p:spTgt spid="16"/>
                                        </p:tgtEl>
                                        <p:attrNameLst>
                                          <p:attrName>ppt_w</p:attrName>
                                        </p:attrNameLst>
                                      </p:cBhvr>
                                      <p:tavLst>
                                        <p:tav tm="0">
                                          <p:val>
                                            <p:fltVal val="0"/>
                                          </p:val>
                                        </p:tav>
                                        <p:tav tm="100000">
                                          <p:val>
                                            <p:strVal val="#ppt_w"/>
                                          </p:val>
                                        </p:tav>
                                      </p:tavLst>
                                    </p:anim>
                                    <p:anim calcmode="lin" valueType="num">
                                      <p:cBhvr>
                                        <p:cTn id="39" dur="500" fill="hold"/>
                                        <p:tgtEl>
                                          <p:spTgt spid="16"/>
                                        </p:tgtEl>
                                        <p:attrNameLst>
                                          <p:attrName>ppt_h</p:attrName>
                                        </p:attrNameLst>
                                      </p:cBhvr>
                                      <p:tavLst>
                                        <p:tav tm="0">
                                          <p:val>
                                            <p:fltVal val="0"/>
                                          </p:val>
                                        </p:tav>
                                        <p:tav tm="100000">
                                          <p:val>
                                            <p:strVal val="#ppt_h"/>
                                          </p:val>
                                        </p:tav>
                                      </p:tavLst>
                                    </p:anim>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798"/>
            <a:ext cx="10515600" cy="692398"/>
          </a:xfrm>
        </p:spPr>
        <p:txBody>
          <a:bodyPr anchor="ctr">
            <a:normAutofit/>
          </a:bodyPr>
          <a:lstStyle/>
          <a:p>
            <a:r>
              <a:rPr lang="en-US" sz="3200" dirty="0">
                <a:hlinkClick r:id="rId3"/>
              </a:rPr>
              <a:t>Waterfall</a:t>
            </a:r>
            <a:r>
              <a:rPr lang="en-US" sz="3200" dirty="0"/>
              <a:t> vs </a:t>
            </a:r>
            <a:r>
              <a:rPr lang="en-US" sz="3200" dirty="0">
                <a:hlinkClick r:id="rId4"/>
              </a:rPr>
              <a:t>Iterative</a:t>
            </a:r>
            <a:r>
              <a:rPr lang="en-US" sz="3200" dirty="0"/>
              <a:t> vs </a:t>
            </a:r>
            <a:r>
              <a:rPr lang="en-US" sz="3200" dirty="0">
                <a:hlinkClick r:id="rId5"/>
              </a:rPr>
              <a:t>Agile</a:t>
            </a:r>
            <a:endParaRPr lang="en-US" sz="3200" dirty="0"/>
          </a:p>
        </p:txBody>
      </p:sp>
      <p:graphicFrame>
        <p:nvGraphicFramePr>
          <p:cNvPr id="4" name="Content Placeholder 3"/>
          <p:cNvGraphicFramePr>
            <a:graphicFrameLocks noGrp="1"/>
          </p:cNvGraphicFramePr>
          <p:nvPr>
            <p:ph idx="1"/>
            <p:extLst/>
          </p:nvPr>
        </p:nvGraphicFramePr>
        <p:xfrm>
          <a:off x="838200" y="1038714"/>
          <a:ext cx="10515600" cy="5712206"/>
        </p:xfrm>
        <a:graphic>
          <a:graphicData uri="http://schemas.openxmlformats.org/drawingml/2006/table">
            <a:tbl>
              <a:tblPr firstRow="1" bandRow="1">
                <a:tableStyleId>{5C22544A-7EE6-4342-B048-85BDC9FD1C3A}</a:tableStyleId>
              </a:tblPr>
              <a:tblGrid>
                <a:gridCol w="1358245">
                  <a:extLst>
                    <a:ext uri="{9D8B030D-6E8A-4147-A177-3AD203B41FA5}">
                      <a16:colId xmlns:a16="http://schemas.microsoft.com/office/drawing/2014/main" val="20000"/>
                    </a:ext>
                  </a:extLst>
                </a:gridCol>
                <a:gridCol w="3044858">
                  <a:extLst>
                    <a:ext uri="{9D8B030D-6E8A-4147-A177-3AD203B41FA5}">
                      <a16:colId xmlns:a16="http://schemas.microsoft.com/office/drawing/2014/main" val="20001"/>
                    </a:ext>
                  </a:extLst>
                </a:gridCol>
                <a:gridCol w="3063711">
                  <a:extLst>
                    <a:ext uri="{9D8B030D-6E8A-4147-A177-3AD203B41FA5}">
                      <a16:colId xmlns:a16="http://schemas.microsoft.com/office/drawing/2014/main" val="20002"/>
                    </a:ext>
                  </a:extLst>
                </a:gridCol>
                <a:gridCol w="3048786">
                  <a:extLst>
                    <a:ext uri="{9D8B030D-6E8A-4147-A177-3AD203B41FA5}">
                      <a16:colId xmlns:a16="http://schemas.microsoft.com/office/drawing/2014/main" val="20003"/>
                    </a:ext>
                  </a:extLst>
                </a:gridCol>
              </a:tblGrid>
              <a:tr h="370840">
                <a:tc>
                  <a:txBody>
                    <a:bodyPr/>
                    <a:lstStyle/>
                    <a:p>
                      <a:pPr algn="ctr"/>
                      <a:endParaRPr lang="en-US" dirty="0"/>
                    </a:p>
                  </a:txBody>
                  <a:tcPr/>
                </a:tc>
                <a:tc>
                  <a:txBody>
                    <a:bodyPr/>
                    <a:lstStyle/>
                    <a:p>
                      <a:pPr algn="ctr"/>
                      <a:r>
                        <a:rPr lang="en-US" dirty="0"/>
                        <a:t>Waterfall</a:t>
                      </a:r>
                    </a:p>
                  </a:txBody>
                  <a:tcPr/>
                </a:tc>
                <a:tc>
                  <a:txBody>
                    <a:bodyPr/>
                    <a:lstStyle/>
                    <a:p>
                      <a:pPr algn="ctr"/>
                      <a:r>
                        <a:rPr lang="en-US" dirty="0"/>
                        <a:t>Iterative</a:t>
                      </a:r>
                    </a:p>
                  </a:txBody>
                  <a:tcPr/>
                </a:tc>
                <a:tc>
                  <a:txBody>
                    <a:bodyPr/>
                    <a:lstStyle/>
                    <a:p>
                      <a:pPr algn="ctr"/>
                      <a:r>
                        <a:rPr lang="en-US" dirty="0"/>
                        <a:t>Agile</a:t>
                      </a:r>
                    </a:p>
                  </a:txBody>
                  <a:tcPr/>
                </a:tc>
                <a:extLst>
                  <a:ext uri="{0D108BD9-81ED-4DB2-BD59-A6C34878D82A}">
                    <a16:rowId xmlns:a16="http://schemas.microsoft.com/office/drawing/2014/main" val="10000"/>
                  </a:ext>
                </a:extLst>
              </a:tr>
              <a:tr h="370840">
                <a:tc>
                  <a:txBody>
                    <a:bodyPr/>
                    <a:lstStyle/>
                    <a:p>
                      <a:r>
                        <a:rPr lang="en-US" sz="1600" dirty="0">
                          <a:latin typeface="+mn-lt"/>
                        </a:rPr>
                        <a:t>References</a:t>
                      </a:r>
                    </a:p>
                  </a:txBody>
                  <a:tcPr/>
                </a:tc>
                <a:tc>
                  <a:txBody>
                    <a:bodyPr/>
                    <a:lstStyle/>
                    <a:p>
                      <a:r>
                        <a:rPr lang="en-US" sz="1600" kern="1200" dirty="0">
                          <a:solidFill>
                            <a:schemeClr val="dk1"/>
                          </a:solidFill>
                          <a:effectLst/>
                          <a:latin typeface="+mn-lt"/>
                          <a:ea typeface="+mn-ea"/>
                          <a:cs typeface="+mn-cs"/>
                        </a:rPr>
                        <a:t>United States Department of Defense: </a:t>
                      </a:r>
                      <a:r>
                        <a:rPr lang="en-US" sz="1600" u="sng" kern="1200" dirty="0">
                          <a:solidFill>
                            <a:schemeClr val="dk1"/>
                          </a:solidFill>
                          <a:effectLst/>
                          <a:latin typeface="+mn-lt"/>
                          <a:ea typeface="+mn-ea"/>
                          <a:cs typeface="+mn-cs"/>
                          <a:hlinkClick r:id="rId6"/>
                        </a:rPr>
                        <a:t>DOD-STD-2167A</a:t>
                      </a:r>
                      <a:r>
                        <a:rPr lang="en-US" sz="1600" kern="1200" dirty="0">
                          <a:solidFill>
                            <a:schemeClr val="dk1"/>
                          </a:solidFill>
                          <a:effectLst/>
                          <a:latin typeface="+mn-lt"/>
                          <a:ea typeface="+mn-ea"/>
                          <a:cs typeface="+mn-cs"/>
                        </a:rPr>
                        <a:t> (1985)</a:t>
                      </a:r>
                      <a:endParaRPr lang="en-US" sz="1600" dirty="0">
                        <a:latin typeface="+mn-lt"/>
                      </a:endParaRPr>
                    </a:p>
                  </a:txBody>
                  <a:tcPr/>
                </a:tc>
                <a:tc>
                  <a:txBody>
                    <a:bodyPr/>
                    <a:lstStyle/>
                    <a:p>
                      <a:r>
                        <a:rPr lang="en-US" sz="1600" u="sng" kern="1200" dirty="0">
                          <a:solidFill>
                            <a:schemeClr val="dk1"/>
                          </a:solidFill>
                          <a:effectLst/>
                          <a:latin typeface="+mn-lt"/>
                          <a:ea typeface="+mn-ea"/>
                          <a:cs typeface="+mn-cs"/>
                          <a:hlinkClick r:id="rId7" tooltip="Rational Unified Process"/>
                        </a:rPr>
                        <a:t>Rational Unified Process</a:t>
                      </a:r>
                      <a:r>
                        <a:rPr lang="en-US" sz="1600" kern="1200" dirty="0">
                          <a:solidFill>
                            <a:schemeClr val="dk1"/>
                          </a:solidFill>
                          <a:effectLst/>
                          <a:latin typeface="+mn-lt"/>
                          <a:ea typeface="+mn-ea"/>
                          <a:cs typeface="+mn-cs"/>
                        </a:rPr>
                        <a:t> (RUP) </a:t>
                      </a:r>
                    </a:p>
                    <a:p>
                      <a:r>
                        <a:rPr lang="en-US" sz="1600" u="sng" kern="1200" dirty="0">
                          <a:solidFill>
                            <a:schemeClr val="dk1"/>
                          </a:solidFill>
                          <a:effectLst/>
                          <a:latin typeface="+mn-lt"/>
                          <a:ea typeface="+mn-ea"/>
                          <a:cs typeface="+mn-cs"/>
                          <a:hlinkClick r:id="rId8" tooltip="Open Unified Process"/>
                        </a:rPr>
                        <a:t>Open Unified Process</a:t>
                      </a:r>
                      <a:r>
                        <a:rPr lang="en-US" sz="1600" kern="1200" dirty="0">
                          <a:solidFill>
                            <a:schemeClr val="dk1"/>
                          </a:solidFill>
                          <a:effectLst/>
                          <a:latin typeface="+mn-lt"/>
                          <a:ea typeface="+mn-ea"/>
                          <a:cs typeface="+mn-cs"/>
                        </a:rPr>
                        <a:t> </a:t>
                      </a:r>
                      <a:endParaRPr lang="en-US" sz="1600" dirty="0">
                        <a:latin typeface="+mn-lt"/>
                      </a:endParaRPr>
                    </a:p>
                  </a:txBody>
                  <a:tcPr/>
                </a:tc>
                <a:tc>
                  <a:txBody>
                    <a:bodyPr/>
                    <a:lstStyle/>
                    <a:p>
                      <a:r>
                        <a:rPr lang="en-US" sz="1600" u="sng" kern="1200" dirty="0">
                          <a:solidFill>
                            <a:schemeClr val="dk1"/>
                          </a:solidFill>
                          <a:effectLst/>
                          <a:latin typeface="+mn-lt"/>
                          <a:ea typeface="+mn-ea"/>
                          <a:cs typeface="+mn-cs"/>
                          <a:hlinkClick r:id="rId9" tooltip="Scrum (development)"/>
                        </a:rPr>
                        <a:t>Scrum</a:t>
                      </a:r>
                      <a:endParaRPr lang="en-US" sz="1600" u="sng" kern="1200" dirty="0">
                        <a:solidFill>
                          <a:schemeClr val="dk1"/>
                        </a:solidFill>
                        <a:effectLst/>
                        <a:latin typeface="+mn-lt"/>
                        <a:ea typeface="+mn-ea"/>
                        <a:cs typeface="+mn-cs"/>
                      </a:endParaRPr>
                    </a:p>
                    <a:p>
                      <a:r>
                        <a:rPr lang="en-US" sz="1600" kern="1200" dirty="0">
                          <a:solidFill>
                            <a:schemeClr val="dk1"/>
                          </a:solidFill>
                          <a:effectLst/>
                          <a:latin typeface="+mn-lt"/>
                          <a:ea typeface="+mn-ea"/>
                          <a:cs typeface="+mn-cs"/>
                          <a:hlinkClick r:id="rId10"/>
                        </a:rPr>
                        <a:t>Kanban</a:t>
                      </a:r>
                      <a:endParaRPr lang="en-US" sz="1600" kern="1200" dirty="0">
                        <a:solidFill>
                          <a:schemeClr val="dk1"/>
                        </a:solidFill>
                        <a:effectLst/>
                        <a:latin typeface="+mn-lt"/>
                        <a:ea typeface="+mn-ea"/>
                        <a:cs typeface="+mn-cs"/>
                      </a:endParaRPr>
                    </a:p>
                    <a:p>
                      <a:r>
                        <a:rPr lang="en-US" sz="1600" u="sng" kern="1200" dirty="0">
                          <a:solidFill>
                            <a:schemeClr val="dk1"/>
                          </a:solidFill>
                          <a:effectLst/>
                          <a:latin typeface="+mn-lt"/>
                          <a:ea typeface="+mn-ea"/>
                          <a:cs typeface="+mn-cs"/>
                          <a:hlinkClick r:id="rId11"/>
                        </a:rPr>
                        <a:t>Scaled Agile Framework (SAFe)</a:t>
                      </a:r>
                      <a:endParaRPr lang="en-US" sz="1600" dirty="0">
                        <a:latin typeface="+mn-lt"/>
                      </a:endParaRPr>
                    </a:p>
                  </a:txBody>
                  <a:tcPr/>
                </a:tc>
                <a:extLst>
                  <a:ext uri="{0D108BD9-81ED-4DB2-BD59-A6C34878D82A}">
                    <a16:rowId xmlns:a16="http://schemas.microsoft.com/office/drawing/2014/main" val="10001"/>
                  </a:ext>
                </a:extLst>
              </a:tr>
              <a:tr h="370840">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Priorities</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Planning and predictability</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Architecture, modeling, and efficiency</a:t>
                      </a:r>
                      <a:r>
                        <a:rPr lang="en-US" sz="1600" baseline="0" dirty="0">
                          <a:effectLst/>
                          <a:latin typeface="+mn-lt"/>
                          <a:ea typeface="Calibri" panose="020F0502020204030204" pitchFamily="34" charset="0"/>
                          <a:cs typeface="Times New Roman" panose="02020603050405020304" pitchFamily="18" charset="0"/>
                        </a:rPr>
                        <a:t> through </a:t>
                      </a:r>
                      <a:r>
                        <a:rPr lang="en-US" sz="1600" dirty="0">
                          <a:effectLst/>
                          <a:latin typeface="+mn-lt"/>
                          <a:ea typeface="Calibri" panose="020F0502020204030204" pitchFamily="34" charset="0"/>
                          <a:cs typeface="Times New Roman" panose="02020603050405020304" pitchFamily="18" charset="0"/>
                        </a:rPr>
                        <a:t>early detection &amp; fixing of issues</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Responsiveness</a:t>
                      </a:r>
                      <a:r>
                        <a:rPr lang="en-US" sz="1600" baseline="0" dirty="0">
                          <a:effectLst/>
                          <a:latin typeface="+mn-lt"/>
                          <a:ea typeface="Calibri" panose="020F0502020204030204" pitchFamily="34" charset="0"/>
                          <a:cs typeface="Times New Roman" panose="02020603050405020304" pitchFamily="18" charset="0"/>
                        </a:rPr>
                        <a:t> to feedback, e</a:t>
                      </a:r>
                      <a:r>
                        <a:rPr lang="en-US" sz="1600" dirty="0">
                          <a:effectLst/>
                          <a:latin typeface="+mn-lt"/>
                          <a:ea typeface="Calibri" panose="020F0502020204030204" pitchFamily="34" charset="0"/>
                          <a:cs typeface="Times New Roman" panose="02020603050405020304" pitchFamily="18" charset="0"/>
                        </a:rPr>
                        <a:t>fficiency through engineering practices, early detection &amp; fixing of</a:t>
                      </a:r>
                      <a:r>
                        <a:rPr lang="en-US" sz="1600" baseline="0" dirty="0">
                          <a:effectLst/>
                          <a:latin typeface="+mn-lt"/>
                          <a:ea typeface="Calibri" panose="020F0502020204030204" pitchFamily="34" charset="0"/>
                          <a:cs typeface="Times New Roman" panose="02020603050405020304" pitchFamily="18" charset="0"/>
                        </a:rPr>
                        <a:t> issues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0840">
                <a:tc>
                  <a:txBody>
                    <a:bodyPr/>
                    <a:lstStyle/>
                    <a:p>
                      <a:r>
                        <a:rPr lang="en-US" sz="1600" dirty="0"/>
                        <a:t>Principles</a:t>
                      </a:r>
                    </a:p>
                  </a:txBody>
                  <a:tcPr marL="68580" marR="68580" marT="0" marB="0"/>
                </a:tc>
                <a:tc>
                  <a:txBody>
                    <a:bodyPr/>
                    <a:lstStyle/>
                    <a:p>
                      <a:r>
                        <a:rPr lang="en-US" sz="1600" kern="1200" dirty="0">
                          <a:solidFill>
                            <a:schemeClr val="dk1"/>
                          </a:solidFill>
                          <a:effectLst/>
                          <a:latin typeface="+mn-lt"/>
                          <a:ea typeface="+mn-ea"/>
                          <a:cs typeface="+mn-cs"/>
                        </a:rPr>
                        <a:t>Execute phases sequentially: </a:t>
                      </a:r>
                    </a:p>
                    <a:p>
                      <a:pPr marL="342900" indent="-342900">
                        <a:buFont typeface="+mj-lt"/>
                        <a:buAutoNum type="arabicPeriod"/>
                      </a:pPr>
                      <a:r>
                        <a:rPr lang="en-US" sz="1600" kern="1200" dirty="0">
                          <a:solidFill>
                            <a:schemeClr val="dk1"/>
                          </a:solidFill>
                          <a:effectLst/>
                          <a:latin typeface="+mn-lt"/>
                          <a:ea typeface="+mn-ea"/>
                          <a:cs typeface="+mn-cs"/>
                        </a:rPr>
                        <a:t>Requirements </a:t>
                      </a:r>
                    </a:p>
                    <a:p>
                      <a:pPr marL="342900" indent="-342900">
                        <a:buFont typeface="+mj-lt"/>
                        <a:buAutoNum type="arabicPeriod"/>
                      </a:pPr>
                      <a:r>
                        <a:rPr lang="en-US" sz="1600" kern="1200" dirty="0">
                          <a:solidFill>
                            <a:schemeClr val="dk1"/>
                          </a:solidFill>
                          <a:effectLst/>
                          <a:latin typeface="+mn-lt"/>
                          <a:ea typeface="+mn-ea"/>
                          <a:cs typeface="+mn-cs"/>
                        </a:rPr>
                        <a:t>Analysis </a:t>
                      </a:r>
                    </a:p>
                    <a:p>
                      <a:pPr marL="342900" indent="-342900">
                        <a:buFont typeface="+mj-lt"/>
                        <a:buAutoNum type="arabicPeriod"/>
                      </a:pPr>
                      <a:r>
                        <a:rPr lang="en-US" sz="1600" kern="1200" dirty="0">
                          <a:solidFill>
                            <a:schemeClr val="dk1"/>
                          </a:solidFill>
                          <a:effectLst/>
                          <a:latin typeface="+mn-lt"/>
                          <a:ea typeface="+mn-ea"/>
                          <a:cs typeface="+mn-cs"/>
                        </a:rPr>
                        <a:t>Design </a:t>
                      </a:r>
                    </a:p>
                    <a:p>
                      <a:pPr marL="342900" indent="-342900">
                        <a:buFont typeface="+mj-lt"/>
                        <a:buAutoNum type="arabicPeriod"/>
                      </a:pPr>
                      <a:r>
                        <a:rPr lang="en-US" sz="1600" kern="1200" dirty="0">
                          <a:solidFill>
                            <a:schemeClr val="dk1"/>
                          </a:solidFill>
                          <a:effectLst/>
                          <a:latin typeface="+mn-lt"/>
                          <a:ea typeface="+mn-ea"/>
                          <a:cs typeface="+mn-cs"/>
                        </a:rPr>
                        <a:t>Coding </a:t>
                      </a:r>
                    </a:p>
                    <a:p>
                      <a:pPr marL="342900" indent="-342900">
                        <a:buFont typeface="+mj-lt"/>
                        <a:buAutoNum type="arabicPeriod"/>
                      </a:pPr>
                      <a:r>
                        <a:rPr lang="en-US" sz="1600" kern="1200" dirty="0">
                          <a:solidFill>
                            <a:schemeClr val="dk1"/>
                          </a:solidFill>
                          <a:effectLst/>
                          <a:latin typeface="+mn-lt"/>
                          <a:ea typeface="+mn-ea"/>
                          <a:cs typeface="+mn-cs"/>
                        </a:rPr>
                        <a:t>Testing </a:t>
                      </a:r>
                    </a:p>
                    <a:p>
                      <a:pPr marL="342900" indent="-342900">
                        <a:buFont typeface="+mj-lt"/>
                        <a:buAutoNum type="arabicPeriod"/>
                      </a:pPr>
                      <a:r>
                        <a:rPr lang="en-US" sz="1600" kern="1200" dirty="0">
                          <a:solidFill>
                            <a:schemeClr val="dk1"/>
                          </a:solidFill>
                          <a:effectLst/>
                          <a:latin typeface="+mn-lt"/>
                          <a:ea typeface="+mn-ea"/>
                          <a:cs typeface="+mn-cs"/>
                        </a:rPr>
                        <a:t>and Operations </a:t>
                      </a:r>
                    </a:p>
                    <a:p>
                      <a:pPr>
                        <a:spcBef>
                          <a:spcPts val="600"/>
                        </a:spcBef>
                      </a:pPr>
                      <a:r>
                        <a:rPr lang="en-US" sz="1600" kern="1200" dirty="0">
                          <a:solidFill>
                            <a:schemeClr val="dk1"/>
                          </a:solidFill>
                          <a:effectLst/>
                          <a:latin typeface="+mn-lt"/>
                          <a:ea typeface="+mn-ea"/>
                          <a:cs typeface="+mn-cs"/>
                        </a:rPr>
                        <a:t>Define and commit to Scope, Cost, and Timeline “early” </a:t>
                      </a:r>
                    </a:p>
                    <a:p>
                      <a:pPr>
                        <a:spcBef>
                          <a:spcPts val="600"/>
                        </a:spcBef>
                      </a:pPr>
                      <a:r>
                        <a:rPr lang="en-US" sz="1600" kern="1200" dirty="0">
                          <a:solidFill>
                            <a:schemeClr val="dk1"/>
                          </a:solidFill>
                          <a:effectLst/>
                          <a:latin typeface="+mn-lt"/>
                          <a:ea typeface="+mn-ea"/>
                          <a:cs typeface="+mn-cs"/>
                        </a:rPr>
                        <a:t>Implement strict Change Control</a:t>
                      </a:r>
                    </a:p>
                  </a:txBody>
                  <a:tcPr marL="68580" marR="68580" marT="0" marB="0"/>
                </a:tc>
                <a:tc>
                  <a:txBody>
                    <a:bodyPr/>
                    <a:lstStyle/>
                    <a:p>
                      <a:pPr>
                        <a:spcBef>
                          <a:spcPts val="600"/>
                        </a:spcBef>
                      </a:pPr>
                      <a:r>
                        <a:rPr lang="en-US" sz="1600" dirty="0"/>
                        <a:t>Develop and test iteratively</a:t>
                      </a:r>
                    </a:p>
                    <a:p>
                      <a:pPr>
                        <a:spcBef>
                          <a:spcPts val="600"/>
                        </a:spcBef>
                      </a:pPr>
                      <a:r>
                        <a:rPr lang="en-US" sz="1600" dirty="0"/>
                        <a:t>Manage requirements</a:t>
                      </a:r>
                    </a:p>
                    <a:p>
                      <a:pPr>
                        <a:spcBef>
                          <a:spcPts val="600"/>
                        </a:spcBef>
                      </a:pPr>
                      <a:r>
                        <a:rPr lang="en-US" sz="1600" dirty="0"/>
                        <a:t>Use components</a:t>
                      </a:r>
                    </a:p>
                    <a:p>
                      <a:pPr>
                        <a:spcBef>
                          <a:spcPts val="600"/>
                        </a:spcBef>
                      </a:pPr>
                      <a:r>
                        <a:rPr lang="en-US" sz="1600" dirty="0"/>
                        <a:t>Model visually</a:t>
                      </a:r>
                    </a:p>
                    <a:p>
                      <a:pPr>
                        <a:spcBef>
                          <a:spcPts val="600"/>
                        </a:spcBef>
                      </a:pPr>
                      <a:r>
                        <a:rPr lang="en-US" sz="1600" dirty="0"/>
                        <a:t>Verify quality</a:t>
                      </a:r>
                    </a:p>
                    <a:p>
                      <a:pPr>
                        <a:spcBef>
                          <a:spcPts val="600"/>
                        </a:spcBef>
                      </a:pPr>
                      <a:r>
                        <a:rPr lang="en-US" sz="1600" dirty="0"/>
                        <a:t>Control changes</a:t>
                      </a:r>
                    </a:p>
                    <a:p>
                      <a:endParaRPr lang="en-US" sz="1600" dirty="0"/>
                    </a:p>
                  </a:txBody>
                  <a:tcPr marL="68580" marR="68580" marT="0" marB="0"/>
                </a:tc>
                <a:tc>
                  <a:txBody>
                    <a:bodyPr/>
                    <a:lstStyle/>
                    <a:p>
                      <a:pPr>
                        <a:spcBef>
                          <a:spcPts val="400"/>
                        </a:spcBef>
                      </a:pPr>
                      <a:r>
                        <a:rPr lang="en-US" sz="1600" dirty="0"/>
                        <a:t>Develop, test, deploy, and release iteratively</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Capture lightweight near</a:t>
                      </a:r>
                      <a:r>
                        <a:rPr lang="en-US" sz="1600" baseline="0" dirty="0"/>
                        <a:t> term</a:t>
                      </a:r>
                      <a:r>
                        <a:rPr lang="en-US" sz="1600" dirty="0"/>
                        <a:t> requirements </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Empower teams</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Allow requirements to evolve but maintain fixed timelines</a:t>
                      </a:r>
                    </a:p>
                    <a:p>
                      <a:pPr>
                        <a:spcBef>
                          <a:spcPts val="400"/>
                        </a:spcBef>
                      </a:pPr>
                      <a:r>
                        <a:rPr lang="en-US" sz="1600" dirty="0"/>
                        <a:t>Apply engineering</a:t>
                      </a:r>
                      <a:r>
                        <a:rPr lang="en-US" sz="1600" baseline="0" dirty="0"/>
                        <a:t> practices and </a:t>
                      </a:r>
                      <a:r>
                        <a:rPr lang="en-US" sz="1600" dirty="0"/>
                        <a:t>systems thinking (e.g. TDD)</a:t>
                      </a:r>
                    </a:p>
                    <a:p>
                      <a:pPr>
                        <a:spcBef>
                          <a:spcPts val="400"/>
                        </a:spcBef>
                      </a:pPr>
                      <a:r>
                        <a:rPr lang="en-US" sz="1600" dirty="0"/>
                        <a:t>Integrate early user feedback into remaining plan </a:t>
                      </a:r>
                    </a:p>
                    <a:p>
                      <a:pPr>
                        <a:spcBef>
                          <a:spcPts val="400"/>
                        </a:spcBef>
                      </a:pPr>
                      <a:r>
                        <a:rPr lang="en-US" sz="1600" dirty="0"/>
                        <a:t>Maintain a collaborative approach between all stakeholders</a:t>
                      </a:r>
                    </a:p>
                  </a:txBody>
                  <a:tcPr marL="68580" marR="68580" marT="0" marB="0"/>
                </a:tc>
                <a:extLst>
                  <a:ext uri="{0D108BD9-81ED-4DB2-BD59-A6C34878D82A}">
                    <a16:rowId xmlns:a16="http://schemas.microsoft.com/office/drawing/2014/main" val="10003"/>
                  </a:ext>
                </a:extLst>
              </a:tr>
            </a:tbl>
          </a:graphicData>
        </a:graphic>
      </p:graphicFrame>
      <p:sp>
        <p:nvSpPr>
          <p:cNvPr id="3" name="Rectangle 2"/>
          <p:cNvSpPr/>
          <p:nvPr/>
        </p:nvSpPr>
        <p:spPr>
          <a:xfrm>
            <a:off x="2216888" y="4502888"/>
            <a:ext cx="3003698" cy="24986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261344" y="3289005"/>
            <a:ext cx="3003698" cy="24986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07572" y="3289005"/>
            <a:ext cx="3003698" cy="47492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16888" y="5626904"/>
            <a:ext cx="3003698" cy="249865"/>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261344" y="4889713"/>
            <a:ext cx="3003698" cy="249865"/>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307572" y="5199829"/>
            <a:ext cx="3003698" cy="1025534"/>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576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Testing Terms</a:t>
            </a:r>
          </a:p>
        </p:txBody>
      </p:sp>
      <p:sp>
        <p:nvSpPr>
          <p:cNvPr id="7" name="Content Placeholder 2"/>
          <p:cNvSpPr>
            <a:spLocks noGrp="1"/>
          </p:cNvSpPr>
          <p:nvPr>
            <p:ph idx="1"/>
          </p:nvPr>
        </p:nvSpPr>
        <p:spPr>
          <a:xfrm>
            <a:off x="838198" y="1525772"/>
            <a:ext cx="10515601" cy="4917558"/>
          </a:xfrm>
        </p:spPr>
        <p:txBody>
          <a:bodyPr>
            <a:normAutofit/>
          </a:bodyPr>
          <a:lstStyle/>
          <a:p>
            <a:pPr marL="0" indent="0">
              <a:buNone/>
            </a:pPr>
            <a:r>
              <a:rPr lang="en-US" sz="2000" dirty="0"/>
              <a:t>Important testing terms include:</a:t>
            </a:r>
          </a:p>
          <a:p>
            <a:r>
              <a:rPr lang="en-US" sz="2000" u="sng" dirty="0"/>
              <a:t>Unit Testing</a:t>
            </a:r>
            <a:r>
              <a:rPr lang="en-US" sz="2000" dirty="0"/>
              <a:t>: developer testing  their own code</a:t>
            </a:r>
          </a:p>
          <a:p>
            <a:r>
              <a:rPr lang="en-US" sz="2000" u="sng" dirty="0"/>
              <a:t>Integration Testing:</a:t>
            </a:r>
            <a:r>
              <a:rPr lang="en-US" sz="2000" dirty="0"/>
              <a:t> development team testing their full code</a:t>
            </a:r>
          </a:p>
          <a:p>
            <a:r>
              <a:rPr lang="en-US" sz="2000" u="sng" dirty="0"/>
              <a:t>System Testing</a:t>
            </a:r>
            <a:r>
              <a:rPr lang="en-US" sz="2000" dirty="0"/>
              <a:t>: multiple development teams testing a full system or systems</a:t>
            </a:r>
          </a:p>
          <a:p>
            <a:r>
              <a:rPr lang="en-US" sz="2000" u="sng" dirty="0"/>
              <a:t>Performance Testing</a:t>
            </a:r>
            <a:r>
              <a:rPr lang="en-US" sz="2000" dirty="0"/>
              <a:t>: testing performance at the Unit, Integration, and/or System level</a:t>
            </a:r>
          </a:p>
          <a:p>
            <a:r>
              <a:rPr lang="en-US" sz="2000" u="sng" dirty="0"/>
              <a:t>Manual Testing</a:t>
            </a:r>
            <a:r>
              <a:rPr lang="en-US" sz="2000" dirty="0"/>
              <a:t>: a person using the application often running test scenarios</a:t>
            </a:r>
          </a:p>
          <a:p>
            <a:r>
              <a:rPr lang="en-US" sz="2000" u="sng" dirty="0"/>
              <a:t>Automated Testing</a:t>
            </a:r>
            <a:r>
              <a:rPr lang="en-US" sz="2000" dirty="0"/>
              <a:t>: a group of automated tests that run on the application in the Unit, Integration, System, or Performance testing areas</a:t>
            </a:r>
          </a:p>
          <a:p>
            <a:pPr lvl="1"/>
            <a:r>
              <a:rPr lang="en-US" sz="1600" dirty="0"/>
              <a:t>UI Automated Testing attempts to exercise the application be reproducing user events (key &amp; mouse events)</a:t>
            </a:r>
          </a:p>
          <a:p>
            <a:pPr lvl="1"/>
            <a:r>
              <a:rPr lang="en-US" sz="1600" dirty="0"/>
              <a:t>API Automated Testing occurs at the function/method API level (JUnit for example)</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654185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Microsoft Visual Studio</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Microsoft Visual Studio is an integrated development environment (IDE) from Microsoft. It is used to develop computer programs for Microsoft Windows, as well as web sites, web apps, web services and mobile apps. It can produce both native code and managed code. </a:t>
            </a:r>
            <a:r>
              <a:rPr lang="en-US" sz="2000" dirty="0">
                <a:hlinkClick r:id="rId3"/>
              </a:rPr>
              <a:t>[link]</a:t>
            </a:r>
            <a:endParaRPr lang="en-US" sz="2000" dirty="0"/>
          </a:p>
          <a:p>
            <a:r>
              <a:rPr lang="en-US" sz="2000" dirty="0"/>
              <a:t>Download and install Visual Studio and C# </a:t>
            </a:r>
            <a:r>
              <a:rPr lang="en-US" sz="2000" dirty="0">
                <a:hlinkClick r:id="rId4"/>
              </a:rPr>
              <a:t>[link]</a:t>
            </a:r>
            <a:endParaRPr lang="en-US" sz="2000" dirty="0"/>
          </a:p>
          <a:p>
            <a:r>
              <a:rPr lang="en-US" sz="2000" dirty="0"/>
              <a:t>Download the Visual Studio Community 2017 edition with C# selected as your primary environment</a:t>
            </a:r>
          </a:p>
        </p:txBody>
      </p:sp>
    </p:spTree>
    <p:extLst>
      <p:ext uri="{BB962C8B-B14F-4D97-AF65-F5344CB8AC3E}">
        <p14:creationId xmlns:p14="http://schemas.microsoft.com/office/powerpoint/2010/main" val="25017052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Testing Terms</a:t>
            </a:r>
          </a:p>
        </p:txBody>
      </p:sp>
      <p:sp>
        <p:nvSpPr>
          <p:cNvPr id="7" name="Content Placeholder 2"/>
          <p:cNvSpPr>
            <a:spLocks noGrp="1"/>
          </p:cNvSpPr>
          <p:nvPr>
            <p:ph idx="1"/>
          </p:nvPr>
        </p:nvSpPr>
        <p:spPr>
          <a:xfrm>
            <a:off x="838198" y="1525772"/>
            <a:ext cx="10515601" cy="4917558"/>
          </a:xfrm>
        </p:spPr>
        <p:txBody>
          <a:bodyPr>
            <a:normAutofit/>
          </a:bodyPr>
          <a:lstStyle/>
          <a:p>
            <a:pPr marL="0" indent="0">
              <a:buNone/>
            </a:pPr>
            <a:r>
              <a:rPr lang="en-US" sz="2000" dirty="0"/>
              <a:t>Important testing terms (continued):</a:t>
            </a:r>
          </a:p>
          <a:p>
            <a:r>
              <a:rPr lang="en-US" sz="2000" u="sng" dirty="0"/>
              <a:t>Verification</a:t>
            </a:r>
            <a:r>
              <a:rPr lang="en-US" sz="2000" dirty="0"/>
              <a:t>: does the application perform as expected</a:t>
            </a:r>
          </a:p>
          <a:p>
            <a:r>
              <a:rPr lang="en-US" sz="2000" u="sng" dirty="0"/>
              <a:t>Validation</a:t>
            </a:r>
            <a:r>
              <a:rPr lang="en-US" sz="2000" dirty="0"/>
              <a:t>: does the application provide the business benefit that was expected</a:t>
            </a:r>
          </a:p>
          <a:p>
            <a:r>
              <a:rPr lang="en-US" sz="2000" u="sng" dirty="0"/>
              <a:t>Behavioral Testing</a:t>
            </a:r>
            <a:r>
              <a:rPr lang="en-US" sz="2000" dirty="0"/>
              <a:t>: verifying that the correct functions were called with the correct parameters</a:t>
            </a:r>
          </a:p>
          <a:p>
            <a:r>
              <a:rPr lang="en-US" sz="2000" u="sng" dirty="0"/>
              <a:t>State Testing</a:t>
            </a:r>
            <a:r>
              <a:rPr lang="en-US" sz="2000" dirty="0"/>
              <a:t>: focuses on the results of those calls </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4323653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5" name="Rectangle 1"/>
          <p:cNvSpPr>
            <a:spLocks noChangeArrowheads="1"/>
          </p:cNvSpPr>
          <p:nvPr/>
        </p:nvSpPr>
        <p:spPr bwMode="auto">
          <a:xfrm>
            <a:off x="1888642" y="-1026823"/>
            <a:ext cx="135079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Unit testing can be done in two ways − manual testing and automated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198" y="1525772"/>
            <a:ext cx="10346873" cy="4917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Automated testing has become a more important part of  effective software testing. The pros of Automated Testing include:</a:t>
            </a:r>
          </a:p>
          <a:p>
            <a:r>
              <a:rPr lang="en-US" sz="2000" dirty="0"/>
              <a:t>Repeatable tests that are quick to run and can support Iterative and Agile development</a:t>
            </a:r>
          </a:p>
          <a:p>
            <a:r>
              <a:rPr lang="en-US" sz="2000" dirty="0"/>
              <a:t>Very effective in validating environments and doing “smoke tests” to make sure a new build meets a minimal set of requirements</a:t>
            </a:r>
          </a:p>
          <a:p>
            <a:r>
              <a:rPr lang="en-US" sz="2000" dirty="0"/>
              <a:t>Supports Performance Testing very effectively</a:t>
            </a:r>
          </a:p>
          <a:p>
            <a:r>
              <a:rPr lang="en-US" sz="2000" dirty="0"/>
              <a:t>Finds range defects</a:t>
            </a:r>
          </a:p>
          <a:p>
            <a:r>
              <a:rPr lang="en-US" sz="2000" dirty="0"/>
              <a:t>Very inexpensive and quick to repeat testing and validate fixes</a:t>
            </a:r>
          </a:p>
          <a:p>
            <a:endParaRPr lang="en-US" sz="2000" dirty="0"/>
          </a:p>
          <a:p>
            <a:endParaRPr lang="en-US" sz="2000" dirty="0"/>
          </a:p>
          <a:p>
            <a:endParaRPr lang="en-US" sz="2000" dirty="0"/>
          </a:p>
          <a:p>
            <a:endParaRPr lang="en-US" sz="2000" dirty="0"/>
          </a:p>
          <a:p>
            <a:pPr marL="0" inden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14005754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5" name="Rectangle 1"/>
          <p:cNvSpPr>
            <a:spLocks noChangeArrowheads="1"/>
          </p:cNvSpPr>
          <p:nvPr/>
        </p:nvSpPr>
        <p:spPr bwMode="auto">
          <a:xfrm>
            <a:off x="1888642" y="-1026823"/>
            <a:ext cx="135079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Unit testing can be done in two ways − manual testing and automated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198" y="1525772"/>
            <a:ext cx="10749645" cy="4917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Some of  the benefits of Automated Testing have been oversold. Some of the challenges include:</a:t>
            </a:r>
          </a:p>
          <a:p>
            <a:r>
              <a:rPr lang="en-US" sz="2000" dirty="0"/>
              <a:t>Developers only rarely can come up with scenarios in scripts that they would not already have tested in their unit testing… they often don’t know what they don’t know </a:t>
            </a:r>
          </a:p>
          <a:p>
            <a:r>
              <a:rPr lang="en-US" sz="2000" dirty="0"/>
              <a:t>UI focused Automated Testing (key &amp; mouse events) are often challenging and create a great number of false-positives</a:t>
            </a:r>
          </a:p>
          <a:p>
            <a:r>
              <a:rPr lang="en-US" sz="2000" dirty="0"/>
              <a:t>Automated Testing investment is often not prioritized or tracked so it is difficult to know its effectiveness</a:t>
            </a:r>
          </a:p>
          <a:p>
            <a:r>
              <a:rPr lang="en-US" sz="2000" dirty="0"/>
              <a:t>Scripts can be expensive to develop and maintain</a:t>
            </a:r>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21195839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JUnit</a:t>
            </a:r>
          </a:p>
        </p:txBody>
      </p:sp>
      <p:sp>
        <p:nvSpPr>
          <p:cNvPr id="5" name="Rectangle 1"/>
          <p:cNvSpPr>
            <a:spLocks noChangeArrowheads="1"/>
          </p:cNvSpPr>
          <p:nvPr/>
        </p:nvSpPr>
        <p:spPr bwMode="auto">
          <a:xfrm>
            <a:off x="1888642" y="-1026823"/>
            <a:ext cx="135079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Unit testing can be done in two ways − manual testing and automated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198" y="1525772"/>
            <a:ext cx="6558645" cy="4917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JUnit </a:t>
            </a:r>
            <a:r>
              <a:rPr lang="en-US" sz="2000" dirty="0">
                <a:hlinkClick r:id="rId3"/>
              </a:rPr>
              <a:t>[link]</a:t>
            </a:r>
            <a:r>
              <a:rPr lang="en-US" sz="2000" dirty="0"/>
              <a:t> is a Automated Testing framework focused on developing and running Unit test for Java applications. JUnit:</a:t>
            </a:r>
          </a:p>
          <a:p>
            <a:r>
              <a:rPr lang="en-US" sz="2000" dirty="0"/>
              <a:t>Is a Java opensource extension</a:t>
            </a:r>
          </a:p>
          <a:p>
            <a:r>
              <a:rPr lang="en-US" sz="2000" dirty="0"/>
              <a:t>Provides annotations to identify test methods.</a:t>
            </a:r>
          </a:p>
          <a:p>
            <a:r>
              <a:rPr lang="en-US" sz="2000" dirty="0"/>
              <a:t>Provides assertions for testing expected results.</a:t>
            </a:r>
          </a:p>
          <a:p>
            <a:r>
              <a:rPr lang="en-US" sz="2000" dirty="0"/>
              <a:t>Provides test runners for running tests.</a:t>
            </a:r>
          </a:p>
          <a:p>
            <a:r>
              <a:rPr lang="en-US" sz="2000" dirty="0"/>
              <a:t>JUnit tests allow you to write codes faster, which increases quality.</a:t>
            </a:r>
          </a:p>
          <a:p>
            <a:r>
              <a:rPr lang="en-US" sz="2000" dirty="0"/>
              <a:t>JUnit is elegantly simple. It is less complex and takes less time.</a:t>
            </a:r>
          </a:p>
          <a:p>
            <a:r>
              <a:rPr lang="en-US" sz="2000" dirty="0"/>
              <a:t>JUnit tests can be run automatically and they check their own results and provide immediate feedback. There's no need to manually comb through a report of test results</a:t>
            </a:r>
          </a:p>
        </p:txBody>
      </p:sp>
      <p:pic>
        <p:nvPicPr>
          <p:cNvPr id="8" name="Picture 7"/>
          <p:cNvPicPr>
            <a:picLocks noChangeAspect="1"/>
          </p:cNvPicPr>
          <p:nvPr/>
        </p:nvPicPr>
        <p:blipFill>
          <a:blip r:embed="rId4"/>
          <a:stretch>
            <a:fillRect/>
          </a:stretch>
        </p:blipFill>
        <p:spPr>
          <a:xfrm>
            <a:off x="7814582" y="1525772"/>
            <a:ext cx="4114800" cy="2482445"/>
          </a:xfrm>
          <a:prstGeom prst="rect">
            <a:avLst/>
          </a:prstGeom>
        </p:spPr>
      </p:pic>
    </p:spTree>
    <p:extLst>
      <p:ext uri="{BB962C8B-B14F-4D97-AF65-F5344CB8AC3E}">
        <p14:creationId xmlns:p14="http://schemas.microsoft.com/office/powerpoint/2010/main" val="41740455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5</a:t>
            </a:r>
          </a:p>
          <a:p>
            <a:pPr algn="l"/>
            <a:r>
              <a:rPr lang="en-US" dirty="0"/>
              <a:t>Session: 4</a:t>
            </a:r>
          </a:p>
          <a:p>
            <a:pPr algn="l"/>
            <a:r>
              <a:rPr lang="en-US" dirty="0"/>
              <a:t>Instructor: Eric Pogue</a:t>
            </a:r>
          </a:p>
        </p:txBody>
      </p:sp>
    </p:spTree>
    <p:extLst>
      <p:ext uri="{BB962C8B-B14F-4D97-AF65-F5344CB8AC3E}">
        <p14:creationId xmlns:p14="http://schemas.microsoft.com/office/powerpoint/2010/main" val="735112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263900" y="2351315"/>
            <a:ext cx="9771574" cy="4122056"/>
          </a:xfrm>
          <a:prstGeom prst="rect">
            <a:avLst/>
          </a:prstGeom>
        </p:spPr>
      </p:pic>
      <p:sp>
        <p:nvSpPr>
          <p:cNvPr id="10" name="Arrow: Down 9"/>
          <p:cNvSpPr/>
          <p:nvPr/>
        </p:nvSpPr>
        <p:spPr>
          <a:xfrm rot="16200000">
            <a:off x="4834012" y="4257734"/>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6"/>
            <a:ext cx="10515600" cy="757272"/>
          </a:xfrm>
        </p:spPr>
        <p:txBody>
          <a:bodyPr>
            <a:normAutofit/>
          </a:bodyPr>
          <a:lstStyle/>
          <a:p>
            <a:r>
              <a:rPr lang="en-US" sz="3600" dirty="0"/>
              <a:t>Object-Oriented Languages and Tools</a:t>
            </a:r>
          </a:p>
        </p:txBody>
      </p:sp>
      <p:sp>
        <p:nvSpPr>
          <p:cNvPr id="3" name="Content Placeholder 2"/>
          <p:cNvSpPr>
            <a:spLocks noGrp="1"/>
          </p:cNvSpPr>
          <p:nvPr>
            <p:ph idx="1"/>
          </p:nvPr>
        </p:nvSpPr>
        <p:spPr>
          <a:xfrm>
            <a:off x="838200" y="1083653"/>
            <a:ext cx="10622974" cy="1299558"/>
          </a:xfrm>
        </p:spPr>
        <p:txBody>
          <a:bodyPr>
            <a:normAutofit lnSpcReduction="10000"/>
          </a:bodyPr>
          <a:lstStyle/>
          <a:p>
            <a:pPr marL="0" indent="0">
              <a:buNone/>
            </a:pPr>
            <a:r>
              <a:rPr lang="en-US" sz="2000" dirty="0"/>
              <a:t>The TIOBE index can be used to check whether your programming skills are still up to date or to make a strategic decision about what programming language should be adopted when starting to build a new software system. The full TIOBE is available online </a:t>
            </a:r>
            <a:r>
              <a:rPr lang="en-US" sz="2000" dirty="0">
                <a:hlinkClick r:id="rId4"/>
              </a:rPr>
              <a:t>[link]</a:t>
            </a:r>
            <a:r>
              <a:rPr lang="en-US" sz="2000" dirty="0"/>
              <a:t>.</a:t>
            </a:r>
          </a:p>
          <a:p>
            <a:pPr marL="0" indent="0">
              <a:buNone/>
            </a:pPr>
            <a:r>
              <a:rPr lang="en-US" sz="2000" dirty="0"/>
              <a:t>TIOBE Index for March 2017:</a:t>
            </a:r>
          </a:p>
        </p:txBody>
      </p:sp>
      <p:sp>
        <p:nvSpPr>
          <p:cNvPr id="8" name="Arrow: Down 7"/>
          <p:cNvSpPr/>
          <p:nvPr/>
        </p:nvSpPr>
        <p:spPr>
          <a:xfrm rot="16200000">
            <a:off x="4775770" y="274610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Arrow: Down 8"/>
          <p:cNvSpPr/>
          <p:nvPr/>
        </p:nvSpPr>
        <p:spPr>
          <a:xfrm rot="16200000">
            <a:off x="4775770" y="3896615"/>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662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Java</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Java is a general-purpose computer programming language that is concurrent, class-based, object-oriented, and specifically designed to have as few implementation dependencies as possible. </a:t>
            </a:r>
            <a:r>
              <a:rPr lang="en-US" sz="2000" dirty="0">
                <a:hlinkClick r:id="rId3"/>
              </a:rPr>
              <a:t>[link]</a:t>
            </a:r>
            <a:endParaRPr lang="en-US" sz="2000" dirty="0"/>
          </a:p>
          <a:p>
            <a:r>
              <a:rPr lang="en-US" sz="2000" dirty="0"/>
              <a:t>Compiles to Java byte codes that run in the Java Virtual Machine (VM)</a:t>
            </a:r>
          </a:p>
          <a:p>
            <a:r>
              <a:rPr lang="en-US" sz="2000" dirty="0"/>
              <a:t>Achieved portability by running in VMs that exist on many platforms</a:t>
            </a:r>
          </a:p>
          <a:p>
            <a:r>
              <a:rPr lang="en-US" sz="2000" dirty="0"/>
              <a:t>Achieved dominance in the enterprise and for server side development</a:t>
            </a:r>
          </a:p>
          <a:p>
            <a:r>
              <a:rPr lang="en-US" sz="2000" dirty="0"/>
              <a:t>Plays a center role in Android development*</a:t>
            </a:r>
          </a:p>
          <a:p>
            <a:r>
              <a:rPr lang="en-US" sz="2000" dirty="0"/>
              <a:t>Served as a platform for multiple additional languages have been developed to compile to Java bytecode and run in the Java VM including Groovy and Scala</a:t>
            </a:r>
          </a:p>
          <a:p>
            <a:r>
              <a:rPr lang="en-US" sz="2000" dirty="0"/>
              <a:t>Achieved only minimal success in the development of commercial applications or applets</a:t>
            </a:r>
          </a:p>
          <a:p>
            <a:r>
              <a:rPr lang="en-US" sz="2000" dirty="0"/>
              <a:t>Syntax Notes: strongly typed, object-oriented, single inheritance, interface focused</a:t>
            </a:r>
          </a:p>
          <a:p>
            <a:endParaRPr lang="en-US" sz="2000" dirty="0"/>
          </a:p>
          <a:p>
            <a:endParaRPr lang="en-US" sz="2000" dirty="0"/>
          </a:p>
          <a:p>
            <a:endParaRPr lang="en-US" sz="2000" dirty="0"/>
          </a:p>
        </p:txBody>
      </p:sp>
    </p:spTree>
    <p:extLst>
      <p:ext uri="{BB962C8B-B14F-4D97-AF65-F5344CB8AC3E}">
        <p14:creationId xmlns:p14="http://schemas.microsoft.com/office/powerpoint/2010/main" val="417106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Python</a:t>
            </a:r>
          </a:p>
        </p:txBody>
      </p:sp>
      <p:sp>
        <p:nvSpPr>
          <p:cNvPr id="3" name="Content Placeholder 2"/>
          <p:cNvSpPr>
            <a:spLocks noGrp="1"/>
          </p:cNvSpPr>
          <p:nvPr>
            <p:ph idx="1"/>
          </p:nvPr>
        </p:nvSpPr>
        <p:spPr>
          <a:xfrm>
            <a:off x="838200" y="1525772"/>
            <a:ext cx="10515601" cy="4651191"/>
          </a:xfrm>
        </p:spPr>
        <p:txBody>
          <a:bodyPr>
            <a:normAutofit/>
          </a:bodyPr>
          <a:lstStyle/>
          <a:p>
            <a:pPr marL="0" indent="0">
              <a:buNone/>
            </a:pPr>
            <a:r>
              <a:rPr lang="en-US" sz="2000" dirty="0"/>
              <a:t>An interpreted language, Python has a design philosophy which emphasizes code readability (notably using whitespace indentation to delimit code blocks rather than curly braces or keywords), and a syntax which allows programmers to express concepts in fewer lines of code than possible in languages such as C++ or Java. </a:t>
            </a:r>
            <a:r>
              <a:rPr lang="en-US" sz="2000" dirty="0">
                <a:hlinkClick r:id="rId3"/>
              </a:rPr>
              <a:t>[link]</a:t>
            </a:r>
            <a:endParaRPr lang="en-US" sz="2000" dirty="0"/>
          </a:p>
          <a:p>
            <a:r>
              <a:rPr lang="en-US" sz="2000" dirty="0"/>
              <a:t>Achieves portability through interpreter running on various platforms</a:t>
            </a:r>
          </a:p>
          <a:p>
            <a:r>
              <a:rPr lang="en-US" sz="2000" dirty="0"/>
              <a:t>Achieved great success as a “quick-and-dirt” scripting tool</a:t>
            </a:r>
          </a:p>
          <a:p>
            <a:r>
              <a:rPr lang="en-US" sz="2000" dirty="0"/>
              <a:t>… and in the data sciences realm</a:t>
            </a:r>
          </a:p>
          <a:p>
            <a:r>
              <a:rPr lang="en-US" sz="2000" dirty="0"/>
              <a:t>Runs slower because it is interpreted</a:t>
            </a:r>
          </a:p>
          <a:p>
            <a:r>
              <a:rPr lang="en-US" sz="2000" dirty="0"/>
              <a:t>Shares a similar space to other scripting languages like Perl and PowerShell</a:t>
            </a:r>
          </a:p>
          <a:p>
            <a:r>
              <a:rPr lang="en-US" sz="2000" dirty="0"/>
              <a:t>Syntax Notes: loosely typed, indent sensitive (no brackets or  semi-colons), object-oriented </a:t>
            </a:r>
          </a:p>
        </p:txBody>
      </p:sp>
    </p:spTree>
    <p:extLst>
      <p:ext uri="{BB962C8B-B14F-4D97-AF65-F5344CB8AC3E}">
        <p14:creationId xmlns:p14="http://schemas.microsoft.com/office/powerpoint/2010/main" val="2281717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 And .NET</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C# (pronounced “see sharp”) is a general purpose programming language that implements strong typing, object-oriented (class-based), and component-oriented programming disciplines. It was developed by Microsoft within its .NET initiative. </a:t>
            </a:r>
            <a:r>
              <a:rPr lang="en-US" sz="2000" dirty="0">
                <a:hlinkClick r:id="rId3"/>
              </a:rPr>
              <a:t>[link]</a:t>
            </a:r>
            <a:endParaRPr lang="en-US" sz="2000" dirty="0"/>
          </a:p>
          <a:p>
            <a:r>
              <a:rPr lang="en-US" sz="2000" dirty="0"/>
              <a:t>Compiles to .NET Common Language Runtime (CLR)</a:t>
            </a:r>
          </a:p>
          <a:p>
            <a:r>
              <a:rPr lang="en-US" sz="2000" dirty="0"/>
              <a:t>Portable between CLR implementations… but MS Windows focused</a:t>
            </a:r>
          </a:p>
          <a:p>
            <a:r>
              <a:rPr lang="en-US" sz="2000" dirty="0"/>
              <a:t>Portable between Windows desktop, cloud, XBOX, tablets, embedded, and phone</a:t>
            </a:r>
          </a:p>
          <a:p>
            <a:r>
              <a:rPr lang="en-US" sz="2000" dirty="0"/>
              <a:t>Focused on industrial strength client applications with a solid server-side presence</a:t>
            </a:r>
          </a:p>
          <a:p>
            <a:r>
              <a:rPr lang="en-US" sz="2000" dirty="0"/>
              <a:t>Syntax Notes: strongly typed, object-oriented, single inheritance</a:t>
            </a:r>
          </a:p>
        </p:txBody>
      </p:sp>
    </p:spTree>
    <p:extLst>
      <p:ext uri="{BB962C8B-B14F-4D97-AF65-F5344CB8AC3E}">
        <p14:creationId xmlns:p14="http://schemas.microsoft.com/office/powerpoint/2010/main" val="1300294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 And .NET (continued)</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.NET Framework (pronounced dot net) is a software framework developed by Microsoft that runs primarily on Microsoft Windows. It includes a large class library and provides language interoperability (each language can use code written in other languages). Programs written for .NET execute in a software “managed code” environment named Common Language Runtime (CLR). </a:t>
            </a:r>
            <a:r>
              <a:rPr lang="en-US" sz="2000" dirty="0">
                <a:hlinkClick r:id="rId3"/>
              </a:rPr>
              <a:t>[link]</a:t>
            </a:r>
            <a:endParaRPr lang="en-US" sz="2000" dirty="0"/>
          </a:p>
          <a:p>
            <a:r>
              <a:rPr lang="en-US" sz="2000" dirty="0"/>
              <a:t>Implementations for many languages are available for .NET and CLI including Python… but not “real” Java </a:t>
            </a:r>
            <a:r>
              <a:rPr lang="en-US" sz="2000" dirty="0">
                <a:hlinkClick r:id="rId4"/>
              </a:rPr>
              <a:t>[link]</a:t>
            </a:r>
            <a:endParaRPr lang="en-US" sz="2000" dirty="0"/>
          </a:p>
          <a:p>
            <a:r>
              <a:rPr lang="en-US" sz="2000" dirty="0"/>
              <a:t>Provides and object-oriented platform that is language agnostic</a:t>
            </a:r>
          </a:p>
          <a:p>
            <a:r>
              <a:rPr lang="en-US" sz="2000" dirty="0"/>
              <a:t>ASP.NET is the “standard” .NET Web development environment</a:t>
            </a:r>
          </a:p>
          <a:p>
            <a:r>
              <a:rPr lang="en-US" sz="2000" dirty="0"/>
              <a:t>Achieving dominance on Windows desktop, competitive place in cloud (Azure), and XBOX</a:t>
            </a:r>
          </a:p>
          <a:p>
            <a:endParaRPr lang="en-US" sz="2000" dirty="0"/>
          </a:p>
        </p:txBody>
      </p:sp>
    </p:spTree>
    <p:extLst>
      <p:ext uri="{BB962C8B-B14F-4D97-AF65-F5344CB8AC3E}">
        <p14:creationId xmlns:p14="http://schemas.microsoft.com/office/powerpoint/2010/main" val="1002490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FD8B20-B89A-4B23-9329-175195DD4D8A}">
  <ds:schemaRefs>
    <ds:schemaRef ds:uri="http://schemas.microsoft.com/sharepoint/v3/contenttype/forms"/>
  </ds:schemaRefs>
</ds:datastoreItem>
</file>

<file path=customXml/itemProps2.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473EA1A-2744-48E8-B2A3-4F89C0FC849C}">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17189</TotalTime>
  <Words>6238</Words>
  <Application>Microsoft Office PowerPoint</Application>
  <PresentationFormat>Widescreen</PresentationFormat>
  <Paragraphs>642</Paragraphs>
  <Slides>44</Slides>
  <Notes>44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Times New Roman</vt:lpstr>
      <vt:lpstr>Verdana</vt:lpstr>
      <vt:lpstr>Wingdings</vt:lpstr>
      <vt:lpstr>Office Theme</vt:lpstr>
      <vt:lpstr>Object-Oriented Programming Session: Week 6 Session 1  Instructor: Eric Pogue</vt:lpstr>
      <vt:lpstr>FastPrime in C#</vt:lpstr>
      <vt:lpstr>Learning Objectives – Week 6</vt:lpstr>
      <vt:lpstr>Microsoft Visual Studio</vt:lpstr>
      <vt:lpstr>Object-Oriented Languages and Tools</vt:lpstr>
      <vt:lpstr>Java</vt:lpstr>
      <vt:lpstr>Python</vt:lpstr>
      <vt:lpstr>C#... And .NET</vt:lpstr>
      <vt:lpstr>C#... And .NET (continued)</vt:lpstr>
      <vt:lpstr>C#... And .NET (continued)</vt:lpstr>
      <vt:lpstr>Professional Positioning</vt:lpstr>
      <vt:lpstr>End of Session</vt:lpstr>
      <vt:lpstr>Object-Oriented Programming Session: Week 5 Session 2 Instructor: Eric Pogue</vt:lpstr>
      <vt:lpstr>FastPrime… plus Questions</vt:lpstr>
      <vt:lpstr>Learning Objectives – Week 5</vt:lpstr>
      <vt:lpstr>Performance Optimization and Threading</vt:lpstr>
      <vt:lpstr>Threads &amp; Multithreaded Applications</vt:lpstr>
      <vt:lpstr>Processors, Cores, and Threads</vt:lpstr>
      <vt:lpstr>Multi-Threaded Development</vt:lpstr>
      <vt:lpstr>Multi-Threaded Development</vt:lpstr>
      <vt:lpstr>Multi-Threaded Example</vt:lpstr>
      <vt:lpstr>End of Session</vt:lpstr>
      <vt:lpstr>Object-Oriented Programming Session: Week 5 Session 3 (assignment lunch &amp; learn) Instructor: Eric Pogue</vt:lpstr>
      <vt:lpstr>FastPrime… plus Questions</vt:lpstr>
      <vt:lpstr>End of Session</vt:lpstr>
      <vt:lpstr>Object-Oriented Programming Session: Week 5 Session 4 Instructor: Eric Pogue</vt:lpstr>
      <vt:lpstr>Multi-Threaded Example</vt:lpstr>
      <vt:lpstr>Learning Objectives – Week 5</vt:lpstr>
      <vt:lpstr>Java Packages</vt:lpstr>
      <vt:lpstr>Java Package Creation</vt:lpstr>
      <vt:lpstr>JAR Files and Java Packages</vt:lpstr>
      <vt:lpstr>Java Classpath</vt:lpstr>
      <vt:lpstr>Package, JAR, and ClassPath Example</vt:lpstr>
      <vt:lpstr>Package, JAR, and ClassPath Example</vt:lpstr>
      <vt:lpstr>Learning Objectives – Week 5</vt:lpstr>
      <vt:lpstr>Software Testing Overview</vt:lpstr>
      <vt:lpstr>Object-Oriented Programming within Various Development Methodologies</vt:lpstr>
      <vt:lpstr>Waterfall vs Iterative vs Agile</vt:lpstr>
      <vt:lpstr>Testing Terms</vt:lpstr>
      <vt:lpstr>Testing Terms</vt:lpstr>
      <vt:lpstr>Automated Testing</vt:lpstr>
      <vt:lpstr>Automated Testing</vt:lpstr>
      <vt:lpstr>JUnit</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467</cp:revision>
  <cp:lastPrinted>2017-04-18T18:33:22Z</cp:lastPrinted>
  <dcterms:created xsi:type="dcterms:W3CDTF">2016-08-15T18:20:40Z</dcterms:created>
  <dcterms:modified xsi:type="dcterms:W3CDTF">2017-04-21T21:58:58Z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