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91" r:id="rId3"/>
    <p:sldId id="289" r:id="rId4"/>
    <p:sldId id="320" r:id="rId5"/>
    <p:sldId id="292" r:id="rId6"/>
    <p:sldId id="258" r:id="rId7"/>
    <p:sldId id="310" r:id="rId8"/>
    <p:sldId id="302" r:id="rId9"/>
    <p:sldId id="257" r:id="rId10"/>
    <p:sldId id="288" r:id="rId11"/>
    <p:sldId id="260" r:id="rId12"/>
    <p:sldId id="311" r:id="rId13"/>
    <p:sldId id="312" r:id="rId14"/>
    <p:sldId id="261" r:id="rId15"/>
    <p:sldId id="293" r:id="rId16"/>
    <p:sldId id="262" r:id="rId17"/>
    <p:sldId id="294" r:id="rId18"/>
    <p:sldId id="263" r:id="rId19"/>
    <p:sldId id="265" r:id="rId20"/>
    <p:sldId id="264" r:id="rId21"/>
    <p:sldId id="295" r:id="rId22"/>
    <p:sldId id="266" r:id="rId23"/>
    <p:sldId id="303" r:id="rId24"/>
    <p:sldId id="267" r:id="rId25"/>
    <p:sldId id="272" r:id="rId26"/>
    <p:sldId id="305" r:id="rId27"/>
    <p:sldId id="319" r:id="rId28"/>
    <p:sldId id="279" r:id="rId29"/>
    <p:sldId id="273" r:id="rId30"/>
    <p:sldId id="306" r:id="rId31"/>
    <p:sldId id="280" r:id="rId32"/>
    <p:sldId id="313" r:id="rId33"/>
    <p:sldId id="314" r:id="rId34"/>
    <p:sldId id="315" r:id="rId35"/>
    <p:sldId id="316" r:id="rId36"/>
    <p:sldId id="317" r:id="rId37"/>
    <p:sldId id="281" r:id="rId38"/>
    <p:sldId id="307" r:id="rId39"/>
    <p:sldId id="296" r:id="rId40"/>
    <p:sldId id="274" r:id="rId41"/>
    <p:sldId id="308" r:id="rId42"/>
    <p:sldId id="297" r:id="rId43"/>
    <p:sldId id="275" r:id="rId44"/>
    <p:sldId id="298" r:id="rId45"/>
    <p:sldId id="299" r:id="rId46"/>
    <p:sldId id="282" r:id="rId47"/>
    <p:sldId id="301" r:id="rId48"/>
    <p:sldId id="283" r:id="rId49"/>
    <p:sldId id="284" r:id="rId50"/>
    <p:sldId id="300" r:id="rId51"/>
    <p:sldId id="286" r:id="rId52"/>
    <p:sldId id="287" r:id="rId53"/>
    <p:sldId id="309" r:id="rId54"/>
    <p:sldId id="29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81" autoAdjust="0"/>
  </p:normalViewPr>
  <p:slideViewPr>
    <p:cSldViewPr>
      <p:cViewPr varScale="1">
        <p:scale>
          <a:sx n="99" d="100"/>
          <a:sy n="99" d="100"/>
        </p:scale>
        <p:origin x="35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55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2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validator2.html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6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2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ewisU\www-epogue-info\CPSC-24700\Presentations\examples\w8code5\lo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ewisU\www-epogue-info\CPSC-24700\Presentations\examples\w8code5\nochang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assignments/yahtzee-dice-roll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assignments/yahtzee-dice-roller-extern-j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ewisU\www-epogue-info\CPSC-24700\Presentations\examples\w8code5\table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and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009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r>
              <a:rPr lang="en-US" sz="3200" dirty="0"/>
              <a:t>There are several ways to do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Using the DOM address:</a:t>
            </a:r>
            <a:br>
              <a:rPr lang="en-US" sz="3200" b="1" i="1" dirty="0"/>
            </a:br>
            <a:r>
              <a:rPr lang="en-US" sz="3200" dirty="0" err="1">
                <a:latin typeface="Courier New" pitchFamily="49" charset="0"/>
              </a:rPr>
              <a:t>document.forms</a:t>
            </a:r>
            <a:r>
              <a:rPr lang="en-US" sz="3200" dirty="0">
                <a:latin typeface="Courier New" pitchFamily="49" charset="0"/>
              </a:rPr>
              <a:t>[0].element[0]</a:t>
            </a:r>
          </a:p>
          <a:p>
            <a:pPr marL="3175" lvl="1" indent="-3175">
              <a:buNone/>
            </a:pPr>
            <a:r>
              <a:rPr lang="en-US" sz="2800" i="1" dirty="0"/>
              <a:t>	</a:t>
            </a:r>
            <a:br>
              <a:rPr lang="en-US" sz="2800" i="1" dirty="0"/>
            </a:br>
            <a:r>
              <a:rPr lang="en-US" sz="2800" i="1" dirty="0"/>
              <a:t>Problem</a:t>
            </a:r>
            <a:r>
              <a:rPr lang="en-US" sz="2800" dirty="0"/>
              <a:t>: if document changes, indexes will be wrong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1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7030A0"/>
                </a:solidFill>
              </a:rPr>
              <a:t>Using Element names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– requires the element and all of its ancestors (except </a:t>
            </a:r>
            <a:r>
              <a:rPr lang="en-US" sz="3200" dirty="0">
                <a:latin typeface="Courier New" pitchFamily="49" charset="0"/>
              </a:rPr>
              <a:t>body</a:t>
            </a:r>
            <a:r>
              <a:rPr lang="en-US" sz="3200" dirty="0"/>
              <a:t>) to have </a:t>
            </a:r>
            <a:r>
              <a:rPr lang="en-US" sz="3200" dirty="0">
                <a:latin typeface="Courier New" pitchFamily="49" charset="0"/>
              </a:rPr>
              <a:t>name</a:t>
            </a:r>
            <a:r>
              <a:rPr lang="en-US" sz="3200" dirty="0"/>
              <a:t> attributes: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document.myForm.pushMe</a:t>
            </a:r>
            <a:br>
              <a:rPr lang="en-US" sz="3200" dirty="0">
                <a:latin typeface="Courier New" pitchFamily="49" charset="0"/>
              </a:rPr>
            </a:br>
            <a:endParaRPr lang="en-US" sz="32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7030A0"/>
                </a:solidFill>
              </a:rPr>
              <a:t>Using the </a:t>
            </a:r>
            <a:r>
              <a:rPr lang="en-US" sz="3200" dirty="0" err="1">
                <a:solidFill>
                  <a:srgbClr val="7030A0"/>
                </a:solidFill>
                <a:latin typeface="Courier New" pitchFamily="49" charset="0"/>
              </a:rPr>
              <a:t>getElementById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method:</a:t>
            </a:r>
            <a:br>
              <a:rPr lang="en-US" sz="3200" dirty="0"/>
            </a:br>
            <a:r>
              <a:rPr lang="en-US" sz="3200" dirty="0" err="1">
                <a:latin typeface="Courier New" pitchFamily="49" charset="0"/>
              </a:rPr>
              <a:t>document.getElementById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err="1">
                <a:latin typeface="Courier New" pitchFamily="49" charset="0"/>
              </a:rPr>
              <a:t>pushMe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Checkboxes and radio button can be accessed through an </a:t>
            </a:r>
            <a:r>
              <a:rPr lang="en-US" sz="2000" b="1" dirty="0">
                <a:solidFill>
                  <a:srgbClr val="FF0000"/>
                </a:solidFill>
              </a:rPr>
              <a:t>implicit array</a:t>
            </a:r>
            <a:r>
              <a:rPr lang="en-US" sz="2000" b="1" dirty="0"/>
              <a:t>, which has their name, e.g.: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&lt;form id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olives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tomatoes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&lt;/form&gt;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for (index = 0; index &lt; </a:t>
            </a:r>
            <a:r>
              <a:rPr lang="en-US" sz="2000" dirty="0" err="1">
                <a:latin typeface="Courier New" pitchFamily="49" charset="0"/>
              </a:rPr>
              <a:t>dom.toppings.length</a:t>
            </a:r>
            <a:r>
              <a:rPr lang="en-US" sz="20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if (</a:t>
            </a:r>
            <a:r>
              <a:rPr lang="en-US" sz="2000" dirty="0" err="1">
                <a:latin typeface="Courier New" pitchFamily="49" charset="0"/>
              </a:rPr>
              <a:t>dom.toppings</a:t>
            </a:r>
            <a:r>
              <a:rPr lang="en-US" sz="20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6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7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Event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notification that something specific has occurred, either with the browser or an action of the browser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 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a script that is implicitly executed in response to the appearance of an event</a:t>
            </a:r>
          </a:p>
          <a:p>
            <a:endParaRPr lang="en-US" dirty="0"/>
          </a:p>
          <a:p>
            <a:r>
              <a:rPr lang="en-US" dirty="0"/>
              <a:t>The process of connecting an event handler to an event is called </a:t>
            </a:r>
            <a:r>
              <a:rPr lang="en-US" b="1" i="1" dirty="0">
                <a:solidFill>
                  <a:srgbClr val="FF0000"/>
                </a:solidFill>
              </a:rPr>
              <a:t>registration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2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occur in a web page have an </a:t>
            </a:r>
            <a:r>
              <a:rPr lang="en-US" b="1" i="1" dirty="0">
                <a:solidFill>
                  <a:srgbClr val="FF0000"/>
                </a:solidFill>
              </a:rPr>
              <a:t>event name </a:t>
            </a:r>
            <a:r>
              <a:rPr lang="en-US" dirty="0"/>
              <a:t>and a corresponding </a:t>
            </a:r>
            <a:r>
              <a:rPr lang="en-US" b="1" i="1" dirty="0">
                <a:solidFill>
                  <a:srgbClr val="FF0000"/>
                </a:solidFill>
              </a:rPr>
              <a:t>tag attribute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b="1" dirty="0">
                <a:latin typeface="Courier New" pitchFamily="49" charset="0"/>
              </a:rPr>
              <a:t>click</a:t>
            </a:r>
            <a:r>
              <a:rPr lang="en-US" dirty="0"/>
              <a:t>  is the name of an event that occurs when the user presses his mouse button onto a HTML element</a:t>
            </a:r>
          </a:p>
          <a:p>
            <a:r>
              <a:rPr lang="en-US" b="1" dirty="0" err="1">
                <a:latin typeface="Courier New" pitchFamily="49" charset="0"/>
              </a:rPr>
              <a:t>onclick</a:t>
            </a:r>
            <a:r>
              <a:rPr lang="en-US" dirty="0"/>
              <a:t>  is the name of the tag attribute associated with that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17788"/>
              </p:ext>
            </p:extLst>
          </p:nvPr>
        </p:nvGraphicFramePr>
        <p:xfrm>
          <a:off x="685800" y="1219201"/>
          <a:ext cx="7772400" cy="53506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4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Event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Tag Attribute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change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onchange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dblclick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ondblclick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keypress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onkeypress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mousemove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mouseout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reset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onreset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onselect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submit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onsubmit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unload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onunload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05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ways of </a:t>
            </a:r>
            <a:r>
              <a:rPr lang="en-US" b="1" dirty="0"/>
              <a:t>assigning handlers for an event: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way is to </a:t>
            </a:r>
            <a:r>
              <a:rPr lang="en-US" dirty="0">
                <a:solidFill>
                  <a:srgbClr val="7030A0"/>
                </a:solidFill>
              </a:rPr>
              <a:t>assign an event handler script to an event tag attribute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onclick</a:t>
            </a:r>
            <a:r>
              <a:rPr lang="en-US" sz="2400" dirty="0">
                <a:latin typeface="Courier New" pitchFamily="49" charset="0"/>
              </a:rPr>
              <a:t> = "alert('Mouse click!');"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assign a function to an event tag attribute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</a:rPr>
              <a:t>();"</a:t>
            </a: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Alternatively, you can </a:t>
            </a:r>
            <a:r>
              <a:rPr lang="en-US" dirty="0">
                <a:solidFill>
                  <a:srgbClr val="7030A0"/>
                </a:solidFill>
              </a:rPr>
              <a:t>assign a function name using JavaScript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/>
              <a:t>Note the syntax:  no quotes or parameter list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writing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use </a:t>
            </a:r>
            <a:r>
              <a:rPr lang="en-US" sz="2800" dirty="0" err="1">
                <a:latin typeface="Courier New" pitchFamily="49" charset="0"/>
              </a:rPr>
              <a:t>document.write</a:t>
            </a:r>
            <a:r>
              <a:rPr lang="en-US" dirty="0"/>
              <a:t> in an event handler, because the output may go on top of the display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attribute can appear in several different tags</a:t>
            </a:r>
          </a:p>
          <a:p>
            <a:r>
              <a:rPr lang="en-US" dirty="0"/>
              <a:t>Example: 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attribute can be in </a:t>
            </a:r>
            <a:r>
              <a:rPr lang="en-US" sz="2800" dirty="0">
                <a:latin typeface="Courier New" pitchFamily="49" charset="0"/>
              </a:rPr>
              <a:t>&lt;a&gt;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&lt;input&gt;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3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HTML documents are 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can reference HTML elements from JavaScript, create them, and modify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handle events that occur in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navigator object and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050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Handlers for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5800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unload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times, you may want to do some </a:t>
            </a:r>
            <a:r>
              <a:rPr lang="en-US" b="1" dirty="0">
                <a:solidFill>
                  <a:srgbClr val="7030A0"/>
                </a:solidFill>
              </a:rPr>
              <a:t>initialization</a:t>
            </a:r>
            <a:r>
              <a:rPr lang="en-US" dirty="0"/>
              <a:t> when a page loads or </a:t>
            </a:r>
            <a:r>
              <a:rPr lang="en-US" b="1" dirty="0">
                <a:solidFill>
                  <a:srgbClr val="7030A0"/>
                </a:solidFill>
              </a:rPr>
              <a:t>cleanup</a:t>
            </a:r>
            <a:r>
              <a:rPr lang="en-US" dirty="0"/>
              <a:t> after the page unloads</a:t>
            </a:r>
          </a:p>
          <a:p>
            <a:endParaRPr lang="en-US" dirty="0"/>
          </a:p>
          <a:p>
            <a:r>
              <a:rPr lang="en-US" dirty="0"/>
              <a:t>This can be done by registering load and unload event handlers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event </a:t>
            </a:r>
            <a:r>
              <a:rPr lang="en-US" dirty="0"/>
              <a:t>is triggered when the loading of a document is completed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unload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event </a:t>
            </a:r>
            <a:r>
              <a:rPr lang="en-US" dirty="0">
                <a:sym typeface="Wingdings" pitchFamily="2" charset="2"/>
              </a:rPr>
              <a:t>is typically used to do some cleanup before a document is unloaded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common to set the handler by setting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onload</a:t>
            </a:r>
            <a:r>
              <a:rPr lang="en-US" dirty="0">
                <a:sym typeface="Wingdings" pitchFamily="2" charset="2"/>
              </a:rPr>
              <a:t> tag attribute of the </a:t>
            </a:r>
            <a:r>
              <a:rPr lang="en-US" b="1" dirty="0">
                <a:sym typeface="Wingdings" pitchFamily="2" charset="2"/>
              </a:rPr>
              <a:t>body element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9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load.html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6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Button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 from (plain) buttons:</a:t>
            </a:r>
          </a:p>
          <a:p>
            <a:endParaRPr lang="en-US" dirty="0"/>
          </a:p>
          <a:p>
            <a:r>
              <a:rPr lang="en-US" dirty="0"/>
              <a:t>just use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property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&lt;input type=button value="Press me" 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dostuff</a:t>
            </a:r>
            <a:r>
              <a:rPr lang="en-US">
                <a:latin typeface="Courier New" pitchFamily="49" charset="0"/>
              </a:rPr>
              <a:t>()"&gt;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352800" y="3888432"/>
            <a:ext cx="609600" cy="914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81200" y="4802832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function defined in the &lt;head&gt;</a:t>
            </a:r>
          </a:p>
        </p:txBody>
      </p:sp>
    </p:spTree>
    <p:extLst>
      <p:ext uri="{BB962C8B-B14F-4D97-AF65-F5344CB8AC3E}">
        <p14:creationId xmlns:p14="http://schemas.microsoft.com/office/powerpoint/2010/main" val="179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Useful textbox and password element events: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 </a:t>
            </a:r>
            <a:r>
              <a:rPr lang="en-US" dirty="0"/>
              <a:t>events occur when the element acquires or loses focus, respectively.</a:t>
            </a:r>
          </a:p>
          <a:p>
            <a:endParaRPr lang="en-US" dirty="0"/>
          </a:p>
          <a:p>
            <a:r>
              <a:rPr lang="en-US" dirty="0"/>
              <a:t>One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:  prevent illicit changes to a text box, e.g.: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this.blur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();”</a:t>
            </a:r>
            <a:endParaRPr lang="en-US" sz="3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nochange.html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event: detect when user enters text into the textbox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check for </a:t>
            </a:r>
            <a:r>
              <a:rPr lang="en-US"/>
              <a:t>proper formatting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is the string property containing the text in the textbox</a:t>
            </a:r>
          </a:p>
          <a:p>
            <a:endParaRPr lang="en-US" sz="2400" dirty="0"/>
          </a:p>
          <a:p>
            <a:r>
              <a:rPr lang="en-US" sz="2400" dirty="0"/>
              <a:t>The handler can check the format using a </a:t>
            </a:r>
            <a:r>
              <a:rPr lang="en-US" sz="2400" dirty="0">
                <a:solidFill>
                  <a:srgbClr val="7030A0"/>
                </a:solidFill>
              </a:rPr>
              <a:t>regular expression</a:t>
            </a:r>
            <a:r>
              <a:rPr lang="en-US" sz="2400" dirty="0"/>
              <a:t>, e.g.: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myPhone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document.getElementById</a:t>
            </a:r>
            <a:r>
              <a:rPr lang="en-US" sz="1900" dirty="0">
                <a:latin typeface="Courier New" pitchFamily="49" charset="0"/>
              </a:rPr>
              <a:t>(“phone”);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myPhone.value.search</a:t>
            </a:r>
            <a:r>
              <a:rPr lang="en-US" sz="1900" dirty="0">
                <a:latin typeface="Courier New" pitchFamily="49" charset="0"/>
              </a:rPr>
              <a:t>(/^\d{3}-\d{3}-\d{4}$/);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!= 0) {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alert(“Wrong format! Correct form is: </a:t>
            </a:r>
            <a:r>
              <a:rPr lang="en-US" sz="1900" dirty="0" err="1">
                <a:latin typeface="Courier New" pitchFamily="49" charset="0"/>
              </a:rPr>
              <a:t>ddd-ddd-dddd</a:t>
            </a:r>
            <a:r>
              <a:rPr lang="en-US" sz="1900" dirty="0">
                <a:latin typeface="Courier New" pitchFamily="49" charset="0"/>
              </a:rPr>
              <a:t>”);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false;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 else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true;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Checking form input is a good use of JavaScript, because it </a:t>
            </a:r>
            <a:r>
              <a:rPr lang="en-US" b="1" dirty="0"/>
              <a:t>finds errors in form input before it is sent to the server for processing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saves both Server time and Internet time</a:t>
            </a:r>
          </a:p>
          <a:p>
            <a:endParaRPr lang="en-US" dirty="0"/>
          </a:p>
          <a:p>
            <a:r>
              <a:rPr lang="en-US" dirty="0"/>
              <a:t>Things that must be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  <a:r>
              <a:rPr lang="en-US" dirty="0"/>
              <a:t> the error and produce an </a:t>
            </a:r>
            <a:r>
              <a:rPr lang="en-US" sz="2600" dirty="0">
                <a:latin typeface="Courier New" pitchFamily="49" charset="0"/>
              </a:rPr>
              <a:t>alert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Inform</a:t>
            </a:r>
            <a:r>
              <a:rPr lang="en-US" dirty="0"/>
              <a:t> the user of the error and present the correct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To keep the form active after the event handler is finished, the handler must return </a:t>
            </a:r>
            <a:r>
              <a:rPr lang="en-US" sz="3000" dirty="0">
                <a:latin typeface="Courier New" pitchFamily="49" charset="0"/>
              </a:rPr>
              <a:t>false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4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pswd_chk.html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validator.html</a:t>
            </a:r>
          </a:p>
        </p:txBody>
      </p:sp>
    </p:spTree>
    <p:extLst>
      <p:ext uri="{BB962C8B-B14F-4D97-AF65-F5344CB8AC3E}">
        <p14:creationId xmlns:p14="http://schemas.microsoft.com/office/powerpoint/2010/main" val="41449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/>
              <a:t>Yahtzee Dice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pPr algn="ctr"/>
            <a:r>
              <a:rPr lang="en-US" dirty="0"/>
              <a:t>Yahtzee Dice with External 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 Format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b="1" dirty="0"/>
              <a:t>HTML5 made validation easier.</a:t>
            </a:r>
          </a:p>
          <a:p>
            <a:r>
              <a:rPr lang="en-US" dirty="0"/>
              <a:t>-it introduced </a:t>
            </a:r>
            <a:r>
              <a:rPr lang="en-US" b="1" i="1" dirty="0">
                <a:solidFill>
                  <a:srgbClr val="FF0000"/>
                </a:solidFill>
              </a:rPr>
              <a:t>self-validating input types</a:t>
            </a:r>
            <a:r>
              <a:rPr lang="en-US" dirty="0"/>
              <a:t>, e.g.: 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type=“email” placeholder=name@domain.com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Format is checked whenever the user presses 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eliminates the need for JavaScript input validation in most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</a:t>
            </a:r>
            <a:r>
              <a:rPr lang="en-US" sz="2000" b="1" dirty="0"/>
              <a:t>Not all browsers support the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radio buttons</a:t>
            </a:r>
            <a:r>
              <a:rPr lang="en-US" dirty="0"/>
              <a:t>, the easy way is to </a:t>
            </a:r>
          </a:p>
          <a:p>
            <a:r>
              <a:rPr lang="en-US" dirty="0">
                <a:solidFill>
                  <a:srgbClr val="7030A0"/>
                </a:solidFill>
              </a:rPr>
              <a:t>register the handler in the markup</a:t>
            </a:r>
            <a:endParaRPr lang="en-US" dirty="0"/>
          </a:p>
          <a:p>
            <a:r>
              <a:rPr lang="en-US" dirty="0"/>
              <a:t>(use a parameter to differentiate which button was set)</a:t>
            </a:r>
          </a:p>
          <a:p>
            <a:endParaRPr lang="en-US" dirty="0"/>
          </a:p>
          <a:p>
            <a:r>
              <a:rPr lang="en-US" dirty="0"/>
              <a:t>e.g., if 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the name of the handler and the value of a button is 172, then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(172)"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2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 the handler is registered in the JavaScript:</a:t>
            </a:r>
          </a:p>
          <a:p>
            <a:pPr marL="0" lvl="1" indent="0">
              <a:buNone/>
            </a:pPr>
            <a:r>
              <a:rPr lang="en-US" b="1" dirty="0"/>
              <a:t>iterate through the button array and determine the checked value.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 multistep process:</a:t>
            </a:r>
          </a:p>
          <a:p>
            <a:pPr marL="0" lvl="1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2060"/>
                </a:solidFill>
              </a:rPr>
              <a:t>Assign the address of the handler function to the event property </a:t>
            </a:r>
            <a:r>
              <a:rPr lang="en-US" dirty="0"/>
              <a:t>of the JavaScript object associated with the HTML element, e.g.:</a:t>
            </a:r>
          </a:p>
          <a:p>
            <a:pPr marL="457200" lvl="1" indent="0">
              <a:buNone/>
            </a:pPr>
            <a:r>
              <a:rPr lang="en-US" dirty="0"/>
              <a:t>If the name of the buttons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planeButton</a:t>
            </a:r>
            <a:r>
              <a:rPr lang="en-US" dirty="0">
                <a:cs typeface="Courier New" pitchFamily="49" charset="0"/>
              </a:rPr>
              <a:t>, then we write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Note:</a:t>
            </a:r>
          </a:p>
          <a:p>
            <a:pPr marL="0" lvl="1" indent="0">
              <a:buNone/>
            </a:pPr>
            <a:r>
              <a:rPr lang="en-US" sz="1700" dirty="0"/>
              <a:t>This registration </a:t>
            </a:r>
            <a:r>
              <a:rPr lang="en-US" sz="1700" b="1" dirty="0"/>
              <a:t>must follow both the handler function and the HTML form.</a:t>
            </a:r>
          </a:p>
          <a:p>
            <a:pPr marL="0" lvl="1" indent="0">
              <a:buNone/>
            </a:pPr>
            <a:r>
              <a:rPr lang="en-US" sz="1700" dirty="0"/>
              <a:t>If this is done for a radio button group, </a:t>
            </a:r>
            <a:r>
              <a:rPr lang="en-US" sz="1700" b="1" dirty="0"/>
              <a:t>each element of the array must be assigned.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9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2. We can then implement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to determine whether which button is clicked by </a:t>
            </a:r>
            <a:r>
              <a:rPr lang="en-US" dirty="0">
                <a:solidFill>
                  <a:srgbClr val="7030A0"/>
                </a:solidFill>
              </a:rPr>
              <a:t>examining the checked property of each radio button object</a:t>
            </a:r>
            <a:r>
              <a:rPr lang="en-US" dirty="0"/>
              <a:t>, e.g.: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 = 0; 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index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[index].checked)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plane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[index].value;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disadvantage of specifying handlers by assigning them to event properties is that there is </a:t>
            </a:r>
            <a:r>
              <a:rPr lang="en-US" dirty="0">
                <a:solidFill>
                  <a:srgbClr val="7030A0"/>
                </a:solidFill>
              </a:rPr>
              <a:t>no way to use parameters</a:t>
            </a:r>
          </a:p>
          <a:p>
            <a:endParaRPr lang="en-US" dirty="0"/>
          </a:p>
          <a:p>
            <a:r>
              <a:rPr lang="en-US" dirty="0"/>
              <a:t>So why do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good to keep HTML and JavaScript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could be changed during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6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radio_click.html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radio_click2.html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different browsers support different features, we need to be able to </a:t>
            </a:r>
            <a:r>
              <a:rPr lang="en-US" dirty="0">
                <a:solidFill>
                  <a:srgbClr val="7030A0"/>
                </a:solidFill>
              </a:rPr>
              <a:t>detect the browser used by the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browser used can be accessed through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useful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appName</a:t>
            </a:r>
            <a:r>
              <a:rPr lang="en-US" dirty="0"/>
              <a:t> property has the browser’s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appVersion</a:t>
            </a:r>
            <a:r>
              <a:rPr lang="en-US" dirty="0"/>
              <a:t> property has the version 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/>
              <a:t>Note: the </a:t>
            </a:r>
            <a:r>
              <a:rPr lang="en-US" sz="1900" dirty="0" err="1">
                <a:latin typeface="Courier New" pitchFamily="49" charset="0"/>
              </a:rPr>
              <a:t>addVersion</a:t>
            </a:r>
            <a:r>
              <a:rPr lang="en-US" sz="1900" dirty="0"/>
              <a:t> may not tell you </a:t>
            </a:r>
            <a:r>
              <a:rPr lang="en-US" sz="1900"/>
              <a:t>exactly what you need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Microsoft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IE9 to 5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Firefox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Firefox to 5.0 (?) and the name to Netscape (?)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navigate.html</a:t>
            </a:r>
          </a:p>
        </p:txBody>
      </p:sp>
    </p:spTree>
    <p:extLst>
      <p:ext uri="{BB962C8B-B14F-4D97-AF65-F5344CB8AC3E}">
        <p14:creationId xmlns:p14="http://schemas.microsoft.com/office/powerpoint/2010/main" val="3439168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6424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b="1" dirty="0">
                <a:solidFill>
                  <a:srgbClr val="FF0000"/>
                </a:solidFill>
              </a:rPr>
              <a:t> element </a:t>
            </a:r>
            <a:r>
              <a:rPr lang="en-US" sz="2000" dirty="0"/>
              <a:t>is a new element introduced by HTML5 to support graphics and animations.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creates a rectangle into which bit-mapped graphics can be drawn using JavaScript.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It’s optional attributes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attribute is necessary if something will be drawn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&lt;canvas id = ″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″ height = ″200″ width = ″400″&gt;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Your browser does not support the canvas element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&lt;/canvas&gt;</a:t>
            </a: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8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83409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circles.html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rects.html</a:t>
            </a:r>
          </a:p>
        </p:txBody>
      </p:sp>
    </p:spTree>
    <p:extLst>
      <p:ext uri="{BB962C8B-B14F-4D97-AF65-F5344CB8AC3E}">
        <p14:creationId xmlns:p14="http://schemas.microsoft.com/office/powerpoint/2010/main" val="15579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3049668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is a hierarchical model, i.e., it </a:t>
            </a:r>
            <a:r>
              <a:rPr lang="en-US" b="1" dirty="0"/>
              <a:t>has a tree structure</a:t>
            </a:r>
          </a:p>
          <a:p>
            <a:endParaRPr lang="en-US" dirty="0"/>
          </a:p>
          <a:p>
            <a:r>
              <a:rPr lang="en-US" dirty="0"/>
              <a:t>You can traverse this tree by accessing different object properties: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parentNode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previousSibling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nextSibling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firstChild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childNodes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lastChild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7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example, if there is an unordered list with the 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, the number of list items in the list can be displayed with:</a:t>
            </a:r>
          </a:p>
          <a:p>
            <a:pPr>
              <a:defRPr/>
            </a:pP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dom.childNodes.length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("Number of list items is: " +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tree can also be modified using different methods: </a:t>
            </a:r>
          </a:p>
          <a:p>
            <a:pPr indent="-285750">
              <a:defRPr/>
            </a:pPr>
            <a:r>
              <a:rPr lang="en-US" dirty="0" err="1">
                <a:latin typeface="Courier New" pitchFamily="49" charset="0"/>
              </a:rPr>
              <a:t>insertBefore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replaceChild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removeChild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appendChild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6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3464445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Document Object Model version 2 (DOM2) </a:t>
            </a:r>
            <a:r>
              <a:rPr lang="en-US" dirty="0"/>
              <a:t>introduced a new way of handling events</a:t>
            </a:r>
          </a:p>
          <a:p>
            <a:endParaRPr lang="en-US" dirty="0"/>
          </a:p>
          <a:p>
            <a:r>
              <a:rPr lang="en-US" dirty="0"/>
              <a:t>In DOM2, events </a:t>
            </a:r>
            <a:r>
              <a:rPr lang="en-US" b="1" i="1" dirty="0">
                <a:solidFill>
                  <a:srgbClr val="FF0000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the document tree from the </a:t>
            </a:r>
            <a:r>
              <a:rPr lang="en-US" dirty="0">
                <a:solidFill>
                  <a:srgbClr val="7030A0"/>
                </a:solidFill>
              </a:rPr>
              <a:t>root of the tree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target element </a:t>
            </a:r>
            <a:r>
              <a:rPr lang="en-US" dirty="0"/>
              <a:t>and back</a:t>
            </a:r>
          </a:p>
          <a:p>
            <a:endParaRPr lang="en-US" dirty="0"/>
          </a:p>
          <a:p>
            <a:r>
              <a:rPr lang="en-US" dirty="0"/>
              <a:t>At each point, events can be </a:t>
            </a:r>
            <a:r>
              <a:rPr lang="en-US" b="1" dirty="0"/>
              <a:t>captured</a:t>
            </a:r>
            <a:r>
              <a:rPr lang="en-US" dirty="0"/>
              <a:t> and </a:t>
            </a:r>
            <a:r>
              <a:rPr lang="en-US" b="1" dirty="0"/>
              <a:t>handled</a:t>
            </a:r>
            <a:r>
              <a:rPr lang="en-US" dirty="0"/>
              <a:t> or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Browser automatically pass an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b="1" dirty="0">
                <a:solidFill>
                  <a:srgbClr val="FF0000"/>
                </a:solidFill>
              </a:rPr>
              <a:t> object </a:t>
            </a:r>
            <a:r>
              <a:rPr lang="en-US" dirty="0"/>
              <a:t>to each event handler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Event object provides properties </a:t>
            </a:r>
            <a:r>
              <a:rPr lang="en-US" dirty="0"/>
              <a:t>associated with the event that occurred,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mouse button was clicked?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screen coordinates of the cursor?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node of the document tree where the event is created is called the </a:t>
            </a:r>
            <a:r>
              <a:rPr lang="en-US" b="1" i="1" dirty="0">
                <a:solidFill>
                  <a:srgbClr val="FF0000"/>
                </a:solidFill>
              </a:rPr>
              <a:t>target node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capturing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phase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 begin at the root and move toward the target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Registered and enabled event handlers at nodes along the way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target node phase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registered but not enabled handlers there for the event, they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bubbling phase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phase)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 goes back to the root; all encountered registered but not enabled handlers are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42657" cy="4483101"/>
          </a:xfrm>
        </p:spPr>
      </p:pic>
      <p:sp>
        <p:nvSpPr>
          <p:cNvPr id="3" name="TextBox 2"/>
          <p:cNvSpPr txBox="1"/>
          <p:nvPr/>
        </p:nvSpPr>
        <p:spPr>
          <a:xfrm>
            <a:off x="609600" y="115541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Event propagation example:</a:t>
            </a:r>
          </a:p>
        </p:txBody>
      </p:sp>
    </p:spTree>
    <p:extLst>
      <p:ext uri="{BB962C8B-B14F-4D97-AF65-F5344CB8AC3E}">
        <p14:creationId xmlns:p14="http://schemas.microsoft.com/office/powerpoint/2010/main" val="774146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few notes about DOM 2 events handling: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 all events bubble </a:t>
            </a:r>
            <a:r>
              <a:rPr lang="en-US" dirty="0"/>
              <a:t>(e.g., </a:t>
            </a:r>
            <a:r>
              <a:rPr lang="en-US" sz="2800" dirty="0">
                <a:latin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unload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handler can stop further event propagation by calling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stopPropagation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800" dirty="0"/>
              <a:t> </a:t>
            </a: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2 model uses the </a:t>
            </a:r>
            <a:r>
              <a:rPr lang="en-US" sz="2800" dirty="0">
                <a:latin typeface="Courier New" pitchFamily="49" charset="0"/>
              </a:rPr>
              <a:t>Event</a:t>
            </a:r>
            <a:r>
              <a:rPr lang="en-US" dirty="0"/>
              <a:t> object method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preventDefault</a:t>
            </a:r>
            <a:r>
              <a:rPr lang="en-US" dirty="0"/>
              <a:t> to stop default operations, such as submission of a form, if an error has been detected</a:t>
            </a:r>
          </a:p>
        </p:txBody>
      </p:sp>
    </p:spTree>
    <p:extLst>
      <p:ext uri="{BB962C8B-B14F-4D97-AF65-F5344CB8AC3E}">
        <p14:creationId xmlns:p14="http://schemas.microsoft.com/office/powerpoint/2010/main" val="24488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Document Object Model (DOM) </a:t>
            </a:r>
            <a:r>
              <a:rPr lang="en-US" dirty="0"/>
              <a:t>is an abstract model that defines the interface between HTML documents and application programs—an API</a:t>
            </a:r>
          </a:p>
          <a:p>
            <a:endParaRPr lang="en-US" dirty="0"/>
          </a:p>
          <a:p>
            <a:r>
              <a:rPr lang="en-US" dirty="0"/>
              <a:t>Documents in the DOM have a </a:t>
            </a:r>
            <a:r>
              <a:rPr lang="en-US" dirty="0">
                <a:solidFill>
                  <a:srgbClr val="7030A0"/>
                </a:solidFill>
              </a:rPr>
              <a:t>treelike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791200" cy="3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Event handler registration </a:t>
            </a:r>
            <a:r>
              <a:rPr lang="en-US" dirty="0"/>
              <a:t>is done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3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of the event, as a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Boolean value that specifies whether the event is enabled during the capturing phase</a:t>
            </a:r>
          </a:p>
          <a:p>
            <a:endParaRPr lang="en-US" dirty="0"/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</a:rPr>
              <a:t>node.addEventListener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change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chkName</a:t>
            </a:r>
            <a:r>
              <a:rPr lang="en-US" sz="2000" dirty="0">
                <a:latin typeface="Courier New" pitchFamily="49" charset="0"/>
              </a:rPr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Some useful tips: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7030A0"/>
                </a:solidFill>
              </a:rPr>
              <a:t>temporary handler </a:t>
            </a:r>
            <a:r>
              <a:rPr lang="en-US" sz="2200" dirty="0"/>
              <a:t>can be created by registering it and then unregistering it with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removeEventListener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currentTarget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property of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200" dirty="0"/>
              <a:t> always references the object on which the handler is being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MouseEvent</a:t>
            </a:r>
            <a:r>
              <a:rPr lang="en-US" sz="2200" dirty="0" err="1"/>
              <a:t>s</a:t>
            </a:r>
            <a:r>
              <a:rPr lang="en-US" sz="2200" dirty="0"/>
              <a:t> have two properties,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sz="2200" dirty="0"/>
              <a:t>, that have the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coordinates of the mouse cursor, relative to the upper left corner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514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validator2.html</a:t>
            </a:r>
          </a:p>
        </p:txBody>
      </p:sp>
    </p:spTree>
    <p:extLst>
      <p:ext uri="{BB962C8B-B14F-4D97-AF65-F5344CB8AC3E}">
        <p14:creationId xmlns:p14="http://schemas.microsoft.com/office/powerpoint/2010/main" val="3826488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pages are represented by the DOM, which has a tree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elements can be accessed by the DOM address, the element name, or 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that occur in the web page can be handled by assigning a function to either a corresponding tag attribute or using the </a:t>
            </a:r>
            <a:r>
              <a:rPr lang="en-US" dirty="0" err="1"/>
              <a:t>addEventListener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elements can be traversed, added, modified, or removed using appropriate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DOM2, events propagate through a three stage process of capturing, target node, and bubbling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navigator object can be used to get information about user's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canvas element can be used to draw to the screen through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</a:t>
            </a:r>
            <a:r>
              <a:rPr lang="en-US" b="1" dirty="0">
                <a:solidFill>
                  <a:srgbClr val="00B050"/>
                </a:solidFill>
              </a:rPr>
              <a:t> JavaScript objects</a:t>
            </a:r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HTML attributes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 </a:t>
            </a:r>
            <a:r>
              <a:rPr lang="en-US" b="1" dirty="0">
                <a:solidFill>
                  <a:srgbClr val="00B050"/>
                </a:solidFill>
              </a:rPr>
              <a:t>JavaScript properties</a:t>
            </a:r>
          </a:p>
          <a:p>
            <a:pPr indent="-228600"/>
            <a:endParaRPr lang="en-US" dirty="0"/>
          </a:p>
          <a:p>
            <a:pPr indent="-228600"/>
            <a:r>
              <a:rPr lang="en-US" b="1" dirty="0"/>
              <a:t>Example: 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"text" name = "address"&gt;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would be represented as an object with two properties,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with the values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/>
              <a:t>" and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dirty="0"/>
              <a:t>"  </a:t>
            </a:r>
          </a:p>
          <a:p>
            <a:endParaRPr lang="en-US" dirty="0"/>
          </a:p>
          <a:p>
            <a:r>
              <a:rPr lang="en-US" sz="2000" dirty="0"/>
              <a:t>Note: Chrome offers </a:t>
            </a:r>
            <a:r>
              <a:rPr lang="en-US" sz="2000" dirty="0" err="1"/>
              <a:t>DevTools</a:t>
            </a:r>
            <a:r>
              <a:rPr lang="en-US" sz="2000" dirty="0"/>
              <a:t> that can show the tree of a document and other useful information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8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table2.html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50292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Window</a:t>
            </a:r>
            <a:r>
              <a:rPr lang="en-US" sz="2200" b="1" dirty="0">
                <a:solidFill>
                  <a:srgbClr val="FF0000"/>
                </a:solidFill>
              </a:rPr>
              <a:t> object </a:t>
            </a:r>
            <a:r>
              <a:rPr lang="en-US" sz="2200" dirty="0"/>
              <a:t>represents the window in which the browser displays documents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provides the largest enclosing referencing environment for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global variables are properties of </a:t>
            </a:r>
            <a:r>
              <a:rPr lang="en-US" sz="2200" dirty="0">
                <a:latin typeface="Courier New" pitchFamily="49" charset="0"/>
              </a:rPr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Has some implicitly defined properties:</a:t>
            </a:r>
          </a:p>
          <a:p>
            <a:r>
              <a:rPr lang="en-US" sz="2200" b="1" dirty="0">
                <a:latin typeface="Courier New" pitchFamily="49" charset="0"/>
              </a:rPr>
              <a:t>document</a:t>
            </a:r>
            <a:r>
              <a:rPr lang="en-US" sz="2200" dirty="0"/>
              <a:t> - a reference to the </a:t>
            </a:r>
            <a:r>
              <a:rPr lang="en-US" sz="2200" dirty="0">
                <a:latin typeface="Courier New" pitchFamily="49" charset="0"/>
              </a:rPr>
              <a:t>Document</a:t>
            </a:r>
            <a:r>
              <a:rPr lang="en-US" sz="2200" dirty="0"/>
              <a:t> object that the window displays</a:t>
            </a:r>
          </a:p>
          <a:p>
            <a:r>
              <a:rPr lang="en-US" sz="2200" b="1" dirty="0">
                <a:latin typeface="Courier New" pitchFamily="49" charset="0"/>
              </a:rPr>
              <a:t>history </a:t>
            </a:r>
            <a:r>
              <a:rPr lang="en-US" sz="2200" dirty="0"/>
              <a:t>- reference to browser history</a:t>
            </a:r>
          </a:p>
          <a:p>
            <a:r>
              <a:rPr lang="en-US" sz="2200" b="1" dirty="0">
                <a:latin typeface="Courier New" pitchFamily="49" charset="0"/>
              </a:rPr>
              <a:t>location </a:t>
            </a:r>
            <a:r>
              <a:rPr lang="en-US" sz="2200" dirty="0"/>
              <a:t>- reference </a:t>
            </a:r>
            <a:r>
              <a:rPr lang="en-US" sz="2200"/>
              <a:t>to current URL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2050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980641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 has: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anchors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links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forms</a:t>
            </a:r>
            <a:r>
              <a:rPr lang="en-US" dirty="0"/>
              <a:t> - an array of references to the forms of the document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latin typeface="Courier New" pitchFamily="49" charset="0"/>
              </a:rPr>
              <a:t>Form</a:t>
            </a:r>
            <a:r>
              <a:rPr lang="en-US" sz="2400" dirty="0"/>
              <a:t> object has an </a:t>
            </a:r>
            <a:r>
              <a:rPr lang="en-US" sz="2400" dirty="0">
                <a:latin typeface="Courier New" pitchFamily="49" charset="0"/>
              </a:rPr>
              <a:t>elements</a:t>
            </a:r>
            <a:r>
              <a:rPr lang="en-US" sz="2400" dirty="0"/>
              <a:t> array, which has references to the form’s elements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11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3571</TotalTime>
  <Words>2277</Words>
  <Application>Microsoft Office PowerPoint</Application>
  <PresentationFormat>On-screen Show (4:3)</PresentationFormat>
  <Paragraphs>408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JavaScript and HTML Documents</vt:lpstr>
      <vt:lpstr>Objectives</vt:lpstr>
      <vt:lpstr>Examples</vt:lpstr>
      <vt:lpstr>Document Object Model</vt:lpstr>
      <vt:lpstr>The Document Object Model</vt:lpstr>
      <vt:lpstr>The Document Object Model</vt:lpstr>
      <vt:lpstr>Examples</vt:lpstr>
      <vt:lpstr> JavaScript Execution Environment</vt:lpstr>
      <vt:lpstr> JavaScript Execution Environment</vt:lpstr>
      <vt:lpstr>Element Access in JavaScript</vt:lpstr>
      <vt:lpstr>Element Access in JavaScript</vt:lpstr>
      <vt:lpstr>Element Access in JavaScript</vt:lpstr>
      <vt:lpstr>Element Access</vt:lpstr>
      <vt:lpstr>Event Handling</vt:lpstr>
      <vt:lpstr>Events and Event Handling</vt:lpstr>
      <vt:lpstr>Webpage Events</vt:lpstr>
      <vt:lpstr>Webpage Events</vt:lpstr>
      <vt:lpstr>Event handler registration</vt:lpstr>
      <vt:lpstr>Notes on writing event handlers</vt:lpstr>
      <vt:lpstr>Event Handlers for Form Elements</vt:lpstr>
      <vt:lpstr>The load and unload Events</vt:lpstr>
      <vt:lpstr>Examples</vt:lpstr>
      <vt:lpstr>Handling Events from Button Elements</vt:lpstr>
      <vt:lpstr>Handling Events from Textbox and Password Elements</vt:lpstr>
      <vt:lpstr>Examples</vt:lpstr>
      <vt:lpstr>End of Session 15</vt:lpstr>
      <vt:lpstr>Handling Events from Textbox and Password Elements</vt:lpstr>
      <vt:lpstr>Handling Events from Textbox and Password Elements</vt:lpstr>
      <vt:lpstr>Examples</vt:lpstr>
      <vt:lpstr>Checking Input Format in HTML5</vt:lpstr>
      <vt:lpstr>Handling Events from Radio Buttons</vt:lpstr>
      <vt:lpstr>Handling Events from Radio Buttons</vt:lpstr>
      <vt:lpstr>Handling Events from Radio Buttons</vt:lpstr>
      <vt:lpstr>Handling Events from Radio Buttons</vt:lpstr>
      <vt:lpstr>Examples</vt:lpstr>
      <vt:lpstr>The navigator object</vt:lpstr>
      <vt:lpstr>Examples</vt:lpstr>
      <vt:lpstr>The Canvas Element</vt:lpstr>
      <vt:lpstr>The canvas Element</vt:lpstr>
      <vt:lpstr>Examples</vt:lpstr>
      <vt:lpstr>DOM Traversal</vt:lpstr>
      <vt:lpstr>DOM Tree Traversal and Modification</vt:lpstr>
      <vt:lpstr>DOM Tree Traversal and Modification</vt:lpstr>
      <vt:lpstr>DOM 2 Event Model</vt:lpstr>
      <vt:lpstr>DOM 2 Event Model</vt:lpstr>
      <vt:lpstr>DOM 2 Event Model</vt:lpstr>
      <vt:lpstr>DOM 2 - Event Propagation</vt:lpstr>
      <vt:lpstr>DOM 2 - Event Propagation</vt:lpstr>
      <vt:lpstr>DOM 2 - Event Model</vt:lpstr>
      <vt:lpstr>DOM 2 Event Handlers</vt:lpstr>
      <vt:lpstr>DOM 2 Event Handlers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610</cp:revision>
  <dcterms:created xsi:type="dcterms:W3CDTF">2012-08-28T17:16:18Z</dcterms:created>
  <dcterms:modified xsi:type="dcterms:W3CDTF">2017-10-02T16:12:26Z</dcterms:modified>
</cp:coreProperties>
</file>