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381" r:id="rId5"/>
    <p:sldId id="466" r:id="rId6"/>
    <p:sldId id="522" r:id="rId7"/>
    <p:sldId id="289" r:id="rId8"/>
    <p:sldId id="506"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467" r:id="rId22"/>
    <p:sldId id="475" r:id="rId23"/>
    <p:sldId id="497" r:id="rId24"/>
    <p:sldId id="490" r:id="rId2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18" d="100"/>
          <a:sy n="118" d="100"/>
        </p:scale>
        <p:origin x="1788" y="90"/>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4/28/2017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947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67900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05297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71950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Additional C# modifiers include: </a:t>
            </a:r>
          </a:p>
          <a:p>
            <a:r>
              <a:rPr lang="en-US" sz="1000" dirty="0"/>
              <a:t>Internal: only code in the same assembly has access</a:t>
            </a:r>
          </a:p>
          <a:p>
            <a:r>
              <a:rPr lang="en-US" sz="1000" dirty="0"/>
              <a:t>Protected Internal: Either code  from the derived type or code in the same assembly has access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4360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744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Very concise, but really doesn’t protect us from the most challenging parts of hiding data.</a:t>
            </a:r>
          </a:p>
          <a:p>
            <a:endParaRPr lang="en-US" sz="1000" dirty="0"/>
          </a:p>
          <a:p>
            <a:r>
              <a:rPr lang="en-US" sz="1200" kern="1200" dirty="0">
                <a:solidFill>
                  <a:schemeClr val="tx1"/>
                </a:solidFill>
                <a:effectLst/>
                <a:latin typeface="+mn-lt"/>
                <a:ea typeface="+mn-ea"/>
                <a:cs typeface="+mn-cs"/>
              </a:rPr>
              <a:t>public</a:t>
            </a:r>
            <a:r>
              <a:rPr lang="en-US" sz="1000" dirty="0"/>
              <a:t> </a:t>
            </a:r>
            <a:r>
              <a:rPr lang="en-US" sz="1200" kern="1200" dirty="0">
                <a:solidFill>
                  <a:schemeClr val="tx1"/>
                </a:solidFill>
                <a:effectLst/>
                <a:latin typeface="+mn-lt"/>
                <a:ea typeface="+mn-ea"/>
                <a:cs typeface="+mn-cs"/>
              </a:rPr>
              <a:t>string</a:t>
            </a:r>
            <a:r>
              <a:rPr lang="en-US" sz="1000" dirty="0"/>
              <a:t> </a:t>
            </a:r>
            <a:r>
              <a:rPr lang="en-US" sz="1000" dirty="0" err="1"/>
              <a:t>FirstName</a:t>
            </a:r>
            <a:r>
              <a:rPr lang="en-US" sz="1000" dirty="0"/>
              <a:t> { </a:t>
            </a:r>
            <a:r>
              <a:rPr lang="en-US" sz="1200" kern="1200" dirty="0">
                <a:solidFill>
                  <a:schemeClr val="tx1"/>
                </a:solidFill>
                <a:effectLst/>
                <a:latin typeface="+mn-lt"/>
                <a:ea typeface="+mn-ea"/>
                <a:cs typeface="+mn-cs"/>
              </a:rPr>
              <a:t>get</a:t>
            </a:r>
            <a:r>
              <a:rPr lang="en-US" sz="1000" dirty="0"/>
              <a:t>; </a:t>
            </a:r>
            <a:r>
              <a:rPr lang="en-US" sz="1200" kern="1200" dirty="0">
                <a:solidFill>
                  <a:schemeClr val="tx1"/>
                </a:solidFill>
                <a:effectLst/>
                <a:latin typeface="+mn-lt"/>
                <a:ea typeface="+mn-ea"/>
                <a:cs typeface="+mn-cs"/>
              </a:rPr>
              <a:t>set</a:t>
            </a:r>
            <a:r>
              <a:rPr lang="en-US" sz="1000" dirty="0"/>
              <a:t>; } = </a:t>
            </a:r>
            <a:r>
              <a:rPr lang="en-US" sz="1200" kern="1200" dirty="0">
                <a:solidFill>
                  <a:schemeClr val="tx1"/>
                </a:solidFill>
                <a:effectLst/>
                <a:latin typeface="+mn-lt"/>
                <a:ea typeface="+mn-ea"/>
                <a:cs typeface="+mn-cs"/>
              </a:rPr>
              <a:t>"Jane"</a:t>
            </a:r>
            <a:r>
              <a:rPr lang="en-US" sz="1000" dirty="0"/>
              <a:t>; </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3897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107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Suggestions</a:t>
            </a:r>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318219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Preview </a:t>
            </a:r>
            <a:r>
              <a:rPr lang="en-US" sz="3600" dirty="0" err="1"/>
              <a:t>HideDataDownloadXML</a:t>
            </a:r>
            <a:r>
              <a:rPr lang="en-US" sz="3600" dirty="0"/>
              <a:t> Example</a:t>
            </a:r>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r>
              <a:rPr lang="en-US" sz="2000" dirty="0"/>
              <a:t>Download HTML and XML files from various URLs</a:t>
            </a:r>
          </a:p>
          <a:p>
            <a:pPr marL="457200" indent="-457200">
              <a:buFont typeface="+mj-lt"/>
              <a:buAutoNum type="arabicPeriod"/>
            </a:pPr>
            <a:r>
              <a:rPr lang="en-US" sz="2000" dirty="0"/>
              <a:t>Get ready for parsing XML</a:t>
            </a:r>
          </a:p>
        </p:txBody>
      </p:sp>
    </p:spTree>
    <p:extLst>
      <p:ext uri="{BB962C8B-B14F-4D97-AF65-F5344CB8AC3E}">
        <p14:creationId xmlns:p14="http://schemas.microsoft.com/office/powerpoint/2010/main" val="169969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solidFill>
                  <a:schemeClr val="bg1">
                    <a:lumMod val="65000"/>
                  </a:schemeClr>
                </a:solidFill>
              </a:rPr>
              <a:t>Review this week’s Assignments</a:t>
            </a:r>
          </a:p>
          <a:p>
            <a:pPr marL="457200" indent="-457200">
              <a:buFont typeface="+mj-lt"/>
              <a:buAutoNum type="arabicPeriod"/>
            </a:pPr>
            <a:r>
              <a:rPr lang="en-US" sz="2000" dirty="0">
                <a:solidFill>
                  <a:schemeClr val="bg1">
                    <a:lumMod val="65000"/>
                  </a:schemeClr>
                </a:solidFill>
              </a:rPr>
              <a:t>Introduce the week’s Learning Objectives</a:t>
            </a:r>
          </a:p>
          <a:p>
            <a:pPr marL="457200" indent="-457200">
              <a:buFont typeface="+mj-lt"/>
              <a:buAutoNum type="arabicPeriod"/>
            </a:pPr>
            <a:r>
              <a:rPr lang="en-US" sz="2000" dirty="0">
                <a:solidFill>
                  <a:schemeClr val="bg1">
                    <a:lumMod val="65000"/>
                  </a:schemeClr>
                </a:solidFill>
              </a:rPr>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32800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t>Review and implement information hiding</a:t>
            </a:r>
          </a:p>
          <a:p>
            <a:pPr marL="457200" indent="-457200">
              <a:buFont typeface="+mj-lt"/>
              <a:buAutoNum type="arabicPeriod"/>
            </a:pPr>
            <a:r>
              <a:rPr lang="en-US" sz="2000" dirty="0"/>
              <a:t>Download documents from remote Web (HTTP) servers</a:t>
            </a:r>
          </a:p>
          <a:p>
            <a:pPr marL="457200" indent="-457200">
              <a:buFont typeface="+mj-lt"/>
              <a:buAutoNum type="arabicPeriod"/>
            </a:pPr>
            <a:r>
              <a:rPr lang="en-US" sz="2000" dirty="0"/>
              <a:t>Parse data expressed in XML format</a:t>
            </a:r>
          </a:p>
          <a:p>
            <a:pPr marL="457200" indent="-457200">
              <a:buFont typeface="+mj-lt"/>
              <a:buAutoNum type="arabicPeriod"/>
            </a:pPr>
            <a:r>
              <a:rPr lang="en-US" sz="2000" dirty="0"/>
              <a:t>Perform basic drawing operations</a:t>
            </a:r>
          </a:p>
          <a:p>
            <a:pPr marL="457200" indent="-457200">
              <a:buFont typeface="+mj-lt"/>
              <a:buAutoNum type="arabicPeriod"/>
            </a:pPr>
            <a:r>
              <a:rPr lang="en-US" sz="2000" dirty="0"/>
              <a:t>Separate an application’s functionality among classes</a:t>
            </a:r>
          </a:p>
          <a:p>
            <a:pPr marL="457200" indent="-457200">
              <a:buFont typeface="+mj-lt"/>
              <a:buAutoNum type="arabicPeriod"/>
            </a:pPr>
            <a:r>
              <a:rPr lang="en-US" sz="2000" dirty="0"/>
              <a:t>Separate code among files and libraries that you can reuse in other applications</a:t>
            </a:r>
          </a:p>
          <a:p>
            <a:pPr marL="457200" indent="-457200">
              <a:buFont typeface="+mj-lt"/>
              <a:buAutoNum type="arabicPeriod"/>
            </a:pPr>
            <a:r>
              <a:rPr lang="en-US" sz="2000" dirty="0"/>
              <a:t>Review a Model-View-Controller application</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Encapsulation is used to hide data from outside classes. C# has three primary (five total) types of access modifiers to encapsulate data. In order to better encapsulate our code and implement data hiding prioritize our access modifiers: </a:t>
            </a:r>
          </a:p>
          <a:p>
            <a:pPr marL="457200" indent="-457200">
              <a:buFont typeface="+mj-lt"/>
              <a:buAutoNum type="arabicPeriod"/>
            </a:pPr>
            <a:r>
              <a:rPr lang="en-US" sz="2000" dirty="0"/>
              <a:t>Private: only elements of the same class has access</a:t>
            </a:r>
          </a:p>
          <a:p>
            <a:pPr marL="457200" indent="-457200">
              <a:buFont typeface="+mj-lt"/>
              <a:buAutoNum type="arabicPeriod"/>
            </a:pPr>
            <a:r>
              <a:rPr lang="en-US" sz="2000" dirty="0"/>
              <a:t>Protected: only elements off the same class and descendent classes have access</a:t>
            </a:r>
          </a:p>
          <a:p>
            <a:pPr marL="457200" indent="-457200">
              <a:buFont typeface="+mj-lt"/>
              <a:buAutoNum type="arabicPeriod"/>
            </a:pPr>
            <a:r>
              <a:rPr lang="en-US" sz="2000" dirty="0"/>
              <a:t>Public: any code has access</a:t>
            </a:r>
          </a:p>
          <a:p>
            <a:pPr marL="0" indent="0">
              <a:buNone/>
            </a:pPr>
            <a:endParaRPr lang="en-US" sz="2000" dirty="0"/>
          </a:p>
        </p:txBody>
      </p:sp>
    </p:spTree>
    <p:extLst>
      <p:ext uri="{BB962C8B-B14F-4D97-AF65-F5344CB8AC3E}">
        <p14:creationId xmlns:p14="http://schemas.microsoft.com/office/powerpoint/2010/main" val="250170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Review Java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Setters &amp; Getters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39358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Auto-Implement Properties</a:t>
            </a:r>
          </a:p>
        </p:txBody>
      </p:sp>
      <p:sp>
        <p:nvSpPr>
          <p:cNvPr id="8" name="Content Placeholder 2"/>
          <p:cNvSpPr>
            <a:spLocks noGrp="1"/>
          </p:cNvSpPr>
          <p:nvPr>
            <p:ph idx="1"/>
          </p:nvPr>
        </p:nvSpPr>
        <p:spPr>
          <a:xfrm>
            <a:off x="811621" y="1065009"/>
            <a:ext cx="4932126" cy="4783519"/>
          </a:xfrm>
        </p:spPr>
        <p:txBody>
          <a:bodyPr>
            <a:normAutofit/>
          </a:bodyPr>
          <a:lstStyle/>
          <a:p>
            <a:pPr marL="0" indent="0">
              <a:buNone/>
            </a:pPr>
            <a:r>
              <a:rPr lang="en-US" sz="2000" dirty="0"/>
              <a:t>A property is a member that provides a flexible mechanism to read, write, or compute the value of a private field. Auto-Implement Properties provide a very concise syntax for implanting setters and getters. </a:t>
            </a:r>
          </a:p>
          <a:p>
            <a:pPr marL="0" indent="0">
              <a:buNone/>
            </a:pPr>
            <a:endParaRPr lang="en-US" sz="2000" dirty="0"/>
          </a:p>
        </p:txBody>
      </p:sp>
      <p:pic>
        <p:nvPicPr>
          <p:cNvPr id="4" name="Picture 3"/>
          <p:cNvPicPr>
            <a:picLocks noChangeAspect="1"/>
          </p:cNvPicPr>
          <p:nvPr/>
        </p:nvPicPr>
        <p:blipFill>
          <a:blip r:embed="rId3"/>
          <a:stretch>
            <a:fillRect/>
          </a:stretch>
        </p:blipFill>
        <p:spPr>
          <a:xfrm>
            <a:off x="6617314" y="1122398"/>
            <a:ext cx="4572000" cy="3058778"/>
          </a:xfrm>
          <a:prstGeom prst="rect">
            <a:avLst/>
          </a:prstGeom>
        </p:spPr>
      </p:pic>
    </p:spTree>
    <p:extLst>
      <p:ext uri="{BB962C8B-B14F-4D97-AF65-F5344CB8AC3E}">
        <p14:creationId xmlns:p14="http://schemas.microsoft.com/office/powerpoint/2010/main" val="233961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a:t>
            </a:r>
            <a:r>
              <a:rPr lang="en-US" sz="3600" dirty="0" err="1"/>
              <a:t>Recommedation</a:t>
            </a:r>
            <a:endParaRPr lang="en-US" sz="3600" dirty="0"/>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29204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20249</TotalTime>
  <Words>1129</Words>
  <Application>Microsoft Office PowerPoint</Application>
  <PresentationFormat>Widescreen</PresentationFormat>
  <Paragraphs>142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Object-Oriented Programming Session: Week 7 Session 1  Instructor: Eric Pogue</vt:lpstr>
      <vt:lpstr>Review Questions Assignment</vt:lpstr>
      <vt:lpstr>Review Programming Assignment</vt:lpstr>
      <vt:lpstr>Learning Objectives – Week 7</vt:lpstr>
      <vt:lpstr>Encapsulation &amp; Information Hiding</vt:lpstr>
      <vt:lpstr>Review Java Setters &amp; Getters</vt:lpstr>
      <vt:lpstr>C# Setters &amp; Getters</vt:lpstr>
      <vt:lpstr>C# Auto-Implement Properties</vt:lpstr>
      <vt:lpstr>Encapsulation &amp; Information Hiding Recommedation</vt:lpstr>
      <vt:lpstr>Encapsulation &amp; Information Hiding Suggestions</vt:lpstr>
      <vt:lpstr>Download documents from remote Web (HTTP) servers</vt:lpstr>
      <vt:lpstr>XML</vt:lpstr>
      <vt:lpstr>JSON</vt:lpstr>
      <vt:lpstr>Binary Files</vt:lpstr>
      <vt:lpstr>Parse data expressed in XML format</vt:lpstr>
      <vt:lpstr>Preview HideDataDownloadXML Example</vt:lpstr>
      <vt:lpstr>Object-Oriented Programming Session: Week 7 Session 1  Instructor: Eric Pogue</vt:lpstr>
      <vt:lpstr>End of Session</vt:lpstr>
      <vt:lpstr>End of Session</vt:lpstr>
      <vt:lpstr>End of Session</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520</cp:revision>
  <cp:lastPrinted>2017-04-27T20:38:24Z</cp:lastPrinted>
  <dcterms:created xsi:type="dcterms:W3CDTF">2016-08-15T18:20:40Z</dcterms:created>
  <dcterms:modified xsi:type="dcterms:W3CDTF">2017-04-29T15:55:09Z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