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352" r:id="rId5"/>
    <p:sldId id="342" r:id="rId6"/>
    <p:sldId id="344" r:id="rId7"/>
    <p:sldId id="345" r:id="rId8"/>
    <p:sldId id="346" r:id="rId9"/>
    <p:sldId id="347" r:id="rId10"/>
    <p:sldId id="348" r:id="rId11"/>
    <p:sldId id="350" r:id="rId12"/>
    <p:sldId id="289" r:id="rId13"/>
    <p:sldId id="266" r:id="rId14"/>
    <p:sldId id="292" r:id="rId15"/>
    <p:sldId id="268" r:id="rId16"/>
    <p:sldId id="272" r:id="rId17"/>
    <p:sldId id="270" r:id="rId18"/>
    <p:sldId id="307" r:id="rId19"/>
    <p:sldId id="326" r:id="rId20"/>
    <p:sldId id="278" r:id="rId21"/>
    <p:sldId id="327" r:id="rId22"/>
    <p:sldId id="284" r:id="rId23"/>
    <p:sldId id="328" r:id="rId24"/>
    <p:sldId id="286" r:id="rId25"/>
    <p:sldId id="287" r:id="rId26"/>
    <p:sldId id="297" r:id="rId27"/>
    <p:sldId id="301" r:id="rId28"/>
    <p:sldId id="315" r:id="rId29"/>
    <p:sldId id="318" r:id="rId30"/>
    <p:sldId id="340" r:id="rId31"/>
    <p:sldId id="319" r:id="rId32"/>
    <p:sldId id="320" r:id="rId33"/>
    <p:sldId id="322" r:id="rId34"/>
    <p:sldId id="324" r:id="rId35"/>
    <p:sldId id="339" r:id="rId36"/>
    <p:sldId id="351" r:id="rId3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63" d="100"/>
          <a:sy n="63" d="100"/>
        </p:scale>
        <p:origin x="1354" y="41"/>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65" d="100"/>
          <a:sy n="65" d="100"/>
        </p:scale>
        <p:origin x="3060"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3/20/2017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Questions are welcome at any point!</a:t>
            </a:r>
          </a:p>
          <a:p>
            <a:endParaRPr lang="en-US" sz="1000" dirty="0"/>
          </a:p>
          <a:p>
            <a:r>
              <a:rPr lang="en-US" sz="1000" dirty="0"/>
              <a:t>I am not intending to review every part of documents that are out there. </a:t>
            </a:r>
          </a:p>
          <a:p>
            <a:endParaRPr lang="en-US" sz="1000" dirty="0"/>
          </a:p>
          <a:p>
            <a:r>
              <a:rPr lang="en-US" sz="1000" dirty="0"/>
              <a:t>If you have time this week. please get your Java development environment set up this week. That’s not something that you will want to be messing with next week when we are working on our first MVC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1342681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off Welcome! I’m glad you are here. My goal is to get every one of you through this class and to help you learn some object oriented software development techniques along the way. Even if you don’t intend to be a professional software developer, many of the things that we learn will be valuable in related areas. </a:t>
            </a:r>
          </a:p>
          <a:p>
            <a:endParaRPr lang="en-US" sz="1000" dirty="0"/>
          </a:p>
          <a:p>
            <a:r>
              <a:rPr lang="en-US" sz="1000" dirty="0"/>
              <a:t>Object-oriented programming is the way that the industry develops modern complex sophisticate applications. There really isn’t a viable alternative to:</a:t>
            </a:r>
          </a:p>
          <a:p>
            <a:r>
              <a:rPr lang="en-US" sz="1000" dirty="0"/>
              <a:t>1 – Effectively leverage other peoples code… Graphical User Interfaces</a:t>
            </a:r>
          </a:p>
          <a:p>
            <a:r>
              <a:rPr lang="en-US" sz="1000" dirty="0"/>
              <a:t>2 – Develop, maintain, support, enhance large applications</a:t>
            </a:r>
          </a:p>
          <a:p>
            <a:r>
              <a:rPr lang="en-US" sz="1000" dirty="0"/>
              <a:t>3 – It will be a challenge at first to adjust your mindset… but I promise it will become easier and more natural </a:t>
            </a:r>
          </a:p>
          <a:p>
            <a:endParaRPr lang="en-US" sz="1000" dirty="0"/>
          </a:p>
          <a:p>
            <a:r>
              <a:rPr lang="en-US" sz="1000" dirty="0"/>
              <a:t>You live in the Golden Age of software development. Many good jobs, wonderful tools, interesting and valuable problems to solve.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46786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2628331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Sooo</a:t>
            </a:r>
            <a:r>
              <a:rPr lang="en-US" sz="1000" dirty="0"/>
              <a:t>… in a moment, I am going to go around on the phone and ask you to give at least a brief introduction of yourself. At least your name and where you are dialing in from today. </a:t>
            </a:r>
          </a:p>
          <a:p>
            <a:r>
              <a:rPr lang="en-US" sz="1000" dirty="0"/>
              <a:t>This is from my Discussion Board post… I am asking all of you to provide a discussion board introduction post of your-self this week. </a:t>
            </a:r>
          </a:p>
          <a:p>
            <a:endParaRPr lang="en-US" sz="1000" dirty="0"/>
          </a:p>
          <a:p>
            <a:r>
              <a:rPr lang="en-US" sz="1000" dirty="0"/>
              <a:t>Microsoft C/C++ 6… yes, this was before Visual C++ or Visual Studio. Mid-1990s. There was actually a lot of debate at that time as to if the benefits of C++ were sufficient to move from C. </a:t>
            </a:r>
          </a:p>
          <a:p>
            <a:endParaRPr lang="en-US" sz="1000" dirty="0"/>
          </a:p>
          <a:p>
            <a:r>
              <a:rPr lang="en-US" sz="1000" dirty="0"/>
              <a:t>Although I have taught multiple university level software development courses in the past, this is the first one I have taught at Lewis University.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28982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Bottom Line About These Principles</a:t>
            </a:r>
          </a:p>
          <a:p>
            <a:r>
              <a:rPr lang="en-US" sz="1000" dirty="0"/>
              <a:t>We’ll see these principles again as the course continues. </a:t>
            </a:r>
          </a:p>
          <a:p>
            <a:r>
              <a:rPr lang="en-US" sz="1000" dirty="0"/>
              <a:t> </a:t>
            </a:r>
          </a:p>
          <a:p>
            <a:r>
              <a:rPr lang="en-US" sz="1000" dirty="0"/>
              <a:t>This course mixes theory and practice</a:t>
            </a:r>
          </a:p>
          <a:p>
            <a:r>
              <a:rPr lang="en-US" sz="1000" dirty="0"/>
              <a:t>We will learn and re-learn these concepts as we learn three object-oriented programming languages. The patterns and principles should remain (largely) consistent across languages and platforms.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 (mostly) doesn’t matter if all you are doing is setting (or getting) the values.</a:t>
            </a:r>
          </a:p>
          <a:p>
            <a:endParaRPr lang="en-US" sz="1000" dirty="0"/>
          </a:p>
          <a:p>
            <a:r>
              <a:rPr lang="en-US" sz="1000" dirty="0"/>
              <a:t>Why use Setters &amp; Getters?</a:t>
            </a:r>
          </a:p>
          <a:p>
            <a:pPr marL="171450" indent="-171450">
              <a:buFont typeface="Arial" panose="020B0604020202020204" pitchFamily="34" charset="0"/>
              <a:buChar char="•"/>
            </a:pPr>
            <a:r>
              <a:rPr lang="en-US" sz="1000" dirty="0"/>
              <a:t>Because 2 weeks (months, years) from now when you realize that your setter needs to do more than just set the value, you'll also realize that the property has been used directly in 238 other classes.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Validation</a:t>
            </a:r>
          </a:p>
          <a:p>
            <a:pPr marL="171450" indent="-171450">
              <a:buFont typeface="Arial" panose="020B0604020202020204" pitchFamily="34" charset="0"/>
              <a:buChar char="•"/>
            </a:pPr>
            <a:r>
              <a:rPr lang="en-US" sz="1000" dirty="0"/>
              <a:t>Optimization</a:t>
            </a:r>
          </a:p>
          <a:p>
            <a:pPr marL="171450" indent="-171450">
              <a:buFont typeface="Arial" panose="020B0604020202020204" pitchFamily="34" charset="0"/>
              <a:buChar char="•"/>
            </a:pPr>
            <a:r>
              <a:rPr lang="en-US" sz="1000" dirty="0"/>
              <a:t>Change the values (English to metric)</a:t>
            </a:r>
          </a:p>
          <a:p>
            <a:pPr marL="171450" indent="-171450">
              <a:buFont typeface="Arial" panose="020B0604020202020204" pitchFamily="34" charset="0"/>
              <a:buChar char="•"/>
            </a:pPr>
            <a:r>
              <a:rPr lang="en-US" sz="1000" dirty="0"/>
              <a:t>Debugging breakpoint</a:t>
            </a:r>
          </a:p>
          <a:p>
            <a:pPr marL="171450" indent="-171450">
              <a:buFont typeface="Arial" panose="020B0604020202020204" pitchFamily="34" charset="0"/>
              <a:buChar char="•"/>
            </a:pPr>
            <a:r>
              <a:rPr lang="en-US" sz="1000" dirty="0"/>
              <a:t>Some libraries expect this</a:t>
            </a:r>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1908608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Getting ready for next week… Get this set up for yourself this week by compiling and running “HelloWorld”.</a:t>
            </a:r>
          </a:p>
          <a:p>
            <a:endParaRPr lang="en-US" sz="1000" dirty="0"/>
          </a:p>
          <a:p>
            <a:r>
              <a:rPr lang="en-US" sz="1000" dirty="0"/>
              <a:t>I will be using the Microsoft Code Editor and the command line Java JDK to review and grade your assignments. Make CERTAIN that the assignments you submit compile an run in these environments. Lets start by submitting a single .java file for at least the first two weeks. Then we will consider extending our practices. </a:t>
            </a:r>
          </a:p>
          <a:p>
            <a:endParaRPr lang="en-US" sz="1000" dirty="0"/>
          </a:p>
          <a:p>
            <a:r>
              <a:rPr lang="en-US" sz="1000" dirty="0"/>
              <a:t>I will be compiling your applications with the standard </a:t>
            </a:r>
            <a:r>
              <a:rPr lang="en-US" sz="1000" dirty="0" err="1"/>
              <a:t>javac</a:t>
            </a:r>
            <a:r>
              <a:rPr lang="en-US" sz="1000" dirty="0"/>
              <a:t> and java command line tools. For example, if you submitted a file named “ShapesApp.java”, I would expect:</a:t>
            </a:r>
          </a:p>
          <a:p>
            <a:r>
              <a:rPr lang="en-US" sz="1000" dirty="0"/>
              <a:t>To compile  it with the command “</a:t>
            </a:r>
            <a:r>
              <a:rPr lang="en-US" sz="1000" dirty="0" err="1"/>
              <a:t>javac</a:t>
            </a:r>
            <a:r>
              <a:rPr lang="en-US" sz="1000" dirty="0"/>
              <a:t> .\ShapesApp.java”</a:t>
            </a:r>
          </a:p>
          <a:p>
            <a:r>
              <a:rPr lang="en-US" sz="1000" dirty="0"/>
              <a:t>To run it with the command “java -</a:t>
            </a:r>
            <a:r>
              <a:rPr lang="en-US" sz="1000" dirty="0" err="1"/>
              <a:t>cp</a:t>
            </a:r>
            <a:r>
              <a:rPr lang="en-US" sz="1000" dirty="0"/>
              <a:t> . </a:t>
            </a:r>
            <a:r>
              <a:rPr lang="en-US" sz="1000" dirty="0" err="1"/>
              <a:t>ShapesApp</a:t>
            </a:r>
            <a:r>
              <a:rPr lang="en-US" sz="1000" dirty="0"/>
              <a:t>”</a:t>
            </a:r>
          </a:p>
          <a:p>
            <a:endParaRPr lang="en-US" sz="1000" dirty="0"/>
          </a:p>
          <a:p>
            <a:r>
              <a:rPr lang="en-US" sz="1000" dirty="0"/>
              <a:t>You should test all assignments using this configuration BEFORE you turn them in for review and grading.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717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13898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9476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7826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 that we are not planning on having formal exams.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86302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487442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26265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Discussion &amp; Lecture: Week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 – Week 1 Discussion &amp; Lecture (21 Mar 17 at 3pm CST)</a:t>
            </a:r>
            <a:endParaRPr lang="en-US" sz="2000" u="sng" dirty="0"/>
          </a:p>
          <a:p>
            <a:pPr marL="457200" indent="-457200">
              <a:buFont typeface="+mj-lt"/>
              <a:buAutoNum type="arabicPeriod"/>
            </a:pPr>
            <a:r>
              <a:rPr lang="en-US" sz="2000" dirty="0"/>
              <a:t>Friendly Conversation &amp; Good Natured Banter (~5 min)… let’s make sure that everyone can hear and speak in the virtual meeting</a:t>
            </a:r>
          </a:p>
          <a:p>
            <a:pPr marL="457200" indent="-457200">
              <a:buFont typeface="+mj-lt"/>
              <a:buAutoNum type="arabicPeriod"/>
            </a:pPr>
            <a:r>
              <a:rPr lang="en-US" sz="2000" dirty="0"/>
              <a:t>Welcome (~5 min)</a:t>
            </a:r>
          </a:p>
          <a:p>
            <a:pPr marL="457200" indent="-457200">
              <a:buFont typeface="+mj-lt"/>
              <a:buAutoNum type="arabicPeriod"/>
            </a:pPr>
            <a:r>
              <a:rPr lang="en-US" sz="2000" dirty="0"/>
              <a:t>Introductions (~10 min)</a:t>
            </a:r>
          </a:p>
          <a:p>
            <a:pPr marL="457200" indent="-457200">
              <a:buFont typeface="+mj-lt"/>
              <a:buAutoNum type="arabicPeriod"/>
            </a:pPr>
            <a:r>
              <a:rPr lang="en-US" sz="2000" dirty="0"/>
              <a:t>Review Course Syllabus (~15 min)</a:t>
            </a:r>
          </a:p>
          <a:p>
            <a:pPr marL="457200" indent="-457200">
              <a:buFont typeface="+mj-lt"/>
              <a:buAutoNum type="arabicPeriod"/>
            </a:pPr>
            <a:r>
              <a:rPr lang="en-US" sz="2000" dirty="0"/>
              <a:t>Review </a:t>
            </a:r>
            <a:r>
              <a:rPr lang="en-US" sz="2000" u="sng" dirty="0"/>
              <a:t>selected</a:t>
            </a:r>
            <a:r>
              <a:rPr lang="en-US" sz="2000" dirty="0"/>
              <a:t> Learning Objectives from Week 1 (~50 min)</a:t>
            </a:r>
          </a:p>
          <a:p>
            <a:pPr marL="457200" indent="-457200">
              <a:buFont typeface="+mj-lt"/>
              <a:buAutoNum type="arabicPeriod"/>
            </a:pPr>
            <a:r>
              <a:rPr lang="en-US" sz="2000" dirty="0"/>
              <a:t>Additional Topics (~10 min)</a:t>
            </a:r>
          </a:p>
          <a:p>
            <a:pPr lvl="1"/>
            <a:r>
              <a:rPr lang="en-US" sz="2000" dirty="0"/>
              <a:t>Setters &amp; Getters</a:t>
            </a:r>
          </a:p>
          <a:p>
            <a:pPr lvl="1"/>
            <a:r>
              <a:rPr lang="en-US" sz="2000" dirty="0"/>
              <a:t>Java Development Environment Overview</a:t>
            </a:r>
          </a:p>
          <a:p>
            <a:pPr marL="514350" indent="-514350">
              <a:buFont typeface="+mj-lt"/>
              <a:buAutoNum type="arabicPeriod"/>
            </a:pPr>
            <a:r>
              <a:rPr lang="en-US" sz="2000" dirty="0"/>
              <a:t>Wrap-up and Final Notes (~15 min starting no later than 4:15)</a:t>
            </a:r>
          </a:p>
          <a:p>
            <a:pPr marL="0" indent="0">
              <a:buNone/>
            </a:pPr>
            <a:r>
              <a:rPr lang="en-US" sz="2000" dirty="0"/>
              <a:t>Question &amp; Discussion Welcome at and Time</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Welcome!</a:t>
            </a:r>
            <a:endParaRPr lang="en-US" sz="3600" b="1" i="1" u="sng" dirty="0"/>
          </a:p>
        </p:txBody>
      </p:sp>
      <p:sp>
        <p:nvSpPr>
          <p:cNvPr id="3" name="Rectangle 2"/>
          <p:cNvSpPr/>
          <p:nvPr/>
        </p:nvSpPr>
        <p:spPr>
          <a:xfrm>
            <a:off x="838199" y="1296367"/>
            <a:ext cx="10230293" cy="3170099"/>
          </a:xfrm>
          <a:prstGeom prst="rect">
            <a:avLst/>
          </a:prstGeom>
        </p:spPr>
        <p:txBody>
          <a:bodyPr wrap="square">
            <a:spAutoFit/>
          </a:bodyPr>
          <a:lstStyle/>
          <a:p>
            <a:pPr>
              <a:spcAft>
                <a:spcPts val="1200"/>
              </a:spcAft>
            </a:pPr>
            <a:r>
              <a:rPr lang="en-US" sz="2000" dirty="0"/>
              <a:t>Welcome to Object-Oriented Programming at Lewis University (CPSC-24500)</a:t>
            </a:r>
          </a:p>
          <a:p>
            <a:pPr>
              <a:spcAft>
                <a:spcPts val="1200"/>
              </a:spcAft>
            </a:pPr>
            <a:r>
              <a:rPr lang="en-US" sz="2000" dirty="0"/>
              <a:t>I am looking forward to working with you during the coming eight weeks. Object-oriented programming is a sophisticated software development method that will enable you to create modern, professional-looking software. It is also an essential tool to manage the ever increasing complexity of modern software and information technology solutions.</a:t>
            </a:r>
          </a:p>
          <a:p>
            <a:pPr>
              <a:spcAft>
                <a:spcPts val="1200"/>
              </a:spcAft>
            </a:pPr>
            <a:r>
              <a:rPr lang="en-US" sz="2000" dirty="0"/>
              <a:t>Although it can be difficult to learn at first, you will eventually find that object-oriented programming techniques will greatly expand what you can do as a software developer. By the end of this course, I think you will be quite proud of how much you can implement as a software developer. My job is to help you get to that point.</a:t>
            </a:r>
          </a:p>
        </p:txBody>
      </p:sp>
    </p:spTree>
    <p:extLst>
      <p:ext uri="{BB962C8B-B14F-4D97-AF65-F5344CB8AC3E}">
        <p14:creationId xmlns:p14="http://schemas.microsoft.com/office/powerpoint/2010/main" val="228070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Tree>
    <p:extLst>
      <p:ext uri="{BB962C8B-B14F-4D97-AF65-F5344CB8AC3E}">
        <p14:creationId xmlns:p14="http://schemas.microsoft.com/office/powerpoint/2010/main" val="4089484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According to Robert Martin there are 3 important characteristics of a bad design that should be avoided:</a:t>
            </a:r>
          </a:p>
          <a:p>
            <a:pPr marL="0" indent="0">
              <a:buNone/>
            </a:pPr>
            <a:endParaRPr lang="en-US" sz="2000" dirty="0"/>
          </a:p>
        </p:txBody>
      </p:sp>
      <p:sp>
        <p:nvSpPr>
          <p:cNvPr id="6" name="TextBox 5"/>
          <p:cNvSpPr txBox="1"/>
          <p:nvPr/>
        </p:nvSpPr>
        <p:spPr>
          <a:xfrm>
            <a:off x="838200" y="2652131"/>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 </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1423854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Introductions… My Discussion Board Posting</a:t>
            </a:r>
            <a:endParaRPr lang="en-US" sz="3600" b="1" i="1" u="sng" dirty="0"/>
          </a:p>
        </p:txBody>
      </p:sp>
      <p:sp>
        <p:nvSpPr>
          <p:cNvPr id="3" name="TextBox 2"/>
          <p:cNvSpPr txBox="1"/>
          <p:nvPr/>
        </p:nvSpPr>
        <p:spPr>
          <a:xfrm>
            <a:off x="838200" y="1122398"/>
            <a:ext cx="10648507" cy="5016758"/>
          </a:xfrm>
          <a:prstGeom prst="rect">
            <a:avLst/>
          </a:prstGeom>
          <a:noFill/>
        </p:spPr>
        <p:txBody>
          <a:bodyPr wrap="square" rtlCol="0">
            <a:spAutoFit/>
          </a:bodyPr>
          <a:lstStyle/>
          <a:p>
            <a:pPr>
              <a:spcAft>
                <a:spcPts val="1200"/>
              </a:spcAft>
            </a:pPr>
            <a:r>
              <a:rPr lang="en-US" dirty="0"/>
              <a:t>Hello, my name is Eric Pogue. I am looking forward teaching this class and being part of your professional software development journey. </a:t>
            </a:r>
          </a:p>
          <a:p>
            <a:pPr>
              <a:spcAft>
                <a:spcPts val="1200"/>
              </a:spcAft>
            </a:pPr>
            <a:r>
              <a:rPr lang="en-US" dirty="0"/>
              <a:t>I have spent most of my career working in the software development industry in various developer, architecture, project management, and leadership roles. Object-oriented design and programming have always been a passion of mine … even before it was the “cool” way of developing software products. </a:t>
            </a:r>
          </a:p>
          <a:p>
            <a:pPr>
              <a:spcAft>
                <a:spcPts val="1200"/>
              </a:spcAft>
            </a:pPr>
            <a:r>
              <a:rPr lang="en-US" dirty="0"/>
              <a:t>The first part of my career was focused on developing commercial software products like </a:t>
            </a:r>
            <a:r>
              <a:rPr lang="en-US" dirty="0" err="1"/>
              <a:t>PaintShop</a:t>
            </a:r>
            <a:r>
              <a:rPr lang="en-US" dirty="0"/>
              <a:t> Pro, Quicken Family Lawyer, and Personal Tax Edge for companies like Jasc Software, Intuit, and Parsons Technology. The second part of my career was dedicated developing a variety of software products for John Deere customers. Precision farming and telematics were the areas that I enjoyed the most. </a:t>
            </a:r>
          </a:p>
          <a:p>
            <a:pPr>
              <a:spcAft>
                <a:spcPts val="1200"/>
              </a:spcAft>
            </a:pPr>
            <a:r>
              <a:rPr lang="en-US" dirty="0"/>
              <a:t>Recently my fiancé and I relocate to Lombard. She is an elementary school teacher in Lemont, and I am pursuing a startup venture developing interactive rendering solutions for the architects. </a:t>
            </a:r>
          </a:p>
          <a:p>
            <a:pPr>
              <a:spcAft>
                <a:spcPts val="1200"/>
              </a:spcAft>
            </a:pPr>
            <a:r>
              <a:rPr lang="en-US" dirty="0"/>
              <a:t>I enjoy triathlons and wilderness canoeing &amp; camping with my children. </a:t>
            </a:r>
            <a:r>
              <a:rPr lang="en-US" dirty="0" err="1"/>
              <a:t>Quetico</a:t>
            </a:r>
            <a:r>
              <a:rPr lang="en-US" dirty="0"/>
              <a:t> (the Canadian side of the Boundary Waters) is my favorite place to adventure.  </a:t>
            </a:r>
          </a:p>
          <a:p>
            <a:pPr>
              <a:spcAft>
                <a:spcPts val="1200"/>
              </a:spcAft>
            </a:pPr>
            <a:r>
              <a:rPr lang="en-US" dirty="0"/>
              <a:t>I’m looking forward to getting to know each of you, and I sincerely hope you will enjoy taking this class as much as I know that I will enjoy teaching it.</a:t>
            </a:r>
          </a:p>
        </p:txBody>
      </p:sp>
    </p:spTree>
    <p:extLst>
      <p:ext uri="{BB962C8B-B14F-4D97-AF65-F5344CB8AC3E}">
        <p14:creationId xmlns:p14="http://schemas.microsoft.com/office/powerpoint/2010/main" val="242845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37953" y="1354577"/>
            <a:ext cx="4114800" cy="4234608"/>
          </a:xfrm>
          <a:prstGeom prst="rect">
            <a:avLst/>
          </a:prstGeom>
        </p:spPr>
      </p:pic>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 with Setters:</a:t>
            </a:r>
          </a:p>
          <a:p>
            <a:pPr marL="0" indent="0">
              <a:buFont typeface="Arial" panose="020B0604020202020204" pitchFamily="34" charset="0"/>
              <a:buNone/>
            </a:pPr>
            <a:endParaRPr lang="en-US" sz="2400" dirty="0"/>
          </a:p>
        </p:txBody>
      </p:sp>
      <p:pic>
        <p:nvPicPr>
          <p:cNvPr id="4" name="Picture 3"/>
          <p:cNvPicPr>
            <a:picLocks noChangeAspect="1"/>
          </p:cNvPicPr>
          <p:nvPr/>
        </p:nvPicPr>
        <p:blipFill>
          <a:blip r:embed="rId4"/>
          <a:stretch>
            <a:fillRect/>
          </a:stretch>
        </p:blipFill>
        <p:spPr>
          <a:xfrm>
            <a:off x="929024" y="1354577"/>
            <a:ext cx="4114800" cy="3216876"/>
          </a:xfrm>
          <a:prstGeom prst="rect">
            <a:avLst/>
          </a:prstGeom>
        </p:spPr>
      </p:pic>
    </p:spTree>
    <p:extLst>
      <p:ext uri="{BB962C8B-B14F-4D97-AF65-F5344CB8AC3E}">
        <p14:creationId xmlns:p14="http://schemas.microsoft.com/office/powerpoint/2010/main" val="461484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r>
              <a:rPr lang="en-US" sz="2000" u="sng" dirty="0"/>
              <a:t>Optional Tools:</a:t>
            </a:r>
          </a:p>
          <a:p>
            <a:pPr>
              <a:buFont typeface="Wingdings" panose="05000000000000000000" pitchFamily="2" charset="2"/>
              <a:buChar char="§"/>
            </a:pPr>
            <a:r>
              <a:rPr lang="en-US" sz="2000" dirty="0" err="1"/>
              <a:t>Git</a:t>
            </a:r>
            <a:r>
              <a:rPr lang="en-US" sz="2000" dirty="0"/>
              <a:t> and GitHub… let me know if you are interested in piloting this (highly recommended)</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pic>
        <p:nvPicPr>
          <p:cNvPr id="3" name="Picture 2"/>
          <p:cNvPicPr>
            <a:picLocks noChangeAspect="1"/>
          </p:cNvPicPr>
          <p:nvPr/>
        </p:nvPicPr>
        <p:blipFill>
          <a:blip r:embed="rId3"/>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2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a:t>
            </a:r>
            <a:endParaRPr lang="en-US" sz="3600" b="1" i="1" u="sng" dirty="0"/>
          </a:p>
        </p:txBody>
      </p:sp>
      <p:sp>
        <p:nvSpPr>
          <p:cNvPr id="4" name="Rectangle 3"/>
          <p:cNvSpPr/>
          <p:nvPr/>
        </p:nvSpPr>
        <p:spPr>
          <a:xfrm>
            <a:off x="838200" y="1000124"/>
            <a:ext cx="10180674" cy="4930452"/>
          </a:xfrm>
          <a:prstGeom prst="rect">
            <a:avLst/>
          </a:prstGeom>
        </p:spPr>
        <p:txBody>
          <a:bodyPr wrap="square">
            <a:spAutoFit/>
          </a:bodyPr>
          <a:lstStyle/>
          <a:p>
            <a:pPr algn="ctr">
              <a:lnSpc>
                <a:spcPct val="107000"/>
              </a:lnSpc>
              <a:spcBef>
                <a:spcPts val="1200"/>
              </a:spcBef>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Object-Oriented Programming (CPSC-24500)</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Instructor:</a:t>
            </a:r>
            <a:r>
              <a:rPr lang="en-US" dirty="0">
                <a:latin typeface="Calibri" panose="020F0502020204030204" pitchFamily="34" charset="0"/>
                <a:ea typeface="Calibri" panose="020F0502020204030204" pitchFamily="34" charset="0"/>
                <a:cs typeface="Times New Roman" panose="02020603050405020304" pitchFamily="18" charset="0"/>
              </a:rPr>
              <a:t> Eric Pogue, Adjunct Instructor, Computer and Mathematical Sciences</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Office Hours:  Wednesdays 3-5pm and by appointment</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Email: epogue@lewisu.edu </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Phone: (630) 613-7088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Description: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learn to design and develop software using the object-oriented approach. Topics include encapsulation, inheritance, polymorphism, abstraction, and patterns. Students will learn how to use an SDK to develop desktop and web applications that provide data processing and visualization services. Students will also learn how to manage threads and networking connections in software they write.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Credits: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Prerequisites: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CPSC 21000 Programming Fundamentals or consent of instructor</a:t>
            </a:r>
          </a:p>
        </p:txBody>
      </p:sp>
    </p:spTree>
    <p:extLst>
      <p:ext uri="{BB962C8B-B14F-4D97-AF65-F5344CB8AC3E}">
        <p14:creationId xmlns:p14="http://schemas.microsoft.com/office/powerpoint/2010/main" val="16953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22398"/>
            <a:ext cx="10352567" cy="5592172"/>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Objectives: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be use basic object-oriented constructs to write complex programs in multiple object-oriented languages. Additionally, students will be able to design and implement efficient data-intensive multi-threaded applications that interface with each other over networks.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Student Learning Outcomes: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On the successful completion of this course you will be able to:</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Solve problems by writing programs using standard language elements such as data declarations, arithmetic operations, conditional statements, loops, and functions</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List and explain the key concepts of object-oriented development: inheritance, abstraction, information hiding, and polymorphism.</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Describe problems that typically plague software: rigidity, fragility, immobility</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the following object-oriented patterns: Factory, Singleton, Delegation, and Model-View-Controller</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and provide examples for object-oriented design principles: </a:t>
            </a:r>
            <a:r>
              <a:rPr lang="en-US" dirty="0" err="1">
                <a:latin typeface="Calibri" panose="020F0502020204030204" pitchFamily="34" charset="0"/>
                <a:ea typeface="Calibri" panose="020F0502020204030204" pitchFamily="34" charset="0"/>
                <a:cs typeface="Times New Roman" panose="02020603050405020304" pitchFamily="18" charset="0"/>
              </a:rPr>
              <a:t>Liskov</a:t>
            </a:r>
            <a:r>
              <a:rPr lang="en-US" dirty="0">
                <a:latin typeface="Calibri" panose="020F0502020204030204" pitchFamily="34" charset="0"/>
                <a:ea typeface="Calibri" panose="020F0502020204030204" pitchFamily="34" charset="0"/>
                <a:cs typeface="Times New Roman" panose="02020603050405020304" pitchFamily="18" charset="0"/>
              </a:rPr>
              <a:t> Substitution Principle, Dependency Inversion Principle, Interface Segregation Principle, Open-Close Principle, Single-Responsibility Principle</a:t>
            </a:r>
          </a:p>
          <a:p>
            <a:pPr marL="342900" marR="0" lvl="0" indent="-342900">
              <a:lnSpc>
                <a:spcPct val="107000"/>
              </a:lnSpc>
              <a:spcBef>
                <a:spcPts val="0"/>
              </a:spcBef>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Write class definitions and create objects from them</a:t>
            </a: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many more…]</a:t>
            </a:r>
          </a:p>
        </p:txBody>
      </p:sp>
    </p:spTree>
    <p:extLst>
      <p:ext uri="{BB962C8B-B14F-4D97-AF65-F5344CB8AC3E}">
        <p14:creationId xmlns:p14="http://schemas.microsoft.com/office/powerpoint/2010/main" val="308284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4" name="Rectangle 3"/>
          <p:cNvSpPr/>
          <p:nvPr/>
        </p:nvSpPr>
        <p:spPr>
          <a:xfrm>
            <a:off x="838200" y="1004457"/>
            <a:ext cx="10469526" cy="5592172"/>
          </a:xfrm>
          <a:prstGeom prst="rect">
            <a:avLst/>
          </a:prstGeom>
        </p:spPr>
        <p:txBody>
          <a:bodyPr wrap="square">
            <a:spAutoFit/>
          </a:bodyPr>
          <a:lstStyle/>
          <a:p>
            <a:pPr>
              <a:lnSpc>
                <a:spcPct val="107000"/>
              </a:lnSpc>
            </a:pPr>
            <a:r>
              <a:rPr lang="en-US" b="1" dirty="0">
                <a:latin typeface="Calibri" panose="020F0502020204030204" pitchFamily="34" charset="0"/>
                <a:ea typeface="Calibri" panose="020F0502020204030204" pitchFamily="34" charset="0"/>
                <a:cs typeface="Times New Roman" panose="02020603050405020304" pitchFamily="18" charset="0"/>
              </a:rPr>
              <a:t>Textbook: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No textbook is required for this course. The course notes will give serve as the text.</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Recordings: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Because there is no required textbook, each session is recorded and posted online.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Materials: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Class notes, assignments, video recordings, and other course materials will be posted under the weekly links on our Blackboard site. Click on “Week 1” to see the recordings and other course materials for our first week of class. New materials will be made available each week.</a:t>
            </a: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b="1" dirty="0">
                <a:latin typeface="Calibri" panose="020F0502020204030204" pitchFamily="34" charset="0"/>
                <a:ea typeface="Calibri" panose="020F0502020204030204" pitchFamily="34" charset="0"/>
                <a:cs typeface="Times New Roman" panose="02020603050405020304" pitchFamily="18" charset="0"/>
              </a:rPr>
              <a:t>Assignments: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All assignments must be submitted using the Blackboard assignment area. You must make sure that your email address is recorded on Blackboard, because Blackboard’s email facility will be utilized to send messages to the class.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Requirements: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Homework will be assigned weekly to help you keep your skills sharp. Each homework will include a requirement to post to the Discussion Board and respond to another student’s post. Your performance on the homework will determine your grade in the course.</a:t>
            </a:r>
          </a:p>
        </p:txBody>
      </p:sp>
    </p:spTree>
    <p:extLst>
      <p:ext uri="{BB962C8B-B14F-4D97-AF65-F5344CB8AC3E}">
        <p14:creationId xmlns:p14="http://schemas.microsoft.com/office/powerpoint/2010/main" val="12690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pic>
        <p:nvPicPr>
          <p:cNvPr id="3" name="Picture 2"/>
          <p:cNvPicPr>
            <a:picLocks noChangeAspect="1"/>
          </p:cNvPicPr>
          <p:nvPr/>
        </p:nvPicPr>
        <p:blipFill>
          <a:blip r:embed="rId3"/>
          <a:stretch>
            <a:fillRect/>
          </a:stretch>
        </p:blipFill>
        <p:spPr>
          <a:xfrm>
            <a:off x="838200" y="1166987"/>
            <a:ext cx="10299405" cy="5752889"/>
          </a:xfrm>
          <a:prstGeom prst="rect">
            <a:avLst/>
          </a:prstGeom>
        </p:spPr>
      </p:pic>
    </p:spTree>
    <p:extLst>
      <p:ext uri="{BB962C8B-B14F-4D97-AF65-F5344CB8AC3E}">
        <p14:creationId xmlns:p14="http://schemas.microsoft.com/office/powerpoint/2010/main" val="332216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74037"/>
            <a:ext cx="10416363" cy="2463238"/>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Key Dates for Dropping or Withdrawing: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Before March 26, a student can drop the course, receive a full (100%)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March 27 and April 2, a student can drop the course, they will receive a 50%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April 3 and April 18, a student can withdraw from the course and receive a “W” on their transcript (no refund will be received).</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After April 18, a student cannot drop or withdraw from the class.</a:t>
            </a:r>
          </a:p>
        </p:txBody>
      </p:sp>
      <p:sp>
        <p:nvSpPr>
          <p:cNvPr id="5" name="Rectangle 4"/>
          <p:cNvSpPr/>
          <p:nvPr/>
        </p:nvSpPr>
        <p:spPr>
          <a:xfrm>
            <a:off x="838198" y="3813530"/>
            <a:ext cx="10474843" cy="1574149"/>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Participation: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must participate consistently throughout the course by reading the notes, working on the examples from class, attending the class session or watching the class recordings, and working on the homework gradually rather than all at once. If you don’t, you won’t succeed in this course, because you won’t be building a deep understanding of the course material.</a:t>
            </a:r>
          </a:p>
        </p:txBody>
      </p:sp>
    </p:spTree>
    <p:extLst>
      <p:ext uri="{BB962C8B-B14F-4D97-AF65-F5344CB8AC3E}">
        <p14:creationId xmlns:p14="http://schemas.microsoft.com/office/powerpoint/2010/main" val="197200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Review object-oriented concepts… mostly focused on Encapsulation and Polymorphism</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r>
              <a:rPr lang="en-US" sz="2200" u="sng" dirty="0"/>
              <a:t>MVC</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briefly if there is time </a:t>
            </a:r>
          </a:p>
          <a:p>
            <a:pPr marL="457200" indent="-457200">
              <a:buFont typeface="+mj-lt"/>
              <a:buAutoNum type="arabicPeriod"/>
            </a:pPr>
            <a:r>
              <a:rPr lang="en-US" sz="2200" dirty="0">
                <a:solidFill>
                  <a:schemeClr val="bg1">
                    <a:lumMod val="65000"/>
                  </a:schemeClr>
                </a:solidFill>
              </a:rPr>
              <a:t>Recap: How is object-oriented programming different</a:t>
            </a:r>
          </a:p>
          <a:p>
            <a:pPr marL="457200" indent="-457200">
              <a:buFont typeface="+mj-lt"/>
              <a:buAutoNum type="arabicPeriod"/>
            </a:pPr>
            <a:r>
              <a:rPr lang="en-US" sz="2200" dirty="0">
                <a:solidFill>
                  <a:schemeClr val="bg1">
                    <a:lumMod val="65000"/>
                  </a:schemeClr>
                </a:solidFill>
              </a:rPr>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6886</TotalTime>
  <Words>5216</Words>
  <Application>Microsoft Office PowerPoint</Application>
  <PresentationFormat>Widescreen</PresentationFormat>
  <Paragraphs>405</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Symbol</vt:lpstr>
      <vt:lpstr>Times New Roman</vt:lpstr>
      <vt:lpstr>Wingdings</vt:lpstr>
      <vt:lpstr>Office Theme</vt:lpstr>
      <vt:lpstr>Object-Oriented Programming Discussion &amp; Lecture: Week 1  Instructor: Eric Pogue</vt:lpstr>
      <vt:lpstr>Welcome!</vt:lpstr>
      <vt:lpstr>Introductions… My Discussion Board Posting</vt:lpstr>
      <vt:lpstr>Syllabus </vt:lpstr>
      <vt:lpstr>Syllabus (continued) </vt:lpstr>
      <vt:lpstr>Syllabus (continued) </vt:lpstr>
      <vt:lpstr>Syllabus (continued) </vt:lpstr>
      <vt:lpstr>Syllabus (continued) </vt:lpstr>
      <vt:lpstr>Learning Objectives</vt:lpstr>
      <vt:lpstr>Object-Oriented Programming [link]</vt:lpstr>
      <vt:lpstr>Object-Oriented Concepts Example</vt:lpstr>
      <vt:lpstr>Example: Procedural vs. Object Oriented Programming</vt:lpstr>
      <vt:lpstr>Distinguish Between a Class and an Object</vt:lpstr>
      <vt:lpstr>Distinguish Between a Class and an Object</vt:lpstr>
      <vt:lpstr>The “six” (Three plus) Object-Oriented Concepts</vt:lpstr>
      <vt:lpstr>Encapsulation &amp; Information Hiding</vt:lpstr>
      <vt:lpstr>Encapsulation</vt:lpstr>
      <vt:lpstr>Inheritance &amp; Abstraction</vt:lpstr>
      <vt:lpstr>Abstraction</vt:lpstr>
      <vt:lpstr>Polymorphism</vt:lpstr>
      <vt:lpstr>Polymorphism</vt:lpstr>
      <vt:lpstr>Composition &amp; Aggregation</vt:lpstr>
      <vt:lpstr>Object-Oriented Design Patterns </vt:lpstr>
      <vt:lpstr>Singleton Design Pattern</vt:lpstr>
      <vt:lpstr>Model-View-Controller</vt:lpstr>
      <vt:lpstr>Object-Oriented Design Principles </vt:lpstr>
      <vt:lpstr>Object-Oriented Design Principles </vt:lpstr>
      <vt:lpstr>Object-Oriented Design Principles </vt:lpstr>
      <vt:lpstr>Open Close Principle</vt:lpstr>
      <vt:lpstr>Interface Segregation Principle</vt:lpstr>
      <vt:lpstr>Liskov’s Substitution Principle</vt:lpstr>
      <vt:lpstr>Encapsulation… and Setters &amp; Getters</vt:lpstr>
      <vt:lpstr>Java Development Environment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233</cp:revision>
  <cp:lastPrinted>2017-03-18T17:25:45Z</cp:lastPrinted>
  <dcterms:created xsi:type="dcterms:W3CDTF">2016-08-15T18:20:40Z</dcterms:created>
  <dcterms:modified xsi:type="dcterms:W3CDTF">2017-03-21T16:04:20Z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