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330" r:id="rId5"/>
    <p:sldId id="289" r:id="rId6"/>
    <p:sldId id="304" r:id="rId7"/>
    <p:sldId id="266" r:id="rId8"/>
    <p:sldId id="293" r:id="rId9"/>
    <p:sldId id="294" r:id="rId10"/>
    <p:sldId id="292" r:id="rId11"/>
    <p:sldId id="268" r:id="rId12"/>
    <p:sldId id="272" r:id="rId13"/>
    <p:sldId id="270" r:id="rId14"/>
    <p:sldId id="316" r:id="rId15"/>
    <p:sldId id="306" r:id="rId16"/>
    <p:sldId id="307" r:id="rId17"/>
    <p:sldId id="326" r:id="rId18"/>
    <p:sldId id="327" r:id="rId19"/>
    <p:sldId id="328" r:id="rId20"/>
    <p:sldId id="274" r:id="rId21"/>
    <p:sldId id="309" r:id="rId22"/>
    <p:sldId id="310" r:id="rId23"/>
    <p:sldId id="275" r:id="rId24"/>
    <p:sldId id="278" r:id="rId25"/>
    <p:sldId id="279" r:id="rId26"/>
    <p:sldId id="280" r:id="rId27"/>
    <p:sldId id="282" r:id="rId28"/>
    <p:sldId id="283" r:id="rId29"/>
    <p:sldId id="284" r:id="rId30"/>
    <p:sldId id="286" r:id="rId31"/>
    <p:sldId id="287" r:id="rId32"/>
    <p:sldId id="295" r:id="rId33"/>
    <p:sldId id="296" r:id="rId34"/>
    <p:sldId id="317" r:id="rId35"/>
    <p:sldId id="312" r:id="rId36"/>
    <p:sldId id="297" r:id="rId37"/>
    <p:sldId id="301" r:id="rId38"/>
    <p:sldId id="313" r:id="rId39"/>
    <p:sldId id="314" r:id="rId40"/>
    <p:sldId id="315" r:id="rId41"/>
    <p:sldId id="318" r:id="rId42"/>
    <p:sldId id="319" r:id="rId43"/>
    <p:sldId id="320" r:id="rId44"/>
    <p:sldId id="321" r:id="rId45"/>
    <p:sldId id="322" r:id="rId46"/>
    <p:sldId id="323" r:id="rId47"/>
    <p:sldId id="324" r:id="rId48"/>
    <p:sldId id="299" r:id="rId49"/>
    <p:sldId id="298" r:id="rId50"/>
    <p:sldId id="336" r:id="rId51"/>
    <p:sldId id="302" r:id="rId52"/>
    <p:sldId id="259" r:id="rId53"/>
    <p:sldId id="257"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3/18/2017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Welcome back for Section 2. In Section 1 we covered some important topics. We made our way though defining a BMI class that was pretty but didn’t work as expected. Now we our going to learn some more OOP concepts and use those concepts to “fix” our BMI implementation. Well, to be fare the BMI implementation worked… as long as we used metric units.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69373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For Section 2 we are going to cover some OOP concepts, use those concepts to extend our BMI example, and then talk a little about UML.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Repeat from last slide: 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a:p>
            <a:endParaRPr lang="en-US" sz="1000" dirty="0"/>
          </a:p>
          <a:p>
            <a:r>
              <a:rPr lang="en-US" sz="1000" dirty="0"/>
              <a:t>Now let’s revise our Java OOP BPI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hierarchy… which satisfies my artistic needs. It also will allow us to demonstrate Abstraction, Superclass, and Subclass at the same time we are demonstrating Inheritance.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defTabSz="966612">
              <a:defRPr/>
            </a:pPr>
            <a:endParaRPr lang="en-US" sz="1000" dirty="0"/>
          </a:p>
          <a:p>
            <a:pPr defTabSz="966612">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defTabSz="966612">
              <a:defRPr/>
            </a:pPr>
            <a:endParaRPr lang="en-US" sz="1000" dirty="0"/>
          </a:p>
          <a:p>
            <a:pPr defTabSz="966612">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defTabSz="966612">
              <a:defRPr/>
            </a:pPr>
            <a:r>
              <a:rPr lang="en-US" sz="1000" dirty="0"/>
              <a:t>“BMI </a:t>
            </a:r>
            <a:r>
              <a:rPr lang="en-US" sz="1000" dirty="0" err="1"/>
              <a:t>myBMI</a:t>
            </a:r>
            <a:r>
              <a:rPr lang="en-US" sz="1000" dirty="0"/>
              <a:t> = new </a:t>
            </a:r>
            <a:r>
              <a:rPr lang="en-US" sz="1000" dirty="0" err="1"/>
              <a:t>BMIEnglish</a:t>
            </a:r>
            <a:r>
              <a:rPr lang="en-US" sz="1000" dirty="0"/>
              <a:t>();” read </a:t>
            </a:r>
          </a:p>
          <a:p>
            <a:pPr defTabSz="966612">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defTabSz="966612">
              <a:defRPr/>
            </a:pPr>
            <a:endParaRPr lang="en-US" sz="1000" dirty="0"/>
          </a:p>
          <a:p>
            <a:pPr defTabSz="966612">
              <a:defRPr/>
            </a:pPr>
            <a:r>
              <a:rPr lang="en-US" sz="1000" dirty="0"/>
              <a:t>And have gotten the same results. I actually think the second line is cleaner and simpler. It avoids Polymorphism… which really isn’t need here. </a:t>
            </a:r>
          </a:p>
          <a:p>
            <a:pPr defTabSz="966612">
              <a:defRPr/>
            </a:pPr>
            <a:endParaRPr lang="en-US" sz="1000" dirty="0"/>
          </a:p>
          <a:p>
            <a:pPr defTabSz="966612">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defTabSz="966612">
              <a:defRPr/>
            </a:pPr>
            <a:r>
              <a:rPr lang="en-US" sz="1000" dirty="0"/>
              <a:t>UML helps us see the design without having to wade through lots of text to understand it.</a:t>
            </a:r>
          </a:p>
          <a:p>
            <a:pPr defTabSz="966612">
              <a:defRPr/>
            </a:pPr>
            <a:endParaRPr lang="en-US" sz="1000" dirty="0"/>
          </a:p>
          <a:p>
            <a:pPr defTabSz="966612">
              <a:defRPr/>
            </a:pPr>
            <a:r>
              <a:rPr lang="en-US" sz="1000" dirty="0"/>
              <a:t>UML reached its peak with Iterative Development methodologies like the Rational Unified Process (RUP) and </a:t>
            </a:r>
            <a:r>
              <a:rPr lang="en-US" sz="1000" dirty="0" err="1"/>
              <a:t>OpenUp</a:t>
            </a:r>
            <a:r>
              <a:rPr lang="en-US" sz="1000" dirty="0"/>
              <a:t>. It still is viewed as a critical part of Design for many Waterfall and Iterative organizations.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780473"/>
          </a:xfrm>
        </p:spPr>
        <p:txBody>
          <a:bodyPr/>
          <a:lstStyle/>
          <a:p>
            <a:r>
              <a:rPr lang="en-US" sz="1000" dirty="0"/>
              <a:t>Section 1 will be focused on where object-oriented design and programming (OOP) fits into the Software Development Lifecycle, what platforms and tools we will be using as we explore OOP, and then get us started with classes and objects.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33016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defTabSz="966612">
              <a:defRPr/>
            </a:pPr>
            <a:r>
              <a:rPr lang="en-US" sz="1000" dirty="0"/>
              <a:t>UML helps us see the design without having to wade through lots of text to understand it.</a:t>
            </a:r>
          </a:p>
          <a:p>
            <a:endParaRPr lang="en-US" sz="1000" dirty="0"/>
          </a:p>
          <a:p>
            <a:r>
              <a:rPr lang="en-US" sz="1000" dirty="0"/>
              <a:t>UML</a:t>
            </a:r>
          </a:p>
          <a:p>
            <a:r>
              <a:rPr lang="en-US" sz="1000" dirty="0"/>
              <a:t>UML, or Unified Modeling Language, is a way to show a system’s architecture in graphical form. UML represents</a:t>
            </a:r>
          </a:p>
          <a:p>
            <a:pPr lvl="0"/>
            <a:r>
              <a:rPr lang="en-US" sz="1000" dirty="0"/>
              <a:t>classes as boxes with three sections, the top of which specifies the name of the class, the middle of which specifies the data, and the bottom of which specifies the functions.</a:t>
            </a:r>
          </a:p>
          <a:p>
            <a:pPr lvl="0"/>
            <a:r>
              <a:rPr lang="en-US" sz="1000" dirty="0"/>
              <a:t>Lines between the classes.</a:t>
            </a:r>
          </a:p>
          <a:p>
            <a:pPr lvl="1"/>
            <a:r>
              <a:rPr lang="en-US" sz="1000" dirty="0"/>
              <a:t>A line with an arrow / triangle pointing to the parent – inheritance</a:t>
            </a:r>
          </a:p>
          <a:p>
            <a:pPr lvl="1"/>
            <a:r>
              <a:rPr lang="en-US" sz="1000" dirty="0"/>
              <a:t>A line with a filled diamond next to the owner – composition</a:t>
            </a:r>
          </a:p>
          <a:p>
            <a:pPr lvl="1"/>
            <a:r>
              <a:rPr lang="en-US" sz="1000" dirty="0"/>
              <a:t>A line with an open  diamond next to the owner – aggregation</a:t>
            </a:r>
          </a:p>
          <a:p>
            <a:pPr lvl="1"/>
            <a:r>
              <a:rPr lang="en-US" sz="1000" dirty="0"/>
              <a:t>A line with no decorations – just an association (a using kind of relationship)</a:t>
            </a:r>
          </a:p>
          <a:p>
            <a:r>
              <a:rPr lang="en-US" sz="1000" dirty="0"/>
              <a:t>UML helps us see the design without having to wade through lots of text to understand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ends Section 2. We  have covered a lot including object-oriented concepts, encapsulation, inheritance, polymorphism, superclass, subclass, inheritance, abstraction, aggregation, composition, UML, and likely a few other topics as well. </a:t>
            </a:r>
          </a:p>
          <a:p>
            <a:endParaRPr lang="en-US" sz="1000" dirty="0"/>
          </a:p>
          <a:p>
            <a:r>
              <a:rPr lang="en-US" sz="1000" dirty="0"/>
              <a:t>It’s a lot. Be sure to take a break and come back to finish out this week’s topics with patterns, principles, and a recap of the  week.</a:t>
            </a:r>
          </a:p>
          <a:p>
            <a:endParaRPr lang="en-US" sz="1000" dirty="0"/>
          </a:p>
          <a:p>
            <a:r>
              <a:rPr lang="en-US" sz="1000" dirty="0"/>
              <a:t>Be forewarned, even thought  patterns and principles are “one-liners”, there’s a lot there. It will likely take as much time on thought to get through Section 3 as it did for us to get through Sections 1 and 3. </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made it to patterns, principles, and a recap of the week. These are big topics and will likely take us about as long to get through as sections 1 and 2. </a:t>
            </a:r>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endParaRPr lang="en-US" sz="1000" dirty="0"/>
          </a:p>
          <a:p>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dirty="0"/>
          </a:p>
          <a:p>
            <a:r>
              <a:rPr lang="en-US" sz="1000" i="1" u="sng" dirty="0"/>
              <a:t>Delegation</a:t>
            </a:r>
            <a:r>
              <a:rPr lang="en-US" sz="1000" dirty="0"/>
              <a:t> (chain of command; ask an object to do something, which tells something else to do that thing)</a:t>
            </a:r>
          </a:p>
          <a:p>
            <a:r>
              <a:rPr lang="en-US" sz="1000" dirty="0"/>
              <a:t>Example of the Delegation pattern</a:t>
            </a:r>
          </a:p>
          <a:p>
            <a:r>
              <a:rPr lang="en-US" sz="1000" dirty="0"/>
              <a:t>In this example, we have software for managing inventory for a manufacturer who makes classroom furniture. We have a variety of writing surfaces that consist of parts. We want to print out our inventory of parts.</a:t>
            </a:r>
          </a:p>
          <a:p>
            <a:endParaRPr lang="en-US" sz="1000" dirty="0"/>
          </a:p>
          <a:p>
            <a:r>
              <a:rPr lang="en-US" sz="1000" dirty="0"/>
              <a:t>class Part {</a:t>
            </a:r>
          </a:p>
          <a:p>
            <a:r>
              <a:rPr lang="en-US" sz="1000" dirty="0"/>
              <a:t> }</a:t>
            </a:r>
          </a:p>
          <a:p>
            <a:r>
              <a:rPr lang="en-US" sz="1000" dirty="0"/>
              <a:t>class </a:t>
            </a:r>
            <a:r>
              <a:rPr lang="en-US" sz="1000" dirty="0" err="1"/>
              <a:t>WritingSurface</a:t>
            </a:r>
            <a:r>
              <a:rPr lang="en-US" sz="1000" dirty="0"/>
              <a:t> {</a:t>
            </a:r>
          </a:p>
          <a:p>
            <a:r>
              <a:rPr lang="en-US" sz="1000" dirty="0"/>
              <a:t>	private Part[] parts;</a:t>
            </a:r>
          </a:p>
          <a:p>
            <a:r>
              <a:rPr lang="en-US" sz="1000" dirty="0"/>
              <a:t>	public Part[] </a:t>
            </a:r>
            <a:r>
              <a:rPr lang="en-US" sz="1000" dirty="0" err="1"/>
              <a:t>listParts</a:t>
            </a:r>
            <a:r>
              <a:rPr lang="en-US" sz="1000" dirty="0"/>
              <a:t>() {</a:t>
            </a:r>
          </a:p>
          <a:p>
            <a:r>
              <a:rPr lang="en-US" sz="1000" dirty="0"/>
              <a:t>	}</a:t>
            </a:r>
          </a:p>
          <a:p>
            <a:r>
              <a:rPr lang="en-US" sz="1000" dirty="0"/>
              <a:t>}</a:t>
            </a:r>
          </a:p>
          <a:p>
            <a:r>
              <a:rPr lang="en-US" sz="1000" dirty="0"/>
              <a:t>[[Left up to interested reader to complete… or ask for the code.]]</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example a Manager class should  not have to behave differently depending on if a what type of workers. </a:t>
            </a:r>
          </a:p>
          <a:p>
            <a:r>
              <a:rPr lang="en-US" sz="1000" dirty="0"/>
              <a:t>One way to comply with Dependency Inversion Principle is to use an interface. An interface is a class-like data type that prescribes behaviors rather than data.</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a:p>
        </p:txBody>
      </p:sp>
    </p:spTree>
    <p:extLst>
      <p:ext uri="{BB962C8B-B14F-4D97-AF65-F5344CB8AC3E}">
        <p14:creationId xmlns:p14="http://schemas.microsoft.com/office/powerpoint/2010/main" val="42306672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a:p>
        </p:txBody>
      </p:sp>
    </p:spTree>
    <p:extLst>
      <p:ext uri="{BB962C8B-B14F-4D97-AF65-F5344CB8AC3E}">
        <p14:creationId xmlns:p14="http://schemas.microsoft.com/office/powerpoint/2010/main" val="3226226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49</a:t>
            </a:fld>
            <a:endParaRPr lang="en-US"/>
          </a:p>
        </p:txBody>
      </p:sp>
    </p:spTree>
    <p:extLst>
      <p:ext uri="{BB962C8B-B14F-4D97-AF65-F5344CB8AC3E}">
        <p14:creationId xmlns:p14="http://schemas.microsoft.com/office/powerpoint/2010/main" val="215006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5</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a:p>
        </p:txBody>
      </p:sp>
    </p:spTree>
    <p:extLst>
      <p:ext uri="{BB962C8B-B14F-4D97-AF65-F5344CB8AC3E}">
        <p14:creationId xmlns:p14="http://schemas.microsoft.com/office/powerpoint/2010/main" val="11556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89416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62464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7" Type="http://schemas.openxmlformats.org/officeDocument/2006/relationships/hyperlink" Target="https://en.wikipedia.org/wiki/DevOp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Extreme_programming" TargetMode="Externa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75665"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36678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6"/>
            </a:pPr>
            <a:r>
              <a:rPr lang="en-US" sz="2200" dirty="0"/>
              <a:t>Identify and define “six” object-oriented </a:t>
            </a:r>
            <a:r>
              <a:rPr lang="en-US" sz="2200" u="sng" dirty="0"/>
              <a:t>concepts</a:t>
            </a:r>
          </a:p>
          <a:p>
            <a:pPr marL="457200" indent="-457200">
              <a:spcBef>
                <a:spcPts val="1800"/>
              </a:spcBef>
              <a:buFont typeface="+mj-lt"/>
              <a:buAutoNum type="arabicPeriod" startAt="6"/>
            </a:pPr>
            <a:r>
              <a:rPr lang="en-US" sz="2200" dirty="0"/>
              <a:t>Identify the superclass and the subclass in an inheritance relationship</a:t>
            </a:r>
          </a:p>
          <a:p>
            <a:pPr marL="457200" indent="-457200">
              <a:spcBef>
                <a:spcPts val="1800"/>
              </a:spcBef>
              <a:buFont typeface="+mj-lt"/>
              <a:buAutoNum type="arabicPeriod" startAt="6"/>
            </a:pPr>
            <a:r>
              <a:rPr lang="en-US" sz="2200" dirty="0"/>
              <a:t>Demonstrate inheritance, ownership, and abstraction in snippets of Java code</a:t>
            </a:r>
          </a:p>
          <a:p>
            <a:pPr marL="457200" indent="-457200">
              <a:spcBef>
                <a:spcPts val="1800"/>
              </a:spcBef>
              <a:buFont typeface="+mj-lt"/>
              <a:buAutoNum type="arabicPeriod" startAt="6"/>
            </a:pPr>
            <a:r>
              <a:rPr lang="en-US" sz="2200" dirty="0"/>
              <a:t>Distinguish between aggregation and composition</a:t>
            </a:r>
          </a:p>
          <a:p>
            <a:pPr marL="457200" indent="-457200">
              <a:spcBef>
                <a:spcPts val="1800"/>
              </a:spcBef>
              <a:buFont typeface="+mj-lt"/>
              <a:buAutoNum type="arabicPeriod" startAt="6"/>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11620" y="365126"/>
            <a:ext cx="10819178" cy="757272"/>
          </a:xfrm>
        </p:spPr>
        <p:txBody>
          <a:bodyPr>
            <a:normAutofit/>
          </a:bodyPr>
          <a:lstStyle/>
          <a:p>
            <a:r>
              <a:rPr lang="en-US" sz="36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Unified Modeling Language </a:t>
            </a:r>
            <a:r>
              <a:rPr lang="en-US" sz="3600" dirty="0">
                <a:hlinkClick r:id="rId3"/>
              </a:rPr>
              <a:t>[link]</a:t>
            </a:r>
            <a:endParaRPr lang="en-US" sz="3600"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Position object-oriented programming within Software Development Lifecycle (SDLC)</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3</a:t>
            </a:r>
            <a:endParaRPr lang="en-US" sz="36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Recap: How is object-oriented programming is different</a:t>
            </a:r>
          </a:p>
          <a:p>
            <a:pPr marL="457200" indent="-457200">
              <a:spcBef>
                <a:spcPts val="1800"/>
              </a:spcBef>
              <a:buFont typeface="+mj-lt"/>
              <a:buAutoNum type="arabicPeriod" startAt="11"/>
            </a:pPr>
            <a:r>
              <a:rPr lang="en-US" sz="2000" dirty="0"/>
              <a:t>Recap: Why did we choose to learn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 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 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Rich is practice and theory with well accepted </a:t>
            </a:r>
            <a:r>
              <a:rPr lang="en-US" sz="2000" u="sng" dirty="0"/>
              <a:t>concepts</a:t>
            </a:r>
            <a:r>
              <a:rPr lang="en-US" sz="2000" dirty="0"/>
              <a:t>, </a:t>
            </a:r>
            <a:r>
              <a:rPr lang="en-US" sz="2000" u="sng" dirty="0"/>
              <a:t>patterns</a:t>
            </a:r>
            <a:r>
              <a:rPr lang="en-US" sz="2000" dirty="0"/>
              <a:t>, and </a:t>
            </a:r>
            <a:r>
              <a:rPr lang="en-US" sz="2000" u="sng" dirty="0"/>
              <a:t>principles</a:t>
            </a:r>
          </a:p>
          <a:p>
            <a:pPr>
              <a:buFont typeface="Wingdings" panose="05000000000000000000" pitchFamily="2" charset="2"/>
              <a:buChar char="§"/>
            </a:pPr>
            <a:r>
              <a:rPr lang="en-US" sz="2000" dirty="0"/>
              <a:t>Consistent support for powerful concepts including features that support:</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extensible, maintainable, supportable, and scalable solutions</a:t>
            </a:r>
          </a:p>
          <a:p>
            <a:pPr>
              <a:buFont typeface="Wingdings" panose="05000000000000000000" pitchFamily="2" charset="2"/>
              <a:buChar char="§"/>
            </a:pPr>
            <a:r>
              <a:rPr lang="en-US" sz="2000" dirty="0"/>
              <a:t>Long history of industry success in managing complexity and delivering solutions that minimize rigidity, fragility, and immobility.</a:t>
            </a:r>
          </a:p>
          <a:p>
            <a:pPr>
              <a:buFont typeface="Wingdings" panose="05000000000000000000" pitchFamily="2" charset="2"/>
              <a:buChar char="§"/>
            </a:pPr>
            <a:r>
              <a:rPr lang="en-US" sz="2000" dirty="0"/>
              <a:t>Encompasses both design and programming activities</a:t>
            </a:r>
          </a:p>
          <a:p>
            <a:pPr>
              <a:buFont typeface="Wingdings" panose="05000000000000000000" pitchFamily="2" charset="2"/>
              <a:buChar char="§"/>
            </a:pPr>
            <a:r>
              <a:rPr lang="en-US" sz="2000" dirty="0"/>
              <a:t>Provides benefit across various development methodologies</a:t>
            </a:r>
          </a:p>
        </p:txBody>
      </p:sp>
    </p:spTree>
    <p:extLst>
      <p:ext uri="{BB962C8B-B14F-4D97-AF65-F5344CB8AC3E}">
        <p14:creationId xmlns:p14="http://schemas.microsoft.com/office/powerpoint/2010/main" val="3702787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Choose an Object-Oriented Approach</a:t>
            </a:r>
          </a:p>
        </p:txBody>
      </p:sp>
      <p:sp>
        <p:nvSpPr>
          <p:cNvPr id="3" name="Content Placeholder 2"/>
          <p:cNvSpPr>
            <a:spLocks noGrp="1"/>
          </p:cNvSpPr>
          <p:nvPr>
            <p:ph idx="1"/>
          </p:nvPr>
        </p:nvSpPr>
        <p:spPr/>
        <p:txBody>
          <a:bodyPr>
            <a:normAutofit/>
          </a:bodyPr>
          <a:lstStyle/>
          <a:p>
            <a:pPr marL="0" indent="0">
              <a:buNone/>
            </a:pPr>
            <a:r>
              <a:rPr lang="en-US" sz="2000" dirty="0"/>
              <a:t>#1 – This is the best way we know to consistently deliver high quality software products</a:t>
            </a:r>
          </a:p>
          <a:p>
            <a:pPr marL="0" indent="0">
              <a:buNone/>
            </a:pPr>
            <a:endParaRPr lang="en-US" sz="2000" dirty="0"/>
          </a:p>
          <a:p>
            <a:pPr marL="0" indent="0">
              <a:buNone/>
            </a:pPr>
            <a:r>
              <a:rPr lang="en-US" sz="2000" dirty="0"/>
              <a:t>#2 – It is the approach demanded by the industry where we hope to be employed</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3"/>
              </a:rPr>
              <a:t>Waterfall</a:t>
            </a:r>
            <a:r>
              <a:rPr lang="en-US" dirty="0"/>
              <a:t> vs </a:t>
            </a:r>
            <a:r>
              <a:rPr lang="en-US" dirty="0">
                <a:hlinkClick r:id="rId4"/>
              </a:rPr>
              <a:t>Iterative</a:t>
            </a:r>
            <a:r>
              <a:rPr lang="en-US" dirty="0"/>
              <a:t> vs </a:t>
            </a:r>
            <a:r>
              <a:rPr lang="en-US" dirty="0">
                <a:hlinkClick r:id="rId5"/>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7"/>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5630</TotalTime>
  <Words>7302</Words>
  <Application>Microsoft Office PowerPoint</Application>
  <PresentationFormat>Widescreen</PresentationFormat>
  <Paragraphs>620</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Object-Oriented Programming</vt:lpstr>
      <vt:lpstr>Learning Objectives</vt:lpstr>
      <vt:lpstr>Learning Objectives – Session 1</vt:lpstr>
      <vt:lpstr>Object-Oriented Programming [link]</vt:lpstr>
      <vt:lpstr>Object-Oriented Programming within Various Development Methodologies</vt:lpstr>
      <vt:lpstr>Object-Oriented Languages and Tools</vt:lpstr>
      <vt:lpstr>Object-Oriented Concepts Example</vt:lpstr>
      <vt:lpstr>Example: Procedural vs. Object Oriented Programming</vt:lpstr>
      <vt:lpstr>Distinguish Between a Class and an Object</vt:lpstr>
      <vt:lpstr>Distinguish Between a Class and an Object</vt:lpstr>
      <vt:lpstr>Learning Objectives</vt:lpstr>
      <vt:lpstr>Learning Objectives – Session 2</vt:lpstr>
      <vt:lpstr>The “six” (Three plus)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Unified Modeling Language [link]</vt:lpstr>
      <vt:lpstr>UML Example: Robot Arm</vt:lpstr>
      <vt:lpstr>Learning Objectives</vt:lpstr>
      <vt:lpstr>Learning Objectives - Session 3</vt:lpstr>
      <vt:lpstr>Object-Oriented Design Patterns </vt:lpstr>
      <vt:lpstr>Singleton Design Pattern</vt:lpstr>
      <vt:lpstr>Factory Design Pattern</vt:lpstr>
      <vt:lpstr>Delegation Design Pattern</vt:lpstr>
      <vt:lpstr>Model-View-Controller</vt:lpstr>
      <vt:lpstr>Object-Oriented Design Principles </vt:lpstr>
      <vt:lpstr>Object-Oriented Design Principles </vt:lpstr>
      <vt:lpstr>Open Close Principle</vt:lpstr>
      <vt:lpstr>Dependency Inversion Principle</vt:lpstr>
      <vt:lpstr>Interface Segregation Principle</vt:lpstr>
      <vt:lpstr>Single Responsibility Principle</vt:lpstr>
      <vt:lpstr>Liskov’s Substitution Principle</vt:lpstr>
      <vt:lpstr>Recap: Object-Oriented Programming</vt:lpstr>
      <vt:lpstr>Recap: Why Choose an Object-Oriented Approach</vt:lpstr>
      <vt:lpstr>End of Session</vt:lpstr>
      <vt:lpstr>Bonus Slides</vt:lpstr>
      <vt:lpstr>Waterfall vs Iterative vs Agile</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206</cp:revision>
  <cp:lastPrinted>2017-03-18T17:25:45Z</cp:lastPrinted>
  <dcterms:created xsi:type="dcterms:W3CDTF">2016-08-15T18:20:40Z</dcterms:created>
  <dcterms:modified xsi:type="dcterms:W3CDTF">2017-03-18T18:58:16Z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