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467" r:id="rId22"/>
    <p:sldId id="571" r:id="rId23"/>
    <p:sldId id="572" r:id="rId24"/>
    <p:sldId id="573" r:id="rId25"/>
    <p:sldId id="597" r:id="rId26"/>
    <p:sldId id="598" r:id="rId27"/>
    <p:sldId id="574" r:id="rId28"/>
    <p:sldId id="575" r:id="rId29"/>
    <p:sldId id="576" r:id="rId30"/>
    <p:sldId id="577" r:id="rId31"/>
    <p:sldId id="578" r:id="rId32"/>
    <p:sldId id="579" r:id="rId33"/>
    <p:sldId id="580" r:id="rId34"/>
    <p:sldId id="582" r:id="rId35"/>
    <p:sldId id="583" r:id="rId36"/>
    <p:sldId id="584" r:id="rId37"/>
    <p:sldId id="596" r:id="rId38"/>
    <p:sldId id="585" r:id="rId39"/>
    <p:sldId id="587" r:id="rId40"/>
    <p:sldId id="588" r:id="rId41"/>
    <p:sldId id="586" r:id="rId42"/>
    <p:sldId id="590" r:id="rId43"/>
    <p:sldId id="591" r:id="rId44"/>
    <p:sldId id="592" r:id="rId45"/>
    <p:sldId id="589" r:id="rId46"/>
    <p:sldId id="567" r:id="rId47"/>
    <p:sldId id="569" r:id="rId48"/>
    <p:sldId id="568" r:id="rId49"/>
    <p:sldId id="593" r:id="rId50"/>
    <p:sldId id="595" r:id="rId51"/>
    <p:sldId id="594" r:id="rId52"/>
    <p:sldId id="547" r:id="rId53"/>
    <p:sldId id="551"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5/9/2017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766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15667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b="1"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inappropriately in many cases.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We generally attempt model our databases so that that they reflect real-world relationships. Optimal database design and optimal object-oriented design often diverge. When they do, you will need to make a judgement call. </a:t>
            </a:r>
          </a:p>
          <a:p>
            <a:pPr lvl="0"/>
            <a:endParaRPr lang="en-US" sz="1000" dirty="0"/>
          </a:p>
          <a:p>
            <a:pPr lvl="0"/>
            <a:r>
              <a:rPr lang="en-US" sz="1000" dirty="0"/>
              <a:t>Normalization vs De-normalization:</a:t>
            </a:r>
          </a:p>
          <a:p>
            <a:pPr lvl="0"/>
            <a:r>
              <a:rPr lang="en-US" sz="1000" dirty="0"/>
              <a:t>https://en.wikipedia.org/wiki/Database_normalization</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972188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053354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968010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96184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230512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53278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1612581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4044999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249380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29022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397481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point means that you should fully understand the code, but you can use it verbatim. You still must fix any errors or warning to get full credit.</a:t>
            </a:r>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1715060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1079749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17545090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68900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dirty="0"/>
          </a:p>
        </p:txBody>
      </p:sp>
    </p:spTree>
    <p:extLst>
      <p:ext uri="{BB962C8B-B14F-4D97-AF65-F5344CB8AC3E}">
        <p14:creationId xmlns:p14="http://schemas.microsoft.com/office/powerpoint/2010/main" val="253435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dirty="0"/>
          </a:p>
        </p:txBody>
      </p:sp>
    </p:spTree>
    <p:extLst>
      <p:ext uri="{BB962C8B-B14F-4D97-AF65-F5344CB8AC3E}">
        <p14:creationId xmlns:p14="http://schemas.microsoft.com/office/powerpoint/2010/main" val="166182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dirty="0"/>
          </a:p>
        </p:txBody>
      </p:sp>
    </p:spTree>
    <p:extLst>
      <p:ext uri="{BB962C8B-B14F-4D97-AF65-F5344CB8AC3E}">
        <p14:creationId xmlns:p14="http://schemas.microsoft.com/office/powerpoint/2010/main" val="3760054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dirty="0"/>
          </a:p>
        </p:txBody>
      </p:sp>
    </p:spTree>
    <p:extLst>
      <p:ext uri="{BB962C8B-B14F-4D97-AF65-F5344CB8AC3E}">
        <p14:creationId xmlns:p14="http://schemas.microsoft.com/office/powerpoint/2010/main" val="4194078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49</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50</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Database_normaliza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Discussion &amp; Lecture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Thank you!</a:t>
            </a:r>
          </a:p>
          <a:p>
            <a:pPr marL="457200" indent="-457200">
              <a:buFont typeface="+mj-lt"/>
              <a:buAutoNum type="arabicPeriod"/>
            </a:pPr>
            <a:r>
              <a:rPr lang="en-US" sz="2000" dirty="0"/>
              <a:t>Quickly Review this Week’s:</a:t>
            </a:r>
            <a:endParaRPr lang="en-US" sz="1600" dirty="0"/>
          </a:p>
          <a:p>
            <a:pPr lvl="1"/>
            <a:r>
              <a:rPr lang="en-US" sz="1600" dirty="0"/>
              <a:t>To-do list</a:t>
            </a:r>
          </a:p>
          <a:p>
            <a:pPr lvl="1"/>
            <a:r>
              <a:rPr lang="en-US" sz="1600" dirty="0"/>
              <a:t>Programming Assignment</a:t>
            </a:r>
            <a:endParaRPr lang="en-US" sz="2000" dirty="0"/>
          </a:p>
          <a:p>
            <a:pPr lvl="1"/>
            <a:r>
              <a:rPr lang="en-US" sz="1600" dirty="0"/>
              <a:t>Questions Assignment</a:t>
            </a:r>
            <a:endParaRPr lang="en-US" sz="1600" u="sng"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a:p>
            <a:pPr marL="457200" indent="-457200">
              <a:buFont typeface="+mj-lt"/>
              <a:buAutoNum type="arabicPeriod"/>
            </a:pPr>
            <a:r>
              <a:rPr lang="en-US" sz="2000" dirty="0"/>
              <a:t>Programming Examples preview</a:t>
            </a:r>
          </a:p>
        </p:txBody>
      </p:sp>
    </p:spTree>
    <p:extLst>
      <p:ext uri="{BB962C8B-B14F-4D97-AF65-F5344CB8AC3E}">
        <p14:creationId xmlns:p14="http://schemas.microsoft.com/office/powerpoint/2010/main" val="250683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37152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2042318"/>
          </a:xfrm>
        </p:spPr>
        <p:txBody>
          <a:bodyPr>
            <a:normAutofit fontScale="92500" lnSpcReduction="10000"/>
          </a:bodyPr>
          <a:lstStyle/>
          <a:p>
            <a:pPr marL="0" indent="0">
              <a:buNone/>
            </a:pPr>
            <a:r>
              <a:rPr lang="en-US" sz="2000" dirty="0"/>
              <a:t>Database Normalization, or simply normalization, is the process of organizing the columns (attributes) and tables (relations) of a relational database to reduce data redundancy and improve data integrity. </a:t>
            </a:r>
          </a:p>
          <a:p>
            <a:pPr marL="0" indent="0">
              <a:buNone/>
            </a:pPr>
            <a:r>
              <a:rPr lang="en-US" sz="2000" dirty="0"/>
              <a:t>Normalization is also the process of simplifying the design of a database so that it achieves the optimum structure. It reduces and eliminates redundant data. In normalization, data integrity is assured. It can also cause a performance tradeoff.</a:t>
            </a:r>
          </a:p>
          <a:p>
            <a:pPr marL="0" indent="0">
              <a:buNone/>
            </a:pPr>
            <a:r>
              <a:rPr lang="en-US" sz="2000" dirty="0"/>
              <a:t>It may be important when you are doing object-modeling in your application to consider the database relationships and  normalizing that will be important.</a:t>
            </a:r>
          </a:p>
        </p:txBody>
      </p:sp>
    </p:spTree>
    <p:extLst>
      <p:ext uri="{BB962C8B-B14F-4D97-AF65-F5344CB8AC3E}">
        <p14:creationId xmlns:p14="http://schemas.microsoft.com/office/powerpoint/2010/main" val="356790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Example:</a:t>
            </a:r>
          </a:p>
        </p:txBody>
      </p:sp>
      <p:sp>
        <p:nvSpPr>
          <p:cNvPr id="3" name="Content Placeholder 2"/>
          <p:cNvSpPr>
            <a:spLocks noGrp="1"/>
          </p:cNvSpPr>
          <p:nvPr>
            <p:ph idx="1"/>
          </p:nvPr>
        </p:nvSpPr>
        <p:spPr>
          <a:xfrm>
            <a:off x="838200" y="1051756"/>
            <a:ext cx="10622974" cy="665402"/>
          </a:xfrm>
        </p:spPr>
        <p:txBody>
          <a:bodyPr>
            <a:normAutofit/>
          </a:bodyPr>
          <a:lstStyle/>
          <a:p>
            <a:pPr marL="0" indent="0">
              <a:buNone/>
            </a:pPr>
            <a:r>
              <a:rPr lang="en-US" sz="2000" dirty="0"/>
              <a:t>Consider the non-normalized and normalized table structure for a simple “checkbook” transaction database:</a:t>
            </a:r>
          </a:p>
          <a:p>
            <a:pPr marL="0" indent="0">
              <a:buNone/>
            </a:pPr>
            <a:endParaRPr lang="en-US" sz="2000" dirty="0"/>
          </a:p>
        </p:txBody>
      </p:sp>
      <p:pic>
        <p:nvPicPr>
          <p:cNvPr id="5" name="Picture 4"/>
          <p:cNvPicPr>
            <a:picLocks noChangeAspect="1"/>
          </p:cNvPicPr>
          <p:nvPr/>
        </p:nvPicPr>
        <p:blipFill>
          <a:blip r:embed="rId3"/>
          <a:stretch>
            <a:fillRect/>
          </a:stretch>
        </p:blipFill>
        <p:spPr>
          <a:xfrm>
            <a:off x="915513" y="2082935"/>
            <a:ext cx="6671476" cy="1044083"/>
          </a:xfrm>
          <a:prstGeom prst="rect">
            <a:avLst/>
          </a:prstGeom>
        </p:spPr>
      </p:pic>
      <p:pic>
        <p:nvPicPr>
          <p:cNvPr id="6" name="Picture 5"/>
          <p:cNvPicPr>
            <a:picLocks noChangeAspect="1"/>
          </p:cNvPicPr>
          <p:nvPr/>
        </p:nvPicPr>
        <p:blipFill>
          <a:blip r:embed="rId4"/>
          <a:stretch>
            <a:fillRect/>
          </a:stretch>
        </p:blipFill>
        <p:spPr>
          <a:xfrm>
            <a:off x="8667728" y="2082935"/>
            <a:ext cx="3341325" cy="2903334"/>
          </a:xfrm>
          <a:prstGeom prst="rect">
            <a:avLst/>
          </a:prstGeom>
        </p:spPr>
      </p:pic>
      <p:pic>
        <p:nvPicPr>
          <p:cNvPr id="7" name="Picture 6"/>
          <p:cNvPicPr>
            <a:picLocks noChangeAspect="1"/>
          </p:cNvPicPr>
          <p:nvPr/>
        </p:nvPicPr>
        <p:blipFill>
          <a:blip r:embed="rId5"/>
          <a:stretch>
            <a:fillRect/>
          </a:stretch>
        </p:blipFill>
        <p:spPr>
          <a:xfrm>
            <a:off x="915513" y="5909153"/>
            <a:ext cx="5838938" cy="217750"/>
          </a:xfrm>
          <a:prstGeom prst="rect">
            <a:avLst/>
          </a:prstGeom>
        </p:spPr>
      </p:pic>
    </p:spTree>
    <p:extLst>
      <p:ext uri="{BB962C8B-B14F-4D97-AF65-F5344CB8AC3E}">
        <p14:creationId xmlns:p14="http://schemas.microsoft.com/office/powerpoint/2010/main" val="2219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vs Combining Functionality &amp; Data</a:t>
            </a:r>
          </a:p>
          <a:p>
            <a:pPr>
              <a:buFont typeface="Wingdings" panose="05000000000000000000" pitchFamily="2" charset="2"/>
              <a:buChar char="§"/>
            </a:pPr>
            <a:r>
              <a:rPr lang="en-US" sz="2000" dirty="0"/>
              <a:t>Ubiquitous access… vs Encapsulation and Data Hiding</a:t>
            </a:r>
          </a:p>
          <a:p>
            <a:pPr>
              <a:buFont typeface="Wingdings" panose="05000000000000000000" pitchFamily="2" charset="2"/>
              <a:buChar char="§"/>
            </a:pPr>
            <a:r>
              <a:rPr lang="en-US" sz="2000" dirty="0"/>
              <a:t>Tables &amp; Relationships… vs Inheritance</a:t>
            </a:r>
          </a:p>
          <a:p>
            <a:pPr>
              <a:buFont typeface="Wingdings" panose="05000000000000000000" pitchFamily="2" charset="2"/>
              <a:buChar char="§"/>
            </a:pPr>
            <a:r>
              <a:rPr lang="en-US" sz="2000" dirty="0"/>
              <a:t>Joining Tables to Create Relationships… 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8 local users) application</a:t>
            </a:r>
          </a:p>
          <a:p>
            <a:pPr>
              <a:buFont typeface="Wingdings" panose="05000000000000000000" pitchFamily="2" charset="2"/>
              <a:buChar char="§"/>
            </a:pPr>
            <a:r>
              <a:rPr lang="en-US" sz="2000" dirty="0"/>
              <a:t>… And be very </a:t>
            </a:r>
            <a:r>
              <a:rPr lang="en-US" sz="2000" dirty="0" err="1"/>
              <a:t>very</a:t>
            </a:r>
            <a:r>
              <a:rPr lang="en-US" sz="2000" dirty="0"/>
              <a:t> careful about using tools that automate the connection between you two-</a:t>
            </a:r>
            <a:r>
              <a:rPr lang="en-US" sz="2000" dirty="0" err="1"/>
              <a:t>teir</a:t>
            </a:r>
            <a:r>
              <a:rPr lang="en-US" sz="2000"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relationships!</a:t>
            </a:r>
          </a:p>
        </p:txBody>
      </p:sp>
    </p:spTree>
    <p:extLst>
      <p:ext uri="{BB962C8B-B14F-4D97-AF65-F5344CB8AC3E}">
        <p14:creationId xmlns:p14="http://schemas.microsoft.com/office/powerpoint/2010/main" val="445940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458951" y="2587083"/>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8"/>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3830450" y="2587082"/>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20316" y="1895707"/>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477644" y="6183355"/>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endCxn id="8" idx="1"/>
          </p:cNvCxnSpPr>
          <p:nvPr/>
        </p:nvCxnSpPr>
        <p:spPr>
          <a:xfrm flipH="1">
            <a:off x="1098395" y="5553307"/>
            <a:ext cx="2164734" cy="63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15378" y="618335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endCxn id="24" idx="1"/>
          </p:cNvCxnSpPr>
          <p:nvPr/>
        </p:nvCxnSpPr>
        <p:spPr>
          <a:xfrm flipH="1">
            <a:off x="2836132" y="5610123"/>
            <a:ext cx="418631" cy="57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3341661" cy="4610125"/>
            <a:chOff x="3280317" y="1878013"/>
            <a:chExt cx="3341661" cy="4610125"/>
          </a:xfrm>
        </p:grpSpPr>
        <p:sp>
          <p:nvSpPr>
            <p:cNvPr id="33" name="Flowchart: Magnetic Disk 32"/>
            <p:cNvSpPr/>
            <p:nvPr/>
          </p:nvSpPr>
          <p:spPr>
            <a:xfrm>
              <a:off x="5380471" y="6114900"/>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p:cNvCxnSpPr>
            <p:nvPr/>
          </p:nvCxnSpPr>
          <p:spPr>
            <a:xfrm>
              <a:off x="4624044" y="5451979"/>
              <a:ext cx="1135552" cy="689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800279" y="1895707"/>
            <a:ext cx="3363957" cy="4636472"/>
            <a:chOff x="2860280" y="1878013"/>
            <a:chExt cx="3363957" cy="4636472"/>
          </a:xfrm>
        </p:grpSpPr>
        <p:sp>
          <p:nvSpPr>
            <p:cNvPr id="42" name="Flowchart: Magnetic Disk 41"/>
            <p:cNvSpPr/>
            <p:nvPr/>
          </p:nvSpPr>
          <p:spPr>
            <a:xfrm>
              <a:off x="4982730" y="6141247"/>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endCxn id="42" idx="1"/>
            </p:cNvCxnSpPr>
            <p:nvPr/>
          </p:nvCxnSpPr>
          <p:spPr>
            <a:xfrm>
              <a:off x="2860280" y="5256833"/>
              <a:ext cx="2743204" cy="8844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2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Magnetic Disk 13"/>
          <p:cNvSpPr/>
          <p:nvPr/>
        </p:nvSpPr>
        <p:spPr>
          <a:xfrm>
            <a:off x="282497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15" name="Straight Arrow Connector 14"/>
          <p:cNvCxnSpPr>
            <a:cxnSpLocks/>
            <a:stCxn id="9" idx="2"/>
            <a:endCxn id="14" idx="1"/>
          </p:cNvCxnSpPr>
          <p:nvPr/>
        </p:nvCxnSpPr>
        <p:spPr>
          <a:xfrm>
            <a:off x="1719146" y="2587083"/>
            <a:ext cx="1986776" cy="959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p:cNvSpPr/>
          <p:nvPr/>
        </p:nvSpPr>
        <p:spPr>
          <a:xfrm>
            <a:off x="6506737" y="3005251"/>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7603272" y="18905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6549483" y="4590586"/>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8536259" y="4590585"/>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8411735" y="3872504"/>
            <a:ext cx="1005470" cy="718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endCxn id="20" idx="1"/>
          </p:cNvCxnSpPr>
          <p:nvPr/>
        </p:nvCxnSpPr>
        <p:spPr>
          <a:xfrm flipH="1">
            <a:off x="7430429" y="3872504"/>
            <a:ext cx="880946" cy="718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8411735" y="2581945"/>
            <a:ext cx="0" cy="423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Review… 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i="1" dirty="0"/>
              <a:t>Don’t utilize two-tier client-server architectures for anything more than small scale (less than 8 local users) application</a:t>
            </a:r>
          </a:p>
          <a:p>
            <a:pPr>
              <a:buFont typeface="Wingdings" panose="05000000000000000000" pitchFamily="2" charset="2"/>
              <a:buChar char="§"/>
            </a:pPr>
            <a:r>
              <a:rPr lang="en-US" sz="2000" i="1" dirty="0"/>
              <a:t>**… And be very </a:t>
            </a:r>
            <a:r>
              <a:rPr lang="en-US" sz="2000" i="1" dirty="0" err="1"/>
              <a:t>very</a:t>
            </a:r>
            <a:r>
              <a:rPr lang="en-US" sz="2000" i="1" dirty="0"/>
              <a:t> careful about using tools that automate the connection between you two-</a:t>
            </a:r>
            <a:r>
              <a:rPr lang="en-US" sz="2000" i="1" dirty="0" err="1"/>
              <a:t>teir</a:t>
            </a:r>
            <a:r>
              <a:rPr lang="en-US" sz="2000" i="1"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i="1" dirty="0"/>
              <a:t>**Never, never, never uses “smart” or cute naming conventions to represent relationships!</a:t>
            </a:r>
          </a:p>
        </p:txBody>
      </p:sp>
    </p:spTree>
    <p:extLst>
      <p:ext uri="{BB962C8B-B14F-4D97-AF65-F5344CB8AC3E}">
        <p14:creationId xmlns:p14="http://schemas.microsoft.com/office/powerpoint/2010/main" val="1413406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solidFill>
                  <a:schemeClr val="bg1">
                    <a:lumMod val="65000"/>
                  </a:schemeClr>
                </a:solidFill>
              </a:rPr>
              <a:t>Review databases, database servers, and the SQL language</a:t>
            </a:r>
          </a:p>
          <a:p>
            <a:pPr marL="457200" indent="-457200">
              <a:buFont typeface="+mj-lt"/>
              <a:buAutoNum type="arabicPeriod"/>
            </a:pPr>
            <a:r>
              <a:rPr lang="en-US" sz="2000" dirty="0">
                <a:solidFill>
                  <a:schemeClr val="bg1">
                    <a:lumMod val="65000"/>
                  </a:schemeClr>
                </a:solidFill>
              </a:rPr>
              <a:t>Understand how databases support (or don’t support)work within a Object Oriented Programming environment</a:t>
            </a:r>
          </a:p>
          <a:p>
            <a:pPr marL="457200" indent="-457200">
              <a:buFont typeface="+mj-lt"/>
              <a:buAutoNum type="arabicPeriod"/>
            </a:pPr>
            <a:r>
              <a:rPr lang="en-US" sz="2000" dirty="0">
                <a:solidFill>
                  <a:schemeClr val="bg1">
                    <a:lumMod val="65000"/>
                  </a:schemeClr>
                </a:solidFill>
              </a:rPr>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084624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dirty="0"/>
              <a:t>TCP/IP: Transmission Control Protocol / Internet Protocol</a:t>
            </a:r>
          </a:p>
          <a:p>
            <a:r>
              <a:rPr lang="en-US" sz="2000" dirty="0"/>
              <a:t>Sockets: Another term for TCP/IP </a:t>
            </a:r>
          </a:p>
          <a:p>
            <a:r>
              <a:rPr lang="en-US" sz="2000" dirty="0"/>
              <a:t>HTTP: Hypertext Transfer Protocol </a:t>
            </a:r>
          </a:p>
          <a:p>
            <a:r>
              <a:rPr lang="en-US" sz="2000" dirty="0"/>
              <a:t>HTTPs: Hypertext Transfer Protocol Secure</a:t>
            </a:r>
          </a:p>
          <a:p>
            <a:r>
              <a:rPr lang="en-US" sz="2000" dirty="0"/>
              <a:t>SSL: Secure Sockets Layer</a:t>
            </a:r>
          </a:p>
          <a:p>
            <a:r>
              <a:rPr lang="en-US" sz="2000" dirty="0"/>
              <a:t>XML or JSON: Extensible Markup Language</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Tree>
    <p:extLst>
      <p:ext uri="{BB962C8B-B14F-4D97-AF65-F5344CB8AC3E}">
        <p14:creationId xmlns:p14="http://schemas.microsoft.com/office/powerpoint/2010/main" val="2816847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err="1"/>
              <a:t>ShapeDrawDataServer</a:t>
            </a:r>
            <a:endParaRPr lang="en-US" sz="3600" dirty="0"/>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b="1" dirty="0"/>
              <a:t>TCP/IP: Transmission Control Protocol / Internet Protocol</a:t>
            </a:r>
          </a:p>
          <a:p>
            <a:r>
              <a:rPr lang="en-US" sz="2000" b="1" dirty="0"/>
              <a:t>Sockets: Another term for TCP/IP </a:t>
            </a:r>
          </a:p>
          <a:p>
            <a:r>
              <a:rPr lang="en-US" sz="2000" b="1" dirty="0"/>
              <a:t>HTTP: Hypertext Transfer Protocol </a:t>
            </a:r>
          </a:p>
          <a:p>
            <a:r>
              <a:rPr lang="en-US" sz="2000" strike="sngStrike" dirty="0"/>
              <a:t>HTTPs: Hypertext Transfer Protocol Secure</a:t>
            </a:r>
          </a:p>
          <a:p>
            <a:r>
              <a:rPr lang="en-US" sz="2000" strike="sngStrike" dirty="0"/>
              <a:t>SSL: Secure Sockets Layer</a:t>
            </a:r>
          </a:p>
          <a:p>
            <a:r>
              <a:rPr lang="en-US" sz="2000" b="1" dirty="0"/>
              <a:t>XML: Extensible Markup Language</a:t>
            </a:r>
          </a:p>
          <a:p>
            <a:r>
              <a:rPr lang="en-US" sz="2000" strike="sngStrike" dirty="0"/>
              <a:t>SQL</a:t>
            </a:r>
          </a:p>
        </p:txBody>
      </p:sp>
    </p:spTree>
    <p:extLst>
      <p:ext uri="{BB962C8B-B14F-4D97-AF65-F5344CB8AC3E}">
        <p14:creationId xmlns:p14="http://schemas.microsoft.com/office/powerpoint/2010/main" val="1456907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Tree>
    <p:extLst>
      <p:ext uri="{BB962C8B-B14F-4D97-AF65-F5344CB8AC3E}">
        <p14:creationId xmlns:p14="http://schemas.microsoft.com/office/powerpoint/2010/main" val="2891575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a:t>
            </a:r>
            <a:r>
              <a:rPr lang="en-US" sz="3600" dirty="0" err="1"/>
              <a:t>ShapeDrawDataServer</a:t>
            </a:r>
            <a:endParaRPr lang="en-US" sz="3600" dirty="0"/>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1543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a:t>
            </a:r>
            <a:r>
              <a:rPr lang="en-US" sz="2000" dirty="0" err="1"/>
              <a:t>ShapeDrawDataServer</a:t>
            </a:r>
            <a:r>
              <a:rPr lang="en-US" sz="2000" dirty="0"/>
              <a:t> </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a:t>
            </a:r>
          </a:p>
          <a:p>
            <a:pPr marL="457200" indent="-457200">
              <a:buFont typeface="+mj-lt"/>
              <a:buAutoNum type="arabicPeriod"/>
            </a:pPr>
            <a:r>
              <a:rPr lang="en-US" sz="2000" dirty="0"/>
              <a:t>Wait for the user to press a key before shutting down… so that we can look at the response.</a:t>
            </a:r>
          </a:p>
          <a:p>
            <a:pPr marL="0" indent="0">
              <a:buNone/>
            </a:pPr>
            <a:endParaRPr lang="en-US" sz="2000" dirty="0"/>
          </a:p>
        </p:txBody>
      </p:sp>
    </p:spTree>
    <p:extLst>
      <p:ext uri="{BB962C8B-B14F-4D97-AF65-F5344CB8AC3E}">
        <p14:creationId xmlns:p14="http://schemas.microsoft.com/office/powerpoint/2010/main" val="1440296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Respond with “Hello World!!!”</a:t>
            </a:r>
          </a:p>
          <a:p>
            <a:pPr marL="457200" indent="-457200">
              <a:buFont typeface="+mj-lt"/>
              <a:buAutoNum type="arabicPeriod"/>
            </a:pPr>
            <a:r>
              <a:rPr lang="en-US" sz="2000" dirty="0"/>
              <a:t>Provide starting point for </a:t>
            </a:r>
            <a:r>
              <a:rPr lang="en-US" sz="2000" dirty="0" err="1"/>
              <a:t>ShapeDrawDataServer</a:t>
            </a:r>
            <a:r>
              <a:rPr lang="en-US" sz="2000" dirty="0"/>
              <a:t> and “get-</a:t>
            </a:r>
            <a:r>
              <a:rPr lang="en-US" sz="2000" dirty="0" err="1"/>
              <a:t>shapeandcolors</a:t>
            </a:r>
            <a:r>
              <a:rPr lang="en-US" sz="2000" dirty="0"/>
              <a:t>;” request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1543922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2</a:t>
            </a:r>
          </a:p>
          <a:p>
            <a:pPr algn="l"/>
            <a:r>
              <a:rPr lang="en-US" dirty="0"/>
              <a:t>Instructor: Eric Pogue</a:t>
            </a:r>
          </a:p>
        </p:txBody>
      </p:sp>
    </p:spTree>
    <p:extLst>
      <p:ext uri="{BB962C8B-B14F-4D97-AF65-F5344CB8AC3E}">
        <p14:creationId xmlns:p14="http://schemas.microsoft.com/office/powerpoint/2010/main" val="4224965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the server</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 to the console</a:t>
            </a:r>
          </a:p>
          <a:p>
            <a:pPr marL="457200" indent="-457200">
              <a:buFont typeface="+mj-lt"/>
              <a:buAutoNum type="arabicPeriod"/>
            </a:pPr>
            <a:r>
              <a:rPr lang="en-US" sz="2000" dirty="0"/>
              <a:t>Accept multiple requests as console input</a:t>
            </a:r>
          </a:p>
          <a:p>
            <a:pPr marL="457200" indent="-457200">
              <a:buFont typeface="+mj-lt"/>
              <a:buAutoNum type="arabicPeriod"/>
            </a:pPr>
            <a:r>
              <a:rPr lang="en-US" sz="2000" dirty="0"/>
              <a:t>Close the application when the user enters “end;” as console input</a:t>
            </a:r>
          </a:p>
          <a:p>
            <a:pPr marL="0" indent="0">
              <a:buNone/>
            </a:pPr>
            <a:endParaRPr lang="en-US" sz="2000" dirty="0"/>
          </a:p>
        </p:txBody>
      </p:sp>
    </p:spTree>
    <p:extLst>
      <p:ext uri="{BB962C8B-B14F-4D97-AF65-F5344CB8AC3E}">
        <p14:creationId xmlns:p14="http://schemas.microsoft.com/office/powerpoint/2010/main" val="1306040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3</a:t>
            </a:r>
          </a:p>
          <a:p>
            <a:pPr algn="l"/>
            <a:r>
              <a:rPr lang="en-US" dirty="0"/>
              <a:t>Instructor: Eric Pogue</a:t>
            </a:r>
          </a:p>
        </p:txBody>
      </p:sp>
    </p:spTree>
    <p:extLst>
      <p:ext uri="{BB962C8B-B14F-4D97-AF65-F5344CB8AC3E}">
        <p14:creationId xmlns:p14="http://schemas.microsoft.com/office/powerpoint/2010/main" val="1492089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7" name="Content Placeholder 2"/>
          <p:cNvSpPr>
            <a:spLocks noGrp="1"/>
          </p:cNvSpPr>
          <p:nvPr>
            <p:ph idx="1"/>
          </p:nvPr>
        </p:nvSpPr>
        <p:spPr/>
        <p:txBody>
          <a:bodyPr>
            <a:noAutofit/>
          </a:bodyPr>
          <a:lstStyle/>
          <a:p>
            <a:pPr marL="0" indent="0">
              <a:buNone/>
            </a:pPr>
            <a:r>
              <a:rPr lang="en-US" sz="2000" u="sng" dirty="0"/>
              <a:t>Agenda:</a:t>
            </a:r>
          </a:p>
          <a:p>
            <a:pPr marL="457200" indent="-457200">
              <a:buFont typeface="+mj-lt"/>
              <a:buAutoNum type="arabicPeriod"/>
            </a:pPr>
            <a:r>
              <a:rPr lang="en-US" sz="2000" dirty="0"/>
              <a:t>Review Week 8 Learning Objectives</a:t>
            </a:r>
          </a:p>
          <a:p>
            <a:pPr marL="457200" indent="-457200">
              <a:buFont typeface="+mj-lt"/>
              <a:buAutoNum type="arabicPeriod"/>
            </a:pPr>
            <a:r>
              <a:rPr lang="en-US" sz="2000" dirty="0"/>
              <a:t>Develop </a:t>
            </a:r>
            <a:r>
              <a:rPr lang="en-US" sz="2000" dirty="0" err="1"/>
              <a:t>ShapeDrawDataServerStart</a:t>
            </a:r>
            <a:r>
              <a:rPr lang="en-US" sz="2000" dirty="0"/>
              <a:t> Application</a:t>
            </a:r>
          </a:p>
          <a:p>
            <a:pPr marL="457200" indent="-457200">
              <a:buFont typeface="+mj-lt"/>
              <a:buAutoNum type="arabicPeriod"/>
            </a:pPr>
            <a:r>
              <a:rPr lang="en-US" sz="2000" dirty="0"/>
              <a:t>Review </a:t>
            </a:r>
            <a:r>
              <a:rPr lang="en-US" sz="2000" dirty="0" err="1"/>
              <a:t>ShapeDrawDataClient</a:t>
            </a:r>
            <a:r>
              <a:rPr lang="en-US" sz="2000" dirty="0"/>
              <a:t> Application</a:t>
            </a:r>
          </a:p>
          <a:p>
            <a:pPr marL="457200" indent="-457200">
              <a:buFont typeface="+mj-lt"/>
              <a:buAutoNum type="arabicPeriod"/>
            </a:pPr>
            <a:r>
              <a:rPr lang="en-US" sz="2000" dirty="0"/>
              <a:t>Test </a:t>
            </a:r>
            <a:r>
              <a:rPr lang="en-US" sz="2000" dirty="0" err="1"/>
              <a:t>ShapeDrawDataClient</a:t>
            </a:r>
            <a:r>
              <a:rPr lang="en-US" sz="2000" dirty="0"/>
              <a:t> and Server together</a:t>
            </a:r>
          </a:p>
          <a:p>
            <a:pPr marL="457200" indent="-457200">
              <a:buFont typeface="+mj-lt"/>
              <a:buAutoNum type="arabicPeriod"/>
            </a:pPr>
            <a:r>
              <a:rPr lang="en-US" sz="2000" dirty="0"/>
              <a:t>Next Steps</a:t>
            </a:r>
          </a:p>
        </p:txBody>
      </p:sp>
    </p:spTree>
    <p:extLst>
      <p:ext uri="{BB962C8B-B14F-4D97-AF65-F5344CB8AC3E}">
        <p14:creationId xmlns:p14="http://schemas.microsoft.com/office/powerpoint/2010/main" val="2545306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601080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
        <p:nvSpPr>
          <p:cNvPr id="13" name="Flowchart: Process 12"/>
          <p:cNvSpPr/>
          <p:nvPr/>
        </p:nvSpPr>
        <p:spPr>
          <a:xfrm>
            <a:off x="2988437"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ShapeDraw</a:t>
            </a:r>
            <a:endParaRPr lang="en-US" u="sng" dirty="0"/>
          </a:p>
          <a:p>
            <a:pPr algn="ctr"/>
            <a:r>
              <a:rPr lang="en-US" u="sng" dirty="0" err="1"/>
              <a:t>DataClient</a:t>
            </a:r>
            <a:endParaRPr lang="en-US" dirty="0"/>
          </a:p>
        </p:txBody>
      </p:sp>
      <p:cxnSp>
        <p:nvCxnSpPr>
          <p:cNvPr id="14" name="Straight Arrow Connector 13"/>
          <p:cNvCxnSpPr>
            <a:cxnSpLocks/>
            <a:stCxn id="13" idx="2"/>
          </p:cNvCxnSpPr>
          <p:nvPr/>
        </p:nvCxnSpPr>
        <p:spPr>
          <a:xfrm>
            <a:off x="3802476" y="2158829"/>
            <a:ext cx="123204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38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Test Server and Client together</a:t>
            </a:r>
          </a:p>
          <a:p>
            <a:pPr marL="457200" indent="-457200">
              <a:buFont typeface="+mj-lt"/>
              <a:buAutoNum type="arabicPeriod"/>
            </a:pPr>
            <a:r>
              <a:rPr lang="en-US" sz="2000" dirty="0"/>
              <a:t>Reiterate that you may utilize this code as the starting point for your Week 8 assignment</a:t>
            </a:r>
          </a:p>
          <a:p>
            <a:pPr marL="457200" indent="-457200">
              <a:buFont typeface="+mj-lt"/>
              <a:buAutoNum type="arabicPeriod"/>
            </a:pPr>
            <a:r>
              <a:rPr lang="en-US" sz="2000" dirty="0"/>
              <a:t>Next Steps</a:t>
            </a:r>
          </a:p>
          <a:p>
            <a:pPr marL="0" indent="0">
              <a:buNone/>
            </a:pPr>
            <a:endParaRPr lang="en-US" sz="2000" dirty="0"/>
          </a:p>
        </p:txBody>
      </p:sp>
    </p:spTree>
    <p:extLst>
      <p:ext uri="{BB962C8B-B14F-4D97-AF65-F5344CB8AC3E}">
        <p14:creationId xmlns:p14="http://schemas.microsoft.com/office/powerpoint/2010/main" val="3729853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22541</TotalTime>
  <Words>5169</Words>
  <Application>Microsoft Office PowerPoint</Application>
  <PresentationFormat>Widescreen</PresentationFormat>
  <Paragraphs>548</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End of Session</vt:lpstr>
      <vt:lpstr>Object-Oriented Programming Session: Week 8 Discussion &amp; Lecture (session 2) Instructor: Eric Pogue</vt:lpstr>
      <vt:lpstr>Learning Objectives – Week 8</vt:lpstr>
      <vt:lpstr>Data Bases [link]</vt:lpstr>
      <vt:lpstr>Database Normalization [link]</vt:lpstr>
      <vt:lpstr>Database Normalization Example:</vt:lpstr>
      <vt:lpstr>Phone Number Database Example</vt:lpstr>
      <vt:lpstr>Structured Query Language (SQL) [link]</vt:lpstr>
      <vt:lpstr>SQL Examples</vt:lpstr>
      <vt:lpstr>Data Base Management Systems Pro &amp; Cons</vt:lpstr>
      <vt:lpstr>Data Base Management Systems with OOP</vt:lpstr>
      <vt:lpstr>Two-tier and Three-tier Architectures</vt:lpstr>
      <vt:lpstr>Two-tier and Three-tier Architectures</vt:lpstr>
      <vt:lpstr>Two-tier and Three-tier Architectures</vt:lpstr>
      <vt:lpstr>Two-tier and Three-tier Architectures</vt:lpstr>
      <vt:lpstr>ShapeDrawDataServer Architecture</vt:lpstr>
      <vt:lpstr>Review… Data Base Management Systems with OOP</vt:lpstr>
      <vt:lpstr>Learning Objectives – Week 8</vt:lpstr>
      <vt:lpstr>Three-Tier Architecture Protocols &amp; Formats</vt:lpstr>
      <vt:lpstr>ShapeDrawDataServer</vt:lpstr>
      <vt:lpstr>ShapeDrawDataServer Architecture</vt:lpstr>
      <vt:lpstr>Review ShapeDrawDataServer</vt:lpstr>
      <vt:lpstr>Object-Oriented Programming Session: Week 8 Session 3 Preview Instructor: Eric Pogue</vt:lpstr>
      <vt:lpstr>Object-Oriented Programming Session: Week 8 Session 4 Preview Instructor: Eric Pogue</vt:lpstr>
      <vt:lpstr>End of Session</vt:lpstr>
      <vt:lpstr>Object-Oriented Programming Session: Week 8 Session 3  Instructor: Eric Pogue</vt:lpstr>
      <vt:lpstr>End of Session</vt:lpstr>
      <vt:lpstr>Object-Oriented Programming Session: Week 8 Session 4  Instructor: Eric Pogue</vt:lpstr>
      <vt:lpstr>Learning Objectives – Week 8</vt:lpstr>
      <vt:lpstr>ShapeDrawDataServer Architecture</vt:lpstr>
      <vt:lpstr>Object-Oriented Programming Session: Week 8 Session 4  Instructor: Eric Pogue</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611</cp:revision>
  <cp:lastPrinted>2017-05-05T22:16:35Z</cp:lastPrinted>
  <dcterms:created xsi:type="dcterms:W3CDTF">2016-08-15T18:20:40Z</dcterms:created>
  <dcterms:modified xsi:type="dcterms:W3CDTF">2017-05-09T21:53:50Z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