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381" r:id="rId5"/>
    <p:sldId id="466" r:id="rId6"/>
    <p:sldId id="522" r:id="rId7"/>
    <p:sldId id="289" r:id="rId8"/>
    <p:sldId id="558" r:id="rId9"/>
    <p:sldId id="559" r:id="rId10"/>
    <p:sldId id="560" r:id="rId11"/>
    <p:sldId id="561" r:id="rId12"/>
    <p:sldId id="562" r:id="rId13"/>
    <p:sldId id="564" r:id="rId14"/>
    <p:sldId id="563" r:id="rId15"/>
    <p:sldId id="553" r:id="rId16"/>
    <p:sldId id="554" r:id="rId17"/>
    <p:sldId id="555" r:id="rId18"/>
    <p:sldId id="556" r:id="rId19"/>
    <p:sldId id="557" r:id="rId20"/>
    <p:sldId id="566" r:id="rId21"/>
    <p:sldId id="565" r:id="rId22"/>
    <p:sldId id="528" r:id="rId23"/>
    <p:sldId id="529" r:id="rId24"/>
    <p:sldId id="530" r:id="rId25"/>
    <p:sldId id="532" r:id="rId26"/>
    <p:sldId id="467" r:id="rId27"/>
    <p:sldId id="535" r:id="rId28"/>
    <p:sldId id="537" r:id="rId29"/>
    <p:sldId id="475" r:id="rId30"/>
    <p:sldId id="538" r:id="rId31"/>
    <p:sldId id="490" r:id="rId32"/>
    <p:sldId id="539" r:id="rId33"/>
    <p:sldId id="540" r:id="rId34"/>
    <p:sldId id="541" r:id="rId35"/>
    <p:sldId id="542" r:id="rId36"/>
    <p:sldId id="543" r:id="rId37"/>
    <p:sldId id="544" r:id="rId38"/>
    <p:sldId id="545" r:id="rId39"/>
    <p:sldId id="546" r:id="rId40"/>
    <p:sldId id="549" r:id="rId41"/>
    <p:sldId id="548" r:id="rId42"/>
    <p:sldId id="547" r:id="rId43"/>
    <p:sldId id="552" r:id="rId44"/>
    <p:sldId id="551" r:id="rId4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5/4/2017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learning objectives from the syllabus assumed that we would not have focused quite so much on threading earlier in the session, so our threading discussion will be brief this week. Previous session of the course also focused somewhat more on database and SQL programming and a little less on network programming. With the continued expansion of Web Service and Cloud Computing in the industry, I am going to reverse that priority. We will still cover both topics; however, are focus will be Web Services and network programming while still recognizing the importance of  databases.</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58994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411559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874462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1220726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1376182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267901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3509645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4006571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are a multitude of network and Internet protocols. It is beyond the scope of this class to cover them in detail. </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2274865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350033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Questions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hlinkClick r:id="rId3"/>
              </a:rPr>
              <a:t>http://www.epogue.info/CPSC-24500/Week07/2017SpringW07QuestionsAssignment.docx</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725862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3587230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3734680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TCP/IP: Transmission Control Protocol / Internet Protocol </a:t>
            </a:r>
          </a:p>
          <a:p>
            <a:r>
              <a:rPr lang="en-US" sz="1000" dirty="0"/>
              <a:t>HTTP: Hypertext Transfer Protocol </a:t>
            </a:r>
          </a:p>
          <a:p>
            <a:r>
              <a:rPr lang="en-US" sz="1000" dirty="0"/>
              <a:t>HTTPs: Hypertext Transfer Protocol Secure</a:t>
            </a:r>
          </a:p>
          <a:p>
            <a:r>
              <a:rPr lang="en-US" sz="1000" dirty="0"/>
              <a:t>SSL: Secure Sockets Layer</a:t>
            </a:r>
          </a:p>
          <a:p>
            <a:r>
              <a:rPr lang="en-US" sz="1000" dirty="0"/>
              <a:t>HTML: Hypertext Markup Language</a:t>
            </a:r>
          </a:p>
          <a:p>
            <a:r>
              <a:rPr lang="en-US" sz="1000" dirty="0"/>
              <a:t>XML: Extensible Markup Language</a:t>
            </a:r>
          </a:p>
          <a:p>
            <a:r>
              <a:rPr lang="en-US" sz="1000" dirty="0"/>
              <a:t>JSON: </a:t>
            </a:r>
          </a:p>
          <a:p>
            <a:endParaRPr lang="en-US" sz="1000" dirty="0"/>
          </a:p>
          <a:p>
            <a:r>
              <a:rPr lang="en-US" sz="1000" dirty="0"/>
              <a:t>Web Server: A server that utilizes TCP/IP and responds on Port 80 from a given IP address using HTTP and generally returns HTML.</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a:p>
        </p:txBody>
      </p:sp>
    </p:spTree>
    <p:extLst>
      <p:ext uri="{BB962C8B-B14F-4D97-AF65-F5344CB8AC3E}">
        <p14:creationId xmlns:p14="http://schemas.microsoft.com/office/powerpoint/2010/main" val="556053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3164610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271298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a:t>
            </a:r>
            <a:r>
              <a:rPr lang="en-US" sz="1000" dirty="0" err="1"/>
              <a:t>git</a:t>
            </a:r>
            <a:r>
              <a:rPr lang="en-US" sz="1000" dirty="0"/>
              <a:t> clone https://github.com/EricJPogue/CPSC-24500.git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1496533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http://www.epogue.info/CPSC-24500/Week07/2017SpringW07ProgrammingAssignment.pdf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4027865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Microsoft has a long history of providing (mostly incompatible) mechanisms to develop, deploy, and utilize component architectures. Over time component architectures have evolved into Service Oriented Architectures (SOA). </a:t>
            </a:r>
          </a:p>
          <a:p>
            <a:endParaRPr lang="en-US" sz="1000" dirty="0"/>
          </a:p>
          <a:p>
            <a:r>
              <a:rPr lang="en-US" sz="1000" dirty="0"/>
              <a:t>Components: A binary (compiled) package that contains local application functions/methods or APIs (Application Programming Interfaces) that can be utilized during development or run-time. JAR files are an example of a component. The functions/methods run locally on the same computer as the application. Note: the fact that they run on the same computer is why information hiding and components do not provide data security.</a:t>
            </a:r>
          </a:p>
          <a:p>
            <a:endParaRPr lang="en-US" sz="1000" dirty="0"/>
          </a:p>
          <a:p>
            <a:r>
              <a:rPr lang="en-US" sz="1000" dirty="0"/>
              <a:t>Service: A remote API that (generally) runs on a separate machine accessed by a network protocol (HTTP, REST, SOAP). </a:t>
            </a:r>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18551818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Components: A binary (compiled) package that contains local application functions/methods or APIs (Application Programming Interfaces) that can be utilized during development or run-time. JAR files are an example of a component. The functions/methods run locally on the same computer as the application. Note: the fact that they run on the same computer is why information hiding and components do not provide data security.</a:t>
            </a:r>
          </a:p>
          <a:p>
            <a:endParaRPr lang="en-US" sz="1000" dirty="0"/>
          </a:p>
          <a:p>
            <a:r>
              <a:rPr lang="en-US" sz="1000" dirty="0"/>
              <a:t>Service: A remote API that (generally) runs on a separate machine accessed by a network protocol (HTTP, REST, SOAP). XML or JSON are generally used within SOAP and REST. </a:t>
            </a:r>
          </a:p>
          <a:p>
            <a:endParaRPr lang="en-US" sz="1000" dirty="0"/>
          </a:p>
          <a:p>
            <a:r>
              <a:rPr lang="en-US" sz="1000" dirty="0"/>
              <a:t>Note: The Common Object Request Broker Architecture (CORBA) is a standard defined by the Object Management Group (OMG) designed to facilitate the communication of systems that are deployed on diverse platforms. It was a mostly failed attempt to implement “full” OOP across the network in a SOA implementation. Over time this gave way to simpler implementation (with less OOP functionality) like SOAP and REST.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1250229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Steps: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err="1"/>
              <a:t>git</a:t>
            </a:r>
            <a:r>
              <a:rPr lang="en-US" sz="1000" dirty="0"/>
              <a:t> clone https://github.com/EricJPogue/CPSC-24500.git</a:t>
            </a:r>
          </a:p>
          <a:p>
            <a:pPr marL="228600" indent="-228600">
              <a:buFont typeface="+mj-lt"/>
              <a:buAutoNum type="arabicPeriod"/>
            </a:pPr>
            <a:r>
              <a:rPr lang="en-US" sz="1000" dirty="0"/>
              <a:t>Open </a:t>
            </a:r>
            <a:r>
              <a:rPr lang="en-US" sz="1000" dirty="0" err="1"/>
              <a:t>DownloadAndParseXML</a:t>
            </a:r>
            <a:r>
              <a:rPr lang="en-US" sz="1000" dirty="0"/>
              <a:t> solution</a:t>
            </a:r>
          </a:p>
          <a:p>
            <a:pPr marL="228600" indent="-228600">
              <a:buFont typeface="+mj-lt"/>
              <a:buAutoNum type="arabicPeriod"/>
            </a:pPr>
            <a:r>
              <a:rPr lang="en-US" sz="1000" dirty="0"/>
              <a:t>Add new </a:t>
            </a:r>
            <a:r>
              <a:rPr lang="en-US" sz="1000" dirty="0" err="1"/>
              <a:t>ShapeModel</a:t>
            </a:r>
            <a:r>
              <a:rPr lang="en-US" sz="1000" dirty="0"/>
              <a:t> class .</a:t>
            </a:r>
            <a:r>
              <a:rPr lang="en-US" sz="1000" dirty="0" err="1"/>
              <a:t>cs</a:t>
            </a:r>
            <a:r>
              <a:rPr lang="en-US" sz="1000" dirty="0"/>
              <a:t> file</a:t>
            </a:r>
          </a:p>
          <a:p>
            <a:pPr marL="228600" indent="-228600">
              <a:buFont typeface="+mj-lt"/>
              <a:buAutoNum type="arabicPeriod"/>
            </a:pPr>
            <a:r>
              <a:rPr lang="en-US" sz="1000" dirty="0"/>
              <a:t>Cut and past </a:t>
            </a:r>
            <a:r>
              <a:rPr lang="en-US" sz="1000" dirty="0" err="1"/>
              <a:t>ShapeModel</a:t>
            </a:r>
            <a:r>
              <a:rPr lang="en-US" sz="1000" dirty="0"/>
              <a:t> source into new file</a:t>
            </a:r>
          </a:p>
          <a:p>
            <a:pPr marL="228600" indent="-228600">
              <a:buFont typeface="+mj-lt"/>
              <a:buAutoNum type="arabicPeriod"/>
            </a:pPr>
            <a:r>
              <a:rPr lang="en-US" sz="1000" dirty="0"/>
              <a:t>Change </a:t>
            </a:r>
            <a:r>
              <a:rPr lang="en-US" sz="1000" dirty="0" err="1"/>
              <a:t>NameSpace</a:t>
            </a:r>
            <a:r>
              <a:rPr lang="en-US" sz="1000" dirty="0"/>
              <a:t> to </a:t>
            </a:r>
            <a:r>
              <a:rPr lang="en-US" sz="1000" dirty="0" err="1"/>
              <a:t>ShapeModelXML</a:t>
            </a:r>
            <a:endParaRPr lang="en-US" sz="1000" dirty="0"/>
          </a:p>
          <a:p>
            <a:pPr marL="228600" indent="-228600">
              <a:buFont typeface="+mj-lt"/>
              <a:buAutoNum type="arabicPeriod"/>
            </a:pPr>
            <a:r>
              <a:rPr lang="en-US" sz="1000" dirty="0"/>
              <a:t>Update </a:t>
            </a:r>
            <a:r>
              <a:rPr lang="en-US" sz="1000" dirty="0" err="1"/>
              <a:t>Program.cs</a:t>
            </a:r>
            <a:r>
              <a:rPr lang="en-US" sz="1000" dirty="0"/>
              <a:t> to with “Using </a:t>
            </a:r>
            <a:r>
              <a:rPr lang="en-US" sz="1000" dirty="0" err="1"/>
              <a:t>ShapeModelXML</a:t>
            </a:r>
            <a:r>
              <a:rPr lang="en-US" sz="1000" dirty="0"/>
              <a:t>;”</a:t>
            </a:r>
          </a:p>
          <a:p>
            <a:pPr marL="228600" indent="-228600">
              <a:buFont typeface="+mj-lt"/>
              <a:buAutoNum type="arabicPeriod"/>
            </a:pPr>
            <a:r>
              <a:rPr lang="en-US" sz="1000" dirty="0"/>
              <a:t>Compile &amp; debug</a:t>
            </a:r>
          </a:p>
          <a:p>
            <a:pPr marL="228600" indent="-228600">
              <a:buFont typeface="+mj-lt"/>
              <a:buAutoNum type="arabicPeriod"/>
            </a:pPr>
            <a:r>
              <a:rPr lang="en-US" sz="1000" dirty="0" err="1"/>
              <a:t>git</a:t>
            </a:r>
            <a:r>
              <a:rPr lang="en-US" sz="1000" dirty="0"/>
              <a:t> add </a:t>
            </a:r>
            <a:r>
              <a:rPr lang="en-US" sz="1000" dirty="0" err="1"/>
              <a:t>ShapeModel.cs</a:t>
            </a:r>
            <a:endParaRPr lang="en-US" sz="1000" dirty="0"/>
          </a:p>
          <a:p>
            <a:pPr marL="228600" indent="-228600">
              <a:buFont typeface="+mj-lt"/>
              <a:buAutoNum type="arabicPeriod"/>
            </a:pPr>
            <a:r>
              <a:rPr lang="en-US" sz="1000" dirty="0" err="1"/>
              <a:t>git</a:t>
            </a:r>
            <a:r>
              <a:rPr lang="en-US" sz="1000" dirty="0"/>
              <a:t> commit</a:t>
            </a:r>
          </a:p>
          <a:p>
            <a:pPr marL="228600" indent="-228600">
              <a:buFont typeface="+mj-lt"/>
              <a:buAutoNum type="arabicPeriod"/>
            </a:pPr>
            <a:r>
              <a:rPr lang="en-US" sz="1000" dirty="0" err="1"/>
              <a:t>git</a:t>
            </a:r>
            <a:r>
              <a:rPr lang="en-US" sz="1000" dirty="0"/>
              <a:t> push</a:t>
            </a:r>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994649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a:t>
            </a:r>
            <a:r>
              <a:rPr lang="en-US" sz="1000" dirty="0" err="1"/>
              <a:t>git</a:t>
            </a:r>
            <a:r>
              <a:rPr lang="en-US" sz="1000" dirty="0"/>
              <a:t> clone https://github.com/EricJPogue/CPSC-24500.git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1003988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Recognize that we may have multiple Models, Views, and Controllers in a complex application. We could end up with names like “</a:t>
            </a:r>
            <a:r>
              <a:rPr lang="en-US" sz="1000" dirty="0" err="1"/>
              <a:t>SimpleShapeModel_ShapeConsoleView_Controler</a:t>
            </a:r>
            <a:r>
              <a:rPr lang="en-US" sz="1000" dirty="0"/>
              <a:t>”. We will keep it very simple for our example.</a:t>
            </a:r>
          </a:p>
          <a:p>
            <a:pPr marL="0" indent="0">
              <a:buNone/>
            </a:pPr>
            <a:endParaRPr lang="en-US" sz="1000" dirty="0"/>
          </a:p>
          <a:p>
            <a:pPr marL="0" indent="0">
              <a:buNone/>
            </a:pPr>
            <a:r>
              <a:rPr lang="en-US" sz="1000" dirty="0"/>
              <a:t>Steps:</a:t>
            </a:r>
          </a:p>
          <a:p>
            <a:pPr marL="228600" indent="-228600">
              <a:buFont typeface="+mj-lt"/>
              <a:buAutoNum type="arabicPeriod"/>
            </a:pPr>
            <a:r>
              <a:rPr lang="en-US" sz="1000" dirty="0"/>
              <a:t>Create a new Visual Studio 2017 project named “</a:t>
            </a:r>
            <a:r>
              <a:rPr lang="en-US" sz="1000" dirty="0" err="1"/>
              <a:t>DownloadAndParseXML_MVC</a:t>
            </a:r>
            <a:r>
              <a:rPr lang="en-US" sz="1000" dirty="0"/>
              <a:t>”</a:t>
            </a:r>
          </a:p>
          <a:p>
            <a:pPr marL="228600" indent="-228600">
              <a:buFont typeface="+mj-lt"/>
              <a:buAutoNum type="arabicPeriod"/>
            </a:pPr>
            <a:r>
              <a:rPr lang="en-US" sz="1000" dirty="0"/>
              <a:t>Add a new Class and .</a:t>
            </a:r>
            <a:r>
              <a:rPr lang="en-US" sz="1000" dirty="0" err="1"/>
              <a:t>cs</a:t>
            </a:r>
            <a:r>
              <a:rPr lang="en-US" sz="1000" dirty="0"/>
              <a:t> file called </a:t>
            </a:r>
            <a:r>
              <a:rPr lang="en-US" sz="1000" dirty="0" err="1"/>
              <a:t>ShapeController</a:t>
            </a:r>
            <a:endParaRPr lang="en-US" sz="1000" dirty="0"/>
          </a:p>
          <a:p>
            <a:pPr marL="228600" indent="-228600">
              <a:buFont typeface="+mj-lt"/>
              <a:buAutoNum type="arabicPeriod"/>
            </a:pPr>
            <a:r>
              <a:rPr lang="en-US" sz="1000" dirty="0"/>
              <a:t>Create a new “</a:t>
            </a:r>
            <a:r>
              <a:rPr lang="en-US" sz="1000" dirty="0" err="1"/>
              <a:t>ShapeController</a:t>
            </a:r>
            <a:r>
              <a:rPr lang="en-US" sz="1000" dirty="0"/>
              <a:t>” in Main</a:t>
            </a:r>
          </a:p>
          <a:p>
            <a:pPr marL="228600" indent="-228600">
              <a:buFont typeface="+mj-lt"/>
              <a:buAutoNum type="arabicPeriod"/>
            </a:pPr>
            <a:r>
              <a:rPr lang="en-US" sz="1000" dirty="0"/>
              <a:t>“Import” </a:t>
            </a:r>
            <a:r>
              <a:rPr lang="en-US" sz="1000" dirty="0" err="1"/>
              <a:t>ShapeModel</a:t>
            </a:r>
            <a:r>
              <a:rPr lang="en-US" sz="1000" dirty="0"/>
              <a:t> from </a:t>
            </a:r>
            <a:r>
              <a:rPr lang="en-US" sz="1000" dirty="0" err="1"/>
              <a:t>DownloadAndParseXML</a:t>
            </a:r>
            <a:r>
              <a:rPr lang="en-US" sz="1000" dirty="0"/>
              <a:t>… copy </a:t>
            </a:r>
            <a:r>
              <a:rPr lang="en-US" sz="1000" dirty="0" err="1"/>
              <a:t>ShapeModel.cs</a:t>
            </a:r>
            <a:r>
              <a:rPr lang="en-US" sz="1000" dirty="0"/>
              <a:t> file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a:t>Add “Using </a:t>
            </a:r>
            <a:r>
              <a:rPr lang="en-US" sz="1000" dirty="0" err="1"/>
              <a:t>ShapeModelXML</a:t>
            </a:r>
            <a:r>
              <a:rPr lang="en-US" sz="1000" dirty="0"/>
              <a:t>;” to </a:t>
            </a:r>
            <a:r>
              <a:rPr lang="en-US" sz="1000" dirty="0" err="1"/>
              <a:t>ShapeController</a:t>
            </a:r>
            <a:endParaRPr lang="en-US" sz="10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a:t>Enhance </a:t>
            </a:r>
            <a:r>
              <a:rPr lang="en-US" sz="1000" dirty="0" err="1"/>
              <a:t>ShapeController</a:t>
            </a:r>
            <a:r>
              <a:rPr lang="en-US" sz="1000" dirty="0"/>
              <a:t> with </a:t>
            </a:r>
            <a:r>
              <a:rPr lang="en-US" sz="1000" dirty="0" err="1"/>
              <a:t>ShapeModel</a:t>
            </a:r>
            <a:endParaRPr lang="en-US" sz="10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err="1"/>
              <a:t>Implemend</a:t>
            </a:r>
            <a:r>
              <a:rPr lang="en-US" sz="1000" dirty="0"/>
              <a:t> </a:t>
            </a:r>
            <a:r>
              <a:rPr lang="en-US" sz="1000" dirty="0" err="1"/>
              <a:t>ShapeConsoleView</a:t>
            </a:r>
            <a:r>
              <a:rPr lang="en-US" sz="1000" dirty="0"/>
              <a:t> </a:t>
            </a:r>
          </a:p>
          <a:p>
            <a:pPr marL="0" indent="0">
              <a:buNone/>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1864840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26012991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2255821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2081081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913745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dirty="0"/>
          </a:p>
        </p:txBody>
      </p:sp>
    </p:spTree>
    <p:extLst>
      <p:ext uri="{BB962C8B-B14F-4D97-AF65-F5344CB8AC3E}">
        <p14:creationId xmlns:p14="http://schemas.microsoft.com/office/powerpoint/2010/main" val="81803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032722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84660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52228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61073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99358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5/4/2017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pogue.info/CPSC-24500/Week08/2017SpringW08QuestionsAssign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sdn.microsoft.com/en-us/library/mt693062.asp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ogue.info/CPSC-24500/Week08/2017SpringW08ProgrammingAssignment.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Review Learning Objectives</a:t>
            </a:r>
          </a:p>
          <a:p>
            <a:pPr lvl="1"/>
            <a:r>
              <a:rPr lang="en-US" sz="1600" dirty="0"/>
              <a:t>Threading</a:t>
            </a:r>
          </a:p>
          <a:p>
            <a:pPr lvl="1"/>
            <a:r>
              <a:rPr lang="en-US" sz="1600" dirty="0"/>
              <a:t>Database</a:t>
            </a:r>
          </a:p>
          <a:p>
            <a:pPr lvl="1"/>
            <a:r>
              <a:rPr lang="en-US" sz="1600" dirty="0"/>
              <a:t>Network Programming</a:t>
            </a:r>
          </a:p>
          <a:p>
            <a:pPr marL="457200" indent="-457200">
              <a:buFont typeface="+mj-lt"/>
              <a:buAutoNum type="arabicPeriod"/>
            </a:pPr>
            <a:r>
              <a:rPr lang="en-US" sz="2000" dirty="0"/>
              <a:t>Review Session 1 Topics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in C#</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C# application that will programmatically find prime numbers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276912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
        <p:nvSpPr>
          <p:cNvPr id="4" name="Rectangle 3"/>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82777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33757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Download documents from remote Web (HTTP) servers</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Multiple .NET (C#) classes and methods are provided that wrap various network protocols. For Web (HTTP) the .NET environment provides the </a:t>
            </a:r>
            <a:r>
              <a:rPr lang="en-US" sz="2000" dirty="0" err="1"/>
              <a:t>WebClient</a:t>
            </a:r>
            <a:r>
              <a:rPr lang="en-US" sz="2000" dirty="0"/>
              <a:t> class which:</a:t>
            </a:r>
          </a:p>
          <a:p>
            <a:r>
              <a:rPr lang="en-US" sz="2000" dirty="0"/>
              <a:t>Is most often used to retrieve files</a:t>
            </a:r>
          </a:p>
          <a:p>
            <a:r>
              <a:rPr lang="en-US" sz="2000" dirty="0"/>
              <a:t>Can access multiple Internet file types including HTML, XML, JSON, etc.</a:t>
            </a:r>
          </a:p>
          <a:p>
            <a:r>
              <a:rPr lang="en-US" sz="2000" dirty="0"/>
              <a:t>Utilized HTTP or HTTPs for communication</a:t>
            </a:r>
          </a:p>
          <a:p>
            <a:pPr marL="0" indent="0">
              <a:buNone/>
            </a:pPr>
            <a:endParaRPr lang="en-US" sz="2000" dirty="0"/>
          </a:p>
        </p:txBody>
      </p:sp>
    </p:spTree>
    <p:extLst>
      <p:ext uri="{BB962C8B-B14F-4D97-AF65-F5344CB8AC3E}">
        <p14:creationId xmlns:p14="http://schemas.microsoft.com/office/powerpoint/2010/main" val="185376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Questions Assignment </a:t>
            </a:r>
            <a:r>
              <a:rPr lang="en-US" sz="2000" u="sng" dirty="0">
                <a:hlinkClick r:id="rId3"/>
              </a:rPr>
              <a:t>[link]</a:t>
            </a: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Parse data expressed in XML format</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Simple XML files can be parsed “by hand” without much difficulty. In addition, the .NET (C#) environment offers multiple classes that can assist in parsing XML including:  </a:t>
            </a:r>
          </a:p>
          <a:p>
            <a:r>
              <a:rPr lang="en-US" sz="2000" dirty="0" err="1"/>
              <a:t>XmlReader</a:t>
            </a:r>
            <a:endParaRPr lang="en-US" sz="2000" dirty="0"/>
          </a:p>
          <a:p>
            <a:r>
              <a:rPr lang="en-US" sz="2000" dirty="0"/>
              <a:t>LINQ to XML </a:t>
            </a:r>
            <a:r>
              <a:rPr lang="en-US" sz="2000" dirty="0">
                <a:hlinkClick r:id="rId3"/>
              </a:rPr>
              <a:t>[link]</a:t>
            </a:r>
            <a:endParaRPr lang="en-US" sz="2000" dirty="0"/>
          </a:p>
        </p:txBody>
      </p:sp>
    </p:spTree>
    <p:extLst>
      <p:ext uri="{BB962C8B-B14F-4D97-AF65-F5344CB8AC3E}">
        <p14:creationId xmlns:p14="http://schemas.microsoft.com/office/powerpoint/2010/main" val="851372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2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Utilize Web (HTTP) protocols to download HTML and XML files </a:t>
            </a:r>
          </a:p>
          <a:p>
            <a:pPr marL="457200" indent="-457200">
              <a:buFont typeface="+mj-lt"/>
              <a:buAutoNum type="arabicPeriod"/>
            </a:pPr>
            <a:r>
              <a:rPr lang="en-US" sz="2000" dirty="0"/>
              <a:t>Get ready for 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455101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Web (HTTP) Protocol</a:t>
            </a:r>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The Hypertext Transfer Protocol (HTTP) is an application protocol for distributed, collaborative, and hypermedia information systems. HTTP is the foundation of data communication for the World Wide Web [</a:t>
            </a:r>
            <a:r>
              <a:rPr lang="en-US" sz="2000" dirty="0">
                <a:hlinkClick r:id="rId3"/>
              </a:rPr>
              <a:t>link</a:t>
            </a:r>
            <a:r>
              <a:rPr lang="en-US" sz="2000" dirty="0"/>
              <a:t>]:  </a:t>
            </a:r>
          </a:p>
          <a:p>
            <a:r>
              <a:rPr lang="en-US" sz="2000" dirty="0"/>
              <a:t>Network protocols like HTTP and HTTPs </a:t>
            </a:r>
            <a:r>
              <a:rPr lang="en-US" sz="2000" u="sng" dirty="0"/>
              <a:t>ARE</a:t>
            </a:r>
            <a:r>
              <a:rPr lang="en-US" sz="2000" dirty="0"/>
              <a:t> used to protect data!</a:t>
            </a:r>
          </a:p>
          <a:p>
            <a:r>
              <a:rPr lang="en-US" sz="2000" dirty="0"/>
              <a:t>HTTP defines methods (sometimes referred to as verbs) to indicate the desired action to be performed on the identified resource including:</a:t>
            </a:r>
          </a:p>
          <a:p>
            <a:pPr lvl="1"/>
            <a:r>
              <a:rPr lang="en-US" sz="1600" dirty="0"/>
              <a:t>GET: requests a resource</a:t>
            </a:r>
          </a:p>
          <a:p>
            <a:pPr lvl="1"/>
            <a:r>
              <a:rPr lang="en-US" sz="1600" dirty="0"/>
              <a:t>POST: requests that the server accept the entity enclosed in the request</a:t>
            </a:r>
          </a:p>
          <a:p>
            <a:pPr lvl="1"/>
            <a:r>
              <a:rPr lang="en-US" sz="1600" dirty="0"/>
              <a:t>Many, many more</a:t>
            </a:r>
          </a:p>
          <a:p>
            <a:r>
              <a:rPr lang="en-US" sz="2000" dirty="0"/>
              <a:t>Most often uses a Web browser as a client </a:t>
            </a:r>
          </a:p>
          <a:p>
            <a:r>
              <a:rPr lang="en-US" sz="2000" dirty="0"/>
              <a:t>A variety of Web servers are available</a:t>
            </a:r>
          </a:p>
          <a:p>
            <a:r>
              <a:rPr lang="en-US" sz="2000" dirty="0"/>
              <a:t>TCP, IP, HTTP, HTTPs, HTML, XML, JSON</a:t>
            </a:r>
          </a:p>
          <a:p>
            <a:r>
              <a:rPr lang="en-US" sz="2000" dirty="0"/>
              <a:t>Web Server: A server that utilizes TCP/IP and responds on Port 80 from a given IP address using HTTP or HTTPs and generally returns HTML (or XML or JSON)</a:t>
            </a:r>
          </a:p>
        </p:txBody>
      </p:sp>
    </p:spTree>
    <p:extLst>
      <p:ext uri="{BB962C8B-B14F-4D97-AF65-F5344CB8AC3E}">
        <p14:creationId xmlns:p14="http://schemas.microsoft.com/office/powerpoint/2010/main" val="2826666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3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t>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4263730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3</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Discussion &amp; Lecture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Reminder on Requesting Graded Homework Assignments</a:t>
            </a:r>
          </a:p>
          <a:p>
            <a:pPr marL="457200" indent="-457200">
              <a:buFont typeface="+mj-lt"/>
              <a:buAutoNum type="arabicPeriod"/>
            </a:pPr>
            <a:r>
              <a:rPr lang="en-US" sz="2000" dirty="0"/>
              <a:t>Review Week 7 To-do List</a:t>
            </a:r>
          </a:p>
          <a:p>
            <a:pPr lvl="1"/>
            <a:r>
              <a:rPr lang="en-US" sz="1600" dirty="0"/>
              <a:t>Recognize that it may be valuable to review items “8a” and “8b” before this “Week 7 session 1” video</a:t>
            </a:r>
          </a:p>
          <a:p>
            <a:pPr lvl="1"/>
            <a:r>
              <a:rPr lang="en-US" sz="1600" dirty="0"/>
              <a:t>Don’t forget your Bb postings</a:t>
            </a:r>
          </a:p>
          <a:p>
            <a:pPr marL="457200" indent="-457200">
              <a:buFont typeface="+mj-lt"/>
              <a:buAutoNum type="arabicPeriod"/>
            </a:pPr>
            <a:r>
              <a:rPr lang="en-US" sz="2000" dirty="0"/>
              <a:t>Discuss this week’s Assignments</a:t>
            </a:r>
          </a:p>
          <a:p>
            <a:pPr lvl="1"/>
            <a:r>
              <a:rPr lang="en-US" sz="1600" dirty="0"/>
              <a:t>Week 7 Questions Assignment</a:t>
            </a:r>
            <a:endParaRPr lang="en-US" sz="1600" u="sng" dirty="0"/>
          </a:p>
          <a:p>
            <a:pPr lvl="1"/>
            <a:r>
              <a:rPr lang="en-US" sz="1600" dirty="0"/>
              <a:t>Week 7 Programming Assignment</a:t>
            </a:r>
            <a:endParaRPr lang="en-US" sz="2000" dirty="0"/>
          </a:p>
          <a:p>
            <a:pPr marL="457200" indent="-457200">
              <a:buFont typeface="+mj-lt"/>
              <a:buAutoNum type="arabicPeriod"/>
            </a:pPr>
            <a:r>
              <a:rPr lang="en-US" sz="2000" dirty="0"/>
              <a:t>Review the week’s Learning Objectives</a:t>
            </a:r>
          </a:p>
          <a:p>
            <a:pPr marL="457200" indent="-457200">
              <a:buFont typeface="+mj-lt"/>
              <a:buAutoNum type="arabicPeriod"/>
            </a:pPr>
            <a:r>
              <a:rPr lang="en-US" sz="2000" dirty="0"/>
              <a:t>Continue with More Learning Objective Topics</a:t>
            </a:r>
          </a:p>
        </p:txBody>
      </p:sp>
    </p:spTree>
    <p:extLst>
      <p:ext uri="{BB962C8B-B14F-4D97-AF65-F5344CB8AC3E}">
        <p14:creationId xmlns:p14="http://schemas.microsoft.com/office/powerpoint/2010/main" val="277485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t>Separate code among files and libraries so that you can reuse in other applications</a:t>
            </a:r>
          </a:p>
          <a:p>
            <a:pPr marL="457200" indent="-457200">
              <a:buFont typeface="+mj-lt"/>
              <a:buAutoNum type="arabicPeriod"/>
            </a:pPr>
            <a:r>
              <a:rPr lang="en-US" sz="2000" dirty="0"/>
              <a:t>Review a Model-View-Controller application</a:t>
            </a:r>
          </a:p>
          <a:p>
            <a:pPr marL="457200" indent="-457200">
              <a:buFont typeface="+mj-lt"/>
              <a:buAutoNum type="arabicPeriod"/>
            </a:pPr>
            <a:r>
              <a:rPr lang="en-US" sz="2000" dirty="0"/>
              <a:t>Perform basic drawing operations… as time allows</a:t>
            </a:r>
          </a:p>
        </p:txBody>
      </p:sp>
    </p:spTree>
    <p:extLst>
      <p:ext uri="{BB962C8B-B14F-4D97-AF65-F5344CB8AC3E}">
        <p14:creationId xmlns:p14="http://schemas.microsoft.com/office/powerpoint/2010/main" val="1225074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Separate C# Files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C# code can be easily separated into files and be shared between application as source code. Pros and cons include:</a:t>
            </a:r>
          </a:p>
          <a:p>
            <a:r>
              <a:rPr lang="en-US" sz="2000" dirty="0"/>
              <a:t>Utilizing source code management (GIT) to manage it within or between applications</a:t>
            </a:r>
          </a:p>
          <a:p>
            <a:r>
              <a:rPr lang="en-US" sz="2000" dirty="0"/>
              <a:t>Sharing actual C# source code required (pro or con)</a:t>
            </a:r>
          </a:p>
          <a:p>
            <a:r>
              <a:rPr lang="en-US" sz="2000" dirty="0"/>
              <a:t>Compiling required in order to utilize shared code (con)</a:t>
            </a:r>
          </a:p>
          <a:p>
            <a:r>
              <a:rPr lang="en-US" sz="2000" dirty="0"/>
              <a:t>Utilizing C# required (con)</a:t>
            </a:r>
          </a:p>
          <a:p>
            <a:r>
              <a:rPr lang="en-US" sz="2000" dirty="0"/>
              <a:t>Very similar to how we did it with Java</a:t>
            </a:r>
          </a:p>
        </p:txBody>
      </p:sp>
    </p:spTree>
    <p:extLst>
      <p:ext uri="{BB962C8B-B14F-4D97-AF65-F5344CB8AC3E}">
        <p14:creationId xmlns:p14="http://schemas.microsoft.com/office/powerpoint/2010/main" val="3569122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Libraries and Components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The terms Libraries, </a:t>
            </a:r>
            <a:r>
              <a:rPr lang="en-US" sz="2000" u="sng" dirty="0"/>
              <a:t>Components</a:t>
            </a:r>
            <a:r>
              <a:rPr lang="en-US" sz="2000" dirty="0"/>
              <a:t>, and Frameworks are often used interchangeably. For our purposes we will utilize the term Component. C# code can be compiled into Components that can then be utilized in other applications. Pros and cons include:</a:t>
            </a:r>
          </a:p>
          <a:p>
            <a:r>
              <a:rPr lang="en-US" sz="2000" dirty="0"/>
              <a:t>Distributing source code is optional (pro)</a:t>
            </a:r>
          </a:p>
          <a:p>
            <a:r>
              <a:rPr lang="en-US" sz="2000" dirty="0"/>
              <a:t>Hiding of information and implementation enforced (pro)</a:t>
            </a:r>
          </a:p>
          <a:p>
            <a:r>
              <a:rPr lang="en-US" sz="2000" dirty="0"/>
              <a:t>Multiple (often incompatible) methods including DLLS, COM, .NET, etc. on Windows (con)</a:t>
            </a:r>
          </a:p>
          <a:p>
            <a:r>
              <a:rPr lang="en-US" sz="2000" dirty="0"/>
              <a:t>Language agnostic (pro)</a:t>
            </a:r>
          </a:p>
        </p:txBody>
      </p:sp>
    </p:spTree>
    <p:extLst>
      <p:ext uri="{BB962C8B-B14F-4D97-AF65-F5344CB8AC3E}">
        <p14:creationId xmlns:p14="http://schemas.microsoft.com/office/powerpoint/2010/main" val="2305614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Service Oriented Architecture</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Service Oriented Architectures (SOA) utilize standard network protocols to implement Encapsulation, Interface Inheritance (vs Implementation Inheritance), “limited” polymorphic abilities, operating system independence, and language independence. Pros and cons include:</a:t>
            </a:r>
          </a:p>
          <a:p>
            <a:r>
              <a:rPr lang="en-US" sz="2000" dirty="0"/>
              <a:t>Security can be enforced at the network level (pro)</a:t>
            </a:r>
          </a:p>
          <a:p>
            <a:r>
              <a:rPr lang="en-US" sz="2000" dirty="0"/>
              <a:t>“Components” do not have to run on the same operating system (pro)</a:t>
            </a:r>
          </a:p>
          <a:p>
            <a:r>
              <a:rPr lang="en-US" sz="2000" dirty="0"/>
              <a:t>“Components” can be run remotely at different companies (pro)</a:t>
            </a:r>
          </a:p>
          <a:p>
            <a:r>
              <a:rPr lang="en-US" sz="2000" dirty="0"/>
              <a:t>Cloud centric (pro)</a:t>
            </a:r>
          </a:p>
          <a:p>
            <a:r>
              <a:rPr lang="en-US" sz="2000" dirty="0"/>
              <a:t>Performance can be an issue (con)</a:t>
            </a:r>
          </a:p>
          <a:p>
            <a:r>
              <a:rPr lang="en-US" sz="2000" dirty="0"/>
              <a:t>Control and security is distributed (con… or pro)</a:t>
            </a:r>
          </a:p>
          <a:p>
            <a:r>
              <a:rPr lang="en-US" sz="2000" dirty="0"/>
              <a:t>Legal &amp; Privacy (pro… or con)</a:t>
            </a:r>
          </a:p>
        </p:txBody>
      </p:sp>
    </p:spTree>
    <p:extLst>
      <p:ext uri="{BB962C8B-B14F-4D97-AF65-F5344CB8AC3E}">
        <p14:creationId xmlns:p14="http://schemas.microsoft.com/office/powerpoint/2010/main" val="59335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ShapeModel</a:t>
            </a:r>
            <a:r>
              <a:rPr lang="en-US" sz="3600" dirty="0"/>
              <a:t> in </a:t>
            </a:r>
            <a:r>
              <a:rPr lang="en-US" sz="3600" dirty="0" err="1"/>
              <a:t>DownloadAndParseXML</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solidFill>
                  <a:schemeClr val="bg1">
                    <a:lumMod val="65000"/>
                  </a:schemeClr>
                </a:solidFill>
              </a:rPr>
              <a:t>Parsing XML</a:t>
            </a:r>
          </a:p>
          <a:p>
            <a:pPr marL="457200" indent="-457200">
              <a:buFont typeface="+mj-lt"/>
              <a:buAutoNum type="arabicPeriod"/>
            </a:pPr>
            <a:r>
              <a:rPr lang="en-US" sz="2000" dirty="0">
                <a:solidFill>
                  <a:schemeClr val="bg1">
                    <a:lumMod val="65000"/>
                  </a:schemeClr>
                </a:solidFill>
              </a:rPr>
              <a:t>Implement multiple C# classes that appropriately hide data</a:t>
            </a:r>
          </a:p>
          <a:p>
            <a:pPr marL="457200" indent="-457200">
              <a:buFont typeface="+mj-lt"/>
              <a:buAutoNum type="arabicPeriod"/>
            </a:pPr>
            <a:r>
              <a:rPr lang="en-US" sz="2000" dirty="0"/>
              <a:t>Clone class source code</a:t>
            </a:r>
          </a:p>
          <a:p>
            <a:pPr marL="457200" indent="-457200">
              <a:buFont typeface="+mj-lt"/>
              <a:buAutoNum type="arabicPeriod"/>
            </a:pPr>
            <a:r>
              <a:rPr lang="en-US" sz="2000" dirty="0"/>
              <a:t>Review </a:t>
            </a:r>
            <a:r>
              <a:rPr lang="en-US" sz="2000" dirty="0" err="1"/>
              <a:t>ToString</a:t>
            </a:r>
            <a:r>
              <a:rPr lang="en-US" sz="2000" dirty="0"/>
              <a:t> method that was added to Shape class</a:t>
            </a:r>
          </a:p>
          <a:p>
            <a:pPr marL="457200" indent="-457200">
              <a:buFont typeface="+mj-lt"/>
              <a:buAutoNum type="arabicPeriod"/>
            </a:pPr>
            <a:r>
              <a:rPr lang="en-US" sz="2000" dirty="0"/>
              <a:t>Separate </a:t>
            </a:r>
            <a:r>
              <a:rPr lang="en-US" sz="2000" dirty="0" err="1"/>
              <a:t>ShapeModel</a:t>
            </a:r>
            <a:r>
              <a:rPr lang="en-US" sz="2000" dirty="0"/>
              <a:t> into separate file called </a:t>
            </a:r>
            <a:r>
              <a:rPr lang="en-US" sz="2000" dirty="0" err="1"/>
              <a:t>ShapeModel.cs</a:t>
            </a:r>
            <a:endParaRPr lang="en-US" sz="2000" dirty="0"/>
          </a:p>
          <a:p>
            <a:pPr marL="457200" indent="-457200">
              <a:buFont typeface="+mj-lt"/>
              <a:buAutoNum type="arabicPeriod"/>
            </a:pPr>
            <a:r>
              <a:rPr lang="en-US" sz="2000" dirty="0"/>
              <a:t>Update source code in </a:t>
            </a:r>
            <a:r>
              <a:rPr lang="en-US" sz="2000" dirty="0" err="1"/>
              <a:t>Git</a:t>
            </a:r>
            <a:r>
              <a:rPr lang="en-US" sz="2000" dirty="0"/>
              <a:t> repository</a:t>
            </a:r>
          </a:p>
        </p:txBody>
      </p:sp>
    </p:spTree>
    <p:extLst>
      <p:ext uri="{BB962C8B-B14F-4D97-AF65-F5344CB8AC3E}">
        <p14:creationId xmlns:p14="http://schemas.microsoft.com/office/powerpoint/2010/main" val="3137068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solidFill>
                  <a:schemeClr val="bg1">
                    <a:lumMod val="50000"/>
                  </a:schemeClr>
                </a:solidFill>
              </a:rPr>
              <a:t>Separate code among files and libraries so that you can reuse in other applications</a:t>
            </a:r>
          </a:p>
          <a:p>
            <a:pPr marL="457200" indent="-457200">
              <a:buFont typeface="+mj-lt"/>
              <a:buAutoNum type="arabicPeriod"/>
            </a:pPr>
            <a:r>
              <a:rPr lang="en-US" sz="2000" dirty="0"/>
              <a:t>Review a Model-View-Controller application</a:t>
            </a:r>
          </a:p>
          <a:p>
            <a:pPr marL="457200" indent="-457200">
              <a:buFont typeface="+mj-lt"/>
              <a:buAutoNum type="arabicPeriod"/>
            </a:pPr>
            <a:r>
              <a:rPr lang="en-US" sz="2000" dirty="0"/>
              <a:t>Perform basic drawing operations</a:t>
            </a:r>
          </a:p>
        </p:txBody>
      </p:sp>
    </p:spTree>
    <p:extLst>
      <p:ext uri="{BB962C8B-B14F-4D97-AF65-F5344CB8AC3E}">
        <p14:creationId xmlns:p14="http://schemas.microsoft.com/office/powerpoint/2010/main" val="2992220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DownloadAndParseXML_MVC</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Implement </a:t>
            </a:r>
            <a:r>
              <a:rPr lang="en-US" sz="2000" dirty="0" err="1"/>
              <a:t>ShapeController</a:t>
            </a:r>
            <a:r>
              <a:rPr lang="en-US" sz="2000" dirty="0"/>
              <a:t> using “</a:t>
            </a:r>
            <a:r>
              <a:rPr lang="en-US" sz="2000" dirty="0" err="1"/>
              <a:t>Project|Add</a:t>
            </a:r>
            <a:r>
              <a:rPr lang="en-US" sz="2000" dirty="0"/>
              <a:t> New Item”</a:t>
            </a:r>
          </a:p>
          <a:p>
            <a:pPr marL="457200" indent="-457200">
              <a:buFont typeface="+mj-lt"/>
              <a:buAutoNum type="arabicPeriod"/>
            </a:pPr>
            <a:r>
              <a:rPr lang="en-US" sz="2000" dirty="0"/>
              <a:t>“Import” </a:t>
            </a:r>
            <a:r>
              <a:rPr lang="en-US" sz="2000" dirty="0" err="1"/>
              <a:t>ShapeModel</a:t>
            </a:r>
            <a:r>
              <a:rPr lang="en-US" sz="2000" dirty="0"/>
              <a:t> into </a:t>
            </a:r>
            <a:r>
              <a:rPr lang="en-US" sz="2000" dirty="0" err="1"/>
              <a:t>ShapeController</a:t>
            </a:r>
            <a:r>
              <a:rPr lang="en-US" sz="2000" dirty="0"/>
              <a:t> using “</a:t>
            </a:r>
            <a:r>
              <a:rPr lang="en-US" sz="2000" dirty="0" err="1"/>
              <a:t>Project|Add</a:t>
            </a:r>
            <a:r>
              <a:rPr lang="en-US" sz="2000" dirty="0"/>
              <a:t> Existing Item”</a:t>
            </a:r>
          </a:p>
          <a:p>
            <a:pPr marL="457200" indent="-457200">
              <a:buFont typeface="+mj-lt"/>
              <a:buAutoNum type="arabicPeriod"/>
            </a:pPr>
            <a:r>
              <a:rPr lang="en-US" sz="2000" dirty="0"/>
              <a:t>Implement </a:t>
            </a:r>
            <a:r>
              <a:rPr lang="en-US" sz="2000" dirty="0" err="1"/>
              <a:t>ShapeConsoleView</a:t>
            </a:r>
            <a:endParaRPr lang="en-US" sz="2000" dirty="0"/>
          </a:p>
        </p:txBody>
      </p:sp>
    </p:spTree>
    <p:extLst>
      <p:ext uri="{BB962C8B-B14F-4D97-AF65-F5344CB8AC3E}">
        <p14:creationId xmlns:p14="http://schemas.microsoft.com/office/powerpoint/2010/main" val="475673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solidFill>
                  <a:schemeClr val="bg1">
                    <a:lumMod val="50000"/>
                  </a:schemeClr>
                </a:solidFill>
              </a:rPr>
              <a:t>Separate code among files and libraries so that you can reuse in other applications</a:t>
            </a:r>
          </a:p>
          <a:p>
            <a:pPr marL="457200" indent="-457200">
              <a:buFont typeface="+mj-lt"/>
              <a:buAutoNum type="arabicPeriod"/>
            </a:pPr>
            <a:r>
              <a:rPr lang="en-US" sz="2000" dirty="0">
                <a:solidFill>
                  <a:schemeClr val="bg1">
                    <a:lumMod val="65000"/>
                  </a:schemeClr>
                </a:solidFill>
              </a:rPr>
              <a:t>Review a Model-View-Controller application</a:t>
            </a:r>
          </a:p>
          <a:p>
            <a:pPr marL="457200" indent="-457200">
              <a:buFont typeface="+mj-lt"/>
              <a:buAutoNum type="arabicPeriod"/>
            </a:pPr>
            <a:r>
              <a:rPr lang="en-US" sz="2000" dirty="0"/>
              <a:t>Perform basic drawing operations</a:t>
            </a:r>
          </a:p>
        </p:txBody>
      </p:sp>
    </p:spTree>
    <p:extLst>
      <p:ext uri="{BB962C8B-B14F-4D97-AF65-F5344CB8AC3E}">
        <p14:creationId xmlns:p14="http://schemas.microsoft.com/office/powerpoint/2010/main" val="726401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DrawShapes</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Create a new Windows Forms (.NET Framework) application called </a:t>
            </a:r>
            <a:r>
              <a:rPr lang="en-US" sz="2000" dirty="0" err="1"/>
              <a:t>DrawShapes</a:t>
            </a:r>
            <a:endParaRPr lang="en-US" sz="2000" dirty="0"/>
          </a:p>
          <a:p>
            <a:pPr marL="457200" indent="-457200">
              <a:buFont typeface="+mj-lt"/>
              <a:buAutoNum type="arabicPeriod"/>
            </a:pPr>
            <a:r>
              <a:rPr lang="en-US" sz="2000" dirty="0"/>
              <a:t>Add a button called </a:t>
            </a:r>
            <a:r>
              <a:rPr lang="en-US" sz="2000" dirty="0" err="1"/>
              <a:t>DrawNow</a:t>
            </a:r>
            <a:r>
              <a:rPr lang="en-US" sz="2000" dirty="0"/>
              <a:t> with button text of “Draw”</a:t>
            </a:r>
          </a:p>
          <a:p>
            <a:pPr marL="457200" indent="-457200">
              <a:buFont typeface="+mj-lt"/>
              <a:buAutoNum type="arabicPeriod"/>
            </a:pPr>
            <a:r>
              <a:rPr lang="en-US" sz="2000" dirty="0"/>
              <a:t>Edit the button pressed code to draw Ovals and Rectangles</a:t>
            </a:r>
          </a:p>
          <a:p>
            <a:pPr marL="457200" indent="-457200">
              <a:buFont typeface="+mj-lt"/>
              <a:buAutoNum type="arabicPeriod"/>
            </a:pPr>
            <a:r>
              <a:rPr lang="en-US" sz="2000" dirty="0"/>
              <a:t>Create separate methods to draw and an Oval and a Rectangle</a:t>
            </a:r>
          </a:p>
          <a:p>
            <a:pPr marL="457200" indent="-457200">
              <a:buFont typeface="+mj-lt"/>
              <a:buAutoNum type="arabicPeriod"/>
            </a:pPr>
            <a:r>
              <a:rPr lang="en-US" sz="2000" dirty="0"/>
              <a:t>Draw a few Ovals </a:t>
            </a:r>
            <a:r>
              <a:rPr lang="en-US" sz="2000"/>
              <a:t>and Rectangles</a:t>
            </a:r>
            <a:endParaRPr lang="en-US" sz="2000" dirty="0"/>
          </a:p>
        </p:txBody>
      </p:sp>
    </p:spTree>
    <p:extLst>
      <p:ext uri="{BB962C8B-B14F-4D97-AF65-F5344CB8AC3E}">
        <p14:creationId xmlns:p14="http://schemas.microsoft.com/office/powerpoint/2010/main" val="1732647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4</a:t>
            </a:r>
          </a:p>
          <a:p>
            <a:pPr algn="l"/>
            <a:r>
              <a:rPr lang="en-US" dirty="0"/>
              <a:t>Instructor: Eric Pogue</a:t>
            </a:r>
          </a:p>
        </p:txBody>
      </p:sp>
    </p:spTree>
    <p:extLst>
      <p:ext uri="{BB962C8B-B14F-4D97-AF65-F5344CB8AC3E}">
        <p14:creationId xmlns:p14="http://schemas.microsoft.com/office/powerpoint/2010/main" val="241824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030679"/>
          </a:xfrm>
        </p:spPr>
        <p:txBody>
          <a:bodyPr>
            <a:normAutofit/>
          </a:bodyPr>
          <a:lstStyle/>
          <a:p>
            <a:pPr marL="457200" indent="-457200">
              <a:buFont typeface="+mj-lt"/>
              <a:buAutoNum type="arabicPeriod"/>
            </a:pPr>
            <a:r>
              <a:rPr lang="en-US" sz="2000" dirty="0"/>
              <a:t>Describe what a thread is and why it can be useful to distribute tasks among multiple threads</a:t>
            </a:r>
          </a:p>
          <a:p>
            <a:pPr marL="457200" indent="-457200">
              <a:buFont typeface="+mj-lt"/>
              <a:buAutoNum type="arabicPeriod"/>
            </a:pPr>
            <a:r>
              <a:rPr lang="en-US" sz="2000" dirty="0"/>
              <a:t>Review our multi-threaded application development activities</a:t>
            </a:r>
          </a:p>
          <a:p>
            <a:pPr marL="457200" indent="-457200">
              <a:buFont typeface="+mj-lt"/>
              <a:buAutoNum type="arabicPeriod"/>
            </a:pPr>
            <a:r>
              <a:rPr lang="en-US" sz="2000" dirty="0"/>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
        <p:nvSpPr>
          <p:cNvPr id="4" name="Rectangle 3"/>
          <p:cNvSpPr/>
          <p:nvPr/>
        </p:nvSpPr>
        <p:spPr>
          <a:xfrm>
            <a:off x="838200" y="1231898"/>
            <a:ext cx="10469526" cy="117106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6416758"/>
            <a:ext cx="714153" cy="26581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52353" y="6364999"/>
            <a:ext cx="6105967" cy="369332"/>
          </a:xfrm>
          <a:prstGeom prst="rect">
            <a:avLst/>
          </a:prstGeom>
          <a:noFill/>
        </p:spPr>
        <p:txBody>
          <a:bodyPr wrap="none" rtlCol="0">
            <a:spAutoFit/>
          </a:bodyPr>
          <a:lstStyle/>
          <a:p>
            <a:r>
              <a:rPr lang="en-US" dirty="0"/>
              <a:t>- We covered these topics in week 5/6 and week 1 respectively.</a:t>
            </a:r>
          </a:p>
        </p:txBody>
      </p:sp>
    </p:spTree>
    <p:extLst>
      <p:ext uri="{BB962C8B-B14F-4D97-AF65-F5344CB8AC3E}">
        <p14:creationId xmlns:p14="http://schemas.microsoft.com/office/powerpoint/2010/main" val="10723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5</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err="1"/>
              <a:t>InternetShapeDrawLite</a:t>
            </a:r>
            <a:r>
              <a:rPr lang="en-US" sz="2000" u="sng" dirty="0"/>
              <a:t>:</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Create a new Windows Forms (.NET Framework) application called </a:t>
            </a:r>
            <a:r>
              <a:rPr lang="en-US" sz="2000" u="sng" dirty="0" err="1"/>
              <a:t>EJP</a:t>
            </a:r>
            <a:r>
              <a:rPr lang="en-US" sz="2000" dirty="0" err="1"/>
              <a:t>InternetShapeDrawLite</a:t>
            </a:r>
            <a:endParaRPr lang="en-US" sz="2000" dirty="0"/>
          </a:p>
          <a:p>
            <a:pPr marL="457200" indent="-457200">
              <a:buFont typeface="+mj-lt"/>
              <a:buAutoNum type="arabicPeriod"/>
            </a:pPr>
            <a:r>
              <a:rPr lang="en-US" sz="2000" dirty="0"/>
              <a:t>Override </a:t>
            </a:r>
            <a:r>
              <a:rPr lang="en-US" sz="2000" dirty="0" err="1"/>
              <a:t>OnPaint</a:t>
            </a:r>
            <a:r>
              <a:rPr lang="en-US" sz="2000" dirty="0"/>
              <a:t>() </a:t>
            </a:r>
          </a:p>
          <a:p>
            <a:pPr marL="457200" indent="-457200">
              <a:buFont typeface="+mj-lt"/>
              <a:buAutoNum type="arabicPeriod"/>
            </a:pPr>
            <a:r>
              <a:rPr lang="en-US" sz="2000" dirty="0"/>
              <a:t>Implement graphical “Hello World!!!”</a:t>
            </a:r>
          </a:p>
          <a:p>
            <a:pPr marL="457200" indent="-457200">
              <a:buFont typeface="+mj-lt"/>
              <a:buAutoNum type="arabicPeriod"/>
            </a:pPr>
            <a:r>
              <a:rPr lang="en-US" sz="2000" dirty="0"/>
              <a:t>Draw Rectangles</a:t>
            </a:r>
          </a:p>
          <a:p>
            <a:pPr marL="457200" indent="-457200">
              <a:buFont typeface="+mj-lt"/>
              <a:buAutoNum type="arabicPeriod"/>
            </a:pPr>
            <a:r>
              <a:rPr lang="en-US" sz="2000" dirty="0"/>
              <a:t>Draw Ovals</a:t>
            </a:r>
          </a:p>
          <a:p>
            <a:pPr marL="457200" indent="-457200">
              <a:buFont typeface="+mj-lt"/>
              <a:buAutoNum type="arabicPeriod"/>
            </a:pPr>
            <a:r>
              <a:rPr lang="en-US" sz="2000" dirty="0"/>
              <a:t>Implement Loading and Parsing of Shapes… by copy/past importing from previous example</a:t>
            </a:r>
          </a:p>
          <a:p>
            <a:pPr marL="457200" indent="-457200">
              <a:buFont typeface="+mj-lt"/>
              <a:buAutoNum type="arabicPeriod"/>
            </a:pPr>
            <a:r>
              <a:rPr lang="en-US" sz="2000" dirty="0"/>
              <a:t>Draw Shape in </a:t>
            </a:r>
            <a:r>
              <a:rPr lang="en-US" sz="2000" dirty="0" err="1"/>
              <a:t>ShapeModel</a:t>
            </a:r>
            <a:endParaRPr lang="en-US" sz="2000" dirty="0"/>
          </a:p>
          <a:p>
            <a:pPr marL="457200" indent="-457200">
              <a:buFont typeface="+mj-lt"/>
              <a:buAutoNum type="arabicPeriod"/>
            </a:pPr>
            <a:r>
              <a:rPr lang="en-US" sz="2000" dirty="0"/>
              <a:t>Review application requirements… add comments</a:t>
            </a:r>
          </a:p>
          <a:p>
            <a:pPr marL="457200" indent="-457200">
              <a:buFont typeface="+mj-lt"/>
              <a:buAutoNum type="arabicPeriod"/>
            </a:pPr>
            <a:r>
              <a:rPr lang="en-US" sz="2000" dirty="0"/>
              <a:t>Compile &amp; Test release build</a:t>
            </a:r>
          </a:p>
        </p:txBody>
      </p:sp>
    </p:spTree>
    <p:extLst>
      <p:ext uri="{BB962C8B-B14F-4D97-AF65-F5344CB8AC3E}">
        <p14:creationId xmlns:p14="http://schemas.microsoft.com/office/powerpoint/2010/main" val="2141637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5</a:t>
            </a:r>
          </a:p>
          <a:p>
            <a:pPr algn="l"/>
            <a:r>
              <a:rPr lang="en-US" dirty="0"/>
              <a:t>Instructor: Eric Pogue</a:t>
            </a:r>
          </a:p>
        </p:txBody>
      </p:sp>
    </p:spTree>
    <p:extLst>
      <p:ext uri="{BB962C8B-B14F-4D97-AF65-F5344CB8AC3E}">
        <p14:creationId xmlns:p14="http://schemas.microsoft.com/office/powerpoint/2010/main" val="2376596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473EA1A-2744-48E8-B2A3-4F89C0FC849C}">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21262</TotalTime>
  <Words>4721</Words>
  <Application>Microsoft Office PowerPoint</Application>
  <PresentationFormat>Widescreen</PresentationFormat>
  <Paragraphs>437</Paragraphs>
  <Slides>41</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Office Theme</vt:lpstr>
      <vt:lpstr>Object-Oriented Programming Session: Week 8 Session 1  Instructor: Eric Pogue</vt:lpstr>
      <vt:lpstr>Review Questions Assignment</vt:lpstr>
      <vt:lpstr>Review Programming Assignment</vt:lpstr>
      <vt:lpstr>Learning Objectives – Week 8</vt:lpstr>
      <vt:lpstr>Performance Optimization and Threading</vt:lpstr>
      <vt:lpstr>Threads &amp; Multithreaded Applications</vt:lpstr>
      <vt:lpstr>Processors, Cores, and Threads</vt:lpstr>
      <vt:lpstr>Multi-Threaded Development</vt:lpstr>
      <vt:lpstr>Multi-Threaded Development</vt:lpstr>
      <vt:lpstr>FastPrime in C#</vt:lpstr>
      <vt:lpstr>Learning Objectives – Week 8</vt:lpstr>
      <vt:lpstr>Object-Oriented Programming [link]</vt:lpstr>
      <vt:lpstr>The “six” (Three plus) Object-Oriented Concepts</vt:lpstr>
      <vt:lpstr>Encapsulation &amp; Information Hiding</vt:lpstr>
      <vt:lpstr>Inheritance &amp; Abstraction</vt:lpstr>
      <vt:lpstr>Polymorphism</vt:lpstr>
      <vt:lpstr>Learning Objectives – Week 8</vt:lpstr>
      <vt:lpstr>PowerPoint Presentation</vt:lpstr>
      <vt:lpstr>Download documents from remote Web (HTTP) servers</vt:lpstr>
      <vt:lpstr>XML</vt:lpstr>
      <vt:lpstr>JSON</vt:lpstr>
      <vt:lpstr>Parse data expressed in XML format</vt:lpstr>
      <vt:lpstr>End of Session</vt:lpstr>
      <vt:lpstr>Object-Oriented Programming Session: Week 7 Session 2  Instructor: Eric Pogue</vt:lpstr>
      <vt:lpstr>Web (HTTP) Protocol</vt:lpstr>
      <vt:lpstr>End of Session</vt:lpstr>
      <vt:lpstr>Object-Oriented Programming Session: Week 7 Session 3  Instructor: Eric Pogue</vt:lpstr>
      <vt:lpstr>End of Session</vt:lpstr>
      <vt:lpstr>Object-Oriented Programming Session: Week 7 Discussion &amp; Lecture  Instructor: Eric Pogue</vt:lpstr>
      <vt:lpstr>Learning Objectives – Week 7</vt:lpstr>
      <vt:lpstr>Separate C# Files</vt:lpstr>
      <vt:lpstr>Libraries and Components</vt:lpstr>
      <vt:lpstr>Service Oriented Architecture</vt:lpstr>
      <vt:lpstr>Implement ShapeModel in DownloadAndParseXML</vt:lpstr>
      <vt:lpstr>Learning Objectives – Week 7</vt:lpstr>
      <vt:lpstr>Implement DownloadAndParseXML_MVC</vt:lpstr>
      <vt:lpstr>Learning Objectives – Week 7</vt:lpstr>
      <vt:lpstr>Implement DrawShapes</vt:lpstr>
      <vt:lpstr>End of Session</vt:lpstr>
      <vt:lpstr>Object-Oriented Programming Session: Week 7 Session 5 Instructor: Eric Pogue</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570</cp:revision>
  <cp:lastPrinted>2017-05-02T15:52:26Z</cp:lastPrinted>
  <dcterms:created xsi:type="dcterms:W3CDTF">2016-08-15T18:20:40Z</dcterms:created>
  <dcterms:modified xsi:type="dcterms:W3CDTF">2017-05-04T20:29:02Z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