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4" r:id="rId2"/>
  </p:sldMasterIdLst>
  <p:notesMasterIdLst>
    <p:notesMasterId r:id="rId95"/>
  </p:notesMasterIdLst>
  <p:sldIdLst>
    <p:sldId id="327" r:id="rId3"/>
    <p:sldId id="328" r:id="rId4"/>
    <p:sldId id="334" r:id="rId5"/>
    <p:sldId id="258" r:id="rId6"/>
    <p:sldId id="257" r:id="rId7"/>
    <p:sldId id="261" r:id="rId8"/>
    <p:sldId id="262" r:id="rId9"/>
    <p:sldId id="324" r:id="rId10"/>
    <p:sldId id="330" r:id="rId11"/>
    <p:sldId id="263" r:id="rId12"/>
    <p:sldId id="335" r:id="rId13"/>
    <p:sldId id="264" r:id="rId14"/>
    <p:sldId id="325" r:id="rId15"/>
    <p:sldId id="322" r:id="rId16"/>
    <p:sldId id="331" r:id="rId17"/>
    <p:sldId id="260" r:id="rId18"/>
    <p:sldId id="265" r:id="rId19"/>
    <p:sldId id="266" r:id="rId20"/>
    <p:sldId id="267" r:id="rId21"/>
    <p:sldId id="332" r:id="rId22"/>
    <p:sldId id="268" r:id="rId23"/>
    <p:sldId id="269" r:id="rId24"/>
    <p:sldId id="333" r:id="rId25"/>
    <p:sldId id="336" r:id="rId26"/>
    <p:sldId id="270" r:id="rId27"/>
    <p:sldId id="352" r:id="rId28"/>
    <p:sldId id="259" r:id="rId29"/>
    <p:sldId id="323" r:id="rId30"/>
    <p:sldId id="272" r:id="rId31"/>
    <p:sldId id="273" r:id="rId32"/>
    <p:sldId id="353" r:id="rId33"/>
    <p:sldId id="337" r:id="rId34"/>
    <p:sldId id="317" r:id="rId35"/>
    <p:sldId id="275" r:id="rId36"/>
    <p:sldId id="276" r:id="rId37"/>
    <p:sldId id="354" r:id="rId38"/>
    <p:sldId id="277" r:id="rId39"/>
    <p:sldId id="338" r:id="rId40"/>
    <p:sldId id="318" r:id="rId41"/>
    <p:sldId id="278" r:id="rId42"/>
    <p:sldId id="279" r:id="rId43"/>
    <p:sldId id="340" r:id="rId44"/>
    <p:sldId id="339" r:id="rId45"/>
    <p:sldId id="280" r:id="rId46"/>
    <p:sldId id="281" r:id="rId47"/>
    <p:sldId id="320" r:id="rId48"/>
    <p:sldId id="355" r:id="rId49"/>
    <p:sldId id="321" r:id="rId50"/>
    <p:sldId id="282" r:id="rId51"/>
    <p:sldId id="341" r:id="rId52"/>
    <p:sldId id="284" r:id="rId53"/>
    <p:sldId id="285" r:id="rId54"/>
    <p:sldId id="286" r:id="rId55"/>
    <p:sldId id="287" r:id="rId56"/>
    <p:sldId id="342" r:id="rId57"/>
    <p:sldId id="289" r:id="rId58"/>
    <p:sldId id="290" r:id="rId59"/>
    <p:sldId id="291" r:id="rId60"/>
    <p:sldId id="292" r:id="rId61"/>
    <p:sldId id="356" r:id="rId62"/>
    <p:sldId id="343" r:id="rId63"/>
    <p:sldId id="294" r:id="rId64"/>
    <p:sldId id="295" r:id="rId65"/>
    <p:sldId id="296" r:id="rId66"/>
    <p:sldId id="297" r:id="rId67"/>
    <p:sldId id="298" r:id="rId68"/>
    <p:sldId id="346" r:id="rId69"/>
    <p:sldId id="357" r:id="rId70"/>
    <p:sldId id="344" r:id="rId71"/>
    <p:sldId id="301" r:id="rId72"/>
    <p:sldId id="302" r:id="rId73"/>
    <p:sldId id="345" r:id="rId74"/>
    <p:sldId id="303" r:id="rId75"/>
    <p:sldId id="347" r:id="rId76"/>
    <p:sldId id="348" r:id="rId77"/>
    <p:sldId id="305" r:id="rId78"/>
    <p:sldId id="306" r:id="rId79"/>
    <p:sldId id="307" r:id="rId80"/>
    <p:sldId id="308" r:id="rId81"/>
    <p:sldId id="309" r:id="rId82"/>
    <p:sldId id="310" r:id="rId83"/>
    <p:sldId id="311" r:id="rId84"/>
    <p:sldId id="312" r:id="rId85"/>
    <p:sldId id="304" r:id="rId86"/>
    <p:sldId id="313" r:id="rId87"/>
    <p:sldId id="314" r:id="rId88"/>
    <p:sldId id="349" r:id="rId89"/>
    <p:sldId id="350" r:id="rId90"/>
    <p:sldId id="315" r:id="rId91"/>
    <p:sldId id="316" r:id="rId92"/>
    <p:sldId id="358" r:id="rId93"/>
    <p:sldId id="329" r:id="rId9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3266" autoAdjust="0"/>
  </p:normalViewPr>
  <p:slideViewPr>
    <p:cSldViewPr>
      <p:cViewPr varScale="1">
        <p:scale>
          <a:sx n="108" d="100"/>
          <a:sy n="108" d="100"/>
        </p:scale>
        <p:origin x="3320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97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notesMaster" Target="notesMasters/notes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microsoft.com/office/2015/10/relationships/revisionInfo" Target="revisionInfo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C26F5-A2E7-4901-A403-BBD25C17198C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F5A9F4-14AB-4E34-9372-28158D552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59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/>
              <a:t>PI</a:t>
            </a:r>
            <a:r>
              <a:rPr lang="en-US" baseline="0" dirty="0"/>
              <a:t> is a property of Math</a:t>
            </a:r>
          </a:p>
          <a:p>
            <a:r>
              <a:rPr lang="en-US" baseline="0" dirty="0"/>
              <a:t>so </a:t>
            </a:r>
            <a:r>
              <a:rPr lang="en-US" baseline="0" dirty="0" err="1"/>
              <a:t>Math.PI</a:t>
            </a:r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/>
              <a:t>ex.:</a:t>
            </a:r>
          </a:p>
          <a:p>
            <a:r>
              <a:rPr lang="en-US" dirty="0" err="1"/>
              <a:t>num</a:t>
            </a:r>
            <a:r>
              <a:rPr lang="en-US" dirty="0"/>
              <a:t>=5;</a:t>
            </a:r>
          </a:p>
          <a:p>
            <a:r>
              <a:rPr lang="en-US" dirty="0" err="1"/>
              <a:t>num.toString</a:t>
            </a:r>
            <a:r>
              <a:rPr lang="en-US" dirty="0"/>
              <a:t>();</a:t>
            </a:r>
          </a:p>
          <a:p>
            <a:r>
              <a:rPr lang="en-US" dirty="0" err="1"/>
              <a:t>parseInt</a:t>
            </a:r>
            <a:r>
              <a:rPr lang="en-US" dirty="0"/>
              <a:t>(“5”);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http://www.epogue.info/cpsc-24700/Presentations/examples/w8code4/hello.html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334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EXAMPLE: debugdemo.js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318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window actually</a:t>
            </a:r>
            <a:r>
              <a:rPr lang="en-US" baseline="0" dirty="0"/>
              <a:t> contains all variables declared outside of functions (globally)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233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http://www.epogue.info/cpsc-24700/Presentations/examples/w8code4/roots.html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8614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http://www.epogue.info/cpsc-24700/Presentations/examples/w8code4/date.html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http://www.epogue.info/cpsc-24700/Presentations/examples/w8code4/date.js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34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http://www.epogue.info/cpsc-24700/Presentations/examples/w8code4/</a:t>
            </a:r>
            <a:r>
              <a:rPr lang="en-US" dirty="0">
                <a:cs typeface="Calibri" panose="020F0502020204030204" pitchFamily="34" charset="0"/>
              </a:rPr>
              <a:t>borders2.html 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http://www.epogue.info/cpsc-24700/Presentations/examples/w8code4/</a:t>
            </a:r>
            <a:r>
              <a:rPr lang="en-US" dirty="0">
                <a:cs typeface="Calibri" panose="020F0502020204030204" pitchFamily="34" charset="0"/>
              </a:rPr>
              <a:t>borders2.js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653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our purposes we will utilize the “new” method.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581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683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http://www.epogue.info/cpsc-24700/Presentations/examples/w8code4/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insert_names</a:t>
            </a:r>
            <a:r>
              <a:rPr lang="en-US" dirty="0">
                <a:cs typeface="Calibri" panose="020F0502020204030204" pitchFamily="34" charset="0"/>
              </a:rPr>
              <a:t>.html 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http://www.epogue.info/cpsc-24700/Presentations/examples/w8code4/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insert_names</a:t>
            </a:r>
            <a:r>
              <a:rPr lang="en-US" dirty="0">
                <a:cs typeface="Calibri" panose="020F0502020204030204" pitchFamily="34" charset="0"/>
              </a:rPr>
              <a:t>.js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http://www.epogue.info/cpsc-24700/Presentations/examples/w8code4/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nested_arrays</a:t>
            </a:r>
            <a:r>
              <a:rPr lang="en-US" dirty="0">
                <a:cs typeface="Calibri" panose="020F0502020204030204" pitchFamily="34" charset="0"/>
              </a:rPr>
              <a:t>.html 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http://www.epogue.info/cpsc-24700/Presentations/examples/w8code4/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nested_arrays</a:t>
            </a:r>
            <a:r>
              <a:rPr lang="en-US" dirty="0">
                <a:cs typeface="Calibri" panose="020F0502020204030204" pitchFamily="34" charset="0"/>
              </a:rPr>
              <a:t>.js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8101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http://www.epogue.info/cpsc-24700/Presentations/examples/w8code4/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US" dirty="0">
                <a:cs typeface="Calibri" panose="020F0502020204030204" pitchFamily="34" charset="0"/>
              </a:rPr>
              <a:t>.html 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http://www.epogue.info/cpsc-24700/Presentations/examples/w8code4/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US" dirty="0">
                <a:cs typeface="Calibri" panose="020F0502020204030204" pitchFamily="34" charset="0"/>
              </a:rPr>
              <a:t>.js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http://www.epogue.info/cpsc-24700/Presentations/examples/w8code4/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medians</a:t>
            </a:r>
            <a:r>
              <a:rPr lang="en-US" dirty="0">
                <a:cs typeface="Calibri" panose="020F0502020204030204" pitchFamily="34" charset="0"/>
              </a:rPr>
              <a:t>.html 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http://www.epogue.info/cpsc-24700/Presentations/examples/w8code4/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medians</a:t>
            </a:r>
            <a:r>
              <a:rPr lang="en-US" dirty="0">
                <a:cs typeface="Calibri" panose="020F0502020204030204" pitchFamily="34" charset="0"/>
              </a:rPr>
              <a:t>.js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6096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r>
              <a:rPr lang="en-US" dirty="0"/>
              <a:t>http://www.epogue.info/cpsc-24700/Presentations/examples/w8code4/</a:t>
            </a:r>
            <a:r>
              <a:rPr lang="en-US" dirty="0">
                <a:cs typeface="Calibri" panose="020F0502020204030204" pitchFamily="34" charset="0"/>
              </a:rPr>
              <a:t>forms_check</a:t>
            </a:r>
            <a:r>
              <a:rPr lang="en-US" dirty="0"/>
              <a:t>.html  </a:t>
            </a:r>
          </a:p>
          <a:p>
            <a:r>
              <a:rPr lang="en-US" dirty="0"/>
              <a:t>http://www.epogue.info/cpsc-24700/Presentations/examples/w8code4/</a:t>
            </a:r>
            <a:r>
              <a:rPr lang="en-US" dirty="0">
                <a:cs typeface="Calibri" panose="020F0502020204030204" pitchFamily="34" charset="0"/>
              </a:rPr>
              <a:t>forms_check</a:t>
            </a:r>
            <a:r>
              <a:rPr lang="en-US" dirty="0"/>
              <a:t>.js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62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66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685800"/>
            <a:ext cx="1962150" cy="464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5734050" cy="464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18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A66D-80B2-4833-A45F-B900889965AC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E37CB-75A2-459E-9139-6F2D304A42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51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2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3803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33804" name="Rectangle 12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33805" name="Rectangle 13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33806" name="Rectangle 1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AC54D71-A523-45CB-A9DD-AD63A66D3D5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41FA50-C114-44B5-A063-972E3310BC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47250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A638E2-5159-464C-93A6-CD16EE151F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8231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C19647-9229-46BC-8CE4-91787A01D8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07783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8F0F69-D742-41D5-A8DE-3254F81F72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18159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E09ECE-4EE6-4AFC-9E84-1A0C495A43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18739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88C851-DA05-4B3F-B2C5-FCD72929B5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4062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 w="50800" cmpd="dbl">
            <a:solidFill>
              <a:schemeClr val="tx1"/>
            </a:solidFill>
            <a:prstDash val="solid"/>
          </a:ln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2400">
                <a:latin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135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FF506-C556-4D96-8574-1AF3A2F3F2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69376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7FF6B4-5C61-4F6B-AF9C-D27F4A8E71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83830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C7DD0E-2338-4154-806D-187F41FAF3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90228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111CAE-A237-4DD8-B6D0-3FB5155C4B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7055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4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88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80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50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10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3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5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0400" y="317500"/>
            <a:ext cx="78486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FB7712AD-3B21-4FE9-B722-CF9B0200D9B9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kumimoji="1" lang="en-US" altLang="en-US">
              <a:latin typeface="Arial" pitchFamily="34" charset="0"/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kumimoji="1" lang="en-US" altLang="en-US">
              <a:latin typeface="Arial" pitchFamily="34" charset="0"/>
            </a:endParaRP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kumimoji="1" lang="en-US" altLang="en-US">
              <a:latin typeface="Arial" pitchFamily="34" charset="0"/>
            </a:endParaRP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kumimoji="1" lang="en-US" altLang="en-US">
              <a:latin typeface="Arial" pitchFamily="34" charset="0"/>
            </a:endParaRP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kumimoji="1" lang="en-US" altLang="en-US">
              <a:latin typeface="Arial" pitchFamily="34" charset="0"/>
            </a:endParaRP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kumimoji="1" lang="en-US" altLang="en-US">
              <a:latin typeface="Arial" pitchFamily="34" charset="0"/>
            </a:endParaRP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gray">
          <a:xfrm flipV="1">
            <a:off x="460375" y="1828800"/>
            <a:ext cx="8683625" cy="460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eaLnBrk="1" hangingPunct="1"/>
            <a:endParaRPr kumimoji="1" lang="en-US" altLang="en-US">
              <a:latin typeface="Arial" pitchFamily="34" charset="0"/>
            </a:endParaRPr>
          </a:p>
        </p:txBody>
      </p:sp>
      <p:sp>
        <p:nvSpPr>
          <p:cNvPr id="3277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277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2779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3278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3278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A36F1AFF-8B21-4CBF-A5F0-1338BBB132A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pogue.info/cpsc-24700/Presentations/examples/w8code4/hello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pogue.info/cpsc-24700/Presentations/examples/w8code4/roots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pogue.info/cpsc-24700/Presentations/examples/w8code4/date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pogue.info/cpsc-24700/Presentations/examples/w8code4/date.js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pogue.info/cpsc-24700/Presentations/examples/w8code4/borders2.html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pogue.info/cpsc-24700/Presentations/examples/w8code4/borders2.js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pogue.info/cpsc-24700/Presentations/examples/w8code4/insert_names.html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pogue.info/cpsc-24700/Presentations/examples/w8code4/nested_arrays.js" TargetMode="External"/><Relationship Id="rId5" Type="http://schemas.openxmlformats.org/officeDocument/2006/relationships/hyperlink" Target="http://www.epogue.info/cpsc-24700/Presentations/examples/w8code4/nested_arrays.html" TargetMode="External"/><Relationship Id="rId4" Type="http://schemas.openxmlformats.org/officeDocument/2006/relationships/hyperlink" Target="http://www.epogue.info/cpsc-24700/Presentations/examples/w8code4/insert_names.js" TargetMode="Externa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pogue.info/cpsc-24700/Presentations/examples/w8code4/params.html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pogue.info/cpsc-24700/Presentations/examples/w8code4/medians.js" TargetMode="External"/><Relationship Id="rId5" Type="http://schemas.openxmlformats.org/officeDocument/2006/relationships/hyperlink" Target="http://www.epogue.info/cpsc-24700/Presentations/examples/w8code4/medians.html" TargetMode="External"/><Relationship Id="rId4" Type="http://schemas.openxmlformats.org/officeDocument/2006/relationships/hyperlink" Target="http://www.epogue.info/cpsc-24700/Presentations/examples/w8code4/params.js" TargetMode="Externa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pogue.info/cpsc-24700/Presentations/examples/w8code4/forms_check.html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pogue.info/cpsc-24700/Presentations/examples/w8code4/forms_check.js" TargetMode="Externa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000" dirty="0"/>
              <a:t>JavaScript Basics</a:t>
            </a:r>
          </a:p>
        </p:txBody>
      </p:sp>
    </p:spTree>
    <p:extLst>
      <p:ext uri="{BB962C8B-B14F-4D97-AF65-F5344CB8AC3E}">
        <p14:creationId xmlns:p14="http://schemas.microsoft.com/office/powerpoint/2010/main" val="2647304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Syntactic Characteristics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Scripts are usually hidden from </a:t>
            </a:r>
            <a:r>
              <a:rPr lang="en-US" dirty="0">
                <a:solidFill>
                  <a:srgbClr val="7030A0"/>
                </a:solidFill>
              </a:rPr>
              <a:t>browsers that do not include JavaScript interpreters</a:t>
            </a:r>
            <a:r>
              <a:rPr lang="en-US" dirty="0"/>
              <a:t> by putting them in </a:t>
            </a:r>
            <a:r>
              <a:rPr lang="en-US" dirty="0">
                <a:solidFill>
                  <a:srgbClr val="00B050"/>
                </a:solidFill>
              </a:rPr>
              <a:t>special comments</a:t>
            </a:r>
            <a:r>
              <a:rPr lang="en-US" dirty="0"/>
              <a:t>: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&lt;!--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>
                <a:cs typeface="Courier New" pitchFamily="49" charset="0"/>
              </a:rPr>
              <a:t>-- JavaScript script –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//--&gt;</a:t>
            </a:r>
            <a:endParaRPr lang="en-US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endParaRPr lang="en-US" dirty="0"/>
          </a:p>
          <a:p>
            <a:pPr marL="457200" lvl="1" indent="0">
              <a:buNone/>
            </a:pPr>
            <a:r>
              <a:rPr lang="en-US" b="1" dirty="0">
                <a:solidFill>
                  <a:srgbClr val="00B050"/>
                </a:solidFill>
              </a:rPr>
              <a:t>Also required by the HTML validator       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2442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Storing and Manipulating Data</a:t>
            </a:r>
          </a:p>
        </p:txBody>
      </p:sp>
    </p:spTree>
    <p:extLst>
      <p:ext uri="{BB962C8B-B14F-4D97-AF65-F5344CB8AC3E}">
        <p14:creationId xmlns:p14="http://schemas.microsoft.com/office/powerpoint/2010/main" val="2662342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Primitives and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script allows for </a:t>
            </a:r>
            <a:r>
              <a:rPr lang="en-US" b="1" dirty="0"/>
              <a:t>storing data </a:t>
            </a:r>
            <a:r>
              <a:rPr lang="en-US" dirty="0"/>
              <a:t>in computer’s (client’s) main memory.</a:t>
            </a:r>
          </a:p>
          <a:p>
            <a:endParaRPr lang="en-US" dirty="0"/>
          </a:p>
          <a:p>
            <a:r>
              <a:rPr lang="en-US" dirty="0"/>
              <a:t>Data can be stored by </a:t>
            </a:r>
            <a:r>
              <a:rPr lang="en-US" dirty="0">
                <a:solidFill>
                  <a:srgbClr val="7030A0"/>
                </a:solidFill>
              </a:rPr>
              <a:t>declaring</a:t>
            </a:r>
            <a:r>
              <a:rPr lang="en-US" dirty="0"/>
              <a:t> a </a:t>
            </a:r>
            <a:r>
              <a:rPr lang="en-US" b="1" i="1" dirty="0">
                <a:solidFill>
                  <a:srgbClr val="FF0000"/>
                </a:solidFill>
              </a:rPr>
              <a:t>variable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 then </a:t>
            </a:r>
            <a:r>
              <a:rPr lang="en-US" dirty="0">
                <a:solidFill>
                  <a:srgbClr val="7030A0"/>
                </a:solidFill>
              </a:rPr>
              <a:t>initializing</a:t>
            </a:r>
            <a:r>
              <a:rPr lang="en-US" dirty="0"/>
              <a:t> it with a value.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766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Primitives and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648200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400" dirty="0"/>
              <a:t>Values can be assigned to by the </a:t>
            </a:r>
            <a:r>
              <a:rPr lang="en-US" sz="2400" b="1" dirty="0">
                <a:solidFill>
                  <a:srgbClr val="FF0000"/>
                </a:solidFill>
              </a:rPr>
              <a:t>= operator</a:t>
            </a:r>
            <a:r>
              <a:rPr lang="en-US" sz="2400" dirty="0"/>
              <a:t>. </a:t>
            </a:r>
          </a:p>
          <a:p>
            <a:pPr marL="0" lvl="1" indent="0">
              <a:buNone/>
            </a:pPr>
            <a:endParaRPr lang="en-US" sz="2400" dirty="0"/>
          </a:p>
          <a:p>
            <a:pPr marL="0" lvl="1" indent="0">
              <a:buNone/>
            </a:pPr>
            <a:r>
              <a:rPr lang="en-US" sz="2400" dirty="0"/>
              <a:t>This is called the </a:t>
            </a:r>
            <a:r>
              <a:rPr lang="en-US" sz="2400" b="1" i="1" dirty="0">
                <a:solidFill>
                  <a:srgbClr val="FF0000"/>
                </a:solidFill>
              </a:rPr>
              <a:t>assignment statement</a:t>
            </a:r>
            <a:r>
              <a:rPr lang="en-US" sz="2400" dirty="0"/>
              <a:t>.</a:t>
            </a:r>
          </a:p>
          <a:p>
            <a:endParaRPr lang="en-US" dirty="0"/>
          </a:p>
          <a:p>
            <a:r>
              <a:rPr lang="en-US" dirty="0"/>
              <a:t>General form: </a:t>
            </a:r>
            <a:r>
              <a:rPr lang="en-US" b="1" dirty="0"/>
              <a:t>LHS=RHS</a:t>
            </a:r>
          </a:p>
          <a:p>
            <a:r>
              <a:rPr lang="en-US" dirty="0"/>
              <a:t>(causes </a:t>
            </a:r>
            <a:r>
              <a:rPr lang="en-US" b="1" dirty="0"/>
              <a:t>RHS</a:t>
            </a:r>
            <a:r>
              <a:rPr lang="en-US" dirty="0"/>
              <a:t> value to be stored in </a:t>
            </a:r>
            <a:r>
              <a:rPr lang="en-US" b="1" dirty="0"/>
              <a:t>LHS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Example: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 = 5;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50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Types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Each variable can store different </a:t>
            </a:r>
            <a:r>
              <a:rPr lang="en-US" b="1" dirty="0"/>
              <a:t>data types</a:t>
            </a:r>
          </a:p>
          <a:p>
            <a:endParaRPr lang="en-US" dirty="0"/>
          </a:p>
          <a:p>
            <a:r>
              <a:rPr lang="en-US" dirty="0"/>
              <a:t>JavaScript has five </a:t>
            </a:r>
            <a:r>
              <a:rPr lang="en-US" b="1" i="1" dirty="0">
                <a:solidFill>
                  <a:srgbClr val="FF0000"/>
                </a:solidFill>
              </a:rPr>
              <a:t>primitive types</a:t>
            </a:r>
            <a:r>
              <a:rPr lang="en-US" dirty="0"/>
              <a:t>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Number, String, Boolean, Undefined, Null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These store a single piece of data</a:t>
            </a:r>
          </a:p>
          <a:p>
            <a:endParaRPr lang="en-US" dirty="0"/>
          </a:p>
          <a:p>
            <a:r>
              <a:rPr lang="en-US" b="1" i="1" dirty="0">
                <a:solidFill>
                  <a:srgbClr val="FF0000"/>
                </a:solidFill>
              </a:rPr>
              <a:t>Number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type stores double-precision floating point values</a:t>
            </a:r>
          </a:p>
          <a:p>
            <a:endParaRPr lang="en-US" dirty="0"/>
          </a:p>
          <a:p>
            <a:r>
              <a:rPr lang="en-US" b="1" i="1" dirty="0">
                <a:solidFill>
                  <a:srgbClr val="FF0000"/>
                </a:solidFill>
              </a:rPr>
              <a:t>String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types store sequences of characters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delimited by either ' or "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Can include escape sequences (e.g.,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\t</a:t>
            </a:r>
            <a:r>
              <a:rPr lang="en-US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All String literals are primitive values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351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Types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Boolean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values are logical values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endParaRPr lang="en-US" dirty="0"/>
          </a:p>
          <a:p>
            <a:r>
              <a:rPr lang="en-US" dirty="0"/>
              <a:t>The only </a:t>
            </a:r>
            <a:r>
              <a:rPr lang="en-US" b="1" i="1" dirty="0">
                <a:solidFill>
                  <a:srgbClr val="FF0000"/>
                </a:solidFill>
              </a:rPr>
              <a:t>Null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value is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null</a:t>
            </a:r>
          </a:p>
          <a:p>
            <a:endParaRPr lang="en-US" dirty="0"/>
          </a:p>
          <a:p>
            <a:r>
              <a:rPr lang="en-US" dirty="0"/>
              <a:t>Variables that did not have any value assigned will have an </a:t>
            </a:r>
            <a:r>
              <a:rPr lang="en-US" b="1" i="1" dirty="0">
                <a:solidFill>
                  <a:srgbClr val="FF0000"/>
                </a:solidFill>
              </a:rPr>
              <a:t>Undefined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2500" dirty="0"/>
              <a:t>type with 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value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undefined</a:t>
            </a:r>
          </a:p>
          <a:p>
            <a:endParaRPr lang="en-US" dirty="0"/>
          </a:p>
          <a:p>
            <a:r>
              <a:rPr lang="en-US" dirty="0"/>
              <a:t>Fixed values of different data types can be included in the script as </a:t>
            </a:r>
            <a:r>
              <a:rPr lang="en-US" b="1" i="1" dirty="0">
                <a:solidFill>
                  <a:srgbClr val="FF0000"/>
                </a:solidFill>
              </a:rPr>
              <a:t>literals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567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Object Orientation and JavaScript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029200"/>
          </a:xfrm>
        </p:spPr>
        <p:txBody>
          <a:bodyPr>
            <a:normAutofit fontScale="92500"/>
          </a:bodyPr>
          <a:lstStyle/>
          <a:p>
            <a:r>
              <a:rPr lang="en-US" dirty="0"/>
              <a:t>There are also </a:t>
            </a:r>
            <a:r>
              <a:rPr lang="en-US" b="1" i="1" dirty="0">
                <a:solidFill>
                  <a:srgbClr val="FF0000"/>
                </a:solidFill>
              </a:rPr>
              <a:t>Object types </a:t>
            </a:r>
            <a:r>
              <a:rPr lang="en-US" dirty="0"/>
              <a:t>that can store multiple properties.</a:t>
            </a:r>
          </a:p>
          <a:p>
            <a:endParaRPr lang="en-US" dirty="0"/>
          </a:p>
          <a:p>
            <a:r>
              <a:rPr lang="en-US" b="1" i="1" dirty="0">
                <a:solidFill>
                  <a:srgbClr val="FF0000"/>
                </a:solidFill>
              </a:rPr>
              <a:t>Properties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of objects are either primitive types or other objects.</a:t>
            </a:r>
          </a:p>
          <a:p>
            <a:endParaRPr lang="en-US" dirty="0"/>
          </a:p>
          <a:p>
            <a:r>
              <a:rPr lang="en-US" dirty="0"/>
              <a:t>JavaScript objects are collections of properties, which are like the members (attributes) of classes in Java and C++</a:t>
            </a:r>
          </a:p>
          <a:p>
            <a:endParaRPr lang="en-US" dirty="0"/>
          </a:p>
          <a:p>
            <a:r>
              <a:rPr lang="en-US" dirty="0"/>
              <a:t>The root object in JavaScript is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</a:p>
          <a:p>
            <a:pPr marL="457200" lvl="1" indent="0">
              <a:buNone/>
            </a:pPr>
            <a:r>
              <a:rPr lang="en-US" dirty="0"/>
              <a:t>(All  objects are derived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Object)</a:t>
            </a:r>
          </a:p>
          <a:p>
            <a:endParaRPr lang="en-US" dirty="0"/>
          </a:p>
          <a:p>
            <a:r>
              <a:rPr lang="en-US" dirty="0"/>
              <a:t>An object variable stores a reference to the data of the object.</a:t>
            </a:r>
          </a:p>
          <a:p>
            <a:pPr lvl="1"/>
            <a:r>
              <a:rPr lang="en-US" dirty="0"/>
              <a:t>All JavaScript objects are accessed through references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862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711200" y="914400"/>
            <a:ext cx="96245" cy="3154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7625" tIns="19050" rIns="47625" bIns="19050">
            <a:spAutoFit/>
          </a:bodyPr>
          <a:lstStyle/>
          <a:p>
            <a:pPr>
              <a:lnSpc>
                <a:spcPct val="100000"/>
              </a:lnSpc>
            </a:pPr>
            <a:endParaRPr lang="en-US">
              <a:latin typeface="Helvetica" pitchFamily="34" charset="0"/>
            </a:endParaRPr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740833" y="2788444"/>
            <a:ext cx="288541" cy="317779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7625" tIns="19050" rIns="47625" bIns="19050">
            <a:spAutoFit/>
          </a:bodyPr>
          <a:lstStyle/>
          <a:p>
            <a:pPr>
              <a:lnSpc>
                <a:spcPct val="100000"/>
              </a:lnSpc>
            </a:pPr>
            <a:endParaRPr lang="en-US" sz="2400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endParaRPr lang="en-US" sz="2400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endParaRPr lang="en-US" sz="2400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endParaRPr lang="en-US" sz="2400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endParaRPr lang="en-US" sz="2400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endParaRPr lang="en-US" sz="2400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endParaRPr lang="en-US" sz="2400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endParaRPr lang="en-US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r>
              <a:rPr lang="en-US">
                <a:latin typeface="Helvetica" pitchFamily="34" charset="0"/>
              </a:rPr>
              <a:t>  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Wrapper Objects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/>
              <a:t>Sometimes it is useful for the primitive data types to be treated like Object types</a:t>
            </a:r>
          </a:p>
          <a:p>
            <a:endParaRPr lang="en-US" b="1" dirty="0"/>
          </a:p>
          <a:p>
            <a:r>
              <a:rPr lang="en-US" b="1" dirty="0"/>
              <a:t>Number</a:t>
            </a:r>
            <a:r>
              <a:rPr lang="en-US" dirty="0"/>
              <a:t>, </a:t>
            </a:r>
            <a:r>
              <a:rPr lang="en-US" b="1" dirty="0"/>
              <a:t>String</a:t>
            </a:r>
            <a:r>
              <a:rPr lang="en-US" dirty="0"/>
              <a:t>, and </a:t>
            </a:r>
            <a:r>
              <a:rPr lang="en-US" b="1" dirty="0"/>
              <a:t>Boolean</a:t>
            </a:r>
            <a:r>
              <a:rPr lang="en-US" dirty="0"/>
              <a:t> have </a:t>
            </a:r>
            <a:r>
              <a:rPr lang="en-US" b="1" i="1" dirty="0">
                <a:solidFill>
                  <a:srgbClr val="FF0000"/>
                </a:solidFill>
              </a:rPr>
              <a:t>wrapper objects </a:t>
            </a:r>
            <a:r>
              <a:rPr lang="en-US" dirty="0"/>
              <a:t>that do just that (called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Number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/>
              <a:t>,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Boolean)</a:t>
            </a:r>
          </a:p>
          <a:p>
            <a:endParaRPr lang="en-US" dirty="0"/>
          </a:p>
          <a:p>
            <a:r>
              <a:rPr lang="en-US" dirty="0"/>
              <a:t>In the cases of Number and String, primitive values and objects are </a:t>
            </a:r>
            <a:r>
              <a:rPr lang="en-US" b="1" dirty="0">
                <a:solidFill>
                  <a:srgbClr val="00B050"/>
                </a:solidFill>
              </a:rPr>
              <a:t>coerced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back and forth so that primitive values can be treated essentially as if they were objects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5274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Primitives and Variables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JavaScript is dynamically typed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Any variable can be used for anything (primitive value or reference to any object)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interpreter determines the type of a particular occurrence of a variable</a:t>
            </a:r>
          </a:p>
          <a:p>
            <a:endParaRPr lang="en-US" dirty="0"/>
          </a:p>
          <a:p>
            <a:r>
              <a:rPr lang="en-US" dirty="0"/>
              <a:t>Variables can be either implicitly or explicitly declared</a:t>
            </a:r>
          </a:p>
          <a:p>
            <a:pPr lvl="1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sum = 0;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today = </a:t>
            </a:r>
            <a:r>
              <a:rPr lang="en-US">
                <a:latin typeface="Courier New" pitchFamily="49" charset="0"/>
                <a:cs typeface="Courier New" pitchFamily="49" charset="0"/>
              </a:rPr>
              <a:t>"Monday";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flag = false;   </a:t>
            </a:r>
          </a:p>
          <a:p>
            <a:endParaRPr lang="en-US" dirty="0"/>
          </a:p>
          <a:p>
            <a:r>
              <a:rPr lang="en-US" dirty="0"/>
              <a:t>Note: JavaScript and Java are only related through syntax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Since JavaScript is dynamically typed, there is </a:t>
            </a:r>
            <a:r>
              <a:rPr lang="en-US" b="1" dirty="0"/>
              <a:t>no need to declare a type before using variable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JavaScript’s support for objects is very different  from Java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2500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Operations and Expressions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Values (either literals or variables) can be manipulated using expressions</a:t>
            </a:r>
          </a:p>
          <a:p>
            <a:pPr>
              <a:lnSpc>
                <a:spcPct val="100000"/>
              </a:lnSpc>
            </a:pPr>
            <a:endParaRPr lang="en-US" b="1" dirty="0"/>
          </a:p>
          <a:p>
            <a:pPr>
              <a:lnSpc>
                <a:spcPct val="100000"/>
              </a:lnSpc>
            </a:pPr>
            <a:r>
              <a:rPr lang="en-US" b="1" i="1" dirty="0">
                <a:solidFill>
                  <a:srgbClr val="FF0000"/>
                </a:solidFill>
              </a:rPr>
              <a:t>Expressions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are combinations of operations and operands</a:t>
            </a:r>
          </a:p>
          <a:p>
            <a:pPr>
              <a:lnSpc>
                <a:spcPct val="100000"/>
              </a:lnSpc>
            </a:pPr>
            <a:endParaRPr lang="en-US" b="1" dirty="0"/>
          </a:p>
          <a:p>
            <a:pPr>
              <a:lnSpc>
                <a:spcPct val="100000"/>
              </a:lnSpc>
            </a:pPr>
            <a:r>
              <a:rPr lang="en-US" b="1" dirty="0"/>
              <a:t>Numeric operators: </a:t>
            </a:r>
            <a:r>
              <a:rPr lang="en-US" dirty="0"/>
              <a:t> </a:t>
            </a:r>
            <a:r>
              <a:rPr lang="en-US" sz="2800" dirty="0">
                <a:latin typeface="Courier New" pitchFamily="49" charset="0"/>
              </a:rPr>
              <a:t>++</a:t>
            </a:r>
            <a:r>
              <a:rPr lang="en-US" dirty="0"/>
              <a:t>, </a:t>
            </a:r>
            <a:r>
              <a:rPr lang="en-US" sz="2800" dirty="0">
                <a:latin typeface="Courier New" pitchFamily="49" charset="0"/>
              </a:rPr>
              <a:t>--</a:t>
            </a:r>
            <a:r>
              <a:rPr lang="en-US" dirty="0"/>
              <a:t>, </a:t>
            </a:r>
            <a:r>
              <a:rPr lang="en-US" sz="2800" dirty="0">
                <a:latin typeface="Courier New" pitchFamily="49" charset="0"/>
              </a:rPr>
              <a:t>+</a:t>
            </a:r>
            <a:r>
              <a:rPr lang="en-US" dirty="0"/>
              <a:t>, </a:t>
            </a:r>
            <a:r>
              <a:rPr lang="en-US" sz="2800" dirty="0">
                <a:latin typeface="Courier New" pitchFamily="49" charset="0"/>
              </a:rPr>
              <a:t>-</a:t>
            </a:r>
            <a:r>
              <a:rPr lang="en-US" dirty="0"/>
              <a:t>, </a:t>
            </a:r>
            <a:r>
              <a:rPr lang="en-US" sz="2800" dirty="0">
                <a:latin typeface="Courier New" pitchFamily="49" charset="0"/>
              </a:rPr>
              <a:t>*</a:t>
            </a:r>
            <a:r>
              <a:rPr lang="en-US" dirty="0"/>
              <a:t>, </a:t>
            </a:r>
            <a:r>
              <a:rPr lang="en-US" sz="2800" dirty="0">
                <a:latin typeface="Courier New" pitchFamily="49" charset="0"/>
              </a:rPr>
              <a:t>/</a:t>
            </a:r>
            <a:r>
              <a:rPr lang="en-US" dirty="0"/>
              <a:t>, </a:t>
            </a:r>
            <a:r>
              <a:rPr lang="en-US" sz="2800" dirty="0">
                <a:latin typeface="Courier New" pitchFamily="49" charset="0"/>
              </a:rPr>
              <a:t>%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All operations are in double precision</a:t>
            </a:r>
          </a:p>
          <a:p>
            <a:endParaRPr lang="en-US" dirty="0"/>
          </a:p>
          <a:p>
            <a:r>
              <a:rPr lang="en-US" dirty="0"/>
              <a:t>Same precedence and associativity as Java: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</a:rPr>
              <a:t>	++,-- </a:t>
            </a:r>
            <a:r>
              <a:rPr lang="en-US" dirty="0"/>
              <a:t>then</a:t>
            </a:r>
            <a:r>
              <a:rPr lang="en-US" dirty="0">
                <a:latin typeface="Courier New" pitchFamily="49" charset="0"/>
              </a:rPr>
              <a:t> *,/,%, </a:t>
            </a:r>
            <a:r>
              <a:rPr lang="en-US" dirty="0"/>
              <a:t>then</a:t>
            </a:r>
            <a:r>
              <a:rPr lang="en-US" dirty="0">
                <a:latin typeface="Courier New" pitchFamily="49" charset="0"/>
              </a:rPr>
              <a:t> +,-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44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see how scripts can be embedded in 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 able to use basic JavaScript programming constructs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Get user input and display output using JavaScript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objects, arrays, and functions in JavaScript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regular expressions to do pattern matching</a:t>
            </a:r>
          </a:p>
        </p:txBody>
      </p:sp>
    </p:spTree>
    <p:extLst>
      <p:ext uri="{BB962C8B-B14F-4D97-AF65-F5344CB8AC3E}">
        <p14:creationId xmlns:p14="http://schemas.microsoft.com/office/powerpoint/2010/main" val="1029124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Operations and Expressions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Expression examples: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2 + 4 - 3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x + 7 * 15 / y % 3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x++ + 3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More advanced math functions can be performed using the </a:t>
            </a:r>
            <a:r>
              <a:rPr lang="en-US" sz="2800" dirty="0">
                <a:latin typeface="Courier New" pitchFamily="49" charset="0"/>
              </a:rPr>
              <a:t>Math</a:t>
            </a:r>
            <a:r>
              <a:rPr lang="en-US" dirty="0"/>
              <a:t> Object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sz="2800" dirty="0">
                <a:latin typeface="Courier New" pitchFamily="49" charset="0"/>
              </a:rPr>
              <a:t>Math</a:t>
            </a:r>
            <a:r>
              <a:rPr lang="en-US" dirty="0"/>
              <a:t> Object provides </a:t>
            </a:r>
            <a:r>
              <a:rPr lang="en-US" sz="2800" dirty="0">
                <a:latin typeface="Courier New" pitchFamily="49" charset="0"/>
              </a:rPr>
              <a:t>floor</a:t>
            </a:r>
            <a:r>
              <a:rPr lang="en-US" dirty="0"/>
              <a:t>, </a:t>
            </a:r>
            <a:r>
              <a:rPr lang="en-US" sz="2800" dirty="0">
                <a:latin typeface="Courier New" pitchFamily="49" charset="0"/>
              </a:rPr>
              <a:t>round</a:t>
            </a:r>
            <a:r>
              <a:rPr lang="en-US" dirty="0"/>
              <a:t>, </a:t>
            </a:r>
            <a:r>
              <a:rPr lang="en-US" sz="2800" dirty="0">
                <a:latin typeface="Courier New" pitchFamily="49" charset="0"/>
              </a:rPr>
              <a:t>max</a:t>
            </a:r>
            <a:r>
              <a:rPr lang="en-US" dirty="0"/>
              <a:t>, </a:t>
            </a:r>
            <a:r>
              <a:rPr lang="en-US" sz="2800" dirty="0">
                <a:latin typeface="Courier New" pitchFamily="49" charset="0"/>
              </a:rPr>
              <a:t>min</a:t>
            </a:r>
            <a:r>
              <a:rPr lang="en-US" dirty="0"/>
              <a:t>,  trig functions, etc., e.g.:</a:t>
            </a:r>
          </a:p>
          <a:p>
            <a:pPr>
              <a:lnSpc>
                <a:spcPct val="100000"/>
              </a:lnSpc>
            </a:pPr>
            <a:r>
              <a:rPr lang="en-US" sz="2400" dirty="0" err="1">
                <a:latin typeface="Courier New" pitchFamily="49" charset="0"/>
              </a:rPr>
              <a:t>Math.cos</a:t>
            </a:r>
            <a:r>
              <a:rPr lang="en-US" sz="2400" dirty="0">
                <a:latin typeface="Courier New" pitchFamily="49" charset="0"/>
              </a:rPr>
              <a:t>(x)</a:t>
            </a:r>
          </a:p>
          <a:p>
            <a:pPr>
              <a:lnSpc>
                <a:spcPct val="100000"/>
              </a:lnSpc>
            </a:pPr>
            <a:r>
              <a:rPr lang="en-US" sz="2400" dirty="0" err="1">
                <a:latin typeface="Courier New" pitchFamily="49" charset="0"/>
              </a:rPr>
              <a:t>Math.round</a:t>
            </a:r>
            <a:r>
              <a:rPr lang="en-US" sz="2400" dirty="0">
                <a:latin typeface="Courier New" pitchFamily="49" charset="0"/>
              </a:rPr>
              <a:t>(3.43)</a:t>
            </a:r>
          </a:p>
          <a:p>
            <a:pPr marL="457200" lvl="1" indent="0">
              <a:buNone/>
            </a:pPr>
            <a:endParaRPr lang="en-US" sz="2400" dirty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697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Operations and Expressions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Number</a:t>
            </a:r>
            <a:r>
              <a:rPr lang="en-US" dirty="0"/>
              <a:t> Object provides some useful properties:</a:t>
            </a:r>
          </a:p>
          <a:p>
            <a:r>
              <a:rPr lang="en-US" sz="2400" dirty="0">
                <a:latin typeface="Courier New" pitchFamily="49" charset="0"/>
              </a:rPr>
              <a:t>MAX_VALUE</a:t>
            </a:r>
            <a:r>
              <a:rPr lang="en-US" dirty="0"/>
              <a:t>, </a:t>
            </a:r>
            <a:r>
              <a:rPr lang="en-US" sz="2400" dirty="0">
                <a:latin typeface="Courier New" pitchFamily="49" charset="0"/>
              </a:rPr>
              <a:t>MIN_VALUE</a:t>
            </a:r>
            <a:r>
              <a:rPr lang="en-US" dirty="0"/>
              <a:t>, </a:t>
            </a:r>
            <a:r>
              <a:rPr lang="en-US" sz="2400" dirty="0" err="1">
                <a:latin typeface="Courier New" pitchFamily="49" charset="0"/>
              </a:rPr>
              <a:t>NaN</a:t>
            </a:r>
            <a:r>
              <a:rPr lang="en-US" dirty="0"/>
              <a:t>,      </a:t>
            </a:r>
            <a:r>
              <a:rPr lang="en-US" sz="2400" dirty="0">
                <a:latin typeface="Courier New" pitchFamily="49" charset="0"/>
              </a:rPr>
              <a:t>POSITIVE_INFINITY</a:t>
            </a:r>
            <a:r>
              <a:rPr lang="en-US" dirty="0"/>
              <a:t>, </a:t>
            </a:r>
            <a:r>
              <a:rPr lang="en-US" sz="2400" dirty="0">
                <a:latin typeface="Courier New" pitchFamily="49" charset="0"/>
              </a:rPr>
              <a:t>NEGATIVE_INFINITY</a:t>
            </a:r>
          </a:p>
          <a:p>
            <a:endParaRPr lang="en-US" dirty="0"/>
          </a:p>
          <a:p>
            <a:r>
              <a:rPr lang="en-US" dirty="0"/>
              <a:t>e.g., </a:t>
            </a:r>
            <a:r>
              <a:rPr lang="en-US" sz="2800" dirty="0" err="1">
                <a:latin typeface="Courier New" pitchFamily="49" charset="0"/>
              </a:rPr>
              <a:t>Number.MAX_VALUE</a:t>
            </a:r>
            <a:endParaRPr lang="en-US" sz="2800" dirty="0">
              <a:latin typeface="Courier New" pitchFamily="49" charset="0"/>
            </a:endParaRPr>
          </a:p>
          <a:p>
            <a:pPr lvl="1"/>
            <a:endParaRPr lang="en-US" dirty="0"/>
          </a:p>
          <a:p>
            <a:r>
              <a:rPr lang="en-US" dirty="0"/>
              <a:t>An arithmetic operation that creates overflow returns </a:t>
            </a:r>
            <a:r>
              <a:rPr lang="en-US" sz="2800" dirty="0" err="1">
                <a:latin typeface="Courier New" pitchFamily="49" charset="0"/>
              </a:rPr>
              <a:t>NaN</a:t>
            </a:r>
            <a:endParaRPr lang="en-US" sz="2800" dirty="0">
              <a:latin typeface="Courier New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You can test for it with </a:t>
            </a:r>
            <a:r>
              <a:rPr lang="en-US" sz="2200" dirty="0" err="1">
                <a:latin typeface="Courier New" pitchFamily="49" charset="0"/>
              </a:rPr>
              <a:t>isNaN</a:t>
            </a:r>
            <a:r>
              <a:rPr lang="en-US" sz="2200" dirty="0">
                <a:latin typeface="Courier New" pitchFamily="49" charset="0"/>
              </a:rPr>
              <a:t>(x)</a:t>
            </a:r>
            <a:r>
              <a:rPr lang="en-US" dirty="0"/>
              <a:t> </a:t>
            </a:r>
          </a:p>
          <a:p>
            <a:pPr lvl="1"/>
            <a:endParaRPr lang="en-US" dirty="0">
              <a:latin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34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Operations and Expressions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02920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</a:pPr>
            <a:r>
              <a:rPr lang="en-US" dirty="0"/>
              <a:t>Expressions can also involve String types</a:t>
            </a:r>
          </a:p>
          <a:p>
            <a:pPr marL="457200" indent="-457200">
              <a:lnSpc>
                <a:spcPct val="100000"/>
              </a:lnSpc>
            </a:pPr>
            <a:endParaRPr lang="en-US" b="1" dirty="0"/>
          </a:p>
          <a:p>
            <a:pPr marL="6350" indent="6350">
              <a:lnSpc>
                <a:spcPct val="100000"/>
              </a:lnSpc>
            </a:pPr>
            <a:r>
              <a:rPr lang="en-US" dirty="0"/>
              <a:t>Strings have a</a:t>
            </a:r>
            <a:r>
              <a:rPr lang="en-US" b="1" dirty="0"/>
              <a:t> </a:t>
            </a:r>
            <a:r>
              <a:rPr lang="en-US" b="1" i="1" dirty="0">
                <a:solidFill>
                  <a:srgbClr val="FF0000"/>
                </a:solidFill>
              </a:rPr>
              <a:t>concatenation operator</a:t>
            </a:r>
            <a:r>
              <a:rPr lang="en-US" b="1" dirty="0"/>
              <a:t> </a:t>
            </a:r>
            <a:r>
              <a:rPr lang="en-US" dirty="0"/>
              <a:t>(+) that appends one String to another, e.g.: </a:t>
            </a:r>
          </a:p>
          <a:p>
            <a:pPr marL="6350" indent="6350">
              <a:lnSpc>
                <a:spcPct val="100000"/>
              </a:lnSpc>
            </a:pPr>
            <a:endParaRPr lang="en-US" dirty="0"/>
          </a:p>
          <a:p>
            <a:pPr marL="6350" indent="6350" algn="ctr">
              <a:lnSpc>
                <a:spcPct val="100000"/>
              </a:lnSpc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</a:pPr>
            <a:endParaRPr lang="en-US" dirty="0"/>
          </a:p>
          <a:p>
            <a:pPr marL="457200" indent="-457200">
              <a:lnSpc>
                <a:spcPct val="100000"/>
              </a:lnSpc>
            </a:pPr>
            <a:r>
              <a:rPr lang="en-US" dirty="0"/>
              <a:t>Note that concatenation </a:t>
            </a:r>
            <a:r>
              <a:rPr lang="en-US" b="1" dirty="0">
                <a:solidFill>
                  <a:srgbClr val="7030A0"/>
                </a:solidFill>
              </a:rPr>
              <a:t>coerces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numbers to strings, e.g.: </a:t>
            </a:r>
          </a:p>
          <a:p>
            <a:pPr marL="457200" indent="-457200" algn="ctr">
              <a:lnSpc>
                <a:spcPct val="100000"/>
              </a:lnSpc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 algn="ctr">
              <a:lnSpc>
                <a:spcPct val="10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 = "5" + "5";</a:t>
            </a:r>
          </a:p>
          <a:p>
            <a:pPr marL="457200" indent="-457200" algn="ctr">
              <a:lnSpc>
                <a:spcPct val="100000"/>
              </a:lnSpc>
            </a:pPr>
            <a:r>
              <a:rPr lang="en-US" dirty="0">
                <a:cs typeface="Consolas" panose="020B0609020204030204" pitchFamily="49" charset="0"/>
              </a:rPr>
              <a:t>(stores "55" in variable s)</a:t>
            </a:r>
          </a:p>
          <a:p>
            <a:pPr marL="6858" indent="-457200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906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Operations and Expressions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029200"/>
          </a:xfrm>
        </p:spPr>
        <p:txBody>
          <a:bodyPr>
            <a:normAutofit fontScale="92500" lnSpcReduction="20000"/>
          </a:bodyPr>
          <a:lstStyle/>
          <a:p>
            <a:pPr marL="6858" indent="-457200"/>
            <a:r>
              <a:rPr lang="en-US" dirty="0"/>
              <a:t>If either operand of </a:t>
            </a:r>
            <a:r>
              <a:rPr lang="en-US" sz="3200" dirty="0">
                <a:latin typeface="Courier New" pitchFamily="49" charset="0"/>
              </a:rPr>
              <a:t>+</a:t>
            </a:r>
            <a:r>
              <a:rPr lang="en-US" dirty="0"/>
              <a:t> is a string, it is assumed to be concatenation</a:t>
            </a:r>
          </a:p>
          <a:p>
            <a:pPr marL="6858" indent="-457200"/>
            <a:endParaRPr lang="en-US" dirty="0"/>
          </a:p>
          <a:p>
            <a:pPr marL="6858" indent="-457200"/>
            <a:r>
              <a:rPr lang="en-US" dirty="0"/>
              <a:t>Numeric operators (other than </a:t>
            </a:r>
            <a:r>
              <a:rPr lang="en-US" sz="3200" dirty="0">
                <a:latin typeface="Courier New" pitchFamily="49" charset="0"/>
              </a:rPr>
              <a:t>+</a:t>
            </a:r>
            <a:r>
              <a:rPr lang="en-US" dirty="0"/>
              <a:t>) coerce strings to numbers, e.g.:</a:t>
            </a:r>
          </a:p>
          <a:p>
            <a:pPr marL="6858" indent="-457200"/>
            <a:endParaRPr lang="en-US" dirty="0"/>
          </a:p>
          <a:p>
            <a:pPr marL="457200" indent="-457200" algn="ctr">
              <a:lnSpc>
                <a:spcPct val="10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 = "5" - "5";</a:t>
            </a:r>
          </a:p>
          <a:p>
            <a:pPr marL="457200" indent="-457200" algn="ctr">
              <a:lnSpc>
                <a:spcPct val="100000"/>
              </a:lnSpc>
            </a:pPr>
            <a:r>
              <a:rPr lang="en-US" dirty="0">
                <a:cs typeface="Consolas" panose="020B0609020204030204" pitchFamily="49" charset="0"/>
              </a:rPr>
              <a:t>(stores 0 in variable s)</a:t>
            </a:r>
          </a:p>
          <a:p>
            <a:pPr marL="6858" indent="-457200"/>
            <a:endParaRPr lang="en-US" dirty="0"/>
          </a:p>
          <a:p>
            <a:pPr marL="457200" indent="-457200">
              <a:lnSpc>
                <a:spcPct val="100000"/>
              </a:lnSpc>
            </a:pPr>
            <a:r>
              <a:rPr lang="en-US" dirty="0"/>
              <a:t>Conversions that do not work return </a:t>
            </a:r>
            <a:r>
              <a:rPr lang="en-US" sz="2800" dirty="0" err="1">
                <a:latin typeface="Courier New" pitchFamily="49" charset="0"/>
              </a:rPr>
              <a:t>NaN</a:t>
            </a:r>
            <a:endParaRPr lang="en-US" sz="2800" dirty="0">
              <a:latin typeface="Courier New" pitchFamily="49" charset="0"/>
            </a:endParaRPr>
          </a:p>
          <a:p>
            <a:pPr marL="457200" indent="-457200">
              <a:lnSpc>
                <a:spcPct val="100000"/>
              </a:lnSpc>
              <a:buNone/>
            </a:pPr>
            <a:r>
              <a:rPr lang="en-US" dirty="0"/>
              <a:t>  </a:t>
            </a:r>
          </a:p>
          <a:p>
            <a:pPr marL="457200" indent="-457200">
              <a:lnSpc>
                <a:spcPct val="100000"/>
              </a:lnSpc>
            </a:pPr>
            <a:r>
              <a:rPr lang="en-US" dirty="0"/>
              <a:t>You can also make explicit conversions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dirty="0"/>
              <a:t>Using the </a:t>
            </a:r>
            <a:r>
              <a:rPr lang="en-US" sz="2400" dirty="0">
                <a:latin typeface="Courier New" pitchFamily="49" charset="0"/>
              </a:rPr>
              <a:t>String</a:t>
            </a:r>
            <a:r>
              <a:rPr lang="en-US" dirty="0"/>
              <a:t> and </a:t>
            </a:r>
            <a:r>
              <a:rPr lang="en-US" sz="2400" dirty="0">
                <a:latin typeface="Courier New" pitchFamily="49" charset="0"/>
              </a:rPr>
              <a:t>Number</a:t>
            </a:r>
            <a:r>
              <a:rPr lang="en-US" dirty="0"/>
              <a:t> constructors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dirty="0"/>
              <a:t>Using </a:t>
            </a:r>
            <a:r>
              <a:rPr lang="en-US" sz="2400" dirty="0" err="1">
                <a:latin typeface="Courier New" pitchFamily="49" charset="0"/>
              </a:rPr>
              <a:t>toString</a:t>
            </a:r>
            <a:r>
              <a:rPr lang="en-US" dirty="0"/>
              <a:t> method of numbers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dirty="0"/>
              <a:t>Using </a:t>
            </a:r>
            <a:r>
              <a:rPr lang="en-US" sz="2400" dirty="0" err="1">
                <a:latin typeface="Courier New" pitchFamily="49" charset="0"/>
              </a:rPr>
              <a:t>parseInt</a:t>
            </a:r>
            <a:r>
              <a:rPr lang="en-US" dirty="0"/>
              <a:t> and </a:t>
            </a:r>
            <a:r>
              <a:rPr lang="en-US" sz="2400" dirty="0" err="1">
                <a:latin typeface="Courier New" pitchFamily="49" charset="0"/>
              </a:rPr>
              <a:t>parseFloat</a:t>
            </a:r>
            <a:r>
              <a:rPr lang="en-US" dirty="0"/>
              <a:t> on strings</a:t>
            </a:r>
          </a:p>
          <a:p>
            <a:pPr marL="457200" indent="-457200">
              <a:lnSpc>
                <a:spcPct val="100000"/>
              </a:lnSpc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82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Input and Output</a:t>
            </a:r>
          </a:p>
        </p:txBody>
      </p:sp>
    </p:spTree>
    <p:extLst>
      <p:ext uri="{BB962C8B-B14F-4D97-AF65-F5344CB8AC3E}">
        <p14:creationId xmlns:p14="http://schemas.microsoft.com/office/powerpoint/2010/main" val="26623421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and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572000"/>
          </a:xfrm>
        </p:spPr>
        <p:txBody>
          <a:bodyPr>
            <a:normAutofit/>
          </a:bodyPr>
          <a:lstStyle/>
          <a:p>
            <a:r>
              <a:rPr lang="en-US" dirty="0"/>
              <a:t>In JavaScript the HTML document is accessed through the </a:t>
            </a:r>
            <a:r>
              <a:rPr lang="en-US" b="1" i="1" dirty="0">
                <a:solidFill>
                  <a:srgbClr val="FF0000"/>
                </a:solidFill>
              </a:rPr>
              <a:t>Document object </a:t>
            </a:r>
            <a:r>
              <a:rPr lang="en-US" dirty="0"/>
              <a:t>(named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document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The Document object has a method,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write</a:t>
            </a:r>
            <a:r>
              <a:rPr lang="en-US" dirty="0"/>
              <a:t>, which dynamically creates (HTML) content</a:t>
            </a:r>
          </a:p>
          <a:p>
            <a:endParaRPr lang="en-US" dirty="0"/>
          </a:p>
          <a:p>
            <a:r>
              <a:rPr lang="en-US" dirty="0"/>
              <a:t>The parameter (string) is sent to the browser, so it can be anything that can appear in an HTML document, e.g.: </a:t>
            </a: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("Answer:"+result+"&lt;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/&gt;");</a:t>
            </a:r>
          </a:p>
        </p:txBody>
      </p:sp>
    </p:spTree>
    <p:extLst>
      <p:ext uri="{BB962C8B-B14F-4D97-AF65-F5344CB8AC3E}">
        <p14:creationId xmlns:p14="http://schemas.microsoft.com/office/powerpoint/2010/main" val="240354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nsolas" panose="020B0609020204030204" pitchFamily="49" charset="0"/>
              </a:rPr>
              <a:t>Let’s see an example:</a:t>
            </a:r>
          </a:p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hello.html </a:t>
            </a:r>
            <a:r>
              <a:rPr lang="en-US" dirty="0">
                <a:cs typeface="Calibri" panose="020F0502020204030204" pitchFamily="34" charset="0"/>
                <a:hlinkClick r:id="rId3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8676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Internet Explorer</a:t>
            </a:r>
          </a:p>
          <a:p>
            <a:pPr lvl="1"/>
            <a:r>
              <a:rPr lang="en-US" dirty="0"/>
              <a:t>Hit “F12” to open developer tools (console)</a:t>
            </a:r>
          </a:p>
          <a:p>
            <a:endParaRPr lang="en-US" dirty="0"/>
          </a:p>
          <a:p>
            <a:r>
              <a:rPr lang="en-US" dirty="0"/>
              <a:t>Google Chrome</a:t>
            </a:r>
          </a:p>
          <a:p>
            <a:pPr lvl="1"/>
            <a:r>
              <a:rPr lang="en-US" dirty="0"/>
              <a:t>CTRL+SHIFT+J to open the JavaScript console</a:t>
            </a:r>
          </a:p>
          <a:p>
            <a:pPr lvl="1"/>
            <a:endParaRPr lang="en-US" dirty="0"/>
          </a:p>
          <a:p>
            <a:r>
              <a:rPr lang="en-US" dirty="0"/>
              <a:t>Firefox</a:t>
            </a:r>
          </a:p>
          <a:p>
            <a:pPr lvl="1"/>
            <a:r>
              <a:rPr lang="en-US" dirty="0"/>
              <a:t>CTRL+SHIFT+K to open web console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5492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and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browser display window can be accessed through the </a:t>
            </a:r>
            <a:r>
              <a:rPr lang="en-US" b="1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Window</a:t>
            </a:r>
            <a:r>
              <a:rPr lang="en-US" b="1" i="1" dirty="0">
                <a:solidFill>
                  <a:srgbClr val="FF0000"/>
                </a:solidFill>
              </a:rPr>
              <a:t> object   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Window</a:t>
            </a:r>
            <a:r>
              <a:rPr lang="en-US" dirty="0"/>
              <a:t> object has several properties: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One property is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document</a:t>
            </a:r>
            <a:r>
              <a:rPr lang="en-US" dirty="0"/>
              <a:t> – it refers to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Document</a:t>
            </a:r>
            <a:r>
              <a:rPr lang="en-US" dirty="0"/>
              <a:t> object inside the window</a:t>
            </a:r>
          </a:p>
          <a:p>
            <a:endParaRPr lang="en-US" dirty="0"/>
          </a:p>
          <a:p>
            <a:r>
              <a:rPr lang="en-US" dirty="0"/>
              <a:t>All variables globally declared are part of the window object </a:t>
            </a:r>
          </a:p>
          <a:p>
            <a:endParaRPr lang="en-US" dirty="0"/>
          </a:p>
          <a:p>
            <a:r>
              <a:rPr lang="en-US" dirty="0"/>
              <a:t>In references, window is the implied global context (so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document.write</a:t>
            </a:r>
            <a:r>
              <a:rPr lang="en-US" dirty="0"/>
              <a:t> is actually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window.document.write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722718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I/O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648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Window</a:t>
            </a:r>
            <a:r>
              <a:rPr lang="en-US" dirty="0"/>
              <a:t> object has three methods for creating </a:t>
            </a:r>
            <a:r>
              <a:rPr lang="en-US" b="1" i="1" dirty="0">
                <a:solidFill>
                  <a:srgbClr val="FF0000"/>
                </a:solidFill>
              </a:rPr>
              <a:t>dialog boxes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alert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confirm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prompt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0" lvl="1" indent="0">
              <a:buNone/>
            </a:pPr>
            <a:r>
              <a:rPr lang="en-US" sz="2400" dirty="0">
                <a:ea typeface="+mn-ea"/>
                <a:cs typeface="+mn-cs"/>
              </a:rPr>
              <a:t>The </a:t>
            </a:r>
            <a:r>
              <a:rPr lang="en-US" sz="2400" b="1" i="1" dirty="0">
                <a:solidFill>
                  <a:srgbClr val="FF0000"/>
                </a:solidFill>
                <a:ea typeface="+mn-ea"/>
                <a:cs typeface="+mn-cs"/>
              </a:rPr>
              <a:t>alert method </a:t>
            </a:r>
            <a:r>
              <a:rPr lang="en-US" sz="2400" dirty="0">
                <a:ea typeface="+mn-ea"/>
                <a:cs typeface="+mn-cs"/>
              </a:rPr>
              <a:t>opens a dialog box which displays the  </a:t>
            </a:r>
            <a:r>
              <a:rPr lang="en-US" sz="2400" b="1" dirty="0">
                <a:ea typeface="+mn-ea"/>
                <a:cs typeface="+mn-cs"/>
              </a:rPr>
              <a:t>parameter</a:t>
            </a:r>
            <a:r>
              <a:rPr lang="en-US" sz="2400" dirty="0">
                <a:ea typeface="+mn-ea"/>
                <a:cs typeface="+mn-cs"/>
              </a:rPr>
              <a:t> string and an OK button  (it waits for the user to press the OK button), e.g.:</a:t>
            </a:r>
          </a:p>
          <a:p>
            <a:pPr>
              <a:lnSpc>
                <a:spcPct val="100000"/>
              </a:lnSpc>
            </a:pPr>
            <a:endParaRPr lang="en-US" sz="2800" dirty="0">
              <a:latin typeface="Courier New" pitchFamily="49" charset="0"/>
            </a:endParaRPr>
          </a:p>
          <a:p>
            <a:pPr algn="ctr">
              <a:lnSpc>
                <a:spcPct val="100000"/>
              </a:lnSpc>
            </a:pPr>
            <a:r>
              <a:rPr lang="en-US" sz="2600" dirty="0">
                <a:latin typeface="Courier New" pitchFamily="49" charset="0"/>
              </a:rPr>
              <a:t>alert(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600" dirty="0">
                <a:latin typeface="Courier New" pitchFamily="49" charset="0"/>
              </a:rPr>
              <a:t>Hey! \n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Note that the parameter is plain text, not HTML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91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JavaScript Overview and Basics</a:t>
            </a:r>
          </a:p>
        </p:txBody>
      </p:sp>
    </p:spTree>
    <p:extLst>
      <p:ext uri="{BB962C8B-B14F-4D97-AF65-F5344CB8AC3E}">
        <p14:creationId xmlns:p14="http://schemas.microsoft.com/office/powerpoint/2010/main" val="26623421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I/O (continued)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00600"/>
          </a:xfrm>
        </p:spPr>
        <p:txBody>
          <a:bodyPr>
            <a:normAutofit lnSpcReduction="10000"/>
          </a:bodyPr>
          <a:lstStyle/>
          <a:p>
            <a:pPr marL="0" lvl="1" indent="0">
              <a:buNone/>
            </a:pPr>
            <a:r>
              <a:rPr lang="en-US" dirty="0"/>
              <a:t>The </a:t>
            </a:r>
            <a:r>
              <a:rPr lang="en-US" b="1" i="1" dirty="0">
                <a:solidFill>
                  <a:srgbClr val="FF0000"/>
                </a:solidFill>
              </a:rPr>
              <a:t>confirm method </a:t>
            </a:r>
            <a:r>
              <a:rPr lang="en-US" dirty="0"/>
              <a:t>opens a dialog box and displays the parameter and two buttons, OK and Cancel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It returns a Boolean value, depending on which button was pressed (it waits for one), e.g.:</a:t>
            </a:r>
          </a:p>
          <a:p>
            <a:pPr>
              <a:lnSpc>
                <a:spcPct val="100000"/>
              </a:lnSpc>
            </a:pPr>
            <a:endParaRPr lang="en-US" sz="2800" dirty="0">
              <a:latin typeface="Courier New" pitchFamily="49" charset="0"/>
            </a:endParaRPr>
          </a:p>
          <a:p>
            <a:pPr algn="ctr">
              <a:lnSpc>
                <a:spcPct val="100000"/>
              </a:lnSpc>
            </a:pPr>
            <a:r>
              <a:rPr lang="en-US" sz="2200" dirty="0">
                <a:latin typeface="Courier New" pitchFamily="49" charset="0"/>
              </a:rPr>
              <a:t>confirm(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200" dirty="0">
                <a:latin typeface="Courier New" pitchFamily="49" charset="0"/>
              </a:rPr>
              <a:t>Do you want to continue?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2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</a:pPr>
            <a:endParaRPr lang="en-US" sz="2100" dirty="0"/>
          </a:p>
          <a:p>
            <a:pPr marL="0" lvl="1" indent="0">
              <a:buNone/>
            </a:pPr>
            <a:r>
              <a:rPr lang="en-US" sz="2100" dirty="0"/>
              <a:t>The </a:t>
            </a:r>
            <a:r>
              <a:rPr lang="en-US" sz="2100" b="1" i="1" dirty="0">
                <a:solidFill>
                  <a:srgbClr val="FF0000"/>
                </a:solidFill>
              </a:rPr>
              <a:t>prompt method</a:t>
            </a:r>
            <a:r>
              <a:rPr lang="en-US" sz="2100" dirty="0"/>
              <a:t> opens a dialog box and displays its string parameter, along with a text box and two  buttons, OK and Cancel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100" dirty="0"/>
              <a:t>The second parameter is for a default response  if the user presses OK without typing a response in the text box (waits for OK), e.g.: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algn="ctr"/>
            <a:r>
              <a:rPr lang="en-US" sz="2200" dirty="0">
                <a:latin typeface="Courier New" pitchFamily="49" charset="0"/>
              </a:rPr>
              <a:t>prompt("What is your name?", "");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190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nsolas" panose="020B0609020204030204" pitchFamily="49" charset="0"/>
              </a:rPr>
              <a:t>User input example:</a:t>
            </a:r>
          </a:p>
          <a:p>
            <a:pPr algn="ctr"/>
            <a:r>
              <a:rPr lang="en-US" dirty="0">
                <a:cs typeface="Calibri" panose="020F0502020204030204" pitchFamily="34" charset="0"/>
              </a:rPr>
              <a:t>roots.js </a:t>
            </a:r>
            <a:r>
              <a:rPr lang="en-US" dirty="0">
                <a:cs typeface="Calibri" panose="020F0502020204030204" pitchFamily="34" charset="0"/>
                <a:hlinkClick r:id="rId3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465DB1-FE3A-402B-A2B7-3A6AFB782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00" y="2362200"/>
            <a:ext cx="6963791" cy="28841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18549D-69FF-47F0-999B-64463CBFA5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0" y="5473555"/>
            <a:ext cx="5529263" cy="123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0250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Useful Objects and Operators</a:t>
            </a:r>
          </a:p>
        </p:txBody>
      </p:sp>
    </p:spTree>
    <p:extLst>
      <p:ext uri="{BB962C8B-B14F-4D97-AF65-F5344CB8AC3E}">
        <p14:creationId xmlns:p14="http://schemas.microsoft.com/office/powerpoint/2010/main" val="26623421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Accessing Object Methods and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provides a couple of objects that have useful methods and properties: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FF0000"/>
                </a:solidFill>
              </a:rPr>
              <a:t>String object </a:t>
            </a:r>
            <a:r>
              <a:rPr lang="en-US" dirty="0"/>
              <a:t>provides many methods for manipulating and getting information about Strings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FF0000"/>
                </a:solidFill>
              </a:rPr>
              <a:t>Date object </a:t>
            </a:r>
            <a:r>
              <a:rPr lang="en-US" dirty="0"/>
              <a:t>is used for retrieving a String containing a date in various formats</a:t>
            </a:r>
          </a:p>
        </p:txBody>
      </p:sp>
    </p:spTree>
    <p:extLst>
      <p:ext uri="{BB962C8B-B14F-4D97-AF65-F5344CB8AC3E}">
        <p14:creationId xmlns:p14="http://schemas.microsoft.com/office/powerpoint/2010/main" val="3708401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properties and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00600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900" dirty="0"/>
              <a:t>Here are some important String properties and methods: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900" dirty="0">
              <a:latin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900" dirty="0">
                <a:latin typeface="Courier New" pitchFamily="49" charset="0"/>
              </a:rPr>
              <a:t>length</a:t>
            </a:r>
            <a:r>
              <a:rPr lang="en-US" sz="2900" dirty="0"/>
              <a:t>  - a property that contains the String length</a:t>
            </a:r>
          </a:p>
          <a:p>
            <a:pPr marL="292608" lvl="1" indent="0">
              <a:buNone/>
            </a:pPr>
            <a:r>
              <a:rPr lang="en-US" sz="2900" dirty="0"/>
              <a:t> </a:t>
            </a:r>
            <a:r>
              <a:rPr lang="en-US" sz="2900" dirty="0" err="1">
                <a:latin typeface="Courier New" pitchFamily="49" charset="0"/>
              </a:rPr>
              <a:t>var</a:t>
            </a:r>
            <a:r>
              <a:rPr lang="en-US" sz="2900" dirty="0">
                <a:latin typeface="Courier New" pitchFamily="49" charset="0"/>
              </a:rPr>
              <a:t> </a:t>
            </a:r>
            <a:r>
              <a:rPr lang="en-US" sz="2900" dirty="0" err="1">
                <a:latin typeface="Courier New" pitchFamily="49" charset="0"/>
              </a:rPr>
              <a:t>len</a:t>
            </a:r>
            <a:r>
              <a:rPr lang="en-US" sz="2900" dirty="0">
                <a:latin typeface="Courier New" pitchFamily="49" charset="0"/>
              </a:rPr>
              <a:t> = str1.length; </a:t>
            </a:r>
            <a:endParaRPr lang="en-US" sz="2900" dirty="0"/>
          </a:p>
          <a:p>
            <a:pPr marL="0" indent="0">
              <a:lnSpc>
                <a:spcPct val="100000"/>
              </a:lnSpc>
              <a:buNone/>
            </a:pPr>
            <a:endParaRPr lang="en-US" sz="2900" dirty="0">
              <a:latin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900" dirty="0" err="1">
                <a:latin typeface="Courier New" pitchFamily="49" charset="0"/>
              </a:rPr>
              <a:t>charAt</a:t>
            </a:r>
            <a:r>
              <a:rPr lang="en-US" sz="2900" dirty="0">
                <a:latin typeface="Courier New" pitchFamily="49" charset="0"/>
              </a:rPr>
              <a:t>(</a:t>
            </a:r>
            <a:r>
              <a:rPr lang="en-US" sz="2900" dirty="0"/>
              <a:t>position</a:t>
            </a:r>
            <a:r>
              <a:rPr lang="en-US" sz="2900" dirty="0">
                <a:latin typeface="Courier New" pitchFamily="49" charset="0"/>
              </a:rPr>
              <a:t>)</a:t>
            </a:r>
            <a:r>
              <a:rPr lang="en-US" sz="2900" dirty="0"/>
              <a:t>- a method that returns a character at a specific position</a:t>
            </a:r>
          </a:p>
          <a:p>
            <a:pPr marL="292608" lvl="1" indent="0">
              <a:buNone/>
            </a:pPr>
            <a:r>
              <a:rPr lang="en-US" sz="2900" dirty="0"/>
              <a:t> </a:t>
            </a:r>
            <a:r>
              <a:rPr lang="en-US" sz="2900" dirty="0" err="1">
                <a:latin typeface="Courier New" pitchFamily="49" charset="0"/>
              </a:rPr>
              <a:t>str.charAt</a:t>
            </a:r>
            <a:r>
              <a:rPr lang="en-US" sz="2900" dirty="0">
                <a:latin typeface="Courier New" pitchFamily="49" charset="0"/>
              </a:rPr>
              <a:t>(3)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900" dirty="0">
              <a:latin typeface="Courier New" pitchFamily="49" charset="0"/>
            </a:endParaRPr>
          </a:p>
          <a:p>
            <a:pPr marL="0" indent="0">
              <a:buNone/>
            </a:pPr>
            <a:r>
              <a:rPr lang="en-US" sz="2900" dirty="0" err="1">
                <a:latin typeface="Courier New" pitchFamily="49" charset="0"/>
              </a:rPr>
              <a:t>indexOf</a:t>
            </a:r>
            <a:r>
              <a:rPr lang="en-US" sz="2900" dirty="0">
                <a:latin typeface="Courier New" pitchFamily="49" charset="0"/>
              </a:rPr>
              <a:t>(</a:t>
            </a:r>
            <a:r>
              <a:rPr lang="en-US" sz="2900" dirty="0"/>
              <a:t>string</a:t>
            </a:r>
            <a:r>
              <a:rPr lang="en-US" sz="2900" dirty="0">
                <a:latin typeface="Courier New" pitchFamily="49" charset="0"/>
              </a:rPr>
              <a:t>)</a:t>
            </a:r>
            <a:r>
              <a:rPr lang="en-US" sz="2900" dirty="0"/>
              <a:t>  - a method that returns the position of a specific character</a:t>
            </a:r>
          </a:p>
          <a:p>
            <a:pPr marL="292608" lvl="1" indent="0">
              <a:buNone/>
            </a:pPr>
            <a:r>
              <a:rPr lang="en-US" sz="2900" dirty="0"/>
              <a:t> </a:t>
            </a:r>
            <a:r>
              <a:rPr lang="en-US" sz="2900" dirty="0" err="1">
                <a:latin typeface="Courier New" pitchFamily="49" charset="0"/>
              </a:rPr>
              <a:t>str.indexOf</a:t>
            </a:r>
            <a:r>
              <a:rPr lang="en-US" sz="2900" dirty="0">
                <a:latin typeface="Courier New" pitchFamily="49" charset="0"/>
              </a:rPr>
              <a:t>(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900" dirty="0">
                <a:latin typeface="Courier New" pitchFamily="49" charset="0"/>
              </a:rPr>
              <a:t>B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900" dirty="0">
                <a:latin typeface="Courier New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900" dirty="0">
              <a:latin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900" dirty="0">
                <a:latin typeface="Courier New" pitchFamily="49" charset="0"/>
              </a:rPr>
              <a:t>substring(</a:t>
            </a:r>
            <a:r>
              <a:rPr lang="en-US" sz="2900" dirty="0"/>
              <a:t>from, to</a:t>
            </a:r>
            <a:r>
              <a:rPr lang="en-US" sz="2900" dirty="0">
                <a:latin typeface="Courier New" pitchFamily="49" charset="0"/>
              </a:rPr>
              <a:t>)</a:t>
            </a:r>
            <a:r>
              <a:rPr lang="en-US" sz="2900" dirty="0"/>
              <a:t>  - returns a substring from and to a given position</a:t>
            </a:r>
          </a:p>
          <a:p>
            <a:pPr marL="292608" lvl="1" indent="0">
              <a:buNone/>
            </a:pPr>
            <a:r>
              <a:rPr lang="en-US" sz="2900" dirty="0"/>
              <a:t> </a:t>
            </a:r>
            <a:r>
              <a:rPr lang="en-US" sz="2900" dirty="0" err="1">
                <a:latin typeface="Courier New" pitchFamily="49" charset="0"/>
              </a:rPr>
              <a:t>str.substring</a:t>
            </a:r>
            <a:r>
              <a:rPr lang="en-US" sz="2900" dirty="0">
                <a:latin typeface="Courier New" pitchFamily="49" charset="0"/>
              </a:rPr>
              <a:t>(1, 3)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900" dirty="0">
              <a:latin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900" dirty="0" err="1">
                <a:latin typeface="Courier New" pitchFamily="49" charset="0"/>
              </a:rPr>
              <a:t>toLowerCase</a:t>
            </a:r>
            <a:r>
              <a:rPr lang="en-US" sz="2900" dirty="0">
                <a:latin typeface="Courier New" pitchFamily="49" charset="0"/>
              </a:rPr>
              <a:t>()</a:t>
            </a:r>
            <a:r>
              <a:rPr lang="en-US" sz="2900" dirty="0"/>
              <a:t> - returns a lower case version of the String</a:t>
            </a:r>
          </a:p>
          <a:p>
            <a:pPr marL="292608" lvl="1" indent="0">
              <a:buNone/>
            </a:pPr>
            <a:r>
              <a:rPr lang="en-US" sz="2900" dirty="0"/>
              <a:t> </a:t>
            </a:r>
            <a:r>
              <a:rPr lang="en-US" sz="2900" dirty="0" err="1">
                <a:latin typeface="Courier New" pitchFamily="49" charset="0"/>
              </a:rPr>
              <a:t>str.toLowerCase</a:t>
            </a:r>
            <a:r>
              <a:rPr lang="en-US" sz="2900" dirty="0">
                <a:latin typeface="Courier New" pitchFamily="49" charset="0"/>
              </a:rPr>
              <a:t>()</a:t>
            </a:r>
          </a:p>
          <a:p>
            <a:pPr marL="457200" indent="-457200">
              <a:buNone/>
            </a:pPr>
            <a:endParaRPr lang="en-US" dirty="0">
              <a:latin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159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/>
              <a:t>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Data object is useful for getting the current time</a:t>
            </a:r>
          </a:p>
          <a:p>
            <a:endParaRPr lang="en-US" dirty="0"/>
          </a:p>
          <a:p>
            <a:r>
              <a:rPr lang="en-US" dirty="0"/>
              <a:t>To use it, first create one with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/>
              <a:t> constructor (no </a:t>
            </a:r>
            <a:r>
              <a:rPr lang="en-US" dirty="0" err="1"/>
              <a:t>params</a:t>
            </a:r>
            <a:r>
              <a:rPr lang="en-US" dirty="0"/>
              <a:t>):</a:t>
            </a:r>
          </a:p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d = new Date();</a:t>
            </a:r>
          </a:p>
          <a:p>
            <a:endParaRPr lang="en-US" dirty="0"/>
          </a:p>
          <a:p>
            <a:r>
              <a:rPr lang="en-US" dirty="0"/>
              <a:t>Then you can access various methods: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toLocaleString</a:t>
            </a:r>
            <a:r>
              <a:rPr lang="en-US" dirty="0"/>
              <a:t> – returns a string of the date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getDate</a:t>
            </a:r>
            <a:r>
              <a:rPr lang="en-US" dirty="0"/>
              <a:t> – returns the day of the month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getMonth</a:t>
            </a:r>
            <a:r>
              <a:rPr lang="en-US" dirty="0"/>
              <a:t> – returns the month of the year (0 – 11)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getDay</a:t>
            </a:r>
            <a:r>
              <a:rPr lang="en-US" dirty="0"/>
              <a:t> – returns the day of the week (0 – 6)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getFullYear</a:t>
            </a:r>
            <a:r>
              <a:rPr lang="en-US" dirty="0"/>
              <a:t> – returns the year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getTime</a:t>
            </a:r>
            <a:r>
              <a:rPr lang="en-US" dirty="0"/>
              <a:t> – returns the number of milliseconds since January 1, 1970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getHours</a:t>
            </a:r>
            <a:r>
              <a:rPr lang="en-US" dirty="0"/>
              <a:t> – returns the hour (0 – 23)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getMinutes</a:t>
            </a:r>
            <a:r>
              <a:rPr lang="en-US" dirty="0"/>
              <a:t> – returns the minutes (0 – 59)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getMilliseconds</a:t>
            </a:r>
            <a:r>
              <a:rPr lang="en-US" dirty="0"/>
              <a:t> – returns the millisecond (0 – 999)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4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Date example:</a:t>
            </a:r>
          </a:p>
          <a:p>
            <a:pPr algn="ctr"/>
            <a:endParaRPr lang="en-US" dirty="0">
              <a:cs typeface="Calibri" panose="020F0502020204030204" pitchFamily="34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date.html </a:t>
            </a:r>
            <a:r>
              <a:rPr lang="en-US" dirty="0">
                <a:cs typeface="Calibri" panose="020F0502020204030204" pitchFamily="34" charset="0"/>
                <a:hlinkClick r:id="rId3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date.js </a:t>
            </a:r>
            <a:r>
              <a:rPr lang="en-US" dirty="0">
                <a:cs typeface="Calibri" panose="020F0502020204030204" pitchFamily="34" charset="0"/>
                <a:hlinkClick r:id="rId4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  <a:p>
            <a:pPr algn="ctr"/>
            <a:endParaRPr lang="en-US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9340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typeof</a:t>
            </a:r>
            <a:r>
              <a:rPr lang="en-US" dirty="0"/>
              <a:t> operator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/>
              <a:t>Sometimes it may be necessary to know the type of a given variable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This can be done using the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b="1" dirty="0">
                <a:solidFill>
                  <a:srgbClr val="FF0000"/>
                </a:solidFill>
              </a:rPr>
              <a:t> operator</a:t>
            </a:r>
            <a:r>
              <a:rPr lang="en-US" dirty="0"/>
              <a:t>, which returns one of the following Strings: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"number"</a:t>
            </a:r>
            <a:r>
              <a:rPr lang="en-US" dirty="0"/>
              <a:t> for Number objects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"string"</a:t>
            </a:r>
            <a:r>
              <a:rPr lang="en-US" dirty="0"/>
              <a:t> for String objects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/>
              <a:t> for Boolean objects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"undefined"</a:t>
            </a:r>
            <a:r>
              <a:rPr lang="en-US" dirty="0"/>
              <a:t> for variables that have not been assigned a value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"object" for objects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"function"</a:t>
            </a:r>
            <a:r>
              <a:rPr lang="en-US" dirty="0"/>
              <a:t> for functions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84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Changing the Flow of Control</a:t>
            </a:r>
          </a:p>
        </p:txBody>
      </p:sp>
    </p:spTree>
    <p:extLst>
      <p:ext uri="{BB962C8B-B14F-4D97-AF65-F5344CB8AC3E}">
        <p14:creationId xmlns:p14="http://schemas.microsoft.com/office/powerpoint/2010/main" val="26623421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Flow of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Unless specified, programs are executed in sequence (line by line)</a:t>
            </a:r>
          </a:p>
          <a:p>
            <a:endParaRPr lang="en-US" dirty="0"/>
          </a:p>
          <a:p>
            <a:r>
              <a:rPr lang="en-US" dirty="0"/>
              <a:t>You can modify the sequence (called the </a:t>
            </a:r>
            <a:r>
              <a:rPr lang="en-US" b="1" i="1" dirty="0">
                <a:solidFill>
                  <a:srgbClr val="FF0000"/>
                </a:solidFill>
              </a:rPr>
              <a:t>flow of control</a:t>
            </a:r>
            <a:r>
              <a:rPr lang="en-US" dirty="0"/>
              <a:t>) by inserting </a:t>
            </a:r>
            <a:r>
              <a:rPr lang="en-US" b="1" i="1" dirty="0">
                <a:solidFill>
                  <a:srgbClr val="FF0000"/>
                </a:solidFill>
              </a:rPr>
              <a:t>conditional statements</a:t>
            </a:r>
          </a:p>
          <a:p>
            <a:endParaRPr lang="en-US" dirty="0"/>
          </a:p>
          <a:p>
            <a:r>
              <a:rPr lang="en-US" dirty="0"/>
              <a:t>Conditional statements determine which instruction (statement) should be executed next based on a </a:t>
            </a:r>
            <a:r>
              <a:rPr lang="en-US" b="1" i="1" dirty="0">
                <a:solidFill>
                  <a:srgbClr val="FF0000"/>
                </a:solidFill>
              </a:rPr>
              <a:t>logical (Boolean) expression</a:t>
            </a:r>
          </a:p>
        </p:txBody>
      </p:sp>
    </p:spTree>
    <p:extLst>
      <p:ext uri="{BB962C8B-B14F-4D97-AF65-F5344CB8AC3E}">
        <p14:creationId xmlns:p14="http://schemas.microsoft.com/office/powerpoint/2010/main" val="362372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 of JavaScript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JavaScript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a programming language used for creating dynamic web documents</a:t>
            </a:r>
          </a:p>
          <a:p>
            <a:endParaRPr lang="en-US" dirty="0"/>
          </a:p>
          <a:p>
            <a:r>
              <a:rPr lang="en-US" dirty="0"/>
              <a:t>Allows for: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Accessing and modifying any elements within the HTML page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Reacting to events that occur within the web page (e.g. mouse clicks, keyboard presses, etc.)</a:t>
            </a:r>
          </a:p>
          <a:p>
            <a:pPr lvl="1"/>
            <a:endParaRPr lang="en-US" dirty="0"/>
          </a:p>
          <a:p>
            <a:r>
              <a:rPr lang="en-US" dirty="0"/>
              <a:t>Main uses: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Validate form input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User communication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Game development (HTML5)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Updating parts of a page (AJAX)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44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Expressions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/>
              <a:t>Logical expressions evaluate to a </a:t>
            </a:r>
            <a:r>
              <a:rPr lang="en-US" b="1" i="1" dirty="0">
                <a:solidFill>
                  <a:srgbClr val="FF0000"/>
                </a:solidFill>
              </a:rPr>
              <a:t>Boolean value </a:t>
            </a:r>
            <a:r>
              <a:rPr lang="en-US" dirty="0"/>
              <a:t>(true or false)</a:t>
            </a:r>
          </a:p>
          <a:p>
            <a:endParaRPr lang="en-US" dirty="0"/>
          </a:p>
          <a:p>
            <a:r>
              <a:rPr lang="en-US" dirty="0"/>
              <a:t>3 kinds of logical expressions: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Primitive values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Relational expressions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Compound expressions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7030A0"/>
                </a:solidFill>
              </a:rPr>
              <a:t>Primitive values </a:t>
            </a:r>
            <a:r>
              <a:rPr lang="en-US" dirty="0"/>
              <a:t>are strings or numbers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If it is a string, it is </a:t>
            </a:r>
            <a:r>
              <a:rPr lang="en-US" b="1" dirty="0"/>
              <a:t>true</a:t>
            </a:r>
            <a:r>
              <a:rPr lang="en-US" dirty="0"/>
              <a:t> unless it is empty or "0"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If it is a number, it is </a:t>
            </a:r>
            <a:r>
              <a:rPr lang="en-US" b="1" dirty="0"/>
              <a:t>true</a:t>
            </a:r>
            <a:r>
              <a:rPr lang="en-US" dirty="0"/>
              <a:t> unless it is zero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7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Expressions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Relational Expressions</a:t>
            </a:r>
            <a:r>
              <a:rPr lang="en-US" dirty="0"/>
              <a:t> are composed of operators that compare values and return a true or false Boolean value</a:t>
            </a:r>
            <a:endParaRPr lang="en-US" dirty="0">
              <a:solidFill>
                <a:srgbClr val="7030A0"/>
              </a:solidFill>
            </a:endParaRPr>
          </a:p>
          <a:p>
            <a:endParaRPr lang="en-US" dirty="0"/>
          </a:p>
          <a:p>
            <a:r>
              <a:rPr lang="en-US" dirty="0"/>
              <a:t>JavaScript has the usual six comparison operators:</a:t>
            </a:r>
          </a:p>
          <a:p>
            <a:pPr marL="463550"/>
            <a:r>
              <a:rPr lang="en-US" dirty="0">
                <a:latin typeface="Courier New" pitchFamily="49" charset="0"/>
                <a:cs typeface="Courier New" pitchFamily="49" charset="0"/>
              </a:rPr>
              <a:t>== (equal)</a:t>
            </a:r>
            <a:endParaRPr lang="en-US" dirty="0"/>
          </a:p>
          <a:p>
            <a:pPr marL="463550"/>
            <a:r>
              <a:rPr lang="en-US" dirty="0">
                <a:latin typeface="Courier New" pitchFamily="49" charset="0"/>
                <a:cs typeface="Courier New" pitchFamily="49" charset="0"/>
              </a:rPr>
              <a:t>!= (not equal)</a:t>
            </a:r>
          </a:p>
          <a:p>
            <a:pPr marL="463550"/>
            <a:r>
              <a:rPr lang="en-US" dirty="0">
                <a:latin typeface="Courier New" pitchFamily="49" charset="0"/>
                <a:cs typeface="Courier New" pitchFamily="49" charset="0"/>
              </a:rPr>
              <a:t>&lt;  (less than)</a:t>
            </a:r>
            <a:endParaRPr lang="en-US" dirty="0"/>
          </a:p>
          <a:p>
            <a:pPr marL="463550"/>
            <a:r>
              <a:rPr lang="en-US" dirty="0">
                <a:latin typeface="Courier New" pitchFamily="49" charset="0"/>
                <a:cs typeface="Courier New" pitchFamily="49" charset="0"/>
              </a:rPr>
              <a:t>&gt;  (greater than)</a:t>
            </a:r>
          </a:p>
          <a:p>
            <a:pPr marL="463550"/>
            <a:r>
              <a:rPr lang="en-US" dirty="0">
                <a:latin typeface="Courier New" pitchFamily="49" charset="0"/>
                <a:cs typeface="Courier New" pitchFamily="49" charset="0"/>
              </a:rPr>
              <a:t>&lt;= (less than or equal to)</a:t>
            </a:r>
            <a:endParaRPr lang="en-US" dirty="0"/>
          </a:p>
          <a:p>
            <a:pPr marL="463550"/>
            <a:r>
              <a:rPr lang="en-US" dirty="0">
                <a:latin typeface="Courier New" pitchFamily="49" charset="0"/>
                <a:cs typeface="Courier New" pitchFamily="49" charset="0"/>
              </a:rPr>
              <a:t>&gt;= (greater than or equal to)</a:t>
            </a:r>
          </a:p>
          <a:p>
            <a:endParaRPr lang="en-US" dirty="0"/>
          </a:p>
          <a:p>
            <a:r>
              <a:rPr lang="en-US" dirty="0"/>
              <a:t>Operands are coerced if necessary</a:t>
            </a:r>
          </a:p>
          <a:p>
            <a:pPr marL="293688" lvl="1">
              <a:buFont typeface="Arial" panose="020B0604020202020204" pitchFamily="34" charset="0"/>
              <a:buChar char="•"/>
            </a:pPr>
            <a:r>
              <a:rPr lang="en-US" dirty="0"/>
              <a:t>If one is a string and one is a number, it attempts to convert the string to a number </a:t>
            </a:r>
          </a:p>
          <a:p>
            <a:pPr marL="293688" lvl="1">
              <a:buFont typeface="Arial" panose="020B0604020202020204" pitchFamily="34" charset="0"/>
              <a:buChar char="•"/>
            </a:pPr>
            <a:r>
              <a:rPr lang="en-US" dirty="0"/>
              <a:t>If one is Boolean and the other is not, the Boolean operand is coerced to a number (1 or 0)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3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207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Expressions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/>
              <a:t>JavaScript also has two unusual operators: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=== </a:t>
            </a:r>
            <a:r>
              <a:rPr lang="en-US" dirty="0"/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!==</a:t>
            </a:r>
          </a:p>
          <a:p>
            <a:endParaRPr lang="en-US" dirty="0"/>
          </a:p>
          <a:p>
            <a:r>
              <a:rPr lang="en-US" dirty="0"/>
              <a:t>The semantics are the same as </a:t>
            </a:r>
            <a:r>
              <a:rPr lang="en-US" sz="3400" dirty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/>
              <a:t> and</a:t>
            </a:r>
            <a:r>
              <a:rPr lang="en-US" sz="3400" dirty="0">
                <a:latin typeface="Courier New" pitchFamily="49" charset="0"/>
                <a:cs typeface="Courier New" pitchFamily="49" charset="0"/>
              </a:rPr>
              <a:t>!=,</a:t>
            </a:r>
            <a:r>
              <a:rPr lang="en-US" dirty="0"/>
              <a:t>except that no coercions are done (</a:t>
            </a:r>
            <a:r>
              <a:rPr lang="en-US" b="1" dirty="0"/>
              <a:t>operands must be identical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Note that comparisons of references to objects are not useful (addresses are compared, not values)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3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27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Expressions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33528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Compound Expressions</a:t>
            </a:r>
            <a:r>
              <a:rPr lang="en-US" dirty="0"/>
              <a:t> are composed of </a:t>
            </a:r>
            <a:r>
              <a:rPr lang="en-US" b="1" i="1" dirty="0">
                <a:solidFill>
                  <a:srgbClr val="FF0000"/>
                </a:solidFill>
              </a:rPr>
              <a:t>Boolean operators </a:t>
            </a:r>
            <a:r>
              <a:rPr lang="en-US" dirty="0"/>
              <a:t>that are a function of one or more truth values</a:t>
            </a:r>
            <a:endParaRPr lang="en-US" dirty="0">
              <a:solidFill>
                <a:srgbClr val="7030A0"/>
              </a:solidFill>
            </a:endParaRPr>
          </a:p>
          <a:p>
            <a:endParaRPr lang="en-US" dirty="0"/>
          </a:p>
          <a:p>
            <a:r>
              <a:rPr lang="en-US" dirty="0"/>
              <a:t>JavaScript has the usual operators: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&amp;&amp; (AND)</a:t>
            </a:r>
            <a:endParaRPr lang="en-US" dirty="0"/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|| (OR)</a:t>
            </a:r>
            <a:endParaRPr lang="en-US" dirty="0"/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!  (NOT)</a:t>
            </a:r>
          </a:p>
          <a:p>
            <a:endParaRPr lang="en-US" dirty="0"/>
          </a:p>
          <a:p>
            <a:r>
              <a:rPr lang="en-US" dirty="0"/>
              <a:t>The function of each operator can be expressed using a </a:t>
            </a:r>
            <a:r>
              <a:rPr lang="en-US" b="1" i="1" dirty="0">
                <a:solidFill>
                  <a:srgbClr val="FF0000"/>
                </a:solidFill>
              </a:rPr>
              <a:t>truth table</a:t>
            </a:r>
            <a:r>
              <a:rPr lang="en-US" dirty="0"/>
              <a:t>: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3"/>
            <a:endParaRPr lang="en-US" dirty="0"/>
          </a:p>
          <a:p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283603"/>
              </p:ext>
            </p:extLst>
          </p:nvPr>
        </p:nvGraphicFramePr>
        <p:xfrm>
          <a:off x="1524000" y="4495800"/>
          <a:ext cx="6096000" cy="18542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&amp;&amp;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||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844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Selection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cs typeface="Courier New" pitchFamily="49" charset="0"/>
              </a:rPr>
              <a:t>Boolean expressions can be used as a condition for which statements will execute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if-then-else</a:t>
            </a:r>
            <a:r>
              <a:rPr lang="en-US" dirty="0"/>
              <a:t> statement selects one of two possible paths for code execution:</a:t>
            </a:r>
          </a:p>
          <a:p>
            <a:endParaRPr lang="en-US" dirty="0"/>
          </a:p>
          <a:p>
            <a:r>
              <a:rPr lang="en-US" dirty="0"/>
              <a:t>Syntax:</a:t>
            </a:r>
          </a:p>
          <a:p>
            <a:pPr marL="5143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if (condition)</a:t>
            </a:r>
          </a:p>
          <a:p>
            <a:pPr marL="9144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5143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9144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/>
          </a:p>
          <a:p>
            <a:r>
              <a:rPr lang="en-US" dirty="0"/>
              <a:t>Semantics: if condition is true, then execute the following statement(s); otherwise, execute statement(s) in the else clause</a:t>
            </a:r>
          </a:p>
          <a:p>
            <a:endParaRPr lang="en-US" dirty="0"/>
          </a:p>
          <a:p>
            <a:r>
              <a:rPr lang="en-US" b="1" i="1" dirty="0">
                <a:solidFill>
                  <a:srgbClr val="FF0000"/>
                </a:solidFill>
              </a:rPr>
              <a:t>Clauses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can be either single statements or compound statements, delimited by </a:t>
            </a:r>
            <a:r>
              <a:rPr lang="en-US" b="1" dirty="0"/>
              <a:t>braces - {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33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switch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statement evaluates an expression and changes to the flow of control based on a matching case</a:t>
            </a:r>
          </a:p>
          <a:p>
            <a:endParaRPr lang="en-US" dirty="0"/>
          </a:p>
          <a:p>
            <a:r>
              <a:rPr lang="en-US" dirty="0"/>
              <a:t>Syntax: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switch (expression) {</a:t>
            </a:r>
          </a:p>
          <a:p>
            <a:pPr marL="9144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case c1: statement(s);</a:t>
            </a:r>
          </a:p>
          <a:p>
            <a:pPr marL="9144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  break;</a:t>
            </a:r>
          </a:p>
          <a:p>
            <a:pPr marL="9144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case c2: statement(s);</a:t>
            </a:r>
          </a:p>
          <a:p>
            <a:pPr marL="9144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  break;</a:t>
            </a:r>
          </a:p>
          <a:p>
            <a:pPr marL="9144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9144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statement(s);</a:t>
            </a:r>
          </a:p>
          <a:p>
            <a:pPr marL="9144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  break;</a:t>
            </a:r>
          </a:p>
          <a:p>
            <a:pPr marL="9144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default: statement(s);</a:t>
            </a:r>
          </a:p>
          <a:p>
            <a:pPr marL="5143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74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7030A0"/>
                </a:solidFill>
              </a:rPr>
              <a:t>statements</a:t>
            </a:r>
            <a:r>
              <a:rPr lang="en-US" dirty="0"/>
              <a:t> can be either statement sequences or compound statements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rgbClr val="7030A0"/>
                </a:solidFill>
              </a:rPr>
              <a:t>control expression </a:t>
            </a:r>
            <a:r>
              <a:rPr lang="en-US" dirty="0"/>
              <a:t>can be a number, a string, or a Boolean</a:t>
            </a:r>
          </a:p>
          <a:p>
            <a:endParaRPr lang="en-US" dirty="0"/>
          </a:p>
          <a:p>
            <a:r>
              <a:rPr lang="en-US" dirty="0"/>
              <a:t> Different cases can have values of different types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49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nsolas" panose="020B0609020204030204" pitchFamily="49" charset="0"/>
              </a:rPr>
              <a:t>Switch and if statements example:</a:t>
            </a:r>
          </a:p>
          <a:p>
            <a:pPr algn="ctr"/>
            <a:endParaRPr lang="en-US" dirty="0">
              <a:cs typeface="Calibri" panose="020F0502020204030204" pitchFamily="34" charset="0"/>
            </a:endParaRPr>
          </a:p>
          <a:p>
            <a:pPr algn="ctr"/>
            <a:endParaRPr lang="en-US" dirty="0">
              <a:cs typeface="Calibri" panose="020F0502020204030204" pitchFamily="34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borders2.html </a:t>
            </a:r>
            <a:r>
              <a:rPr lang="en-US" dirty="0">
                <a:cs typeface="Calibri" panose="020F0502020204030204" pitchFamily="34" charset="0"/>
                <a:hlinkClick r:id="rId3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borders2.js </a:t>
            </a:r>
            <a:r>
              <a:rPr lang="en-US" dirty="0">
                <a:cs typeface="Calibri" panose="020F0502020204030204" pitchFamily="34" charset="0"/>
                <a:hlinkClick r:id="rId4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  <a:p>
            <a:pPr algn="ctr"/>
            <a:endParaRPr lang="en-US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9340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Parts of the code may be repeated using </a:t>
            </a:r>
            <a:r>
              <a:rPr lang="en-US" b="1" i="1" dirty="0">
                <a:solidFill>
                  <a:srgbClr val="FF0000"/>
                </a:solidFill>
              </a:rPr>
              <a:t>loop statements</a:t>
            </a:r>
          </a:p>
          <a:p>
            <a:endParaRPr lang="en-US" dirty="0"/>
          </a:p>
          <a:p>
            <a:r>
              <a:rPr lang="en-US" dirty="0"/>
              <a:t>The statements inside the loop will be executed until some condition is satisfied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00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/>
              <a:t> (condition) </a:t>
            </a:r>
            <a:br>
              <a:rPr lang="en-US" dirty="0"/>
            </a:br>
            <a:r>
              <a:rPr lang="en-US" dirty="0"/>
              <a:t>     statement(s)</a:t>
            </a:r>
          </a:p>
          <a:p>
            <a:endParaRPr lang="en-US" dirty="0"/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do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   statement(s)</a:t>
            </a:r>
          </a:p>
          <a:p>
            <a:pPr>
              <a:buNone/>
            </a:pPr>
            <a:r>
              <a:rPr lang="en-US" dirty="0"/>
              <a:t>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/>
              <a:t> (condition)</a:t>
            </a:r>
          </a:p>
          <a:p>
            <a:endParaRPr lang="en-US" dirty="0"/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/>
              <a:t> (init; condition; increment) </a:t>
            </a:r>
            <a:br>
              <a:rPr lang="en-US" dirty="0"/>
            </a:br>
            <a:r>
              <a:rPr lang="en-US" dirty="0"/>
              <a:t>    statement(s)</a:t>
            </a:r>
          </a:p>
          <a:p>
            <a:pPr marL="285750" lvl="1"/>
            <a:r>
              <a:rPr lang="en-US" dirty="0" err="1"/>
              <a:t>init</a:t>
            </a:r>
            <a:r>
              <a:rPr lang="en-US" dirty="0"/>
              <a:t> can have declarations, but the scope of such variables is the whole script </a:t>
            </a:r>
          </a:p>
        </p:txBody>
      </p:sp>
    </p:spTree>
    <p:extLst>
      <p:ext uri="{BB962C8B-B14F-4D97-AF65-F5344CB8AC3E}">
        <p14:creationId xmlns:p14="http://schemas.microsoft.com/office/powerpoint/2010/main" val="4105266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JavaScript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Originally developed by Netscape, as </a:t>
            </a:r>
            <a:r>
              <a:rPr lang="en-US" b="1" dirty="0" err="1"/>
              <a:t>LiveScript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Became a joint venture of Netscape and Sun in 1995, renamed JavaScript</a:t>
            </a:r>
          </a:p>
          <a:p>
            <a:endParaRPr lang="en-US" dirty="0"/>
          </a:p>
          <a:p>
            <a:r>
              <a:rPr lang="en-US" dirty="0"/>
              <a:t>Now standardized by the European Computer Manufacturers Association as </a:t>
            </a:r>
            <a:r>
              <a:rPr lang="en-US" b="1" dirty="0"/>
              <a:t>ECMA-262</a:t>
            </a:r>
            <a:r>
              <a:rPr lang="en-US" dirty="0"/>
              <a:t> (also ISO 16262)</a:t>
            </a:r>
          </a:p>
          <a:p>
            <a:endParaRPr lang="en-US" dirty="0"/>
          </a:p>
          <a:p>
            <a:r>
              <a:rPr lang="en-US" dirty="0"/>
              <a:t>We’ll call collections of JavaScript code </a:t>
            </a:r>
            <a:r>
              <a:rPr lang="en-US" b="1" i="1" dirty="0">
                <a:solidFill>
                  <a:srgbClr val="FF0000"/>
                </a:solidFill>
              </a:rPr>
              <a:t>scripts</a:t>
            </a:r>
            <a:r>
              <a:rPr lang="en-US" dirty="0"/>
              <a:t>, not programs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5235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Using Objects</a:t>
            </a:r>
          </a:p>
        </p:txBody>
      </p:sp>
    </p:spTree>
    <p:extLst>
      <p:ext uri="{BB962C8B-B14F-4D97-AF65-F5344CB8AC3E}">
        <p14:creationId xmlns:p14="http://schemas.microsoft.com/office/powerpoint/2010/main" val="24350120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 Creation and Modification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6482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Objects can be created with the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</a:rPr>
              <a:t>new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operator</a:t>
            </a:r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r>
              <a:rPr lang="en-US" sz="2200" dirty="0"/>
              <a:t>The most basic object is one that uses the </a:t>
            </a:r>
            <a:r>
              <a:rPr lang="en-US" sz="2200" dirty="0">
                <a:latin typeface="Courier New" pitchFamily="49" charset="0"/>
              </a:rPr>
              <a:t>Object</a:t>
            </a:r>
            <a:r>
              <a:rPr lang="en-US" sz="2200" dirty="0"/>
              <a:t> constructor:</a:t>
            </a:r>
            <a:br>
              <a:rPr lang="en-US" sz="2200" dirty="0"/>
            </a:br>
            <a:r>
              <a:rPr lang="en-US" sz="2200" dirty="0" err="1">
                <a:latin typeface="Courier New" pitchFamily="49" charset="0"/>
              </a:rPr>
              <a:t>var</a:t>
            </a:r>
            <a:r>
              <a:rPr lang="en-US" sz="2200" dirty="0">
                <a:latin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</a:rPr>
              <a:t>myObject</a:t>
            </a:r>
            <a:r>
              <a:rPr lang="en-US" sz="2200" dirty="0">
                <a:latin typeface="Courier New" pitchFamily="49" charset="0"/>
              </a:rPr>
              <a:t> = new Object();</a:t>
            </a:r>
            <a:endParaRPr lang="en-US" sz="2200" dirty="0"/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r>
              <a:rPr lang="en-US" sz="2200" dirty="0"/>
              <a:t>The new object has </a:t>
            </a:r>
            <a:r>
              <a:rPr lang="en-US" sz="2200" u="sng" dirty="0"/>
              <a:t>no properties</a:t>
            </a:r>
            <a:r>
              <a:rPr lang="en-US" sz="2200" dirty="0"/>
              <a:t> - a blank object</a:t>
            </a:r>
          </a:p>
          <a:p>
            <a:pPr>
              <a:lnSpc>
                <a:spcPct val="100000"/>
              </a:lnSpc>
            </a:pPr>
            <a:endParaRPr lang="en-US" sz="2200" dirty="0"/>
          </a:p>
          <a:p>
            <a:r>
              <a:rPr lang="en-US" sz="2200" dirty="0"/>
              <a:t>Properties can be added to an object, any time</a:t>
            </a:r>
            <a:br>
              <a:rPr lang="en-US" sz="2200" dirty="0"/>
            </a:br>
            <a:r>
              <a:rPr lang="en-US" sz="2200" dirty="0" err="1">
                <a:latin typeface="Courier New" pitchFamily="49" charset="0"/>
              </a:rPr>
              <a:t>var</a:t>
            </a:r>
            <a:r>
              <a:rPr lang="en-US" sz="2200" dirty="0">
                <a:latin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</a:rPr>
              <a:t>myAirplane</a:t>
            </a:r>
            <a:r>
              <a:rPr lang="en-US" sz="2200" dirty="0">
                <a:latin typeface="Courier New" pitchFamily="49" charset="0"/>
              </a:rPr>
              <a:t> = new Object();</a:t>
            </a:r>
          </a:p>
          <a:p>
            <a:pPr>
              <a:lnSpc>
                <a:spcPct val="100000"/>
              </a:lnSpc>
              <a:buNone/>
            </a:pPr>
            <a:r>
              <a:rPr lang="en-US" sz="2200" dirty="0" err="1">
                <a:latin typeface="Courier New" pitchFamily="49" charset="0"/>
              </a:rPr>
              <a:t>myAirplane.make</a:t>
            </a:r>
            <a:r>
              <a:rPr lang="en-US" sz="2200" dirty="0">
                <a:latin typeface="Courier New" pitchFamily="49" charset="0"/>
              </a:rPr>
              <a:t> = "Cessna";</a:t>
            </a:r>
          </a:p>
          <a:p>
            <a:pPr>
              <a:lnSpc>
                <a:spcPct val="100000"/>
              </a:lnSpc>
              <a:buNone/>
            </a:pPr>
            <a:r>
              <a:rPr lang="en-US" sz="2200" dirty="0" err="1">
                <a:latin typeface="Courier New" pitchFamily="49" charset="0"/>
              </a:rPr>
              <a:t>myAirplane.model</a:t>
            </a:r>
            <a:r>
              <a:rPr lang="en-US" sz="2200" dirty="0">
                <a:latin typeface="Courier New" pitchFamily="49" charset="0"/>
              </a:rPr>
              <a:t> = "</a:t>
            </a:r>
            <a:r>
              <a:rPr lang="en-US" sz="2200" dirty="0" err="1">
                <a:latin typeface="Courier New" pitchFamily="49" charset="0"/>
              </a:rPr>
              <a:t>Centurian</a:t>
            </a:r>
            <a:r>
              <a:rPr lang="en-US" sz="2200" dirty="0">
                <a:latin typeface="Courier New" pitchFamily="49" charset="0"/>
              </a:rPr>
              <a:t>";</a:t>
            </a: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22430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 Creation and Modification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alternative method for creating objects is to enclose property list in curly brackets</a:t>
            </a:r>
          </a:p>
          <a:p>
            <a:pPr lvl="1"/>
            <a:endParaRPr lang="en-US" dirty="0"/>
          </a:p>
          <a:p>
            <a:r>
              <a:rPr lang="en-US" dirty="0"/>
              <a:t>Example:</a:t>
            </a:r>
            <a:br>
              <a:rPr lang="en-US" dirty="0"/>
            </a:b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my_car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= {make: "Saturn", model: "Aura"};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9844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Object Creation and Modification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419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Objects can be </a:t>
            </a:r>
            <a:r>
              <a:rPr lang="en-US" dirty="0">
                <a:solidFill>
                  <a:srgbClr val="7030A0"/>
                </a:solidFill>
              </a:rPr>
              <a:t>nested</a:t>
            </a:r>
            <a:r>
              <a:rPr lang="en-US" dirty="0"/>
              <a:t>, so a property could be itself another object, created with </a:t>
            </a:r>
            <a:r>
              <a:rPr lang="en-US" sz="2800" dirty="0">
                <a:latin typeface="Courier New" pitchFamily="49" charset="0"/>
              </a:rPr>
              <a:t>new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cs typeface="Courier New" pitchFamily="49" charset="0"/>
              </a:rPr>
              <a:t>Can delete properties using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delete</a:t>
            </a: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statement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Properties can be accessed by dot notation or in array notation:</a:t>
            </a:r>
            <a:br>
              <a:rPr lang="en-US" dirty="0"/>
            </a:b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property1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myAirplane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["model"];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delete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myAirplane.model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424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648200"/>
          </a:xfrm>
        </p:spPr>
        <p:txBody>
          <a:bodyPr>
            <a:normAutofit/>
          </a:bodyPr>
          <a:lstStyle/>
          <a:p>
            <a:r>
              <a:rPr lang="en-US" dirty="0"/>
              <a:t>A special type of a for (</a:t>
            </a:r>
            <a:r>
              <a:rPr lang="en-US" b="1" dirty="0" err="1"/>
              <a:t>foreach</a:t>
            </a:r>
            <a:r>
              <a:rPr lang="en-US" dirty="0"/>
              <a:t>) loop statement can be used to </a:t>
            </a:r>
            <a:r>
              <a:rPr lang="en-US" dirty="0">
                <a:solidFill>
                  <a:srgbClr val="7030A0"/>
                </a:solidFill>
              </a:rPr>
              <a:t>iterate across properties of an object</a:t>
            </a:r>
          </a:p>
          <a:p>
            <a:endParaRPr lang="en-US" dirty="0"/>
          </a:p>
          <a:p>
            <a:r>
              <a:rPr lang="en-US" dirty="0"/>
              <a:t>Syntax: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/>
              <a:t>identifier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/>
              <a:t> 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dirty="0"/>
              <a:t>           statement or compound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>
              <a:lnSpc>
                <a:spcPct val="100000"/>
              </a:lnSpc>
              <a:buNone/>
            </a:pPr>
            <a:r>
              <a:rPr lang="en-US" dirty="0"/>
              <a:t> </a:t>
            </a:r>
            <a:r>
              <a:rPr lang="en-US" sz="2000" dirty="0">
                <a:latin typeface="Courier New" pitchFamily="49" charset="0"/>
              </a:rPr>
              <a:t>for (</a:t>
            </a:r>
            <a:r>
              <a:rPr lang="en-US" sz="2000" dirty="0" err="1">
                <a:latin typeface="Courier New" pitchFamily="49" charset="0"/>
              </a:rPr>
              <a:t>var</a:t>
            </a:r>
            <a:r>
              <a:rPr lang="en-US" sz="2000" dirty="0">
                <a:latin typeface="Courier New" pitchFamily="49" charset="0"/>
              </a:rPr>
              <a:t> prop in </a:t>
            </a:r>
            <a:r>
              <a:rPr lang="en-US" sz="2000" dirty="0" err="1">
                <a:latin typeface="Courier New" pitchFamily="49" charset="0"/>
              </a:rPr>
              <a:t>myAirplane</a:t>
            </a:r>
            <a:r>
              <a:rPr lang="en-US" sz="20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buNone/>
            </a:pPr>
            <a:r>
              <a:rPr lang="en-US" sz="2000" dirty="0">
                <a:latin typeface="Courier New" pitchFamily="49" charset="0"/>
              </a:rPr>
              <a:t>    </a:t>
            </a:r>
            <a:r>
              <a:rPr lang="en-US" sz="2000" dirty="0" err="1">
                <a:latin typeface="Courier New" pitchFamily="49" charset="0"/>
              </a:rPr>
              <a:t>document.write</a:t>
            </a:r>
            <a:r>
              <a:rPr lang="en-US" sz="2000" dirty="0">
                <a:latin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</a:rPr>
              <a:t>myAirplane</a:t>
            </a:r>
            <a:r>
              <a:rPr lang="en-US" sz="2000" dirty="0">
                <a:latin typeface="Courier New" pitchFamily="49" charset="0"/>
              </a:rPr>
              <a:t>[prop] + "&lt;</a:t>
            </a:r>
            <a:r>
              <a:rPr lang="en-US" sz="2000" dirty="0" err="1">
                <a:latin typeface="Courier New" pitchFamily="49" charset="0"/>
              </a:rPr>
              <a:t>br</a:t>
            </a:r>
            <a:r>
              <a:rPr lang="en-US" sz="2000" dirty="0">
                <a:latin typeface="Courier New" pitchFamily="49" charset="0"/>
              </a:rPr>
              <a:t> /&gt;");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45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11345156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 lnSpcReduction="10000"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Arrays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are objects that can be used to hold a set of elements</a:t>
            </a:r>
          </a:p>
          <a:p>
            <a:endParaRPr lang="en-US" dirty="0"/>
          </a:p>
          <a:p>
            <a:r>
              <a:rPr lang="en-US" dirty="0"/>
              <a:t>Array elements can be primitive values or references to other objects including other arrays</a:t>
            </a:r>
          </a:p>
          <a:p>
            <a:endParaRPr lang="en-US" dirty="0"/>
          </a:p>
          <a:p>
            <a:r>
              <a:rPr lang="en-US" dirty="0"/>
              <a:t>Length is dynamic -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dirty="0"/>
              <a:t> property stores the length</a:t>
            </a:r>
          </a:p>
          <a:p>
            <a:endParaRPr lang="en-US" dirty="0"/>
          </a:p>
          <a:p>
            <a:r>
              <a:rPr lang="en-US" dirty="0"/>
              <a:t>Array objects can be created in two ways: using the new operator or by assigning an array literal, e.g.:</a:t>
            </a:r>
          </a:p>
          <a:p>
            <a:pPr lvl="1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Array(24, "bread", true);</a:t>
            </a:r>
          </a:p>
          <a:p>
            <a:pPr lvl="1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myList2 = [24, "bread", true];</a:t>
            </a:r>
          </a:p>
          <a:p>
            <a:pPr lvl="1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myList3 = new Array(24);</a:t>
            </a:r>
          </a:p>
          <a:p>
            <a:pPr lv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38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0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length of an array is the highest subscript to which an element has been assigned, plus 1</a:t>
            </a:r>
          </a:p>
          <a:p>
            <a:pPr algn="ctr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[122] = "bitsy"; // length is 123</a:t>
            </a:r>
          </a:p>
          <a:p>
            <a:endParaRPr lang="en-US" dirty="0"/>
          </a:p>
          <a:p>
            <a:r>
              <a:rPr lang="en-US" dirty="0"/>
              <a:t>Because the length property is writeable, you can set it to make the array any length you like, e.g.:</a:t>
            </a:r>
          </a:p>
          <a:p>
            <a:pPr marL="457200" lvl="1" indent="0">
              <a:buNone/>
            </a:pPr>
            <a:br>
              <a:rPr lang="en-US" sz="2400" dirty="0"/>
            </a:b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myList.length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150;</a:t>
            </a:r>
          </a:p>
          <a:p>
            <a:endParaRPr lang="en-US" dirty="0"/>
          </a:p>
          <a:p>
            <a:r>
              <a:rPr lang="en-US" dirty="0"/>
              <a:t>Assigning a value to an element that does not exist creates that element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754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Methods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2800" b="1" dirty="0">
                <a:latin typeface="Courier New" pitchFamily="49" charset="0"/>
              </a:rPr>
              <a:t>join</a:t>
            </a:r>
            <a:r>
              <a:rPr lang="en-US" dirty="0"/>
              <a:t> </a:t>
            </a:r>
            <a:br>
              <a:rPr lang="en-US" dirty="0"/>
            </a:br>
            <a:r>
              <a:rPr lang="en-US" sz="2800" dirty="0" err="1">
                <a:latin typeface="Courier New" pitchFamily="49" charset="0"/>
              </a:rPr>
              <a:t>var</a:t>
            </a:r>
            <a:r>
              <a:rPr lang="en-US" sz="2800" dirty="0">
                <a:latin typeface="Courier New" pitchFamily="49" charset="0"/>
              </a:rPr>
              <a:t> </a:t>
            </a:r>
            <a:r>
              <a:rPr lang="en-US" sz="2800" dirty="0" err="1">
                <a:latin typeface="Courier New" pitchFamily="49" charset="0"/>
              </a:rPr>
              <a:t>listStr</a:t>
            </a:r>
            <a:r>
              <a:rPr lang="en-US" sz="2800" dirty="0">
                <a:latin typeface="Courier New" pitchFamily="49" charset="0"/>
              </a:rPr>
              <a:t> = </a:t>
            </a:r>
            <a:r>
              <a:rPr lang="en-US" sz="2800" dirty="0" err="1">
                <a:latin typeface="Courier New" pitchFamily="49" charset="0"/>
              </a:rPr>
              <a:t>list.join</a:t>
            </a:r>
            <a:r>
              <a:rPr lang="en-US" sz="2800" dirty="0">
                <a:latin typeface="Courier New" pitchFamily="49" charset="0"/>
              </a:rPr>
              <a:t>(", ");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2800" b="1" dirty="0">
                <a:latin typeface="Courier New" pitchFamily="49" charset="0"/>
              </a:rPr>
              <a:t>reverse</a:t>
            </a:r>
            <a:endParaRPr lang="en-US" b="1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2800" b="1" dirty="0">
                <a:latin typeface="Courier New" pitchFamily="49" charset="0"/>
              </a:rPr>
              <a:t>sort</a:t>
            </a:r>
            <a:r>
              <a:rPr lang="en-US" sz="2800" dirty="0">
                <a:latin typeface="Courier New" pitchFamily="49" charset="0"/>
              </a:rPr>
              <a:t> </a:t>
            </a:r>
            <a:br>
              <a:rPr lang="en-US" sz="2800" dirty="0">
                <a:latin typeface="Courier New" pitchFamily="49" charset="0"/>
              </a:rPr>
            </a:br>
            <a:r>
              <a:rPr lang="en-US" sz="2800" dirty="0" err="1">
                <a:latin typeface="Courier New" pitchFamily="49" charset="0"/>
              </a:rPr>
              <a:t>names.sort</a:t>
            </a:r>
            <a:r>
              <a:rPr lang="en-US" sz="2800" dirty="0">
                <a:latin typeface="Courier New" pitchFamily="49" charset="0"/>
              </a:rPr>
              <a:t>();</a:t>
            </a:r>
            <a:endParaRPr lang="en-US" dirty="0"/>
          </a:p>
          <a:p>
            <a:pPr lvl="1"/>
            <a:r>
              <a:rPr lang="en-US" dirty="0"/>
              <a:t>Coerces elements to strings and puts them in  alphabetical order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2800" b="1" dirty="0" err="1">
                <a:latin typeface="Courier New" pitchFamily="49" charset="0"/>
              </a:rPr>
              <a:t>concat</a:t>
            </a:r>
            <a:r>
              <a:rPr lang="en-US" dirty="0"/>
              <a:t> </a:t>
            </a:r>
            <a:br>
              <a:rPr lang="en-US" dirty="0"/>
            </a:br>
            <a:r>
              <a:rPr lang="en-US" sz="2800" dirty="0" err="1">
                <a:latin typeface="Courier New" pitchFamily="49" charset="0"/>
              </a:rPr>
              <a:t>newList</a:t>
            </a:r>
            <a:r>
              <a:rPr lang="en-US" sz="2800" dirty="0">
                <a:latin typeface="Courier New" pitchFamily="49" charset="0"/>
              </a:rPr>
              <a:t> = </a:t>
            </a:r>
            <a:r>
              <a:rPr lang="en-US" sz="2800" dirty="0" err="1">
                <a:latin typeface="Courier New" pitchFamily="49" charset="0"/>
              </a:rPr>
              <a:t>list.concat</a:t>
            </a:r>
            <a:r>
              <a:rPr lang="en-US" sz="2800" dirty="0">
                <a:latin typeface="Courier New" pitchFamily="49" charset="0"/>
              </a:rPr>
              <a:t>(47, 26);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Methods (cont.)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sz="2800" b="1" dirty="0">
                <a:latin typeface="Courier New" pitchFamily="49" charset="0"/>
              </a:rPr>
              <a:t>slice</a:t>
            </a:r>
            <a:br>
              <a:rPr lang="en-US" dirty="0"/>
            </a:br>
            <a:r>
              <a:rPr lang="en-US" sz="2800" dirty="0" err="1">
                <a:latin typeface="Courier New" pitchFamily="49" charset="0"/>
              </a:rPr>
              <a:t>listPart</a:t>
            </a:r>
            <a:r>
              <a:rPr lang="en-US" sz="2800" dirty="0">
                <a:latin typeface="Courier New" pitchFamily="49" charset="0"/>
              </a:rPr>
              <a:t> = </a:t>
            </a:r>
            <a:r>
              <a:rPr lang="en-US" sz="2800" dirty="0" err="1">
                <a:latin typeface="Courier New" pitchFamily="49" charset="0"/>
              </a:rPr>
              <a:t>list.slice</a:t>
            </a:r>
            <a:r>
              <a:rPr lang="en-US" sz="2800" dirty="0">
                <a:latin typeface="Courier New" pitchFamily="49" charset="0"/>
              </a:rPr>
              <a:t>(2, 5);</a:t>
            </a:r>
            <a:br>
              <a:rPr lang="en-US" sz="2800" dirty="0">
                <a:latin typeface="Courier New" pitchFamily="49" charset="0"/>
              </a:rPr>
            </a:br>
            <a:r>
              <a:rPr lang="en-US" sz="2800" dirty="0">
                <a:latin typeface="Courier New" pitchFamily="49" charset="0"/>
              </a:rPr>
              <a:t>listPart2 = </a:t>
            </a:r>
            <a:r>
              <a:rPr lang="en-US" sz="2800" dirty="0" err="1">
                <a:latin typeface="Courier New" pitchFamily="49" charset="0"/>
              </a:rPr>
              <a:t>list.slice</a:t>
            </a:r>
            <a:r>
              <a:rPr lang="en-US" sz="2800" dirty="0">
                <a:latin typeface="Courier New" pitchFamily="49" charset="0"/>
              </a:rPr>
              <a:t>(2);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 </a:t>
            </a:r>
            <a:r>
              <a:rPr lang="en-US" sz="2800" b="1" dirty="0" err="1">
                <a:latin typeface="Courier New" pitchFamily="49" charset="0"/>
              </a:rPr>
              <a:t>toString</a:t>
            </a:r>
            <a:endParaRPr lang="en-US" b="1" dirty="0"/>
          </a:p>
          <a:p>
            <a:pPr lvl="1"/>
            <a:r>
              <a:rPr lang="en-US" dirty="0"/>
              <a:t>Coerce elements to strings, if necessary, and  concatenate them together, separated by  commas (exactly like </a:t>
            </a:r>
            <a:r>
              <a:rPr lang="en-US" sz="2800" dirty="0">
                <a:latin typeface="Courier New" pitchFamily="49" charset="0"/>
              </a:rPr>
              <a:t>join(", ")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2800" b="1" dirty="0">
                <a:latin typeface="Courier New" pitchFamily="49" charset="0"/>
              </a:rPr>
              <a:t>push</a:t>
            </a:r>
            <a:r>
              <a:rPr lang="en-US" b="1" dirty="0"/>
              <a:t>, </a:t>
            </a:r>
            <a:r>
              <a:rPr lang="en-US" sz="2800" b="1" dirty="0">
                <a:latin typeface="Courier New" pitchFamily="49" charset="0"/>
              </a:rPr>
              <a:t>pop</a:t>
            </a:r>
          </a:p>
          <a:p>
            <a:pPr lvl="1"/>
            <a:r>
              <a:rPr lang="en-US" dirty="0"/>
              <a:t>add/remove element from end of the list</a:t>
            </a:r>
          </a:p>
          <a:p>
            <a:pPr lvl="1"/>
            <a:endParaRPr lang="en-US" dirty="0"/>
          </a:p>
          <a:p>
            <a:pPr>
              <a:lnSpc>
                <a:spcPct val="100000"/>
              </a:lnSpc>
            </a:pPr>
            <a:r>
              <a:rPr lang="en-US" sz="2800" b="1" dirty="0" err="1">
                <a:latin typeface="Courier New" pitchFamily="49" charset="0"/>
              </a:rPr>
              <a:t>unshift</a:t>
            </a:r>
            <a:r>
              <a:rPr lang="en-US" b="1" dirty="0"/>
              <a:t>, </a:t>
            </a:r>
            <a:r>
              <a:rPr lang="en-US" sz="2800" b="1" dirty="0">
                <a:latin typeface="Courier New" pitchFamily="49" charset="0"/>
              </a:rPr>
              <a:t>shift</a:t>
            </a:r>
          </a:p>
          <a:p>
            <a:pPr lvl="1"/>
            <a:r>
              <a:rPr lang="en-US" dirty="0"/>
              <a:t>add/remove element from the beginning of the list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185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Syntactic Characteristics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JavaScript scripts can be </a:t>
            </a:r>
            <a:r>
              <a:rPr lang="en-US" dirty="0">
                <a:solidFill>
                  <a:srgbClr val="7030A0"/>
                </a:solidFill>
              </a:rPr>
              <a:t>embedded in HTML </a:t>
            </a:r>
            <a:r>
              <a:rPr lang="en-US" dirty="0"/>
              <a:t>documents</a:t>
            </a:r>
          </a:p>
          <a:p>
            <a:pPr marL="457200" lvl="1" indent="0">
              <a:buNone/>
            </a:pPr>
            <a:r>
              <a:rPr lang="en-US" dirty="0"/>
              <a:t>Either </a:t>
            </a:r>
            <a:r>
              <a:rPr lang="en-US" dirty="0">
                <a:solidFill>
                  <a:srgbClr val="00B050"/>
                </a:solidFill>
              </a:rPr>
              <a:t>directly</a:t>
            </a:r>
            <a:r>
              <a:rPr lang="en-US" dirty="0"/>
              <a:t>, as in</a:t>
            </a:r>
            <a:endParaRPr lang="en-US" sz="2400" dirty="0">
              <a:latin typeface="Courier New" pitchFamily="49" charset="0"/>
            </a:endParaRPr>
          </a:p>
          <a:p>
            <a:pPr lvl="1">
              <a:buNone/>
            </a:pPr>
            <a:r>
              <a:rPr lang="en-US" dirty="0"/>
              <a:t>          </a:t>
            </a:r>
            <a:r>
              <a:rPr lang="en-US" sz="2400" dirty="0">
                <a:latin typeface="Courier New" pitchFamily="49" charset="0"/>
              </a:rPr>
              <a:t>&lt;script type =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"text/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400" dirty="0" err="1">
                <a:latin typeface="Courier New" pitchFamily="49" charset="0"/>
              </a:rPr>
              <a:t>avaScript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dirty="0">
                <a:latin typeface="Courier New" pitchFamily="49" charset="0"/>
              </a:rPr>
              <a:t>&gt;</a:t>
            </a:r>
          </a:p>
          <a:p>
            <a:pPr lvl="1">
              <a:buNone/>
            </a:pPr>
            <a:r>
              <a:rPr lang="en-US" dirty="0"/>
              <a:t>                         -- JavaScript script –</a:t>
            </a:r>
          </a:p>
          <a:p>
            <a:pPr lvl="1">
              <a:buNone/>
            </a:pPr>
            <a:r>
              <a:rPr lang="en-US" dirty="0"/>
              <a:t>          </a:t>
            </a:r>
            <a:r>
              <a:rPr lang="en-US" sz="2400" dirty="0">
                <a:latin typeface="Courier New" pitchFamily="49" charset="0"/>
              </a:rPr>
              <a:t>&lt;/script&gt;</a:t>
            </a:r>
          </a:p>
          <a:p>
            <a:pPr>
              <a:lnSpc>
                <a:spcPct val="100000"/>
              </a:lnSpc>
            </a:pPr>
            <a:endParaRPr lang="en-US" sz="2800" dirty="0">
              <a:latin typeface="Courier New" pitchFamily="49" charset="0"/>
            </a:endParaRPr>
          </a:p>
          <a:p>
            <a:pPr marL="457200" lvl="1" indent="0">
              <a:buNone/>
            </a:pPr>
            <a:r>
              <a:rPr lang="en-US" dirty="0"/>
              <a:t>Or </a:t>
            </a:r>
            <a:r>
              <a:rPr lang="en-US" dirty="0">
                <a:solidFill>
                  <a:srgbClr val="00B050"/>
                </a:solidFill>
              </a:rPr>
              <a:t>indirectly</a:t>
            </a:r>
            <a:r>
              <a:rPr lang="en-US" dirty="0"/>
              <a:t>, as a file specified in the </a:t>
            </a:r>
            <a:r>
              <a:rPr lang="en-US" sz="2400" dirty="0" err="1">
                <a:latin typeface="Courier New" pitchFamily="49" charset="0"/>
              </a:rPr>
              <a:t>src</a:t>
            </a:r>
            <a:r>
              <a:rPr lang="en-US" dirty="0"/>
              <a:t>  attribute of </a:t>
            </a:r>
            <a:r>
              <a:rPr lang="en-US" sz="2400" dirty="0">
                <a:latin typeface="Courier New" pitchFamily="49" charset="0"/>
              </a:rPr>
              <a:t>&lt;script&gt;</a:t>
            </a:r>
            <a:r>
              <a:rPr lang="en-US" dirty="0"/>
              <a:t>, as in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itchFamily="49" charset="0"/>
              </a:rPr>
              <a:t>	 &lt;script type = "t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ext/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400" dirty="0" err="1">
                <a:latin typeface="Courier New" pitchFamily="49" charset="0"/>
              </a:rPr>
              <a:t>avaScript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</a:t>
            </a:r>
            <a:endParaRPr lang="en-US" sz="2400" dirty="0">
              <a:latin typeface="Courier New" pitchFamily="49" charset="0"/>
            </a:endParaRPr>
          </a:p>
          <a:p>
            <a:pPr lvl="1">
              <a:buNone/>
            </a:pPr>
            <a:r>
              <a:rPr lang="en-US" sz="2400" dirty="0">
                <a:latin typeface="Courier New" pitchFamily="49" charset="0"/>
              </a:rPr>
              <a:t>			</a:t>
            </a:r>
            <a:r>
              <a:rPr lang="en-US" sz="2400" dirty="0" err="1">
                <a:latin typeface="Courier New" pitchFamily="49" charset="0"/>
              </a:rPr>
              <a:t>src</a:t>
            </a:r>
            <a:r>
              <a:rPr lang="en-US" sz="2400" dirty="0">
                <a:latin typeface="Courier New" pitchFamily="49" charset="0"/>
              </a:rPr>
              <a:t> =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dirty="0">
                <a:latin typeface="Courier New" pitchFamily="49" charset="0"/>
              </a:rPr>
              <a:t>myScript.js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dirty="0">
                <a:latin typeface="Courier New" pitchFamily="49" charset="0"/>
              </a:rPr>
              <a:t>&gt; </a:t>
            </a:r>
          </a:p>
          <a:p>
            <a:pPr lvl="1">
              <a:buNone/>
            </a:pPr>
            <a:r>
              <a:rPr lang="en-US" sz="2400" dirty="0">
                <a:latin typeface="Courier New" pitchFamily="49" charset="0"/>
              </a:rPr>
              <a:t>		 &lt;/script&gt;</a:t>
            </a:r>
          </a:p>
          <a:p>
            <a:pPr>
              <a:lnSpc>
                <a:spcPct val="100000"/>
              </a:lnSpc>
            </a:pPr>
            <a:endParaRPr lang="en-US" sz="2800" dirty="0">
              <a:latin typeface="Courier New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228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nsolas" panose="020B0609020204030204" pitchFamily="49" charset="0"/>
              </a:rPr>
              <a:t>Array examples:</a:t>
            </a:r>
          </a:p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insert_names.html </a:t>
            </a:r>
            <a:r>
              <a:rPr lang="en-US" dirty="0">
                <a:cs typeface="Calibri" panose="020F0502020204030204" pitchFamily="34" charset="0"/>
                <a:hlinkClick r:id="rId3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insert_names.js </a:t>
            </a:r>
            <a:r>
              <a:rPr lang="en-US" dirty="0">
                <a:cs typeface="Calibri" panose="020F0502020204030204" pitchFamily="34" charset="0"/>
                <a:hlinkClick r:id="rId4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nested_arrays.html </a:t>
            </a:r>
            <a:r>
              <a:rPr lang="en-US" dirty="0">
                <a:cs typeface="Calibri" panose="020F0502020204030204" pitchFamily="34" charset="0"/>
                <a:hlinkClick r:id="rId5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nested_arrays.js </a:t>
            </a:r>
            <a:r>
              <a:rPr lang="en-US" dirty="0">
                <a:cs typeface="Calibri" panose="020F0502020204030204" pitchFamily="34" charset="0"/>
                <a:hlinkClick r:id="rId6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93405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13451569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00600"/>
          </a:xfrm>
        </p:spPr>
        <p:txBody>
          <a:bodyPr>
            <a:normAutofit fontScale="55000" lnSpcReduction="20000"/>
          </a:bodyPr>
          <a:lstStyle/>
          <a:p>
            <a:r>
              <a:rPr lang="en-US" sz="4200" dirty="0"/>
              <a:t>Sections of code that perform a similar task can be grouped together as a </a:t>
            </a:r>
            <a:r>
              <a:rPr lang="en-US" sz="4200" b="1" i="1" dirty="0">
                <a:solidFill>
                  <a:srgbClr val="FF0000"/>
                </a:solidFill>
              </a:rPr>
              <a:t>function</a:t>
            </a:r>
          </a:p>
          <a:p>
            <a:endParaRPr lang="en-US" sz="4200" dirty="0"/>
          </a:p>
          <a:p>
            <a:r>
              <a:rPr lang="en-US" sz="4200" dirty="0"/>
              <a:t>Functions take parameters as </a:t>
            </a:r>
            <a:r>
              <a:rPr lang="en-US" sz="4200" b="1" dirty="0">
                <a:solidFill>
                  <a:srgbClr val="7030A0"/>
                </a:solidFill>
              </a:rPr>
              <a:t>input</a:t>
            </a:r>
            <a:r>
              <a:rPr lang="en-US" sz="4200" dirty="0"/>
              <a:t>, execute statements in the function </a:t>
            </a:r>
            <a:r>
              <a:rPr lang="en-US" sz="4200" b="1" dirty="0">
                <a:solidFill>
                  <a:srgbClr val="7030A0"/>
                </a:solidFill>
              </a:rPr>
              <a:t>body</a:t>
            </a:r>
            <a:r>
              <a:rPr lang="en-US" sz="4200" dirty="0"/>
              <a:t>, and return an </a:t>
            </a:r>
            <a:r>
              <a:rPr lang="en-US" sz="4200" b="1" dirty="0">
                <a:solidFill>
                  <a:srgbClr val="7030A0"/>
                </a:solidFill>
              </a:rPr>
              <a:t>output</a:t>
            </a:r>
            <a:r>
              <a:rPr lang="en-US" sz="4200" dirty="0"/>
              <a:t> value</a:t>
            </a:r>
          </a:p>
          <a:p>
            <a:endParaRPr lang="en-US" sz="4200" dirty="0"/>
          </a:p>
          <a:p>
            <a:r>
              <a:rPr lang="en-US" sz="4200" dirty="0"/>
              <a:t>Syntax:</a:t>
            </a:r>
            <a:br>
              <a:rPr lang="en-US" sz="4000" dirty="0"/>
            </a:br>
            <a:r>
              <a:rPr lang="en-US" sz="3600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3600" dirty="0">
                <a:latin typeface="Courier New" pitchFamily="49" charset="0"/>
              </a:rPr>
              <a:t>unction</a:t>
            </a:r>
            <a:r>
              <a:rPr lang="en-US" sz="3600" dirty="0"/>
              <a:t> </a:t>
            </a:r>
            <a:r>
              <a:rPr lang="en-US" sz="3600" dirty="0" err="1"/>
              <a:t>function_name</a:t>
            </a:r>
            <a:r>
              <a:rPr lang="en-US" sz="3600" dirty="0">
                <a:latin typeface="Courier New" pitchFamily="49" charset="0"/>
              </a:rPr>
              <a:t>(</a:t>
            </a:r>
            <a:r>
              <a:rPr lang="en-US" sz="3600" dirty="0"/>
              <a:t>[</a:t>
            </a:r>
            <a:r>
              <a:rPr lang="en-US" sz="3600" dirty="0" err="1"/>
              <a:t>formal_parameters</a:t>
            </a:r>
            <a:r>
              <a:rPr lang="en-US" sz="3600" dirty="0"/>
              <a:t>]</a:t>
            </a:r>
            <a:r>
              <a:rPr lang="en-US" sz="3600" dirty="0">
                <a:latin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3600" dirty="0">
                <a:latin typeface="Courier New" pitchFamily="49" charset="0"/>
              </a:rPr>
              <a:t>    -- body –</a:t>
            </a:r>
          </a:p>
          <a:p>
            <a:pPr>
              <a:buNone/>
            </a:pPr>
            <a:r>
              <a:rPr lang="en-US" sz="3600" dirty="0">
                <a:latin typeface="Courier New" pitchFamily="49" charset="0"/>
              </a:rPr>
              <a:t>}</a:t>
            </a:r>
          </a:p>
          <a:p>
            <a:endParaRPr lang="en-US" dirty="0">
              <a:latin typeface="Courier New" pitchFamily="49" charset="0"/>
            </a:endParaRPr>
          </a:p>
          <a:p>
            <a:r>
              <a:rPr lang="en-US" sz="4200" dirty="0"/>
              <a:t>Return value is the parameter of a </a:t>
            </a:r>
            <a:r>
              <a:rPr lang="en-US" sz="4200" dirty="0">
                <a:latin typeface="Courier New" pitchFamily="49" charset="0"/>
              </a:rPr>
              <a:t>return </a:t>
            </a:r>
            <a:r>
              <a:rPr lang="en-US" sz="4200" dirty="0"/>
              <a:t>statement</a:t>
            </a:r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en-US" sz="3500" dirty="0"/>
              <a:t>If there is no </a:t>
            </a:r>
            <a:r>
              <a:rPr lang="en-US" sz="3500" dirty="0">
                <a:latin typeface="Courier New" pitchFamily="49" charset="0"/>
              </a:rPr>
              <a:t>return</a:t>
            </a:r>
            <a:r>
              <a:rPr lang="en-US" sz="3500" dirty="0"/>
              <a:t>, or if the end of the function is reached, </a:t>
            </a:r>
            <a:r>
              <a:rPr lang="en-US" sz="3500" dirty="0">
                <a:latin typeface="Courier New" pitchFamily="49" charset="0"/>
              </a:rPr>
              <a:t>undefined</a:t>
            </a:r>
            <a:r>
              <a:rPr lang="en-US" sz="3500" dirty="0"/>
              <a:t> is returned</a:t>
            </a:r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en-US" sz="3500" dirty="0"/>
              <a:t>If </a:t>
            </a:r>
            <a:r>
              <a:rPr lang="en-US" sz="3500" dirty="0">
                <a:latin typeface="Courier New" pitchFamily="49" charset="0"/>
              </a:rPr>
              <a:t>return</a:t>
            </a:r>
            <a:r>
              <a:rPr lang="en-US" sz="3500" dirty="0"/>
              <a:t> has no parameter, </a:t>
            </a:r>
            <a:r>
              <a:rPr lang="en-US" sz="3500" dirty="0">
                <a:latin typeface="Courier New" pitchFamily="49" charset="0"/>
              </a:rPr>
              <a:t>undefined</a:t>
            </a:r>
            <a:r>
              <a:rPr lang="en-US" sz="3500" dirty="0"/>
              <a:t> is returned</a:t>
            </a:r>
          </a:p>
          <a:p>
            <a:endParaRPr lang="en-US" sz="39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567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dirty="0"/>
              <a:t>Functions are objects</a:t>
            </a:r>
            <a:r>
              <a:rPr lang="en-US" sz="2800" dirty="0"/>
              <a:t>, so variables that reference them can be treated as other object references</a:t>
            </a:r>
          </a:p>
          <a:p>
            <a:endParaRPr lang="en-US" sz="2800" dirty="0"/>
          </a:p>
          <a:p>
            <a:r>
              <a:rPr lang="en-US" sz="2800" dirty="0"/>
              <a:t>e.g.: if </a:t>
            </a:r>
            <a:r>
              <a:rPr lang="en-US" sz="2800" dirty="0">
                <a:latin typeface="Courier New" pitchFamily="49" charset="0"/>
              </a:rPr>
              <a:t>fun</a:t>
            </a:r>
            <a:r>
              <a:rPr lang="en-US" sz="2800" dirty="0"/>
              <a:t> is the name of a function, we can assign it to a different variable and invoke the function using it:</a:t>
            </a:r>
          </a:p>
          <a:p>
            <a:br>
              <a:rPr lang="en-US" sz="2800" dirty="0"/>
            </a:br>
            <a:r>
              <a:rPr lang="en-US" sz="2800" dirty="0" err="1">
                <a:latin typeface="Courier New" pitchFamily="49" charset="0"/>
              </a:rPr>
              <a:t>ref_fun</a:t>
            </a:r>
            <a:r>
              <a:rPr lang="en-US" sz="2800" dirty="0">
                <a:latin typeface="Courier New" pitchFamily="49" charset="0"/>
              </a:rPr>
              <a:t> = fun;</a:t>
            </a:r>
            <a:br>
              <a:rPr lang="en-US" sz="2800" dirty="0">
                <a:latin typeface="Courier New" pitchFamily="49" charset="0"/>
              </a:rPr>
            </a:br>
            <a:r>
              <a:rPr lang="en-US" sz="2800" dirty="0">
                <a:latin typeface="Courier New" pitchFamily="49" charset="0"/>
              </a:rPr>
              <a:t>…</a:t>
            </a:r>
            <a:br>
              <a:rPr lang="en-US" sz="2800" dirty="0">
                <a:latin typeface="Courier New" pitchFamily="49" charset="0"/>
              </a:rPr>
            </a:br>
            <a:r>
              <a:rPr lang="en-US" sz="2800" dirty="0" err="1">
                <a:latin typeface="Courier New" pitchFamily="49" charset="0"/>
              </a:rPr>
              <a:t>ref_fun</a:t>
            </a:r>
            <a:r>
              <a:rPr lang="en-US" sz="2800" dirty="0">
                <a:latin typeface="Courier New" pitchFamily="49" charset="0"/>
              </a:rPr>
              <a:t>();  /* A call to fun */</a:t>
            </a:r>
          </a:p>
          <a:p>
            <a:endParaRPr lang="en-US" sz="2800" dirty="0">
              <a:latin typeface="Courier New" pitchFamily="49" charset="0"/>
            </a:endParaRPr>
          </a:p>
          <a:p>
            <a:r>
              <a:rPr lang="en-US" sz="2800" dirty="0"/>
              <a:t>We place all </a:t>
            </a:r>
            <a:r>
              <a:rPr lang="en-US" sz="2800" b="1" dirty="0"/>
              <a:t>function definitions </a:t>
            </a:r>
            <a:r>
              <a:rPr lang="en-US" sz="2800" dirty="0"/>
              <a:t>in the </a:t>
            </a:r>
            <a:r>
              <a:rPr lang="en-US" sz="2800" dirty="0">
                <a:solidFill>
                  <a:srgbClr val="7030A0"/>
                </a:solidFill>
              </a:rPr>
              <a:t>head</a:t>
            </a:r>
            <a:r>
              <a:rPr lang="en-US" sz="2800" dirty="0"/>
              <a:t> of the HTML document (calls are usually in document body)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8062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and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FF0000"/>
                </a:solidFill>
              </a:rPr>
              <a:t>Scope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the set of variables, objects, or functions that are accessible</a:t>
            </a:r>
          </a:p>
          <a:p>
            <a:endParaRPr lang="en-US" dirty="0"/>
          </a:p>
          <a:p>
            <a:r>
              <a:rPr lang="en-US" dirty="0"/>
              <a:t>All variables that are either implicitly declared or explicitly declared outside functions have </a:t>
            </a:r>
            <a:r>
              <a:rPr lang="en-US" b="1" dirty="0">
                <a:solidFill>
                  <a:srgbClr val="7030A0"/>
                </a:solidFill>
              </a:rPr>
              <a:t>global scope </a:t>
            </a:r>
            <a:r>
              <a:rPr lang="en-US" dirty="0"/>
              <a:t>(i.e. can be accessed anywhere)</a:t>
            </a:r>
          </a:p>
          <a:p>
            <a:endParaRPr lang="en-US" dirty="0"/>
          </a:p>
          <a:p>
            <a:r>
              <a:rPr lang="en-US" dirty="0"/>
              <a:t>Variables explicitly declared in a function have </a:t>
            </a:r>
            <a:r>
              <a:rPr lang="en-US" b="1" dirty="0">
                <a:solidFill>
                  <a:srgbClr val="7030A0"/>
                </a:solidFill>
              </a:rPr>
              <a:t>local scope </a:t>
            </a:r>
            <a:r>
              <a:rPr lang="en-US" dirty="0"/>
              <a:t>(i.e. can be accessed only within that function)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64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parameters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572000"/>
          </a:xfrm>
        </p:spPr>
        <p:txBody>
          <a:bodyPr>
            <a:normAutofit fontScale="92500"/>
          </a:bodyPr>
          <a:lstStyle/>
          <a:p>
            <a:r>
              <a:rPr lang="en-US" dirty="0"/>
              <a:t>Function parameters in JavaScript are passed by value</a:t>
            </a:r>
          </a:p>
          <a:p>
            <a:endParaRPr lang="en-US" dirty="0"/>
          </a:p>
          <a:p>
            <a:r>
              <a:rPr lang="en-US" b="1" i="1" dirty="0">
                <a:solidFill>
                  <a:srgbClr val="FF0000"/>
                </a:solidFill>
              </a:rPr>
              <a:t>Pass by value </a:t>
            </a:r>
            <a:r>
              <a:rPr lang="en-US" dirty="0"/>
              <a:t>means that actual parameters (ones specified in the function call) are copied into the formal parameters (ones specified in the function definition)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With pass by value, any changes to the variables inside the function will have no effect outside of the function</a:t>
            </a:r>
          </a:p>
          <a:p>
            <a:endParaRPr lang="en-US" dirty="0"/>
          </a:p>
          <a:p>
            <a:r>
              <a:rPr lang="en-US" dirty="0"/>
              <a:t>However, when a reference variable is passed, the semantics are </a:t>
            </a:r>
            <a:r>
              <a:rPr lang="en-US" b="1" i="1" dirty="0">
                <a:solidFill>
                  <a:srgbClr val="FF0000"/>
                </a:solidFill>
              </a:rPr>
              <a:t>pass-by-reference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Pass-by-reference semantics means that changing an object’s property will affect the object outside of the function</a:t>
            </a:r>
          </a:p>
        </p:txBody>
      </p:sp>
    </p:spTree>
    <p:extLst>
      <p:ext uri="{BB962C8B-B14F-4D97-AF65-F5344CB8AC3E}">
        <p14:creationId xmlns:p14="http://schemas.microsoft.com/office/powerpoint/2010/main" val="234077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006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What if you wanted the </a:t>
            </a:r>
            <a:r>
              <a:rPr lang="en-US" dirty="0">
                <a:solidFill>
                  <a:srgbClr val="7030A0"/>
                </a:solidFill>
              </a:rPr>
              <a:t>function to change a value passed in </a:t>
            </a:r>
            <a:r>
              <a:rPr lang="en-US" dirty="0"/>
              <a:t>(have pass-by-reference semantics)?</a:t>
            </a:r>
          </a:p>
          <a:p>
            <a:endParaRPr lang="en-US" dirty="0"/>
          </a:p>
          <a:p>
            <a:pPr>
              <a:lnSpc>
                <a:spcPct val="100000"/>
              </a:lnSpc>
              <a:buNone/>
            </a:pPr>
            <a:r>
              <a:rPr lang="en-US" dirty="0"/>
              <a:t>One (dirty) way is to </a:t>
            </a:r>
            <a:r>
              <a:rPr lang="en-US" dirty="0">
                <a:solidFill>
                  <a:srgbClr val="00B050"/>
                </a:solidFill>
              </a:rPr>
              <a:t>put the value in an array and send the array’s name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  <a:buNone/>
            </a:pPr>
            <a:br>
              <a:rPr lang="en-US" dirty="0"/>
            </a:br>
            <a:r>
              <a:rPr lang="en-US" dirty="0">
                <a:latin typeface="Courier New" pitchFamily="49" charset="0"/>
              </a:rPr>
              <a:t>function by10(a) {</a:t>
            </a:r>
          </a:p>
          <a:p>
            <a:pPr>
              <a:lnSpc>
                <a:spcPct val="100000"/>
              </a:lnSpc>
              <a:buNone/>
            </a:pPr>
            <a:r>
              <a:rPr lang="en-US" dirty="0">
                <a:latin typeface="Courier New" pitchFamily="49" charset="0"/>
              </a:rPr>
              <a:t>	a[0] *= 10;</a:t>
            </a:r>
          </a:p>
          <a:p>
            <a:pPr>
              <a:lnSpc>
                <a:spcPct val="100000"/>
              </a:lnSpc>
              <a:buNone/>
            </a:pPr>
            <a:r>
              <a:rPr lang="en-US" dirty="0">
                <a:latin typeface="Courier New" pitchFamily="49" charset="0"/>
              </a:rPr>
              <a:t>}</a:t>
            </a:r>
          </a:p>
          <a:p>
            <a:pPr>
              <a:lnSpc>
                <a:spcPct val="100000"/>
              </a:lnSpc>
              <a:buNone/>
            </a:pPr>
            <a:r>
              <a:rPr lang="en-US" dirty="0">
                <a:latin typeface="Courier New" pitchFamily="49" charset="0"/>
              </a:rPr>
              <a:t>...</a:t>
            </a:r>
          </a:p>
          <a:p>
            <a:pPr>
              <a:lnSpc>
                <a:spcPct val="100000"/>
              </a:lnSpc>
              <a:buNone/>
            </a:pPr>
            <a:r>
              <a:rPr lang="en-US" dirty="0" err="1">
                <a:latin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listx</a:t>
            </a:r>
            <a:r>
              <a:rPr lang="en-US" dirty="0">
                <a:latin typeface="Courier New" pitchFamily="49" charset="0"/>
              </a:rPr>
              <a:t> = new Array(1);</a:t>
            </a:r>
          </a:p>
          <a:p>
            <a:pPr>
              <a:lnSpc>
                <a:spcPct val="100000"/>
              </a:lnSpc>
              <a:buNone/>
            </a:pPr>
            <a:r>
              <a:rPr lang="en-US" dirty="0">
                <a:latin typeface="Courier New" pitchFamily="49" charset="0"/>
              </a:rPr>
              <a:t>...</a:t>
            </a:r>
          </a:p>
          <a:p>
            <a:pPr>
              <a:lnSpc>
                <a:spcPct val="100000"/>
              </a:lnSpc>
              <a:buNone/>
            </a:pPr>
            <a:r>
              <a:rPr lang="en-US" dirty="0" err="1">
                <a:latin typeface="Courier New" pitchFamily="49" charset="0"/>
              </a:rPr>
              <a:t>listx</a:t>
            </a:r>
            <a:r>
              <a:rPr lang="en-US" dirty="0">
                <a:latin typeface="Courier New" pitchFamily="49" charset="0"/>
              </a:rPr>
              <a:t>[0] = x;</a:t>
            </a:r>
          </a:p>
          <a:p>
            <a:pPr>
              <a:lnSpc>
                <a:spcPct val="100000"/>
              </a:lnSpc>
              <a:buNone/>
            </a:pPr>
            <a:r>
              <a:rPr lang="en-US" dirty="0">
                <a:latin typeface="Courier New" pitchFamily="49" charset="0"/>
              </a:rPr>
              <a:t>by10(</a:t>
            </a:r>
            <a:r>
              <a:rPr lang="en-US" dirty="0" err="1">
                <a:latin typeface="Courier New" pitchFamily="49" charset="0"/>
              </a:rPr>
              <a:t>listx</a:t>
            </a:r>
            <a:r>
              <a:rPr lang="en-US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buNone/>
            </a:pPr>
            <a:r>
              <a:rPr lang="en-US" dirty="0">
                <a:latin typeface="Courier New" pitchFamily="49" charset="0"/>
              </a:rPr>
              <a:t>x = </a:t>
            </a:r>
            <a:r>
              <a:rPr lang="en-US" dirty="0" err="1">
                <a:latin typeface="Courier New" pitchFamily="49" charset="0"/>
              </a:rPr>
              <a:t>listx</a:t>
            </a:r>
            <a:r>
              <a:rPr lang="en-US" dirty="0">
                <a:latin typeface="Courier New" pitchFamily="49" charset="0"/>
              </a:rPr>
              <a:t>[0];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19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parameters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/>
          </a:bodyPr>
          <a:lstStyle/>
          <a:p>
            <a:r>
              <a:rPr lang="en-US" dirty="0"/>
              <a:t>A few comments about parameter passing:</a:t>
            </a:r>
          </a:p>
          <a:p>
            <a:endParaRPr lang="en-US" dirty="0"/>
          </a:p>
          <a:p>
            <a:r>
              <a:rPr lang="en-US" dirty="0"/>
              <a:t>There is </a:t>
            </a:r>
            <a:r>
              <a:rPr lang="en-US" b="1" dirty="0"/>
              <a:t>no type checking of parameters</a:t>
            </a:r>
            <a:r>
              <a:rPr lang="en-US" dirty="0"/>
              <a:t>, nor is the number of parameters checked </a:t>
            </a:r>
          </a:p>
          <a:p>
            <a:pPr lvl="1"/>
            <a:r>
              <a:rPr lang="en-US" dirty="0"/>
              <a:t>excess actual parameters are ignored</a:t>
            </a:r>
          </a:p>
          <a:p>
            <a:pPr lvl="1"/>
            <a:r>
              <a:rPr lang="en-US" dirty="0"/>
              <a:t>excess formal parameters are set 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undefined</a:t>
            </a:r>
            <a:endParaRPr lang="en-US" dirty="0"/>
          </a:p>
          <a:p>
            <a:endParaRPr lang="en-US" dirty="0"/>
          </a:p>
          <a:p>
            <a:r>
              <a:rPr lang="en-US" dirty="0"/>
              <a:t>All parameters are sent through a property array,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arguments</a:t>
            </a:r>
            <a:r>
              <a:rPr lang="en-US" dirty="0"/>
              <a:t>, which has the length property</a:t>
            </a:r>
          </a:p>
          <a:p>
            <a:endParaRPr lang="en-US" dirty="0">
              <a:sym typeface="Wingdings" pitchFamily="2" charset="2"/>
            </a:endParaRPr>
          </a:p>
          <a:p>
            <a:pPr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72042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nsolas" panose="020B0609020204030204" pitchFamily="49" charset="0"/>
              </a:rPr>
              <a:t>Function examples:</a:t>
            </a:r>
          </a:p>
          <a:p>
            <a:pPr algn="ctr"/>
            <a:endParaRPr lang="en-US" dirty="0">
              <a:cs typeface="Calibri" panose="020F0502020204030204" pitchFamily="34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param.html </a:t>
            </a:r>
            <a:r>
              <a:rPr lang="en-US" dirty="0">
                <a:cs typeface="Calibri" panose="020F0502020204030204" pitchFamily="34" charset="0"/>
                <a:hlinkClick r:id="rId3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params.js </a:t>
            </a:r>
            <a:r>
              <a:rPr lang="en-US" dirty="0">
                <a:cs typeface="Calibri" panose="020F0502020204030204" pitchFamily="34" charset="0"/>
                <a:hlinkClick r:id="rId4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medians.html </a:t>
            </a:r>
            <a:r>
              <a:rPr lang="en-US" dirty="0">
                <a:cs typeface="Calibri" panose="020F0502020204030204" pitchFamily="34" charset="0"/>
                <a:hlinkClick r:id="rId5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medians.js </a:t>
            </a:r>
            <a:r>
              <a:rPr lang="en-US" dirty="0">
                <a:cs typeface="Calibri" panose="020F0502020204030204" pitchFamily="34" charset="0"/>
                <a:hlinkClick r:id="rId6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89665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Constructors</a:t>
            </a:r>
          </a:p>
        </p:txBody>
      </p:sp>
    </p:spTree>
    <p:extLst>
      <p:ext uri="{BB962C8B-B14F-4D97-AF65-F5344CB8AC3E}">
        <p14:creationId xmlns:p14="http://schemas.microsoft.com/office/powerpoint/2010/main" val="1134515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/>
              <a:t>Scripts are a sequence of </a:t>
            </a:r>
            <a:r>
              <a:rPr lang="en-US" b="1" i="1" dirty="0">
                <a:solidFill>
                  <a:srgbClr val="FF0000"/>
                </a:solidFill>
              </a:rPr>
              <a:t>statements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that consist of identifiers.</a:t>
            </a:r>
          </a:p>
          <a:p>
            <a:endParaRPr lang="en-US" dirty="0"/>
          </a:p>
          <a:p>
            <a:r>
              <a:rPr lang="en-US" b="1" i="1" dirty="0">
                <a:solidFill>
                  <a:srgbClr val="FF0000"/>
                </a:solidFill>
              </a:rPr>
              <a:t>Identifiers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are words used in the script (e.g. names of variables, functions, etc.)</a:t>
            </a:r>
          </a:p>
          <a:p>
            <a:endParaRPr lang="en-US" dirty="0"/>
          </a:p>
          <a:p>
            <a:r>
              <a:rPr lang="en-US" dirty="0"/>
              <a:t>Each statement is an instruction (set) for the </a:t>
            </a:r>
            <a:r>
              <a:rPr lang="en-US" b="1" i="1" dirty="0">
                <a:solidFill>
                  <a:srgbClr val="FF0000"/>
                </a:solidFill>
              </a:rPr>
              <a:t>interpreter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In JavaScript, the browsers usually contain the interpreter (aka </a:t>
            </a:r>
            <a:r>
              <a:rPr lang="en-US" b="1" i="1" dirty="0">
                <a:solidFill>
                  <a:srgbClr val="FF0000"/>
                </a:solidFill>
              </a:rPr>
              <a:t>JavaScript engine</a:t>
            </a:r>
            <a:r>
              <a:rPr lang="en-US" dirty="0"/>
              <a:t>).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80384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029200"/>
          </a:xfrm>
        </p:spPr>
        <p:txBody>
          <a:bodyPr>
            <a:normAutofit fontScale="92500"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Constructors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are special functions used to initialize objects and their properties</a:t>
            </a:r>
          </a:p>
          <a:p>
            <a:endParaRPr lang="en-US" dirty="0"/>
          </a:p>
          <a:p>
            <a:r>
              <a:rPr lang="en-US" dirty="0"/>
              <a:t>They take on the name of the object to be created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r>
              <a:rPr lang="en-US" dirty="0">
                <a:latin typeface="Courier New" pitchFamily="49" charset="0"/>
              </a:rPr>
              <a:t>function plane(</a:t>
            </a:r>
            <a:r>
              <a:rPr lang="en-US" dirty="0" err="1">
                <a:latin typeface="Courier New" pitchFamily="49" charset="0"/>
              </a:rPr>
              <a:t>newMake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</a:rPr>
              <a:t>newModel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</a:rPr>
              <a:t>newYear</a:t>
            </a:r>
            <a:r>
              <a:rPr lang="en-US" dirty="0">
                <a:latin typeface="Courier New" pitchFamily="49" charset="0"/>
              </a:rPr>
              <a:t>){   </a:t>
            </a:r>
          </a:p>
          <a:p>
            <a:pPr lvl="1">
              <a:buNone/>
            </a:pPr>
            <a:r>
              <a:rPr lang="en-US" dirty="0" err="1">
                <a:latin typeface="Courier New" pitchFamily="49" charset="0"/>
              </a:rPr>
              <a:t>this.make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</a:rPr>
              <a:t>newMake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dirty="0" err="1">
                <a:latin typeface="Courier New" pitchFamily="49" charset="0"/>
              </a:rPr>
              <a:t>this.model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</a:rPr>
              <a:t>newModel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dirty="0" err="1">
                <a:latin typeface="Courier New" pitchFamily="49" charset="0"/>
              </a:rPr>
              <a:t>this.year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</a:rPr>
              <a:t>newYear</a:t>
            </a:r>
            <a:endParaRPr lang="en-US" dirty="0">
              <a:latin typeface="Courier New" pitchFamily="49" charset="0"/>
            </a:endParaRPr>
          </a:p>
          <a:p>
            <a:pPr marL="0" lvl="1" indent="0">
              <a:buNone/>
            </a:pPr>
            <a:r>
              <a:rPr lang="en-US" dirty="0">
                <a:latin typeface="Courier New" pitchFamily="49" charset="0"/>
              </a:rPr>
              <a:t>}</a:t>
            </a:r>
          </a:p>
          <a:p>
            <a:pPr marL="0" lvl="1" indent="0">
              <a:buNone/>
            </a:pPr>
            <a:endParaRPr lang="en-US" dirty="0">
              <a:latin typeface="Courier New" pitchFamily="49" charset="0"/>
            </a:endParaRPr>
          </a:p>
          <a:p>
            <a:pPr marL="0" lvl="1" indent="0">
              <a:buNone/>
            </a:pPr>
            <a:r>
              <a:rPr lang="en-US" dirty="0" err="1">
                <a:latin typeface="Courier New" pitchFamily="49" charset="0"/>
              </a:rPr>
              <a:t>myPlane</a:t>
            </a:r>
            <a:r>
              <a:rPr lang="en-US" dirty="0">
                <a:latin typeface="Courier New" pitchFamily="49" charset="0"/>
              </a:rPr>
              <a:t> = new plane(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Cessna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err="1">
                <a:latin typeface="Courier New" pitchFamily="49" charset="0"/>
              </a:rPr>
              <a:t>Centurian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1970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);</a:t>
            </a:r>
          </a:p>
          <a:p>
            <a:endParaRPr lang="en-US" dirty="0">
              <a:latin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7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Constructors can </a:t>
            </a:r>
            <a:r>
              <a:rPr lang="en-US"/>
              <a:t>also add function </a:t>
            </a:r>
            <a:r>
              <a:rPr lang="en-US" dirty="0"/>
              <a:t>properties:</a:t>
            </a:r>
          </a:p>
          <a:p>
            <a:endParaRPr lang="en-US" dirty="0"/>
          </a:p>
          <a:p>
            <a:pPr marL="293688" lvl="1">
              <a:buNone/>
            </a:pPr>
            <a:r>
              <a:rPr lang="en-US" dirty="0">
                <a:latin typeface="Courier New" pitchFamily="49" charset="0"/>
              </a:rPr>
              <a:t>function </a:t>
            </a:r>
            <a:r>
              <a:rPr lang="en-US" dirty="0" err="1">
                <a:latin typeface="Courier New" pitchFamily="49" charset="0"/>
              </a:rPr>
              <a:t>displayPlane</a:t>
            </a:r>
            <a:r>
              <a:rPr lang="en-US" dirty="0">
                <a:latin typeface="Courier New" pitchFamily="49" charset="0"/>
              </a:rPr>
              <a:t>() {</a:t>
            </a:r>
          </a:p>
          <a:p>
            <a:pPr marL="293688" lvl="1">
              <a:buNone/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</a:rPr>
              <a:t>document.write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Make: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,</a:t>
            </a:r>
            <a:r>
              <a:rPr lang="en-US" dirty="0" err="1">
                <a:latin typeface="Courier New" pitchFamily="49" charset="0"/>
              </a:rPr>
              <a:t>this.make</a:t>
            </a:r>
            <a:r>
              <a:rPr lang="en-US" dirty="0">
                <a:latin typeface="Courier New" pitchFamily="49" charset="0"/>
              </a:rPr>
              <a:t>,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</a:rPr>
              <a:t>br</a:t>
            </a:r>
            <a:r>
              <a:rPr lang="en-US" dirty="0">
                <a:latin typeface="Courier New" pitchFamily="49" charset="0"/>
              </a:rPr>
              <a:t> /&gt;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);</a:t>
            </a:r>
          </a:p>
          <a:p>
            <a:pPr marL="293688" lvl="1">
              <a:buNone/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</a:rPr>
              <a:t>document.write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Model: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,</a:t>
            </a:r>
            <a:r>
              <a:rPr lang="en-US" dirty="0" err="1">
                <a:latin typeface="Courier New" pitchFamily="49" charset="0"/>
              </a:rPr>
              <a:t>this.model</a:t>
            </a:r>
            <a:r>
              <a:rPr lang="en-US" dirty="0">
                <a:latin typeface="Courier New" pitchFamily="49" charset="0"/>
              </a:rPr>
              <a:t>,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</a:rPr>
              <a:t>br</a:t>
            </a:r>
            <a:r>
              <a:rPr lang="en-US" dirty="0">
                <a:latin typeface="Courier New" pitchFamily="49" charset="0"/>
              </a:rPr>
              <a:t> /&gt;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);</a:t>
            </a:r>
          </a:p>
          <a:p>
            <a:pPr marL="293688" lvl="1">
              <a:buNone/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</a:rPr>
              <a:t>document.write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Year: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,</a:t>
            </a:r>
            <a:r>
              <a:rPr lang="en-US" dirty="0" err="1">
                <a:latin typeface="Courier New" pitchFamily="49" charset="0"/>
              </a:rPr>
              <a:t>this.year</a:t>
            </a:r>
            <a:r>
              <a:rPr lang="en-US" dirty="0">
                <a:latin typeface="Courier New" pitchFamily="49" charset="0"/>
              </a:rPr>
              <a:t>,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</a:rPr>
              <a:t>br</a:t>
            </a:r>
            <a:r>
              <a:rPr lang="en-US" dirty="0">
                <a:latin typeface="Courier New" pitchFamily="49" charset="0"/>
              </a:rPr>
              <a:t> /&gt;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);</a:t>
            </a:r>
          </a:p>
          <a:p>
            <a:pPr marL="293688" lvl="1">
              <a:buNone/>
            </a:pPr>
            <a:r>
              <a:rPr lang="en-US" dirty="0">
                <a:latin typeface="Courier New" pitchFamily="49" charset="0"/>
              </a:rPr>
              <a:t>}</a:t>
            </a:r>
          </a:p>
          <a:p>
            <a:endParaRPr lang="en-US" dirty="0"/>
          </a:p>
          <a:p>
            <a:r>
              <a:rPr lang="en-US" dirty="0"/>
              <a:t>To include in object add the following to the constructor: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err="1">
                <a:latin typeface="Courier New" pitchFamily="49" charset="0"/>
              </a:rPr>
              <a:t>this.display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</a:rPr>
              <a:t>displayPlane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982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Pattern Matching</a:t>
            </a:r>
          </a:p>
        </p:txBody>
      </p:sp>
    </p:spTree>
    <p:extLst>
      <p:ext uri="{BB962C8B-B14F-4D97-AF65-F5344CB8AC3E}">
        <p14:creationId xmlns:p14="http://schemas.microsoft.com/office/powerpoint/2010/main" val="113451569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common use of JavaScript is to </a:t>
            </a:r>
            <a:r>
              <a:rPr lang="en-US" dirty="0">
                <a:solidFill>
                  <a:srgbClr val="00B050"/>
                </a:solidFill>
              </a:rPr>
              <a:t>validate whether form input has the right format</a:t>
            </a:r>
          </a:p>
          <a:p>
            <a:endParaRPr lang="en-US" dirty="0"/>
          </a:p>
          <a:p>
            <a:r>
              <a:rPr lang="en-US" dirty="0"/>
              <a:t>Validation can be done by </a:t>
            </a:r>
            <a:r>
              <a:rPr lang="en-US" b="1" i="1" dirty="0">
                <a:solidFill>
                  <a:srgbClr val="FF0000"/>
                </a:solidFill>
              </a:rPr>
              <a:t>pattern matching</a:t>
            </a:r>
            <a:r>
              <a:rPr lang="en-US" dirty="0"/>
              <a:t>, which involves looking for a specific sequence of characters in a String</a:t>
            </a:r>
          </a:p>
          <a:p>
            <a:endParaRPr lang="en-US" dirty="0"/>
          </a:p>
          <a:p>
            <a:r>
              <a:rPr lang="en-US" dirty="0"/>
              <a:t>JavaScript provides two ways to do pattern matching: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Using </a:t>
            </a:r>
            <a:r>
              <a:rPr lang="en-US" sz="2400" dirty="0" err="1">
                <a:latin typeface="Courier New" pitchFamily="49" charset="0"/>
              </a:rPr>
              <a:t>RegExp</a:t>
            </a:r>
            <a:r>
              <a:rPr lang="en-US" dirty="0"/>
              <a:t> objects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Using methods on </a:t>
            </a:r>
            <a:r>
              <a:rPr lang="en-US" sz="2400" dirty="0">
                <a:latin typeface="Courier New" pitchFamily="49" charset="0"/>
              </a:rPr>
              <a:t>String</a:t>
            </a:r>
            <a:r>
              <a:rPr lang="en-US" dirty="0"/>
              <a:t> objects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08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572000"/>
          </a:xfrm>
        </p:spPr>
        <p:txBody>
          <a:bodyPr>
            <a:normAutofit/>
          </a:bodyPr>
          <a:lstStyle/>
          <a:p>
            <a:r>
              <a:rPr lang="en-US" dirty="0"/>
              <a:t>Patterns can be specified using </a:t>
            </a:r>
            <a:r>
              <a:rPr lang="en-US" b="1" i="1" dirty="0">
                <a:solidFill>
                  <a:srgbClr val="FF0000"/>
                </a:solidFill>
              </a:rPr>
              <a:t>regular expressions </a:t>
            </a:r>
            <a:r>
              <a:rPr lang="en-US" dirty="0"/>
              <a:t>that are a sequence of special characters which denote a pattern</a:t>
            </a:r>
          </a:p>
          <a:p>
            <a:endParaRPr lang="en-US" dirty="0"/>
          </a:p>
          <a:p>
            <a:r>
              <a:rPr lang="en-US" dirty="0"/>
              <a:t>There are two categories of characters in patterns: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normal characters (match themselves)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b="1" dirty="0" err="1">
                <a:solidFill>
                  <a:srgbClr val="00B050"/>
                </a:solidFill>
              </a:rPr>
              <a:t>metacharacters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(can have special meanings in patterns):</a:t>
            </a:r>
            <a:br>
              <a:rPr lang="en-US" dirty="0"/>
            </a:br>
            <a:r>
              <a:rPr lang="en-US" dirty="0"/>
              <a:t>  </a:t>
            </a:r>
            <a:r>
              <a:rPr lang="en-US" sz="3000" dirty="0">
                <a:latin typeface="Courier New" pitchFamily="49" charset="0"/>
              </a:rPr>
              <a:t>\ | ( ) [ ] { } ^ $ * + ? .</a:t>
            </a:r>
          </a:p>
          <a:p>
            <a:pPr indent="-285750"/>
            <a:r>
              <a:rPr lang="en-US" dirty="0"/>
              <a:t> </a:t>
            </a:r>
          </a:p>
          <a:p>
            <a:r>
              <a:rPr lang="en-US" dirty="0"/>
              <a:t>Patterns are delimited with forward slashes /    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25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00600"/>
          </a:xfrm>
        </p:spPr>
        <p:txBody>
          <a:bodyPr>
            <a:normAutofit/>
          </a:bodyPr>
          <a:lstStyle/>
          <a:p>
            <a:pPr indent="-285750"/>
            <a:r>
              <a:rPr lang="en-US" dirty="0"/>
              <a:t>Examples:</a:t>
            </a:r>
          </a:p>
          <a:p>
            <a:pPr indent="-285750"/>
            <a:r>
              <a:rPr lang="en-US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\d\d-\d\d-\d\d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- matches a date, e.g. 08-20-14</a:t>
            </a:r>
          </a:p>
          <a:p>
            <a:pPr indent="-285750"/>
            <a:r>
              <a:rPr lang="en-US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Lewis.*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- matches anything that starts with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Lewis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285750"/>
            <a:endParaRPr lang="en-US" dirty="0"/>
          </a:p>
          <a:p>
            <a:pPr indent="-285750"/>
            <a:r>
              <a:rPr lang="en-US" b="1" dirty="0">
                <a:solidFill>
                  <a:srgbClr val="7030A0"/>
                </a:solidFill>
              </a:rPr>
              <a:t>Period</a:t>
            </a:r>
            <a:r>
              <a:rPr lang="en-US" dirty="0"/>
              <a:t> is a special </a:t>
            </a:r>
            <a:r>
              <a:rPr lang="en-US" dirty="0" err="1"/>
              <a:t>metacharacter</a:t>
            </a:r>
            <a:r>
              <a:rPr lang="en-US" dirty="0"/>
              <a:t> – it matches any character except newline, e.g.:</a:t>
            </a:r>
          </a:p>
          <a:p>
            <a:pPr indent="-285750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/…/ </a:t>
            </a:r>
            <a:r>
              <a:rPr lang="en-US" dirty="0"/>
              <a:t>     - matches any three characters except newlines</a:t>
            </a:r>
          </a:p>
          <a:p>
            <a:pPr indent="-285750"/>
            <a:endParaRPr lang="en-US" dirty="0"/>
          </a:p>
          <a:p>
            <a:pPr indent="-285750"/>
            <a:r>
              <a:rPr lang="en-US" dirty="0"/>
              <a:t>A </a:t>
            </a:r>
            <a:r>
              <a:rPr lang="en-US" dirty="0" err="1"/>
              <a:t>metacharacter</a:t>
            </a:r>
            <a:r>
              <a:rPr lang="en-US" dirty="0"/>
              <a:t> is treated as a normal character if it is </a:t>
            </a:r>
            <a:r>
              <a:rPr lang="en-US" dirty="0" err="1"/>
              <a:t>backslashed</a:t>
            </a:r>
            <a:r>
              <a:rPr lang="en-US" dirty="0"/>
              <a:t>, e.g.:</a:t>
            </a:r>
          </a:p>
          <a:p>
            <a:pPr indent="-285750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/\./ </a:t>
            </a:r>
            <a:r>
              <a:rPr lang="en-US" dirty="0"/>
              <a:t>  - matches a period</a:t>
            </a:r>
          </a:p>
          <a:p>
            <a:pPr indent="-285750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6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Brackets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are used to define a set of characters, any one of which matches</a:t>
            </a:r>
            <a:br>
              <a:rPr lang="en-US" dirty="0"/>
            </a:br>
            <a:r>
              <a:rPr lang="en-US" dirty="0"/>
              <a:t>	</a:t>
            </a:r>
            <a:r>
              <a:rPr lang="en-US" sz="2800" dirty="0">
                <a:latin typeface="Courier New" pitchFamily="49" charset="0"/>
              </a:rPr>
              <a:t>[</a:t>
            </a:r>
            <a:r>
              <a:rPr lang="en-US" sz="2800" dirty="0" err="1">
                <a:latin typeface="Courier New" pitchFamily="49" charset="0"/>
              </a:rPr>
              <a:t>abcd</a:t>
            </a:r>
            <a:r>
              <a:rPr lang="en-US" sz="2800" dirty="0">
                <a:latin typeface="Courier New" pitchFamily="49" charset="0"/>
              </a:rPr>
              <a:t>]</a:t>
            </a:r>
          </a:p>
          <a:p>
            <a:endParaRPr lang="en-US" dirty="0"/>
          </a:p>
          <a:p>
            <a:r>
              <a:rPr lang="en-US" b="1" dirty="0">
                <a:solidFill>
                  <a:srgbClr val="7030A0"/>
                </a:solidFill>
              </a:rPr>
              <a:t>Dashes</a:t>
            </a:r>
            <a:r>
              <a:rPr lang="en-US" dirty="0"/>
              <a:t> can be used to specify spans of characters in a class</a:t>
            </a:r>
            <a:br>
              <a:rPr lang="en-US" dirty="0"/>
            </a:br>
            <a:r>
              <a:rPr lang="en-US" dirty="0"/>
              <a:t>	</a:t>
            </a:r>
            <a:r>
              <a:rPr lang="en-US" sz="2800" dirty="0">
                <a:latin typeface="Courier New" pitchFamily="49" charset="0"/>
              </a:rPr>
              <a:t>[a-z]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>
                <a:solidFill>
                  <a:srgbClr val="7030A0"/>
                </a:solidFill>
              </a:rPr>
              <a:t>caret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at the left end of a class definition means the opposite</a:t>
            </a:r>
            <a:br>
              <a:rPr lang="en-US" dirty="0"/>
            </a:br>
            <a:r>
              <a:rPr lang="en-US" dirty="0"/>
              <a:t>	</a:t>
            </a:r>
            <a:r>
              <a:rPr lang="en-US" sz="2800" dirty="0">
                <a:latin typeface="Courier New" pitchFamily="49" charset="0"/>
              </a:rPr>
              <a:t>[^0-9]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35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Predefined character classes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0937063"/>
              </p:ext>
            </p:extLst>
          </p:nvPr>
        </p:nvGraphicFramePr>
        <p:xfrm>
          <a:off x="685800" y="1524000"/>
          <a:ext cx="7772400" cy="2944368"/>
        </p:xfrm>
        <a:graphic>
          <a:graphicData uri="http://schemas.openxmlformats.org/drawingml/2006/table">
            <a:tbl>
              <a:tblPr firstRow="1">
                <a:tableStyleId>{10A1B5D5-9B99-4C35-A422-299274C87663}</a:tableStyleId>
              </a:tblPr>
              <a:tblGrid>
                <a:gridCol w="1509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7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95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Name</a:t>
                      </a:r>
                      <a:endParaRPr lang="en-US" sz="2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7914" marR="6791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Equivalent Pattern</a:t>
                      </a:r>
                      <a:endParaRPr lang="en-US" sz="2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7914" marR="6791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Matches</a:t>
                      </a:r>
                      <a:endParaRPr lang="en-US" sz="2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7914" marR="67914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   \d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7914" marR="6791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 [0-9]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7914" marR="6791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a digit</a:t>
                      </a:r>
                      <a:endParaRPr lang="en-US" sz="2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7914" marR="67914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   \D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7914" marR="6791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 [^0-9]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7914" marR="6791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not a digit</a:t>
                      </a:r>
                      <a:endParaRPr lang="en-US" sz="2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7914" marR="67914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   \w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7914" marR="6791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 [A-Za-z_0-9]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7914" marR="6791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a word character</a:t>
                      </a:r>
                      <a:endParaRPr lang="en-US" sz="2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7914" marR="67914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   \W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7914" marR="6791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 [^A-Za-z_0-9] 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7914" marR="6791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not a word character</a:t>
                      </a:r>
                      <a:endParaRPr lang="en-US" sz="2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7914" marR="67914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   \s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7914" marR="6791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 [ \r\t\n\f]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7914" marR="6791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a whitespace character</a:t>
                      </a:r>
                      <a:endParaRPr lang="en-US" sz="2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7914" marR="67914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   \S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7914" marR="6791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 [^ \r\t\n\f]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7914" marR="6791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not a whitespace character </a:t>
                      </a:r>
                      <a:endParaRPr lang="en-US" sz="2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7914" marR="67914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944859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 classes – Quantifiers</a:t>
            </a: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0665199"/>
              </p:ext>
            </p:extLst>
          </p:nvPr>
        </p:nvGraphicFramePr>
        <p:xfrm>
          <a:off x="685800" y="1676400"/>
          <a:ext cx="7772400" cy="2453640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226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5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Quantifier</a:t>
                      </a:r>
                      <a:endParaRPr lang="en-US" sz="2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72866" marR="7286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Meaning</a:t>
                      </a:r>
                      <a:endParaRPr lang="en-US" sz="2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72866" marR="72866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{n}</a:t>
                      </a:r>
                      <a:endParaRPr lang="en-US" sz="28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72866" marR="7286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exactly n repetitions</a:t>
                      </a:r>
                      <a:endParaRPr lang="en-US" sz="2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72866" marR="72866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 {m,}</a:t>
                      </a:r>
                      <a:endParaRPr lang="en-US" sz="28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72866" marR="7286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at least m repetitions</a:t>
                      </a:r>
                      <a:endParaRPr lang="en-US" sz="2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72866" marR="72866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{m, n}</a:t>
                      </a:r>
                      <a:endParaRPr lang="en-US" sz="28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72866" marR="7286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at least m but not more than n repetitions</a:t>
                      </a:r>
                      <a:endParaRPr lang="en-US" sz="2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72866" marR="72866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039939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Pattern matching – Quantifiers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572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Other quantifiers (just abbreviations for the most commonly used quantifiers):</a:t>
            </a:r>
          </a:p>
          <a:p>
            <a:endParaRPr lang="en-US" dirty="0"/>
          </a:p>
          <a:p>
            <a:pPr marL="6350" lvl="1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*</a:t>
            </a:r>
            <a:r>
              <a:rPr lang="en-US" sz="2400" dirty="0"/>
              <a:t> means zero or more repetitions </a:t>
            </a:r>
          </a:p>
          <a:p>
            <a:pPr marL="6350" lvl="2" indent="0">
              <a:buNone/>
            </a:pPr>
            <a:r>
              <a:rPr lang="en-US" sz="2400" dirty="0"/>
              <a:t>Ex: </a:t>
            </a:r>
            <a:r>
              <a:rPr lang="en-US" sz="2400" dirty="0">
                <a:latin typeface="Courier New" pitchFamily="49" charset="0"/>
              </a:rPr>
              <a:t>\d*</a:t>
            </a:r>
            <a:r>
              <a:rPr lang="en-US" sz="2400" dirty="0"/>
              <a:t> means zero or more digits</a:t>
            </a:r>
          </a:p>
          <a:p>
            <a:pPr marL="6350" lvl="1" indent="0">
              <a:buNone/>
            </a:pPr>
            <a:endParaRPr lang="en-US" sz="2400" dirty="0"/>
          </a:p>
          <a:p>
            <a:pPr marL="6350" lvl="1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+</a:t>
            </a:r>
            <a:r>
              <a:rPr lang="en-US" sz="2400" dirty="0"/>
              <a:t> means one or more repetitions </a:t>
            </a:r>
          </a:p>
          <a:p>
            <a:pPr marL="6350" lvl="2" indent="0">
              <a:buNone/>
            </a:pPr>
            <a:r>
              <a:rPr lang="en-US" sz="2400" dirty="0"/>
              <a:t>Ex:  </a:t>
            </a:r>
            <a:r>
              <a:rPr lang="en-US" sz="2400" dirty="0">
                <a:latin typeface="Courier New" pitchFamily="49" charset="0"/>
              </a:rPr>
              <a:t>\d+</a:t>
            </a:r>
            <a:r>
              <a:rPr lang="en-US" sz="2400" dirty="0"/>
              <a:t> means one or more digits</a:t>
            </a:r>
          </a:p>
          <a:p>
            <a:pPr marL="6350" lvl="1" indent="0">
              <a:buNone/>
            </a:pPr>
            <a:endParaRPr lang="en-US" sz="2400" dirty="0"/>
          </a:p>
          <a:p>
            <a:pPr marL="6350" lvl="1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?</a:t>
            </a:r>
            <a:r>
              <a:rPr lang="en-US" sz="2400" dirty="0"/>
              <a:t> Means zero or one</a:t>
            </a:r>
          </a:p>
          <a:p>
            <a:pPr marL="6350" lvl="2" indent="0">
              <a:buNone/>
            </a:pPr>
            <a:r>
              <a:rPr lang="en-US" sz="2400" dirty="0"/>
              <a:t>Ex:  </a:t>
            </a:r>
            <a:r>
              <a:rPr lang="en-US" sz="2400" dirty="0">
                <a:latin typeface="Courier New" pitchFamily="49" charset="0"/>
              </a:rPr>
              <a:t>\d?</a:t>
            </a:r>
            <a:r>
              <a:rPr lang="en-US" sz="2400" dirty="0"/>
              <a:t> means zero or one digit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3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00600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Identifier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form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Begin with a letter or underscore, followed by any number of letters, underscores,  and digits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Case sensitive</a:t>
            </a:r>
          </a:p>
          <a:p>
            <a:endParaRPr lang="en-US" dirty="0"/>
          </a:p>
          <a:p>
            <a:r>
              <a:rPr lang="en-US" dirty="0"/>
              <a:t>25 </a:t>
            </a:r>
            <a:r>
              <a:rPr lang="en-US" b="1" i="1" dirty="0">
                <a:solidFill>
                  <a:srgbClr val="FF0000"/>
                </a:solidFill>
              </a:rPr>
              <a:t>reserved words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/>
              <a:t>plus future reserved words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These cannot be used by the programmer for variable names, function names, etc.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b="1" i="1" dirty="0">
                <a:solidFill>
                  <a:srgbClr val="FF0000"/>
                </a:solidFill>
              </a:rPr>
              <a:t>Comments</a:t>
            </a:r>
            <a:r>
              <a:rPr lang="en-US" dirty="0"/>
              <a:t>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Text that is ignored by the interpreter.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Two kinds: // and /* … */ </a:t>
            </a:r>
          </a:p>
        </p:txBody>
      </p:sp>
    </p:spTree>
    <p:extLst>
      <p:ext uri="{BB962C8B-B14F-4D97-AF65-F5344CB8AC3E}">
        <p14:creationId xmlns:p14="http://schemas.microsoft.com/office/powerpoint/2010/main" val="9238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Pattern matching – Anchors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02920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i="1" dirty="0">
                <a:solidFill>
                  <a:srgbClr val="FF0000"/>
                </a:solidFill>
              </a:rPr>
              <a:t>anchor operators </a:t>
            </a:r>
            <a:r>
              <a:rPr lang="en-US" dirty="0"/>
              <a:t>(</a:t>
            </a:r>
            <a:r>
              <a:rPr lang="en-US" dirty="0">
                <a:latin typeface="Courier New" pitchFamily="49" charset="0"/>
              </a:rPr>
              <a:t>^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$</a:t>
            </a:r>
            <a:r>
              <a:rPr lang="en-US" dirty="0"/>
              <a:t>) are used to match positions, at the beginning or end</a:t>
            </a:r>
          </a:p>
          <a:p>
            <a:endParaRPr lang="en-US" dirty="0"/>
          </a:p>
          <a:p>
            <a:r>
              <a:rPr lang="en-US" dirty="0"/>
              <a:t>The pattern can be forced to match only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at the beginning with </a:t>
            </a:r>
            <a:r>
              <a:rPr lang="en-US" sz="2400" dirty="0">
                <a:latin typeface="Courier New" pitchFamily="49" charset="0"/>
              </a:rPr>
              <a:t>^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at the end with </a:t>
            </a:r>
            <a:r>
              <a:rPr lang="en-US" sz="2400" dirty="0">
                <a:latin typeface="Courier New" pitchFamily="49" charset="0"/>
              </a:rPr>
              <a:t>$</a:t>
            </a:r>
          </a:p>
          <a:p>
            <a:pPr lvl="1"/>
            <a:endParaRPr lang="en-US" sz="2400" dirty="0"/>
          </a:p>
          <a:p>
            <a:r>
              <a:rPr lang="en-US" dirty="0"/>
              <a:t>Examples:</a:t>
            </a:r>
          </a:p>
          <a:p>
            <a:r>
              <a:rPr lang="en-US" dirty="0">
                <a:latin typeface="Courier New" pitchFamily="49" charset="0"/>
              </a:rPr>
              <a:t>/^Lee/</a:t>
            </a:r>
            <a:r>
              <a:rPr lang="en-US" dirty="0"/>
              <a:t> matches </a:t>
            </a:r>
            <a:r>
              <a:rPr lang="en-US" dirty="0">
                <a:latin typeface="Courier New" pitchFamily="49" charset="0"/>
              </a:rPr>
              <a:t>"Lee Ann"</a:t>
            </a:r>
            <a:r>
              <a:rPr lang="en-US" dirty="0"/>
              <a:t> but not </a:t>
            </a:r>
            <a:r>
              <a:rPr lang="en-US" dirty="0">
                <a:latin typeface="Courier New" pitchFamily="49" charset="0"/>
              </a:rPr>
              <a:t>"Mary Lee Ann"</a:t>
            </a:r>
          </a:p>
          <a:p>
            <a:r>
              <a:rPr lang="en-US" dirty="0">
                <a:latin typeface="Courier New" pitchFamily="49" charset="0"/>
              </a:rPr>
              <a:t>/Lee Ann$/ </a:t>
            </a:r>
            <a:r>
              <a:rPr lang="en-US" dirty="0"/>
              <a:t>matches </a:t>
            </a:r>
            <a:r>
              <a:rPr lang="en-US" dirty="0">
                <a:latin typeface="Courier New" pitchFamily="49" charset="0"/>
              </a:rPr>
              <a:t>"Mary Lee Ann"</a:t>
            </a:r>
            <a:r>
              <a:rPr lang="en-US" dirty="0"/>
              <a:t>, but not </a:t>
            </a:r>
          </a:p>
          <a:p>
            <a:pPr>
              <a:buNone/>
            </a:pPr>
            <a:r>
              <a:rPr lang="en-US" dirty="0"/>
              <a:t>         </a:t>
            </a:r>
            <a:r>
              <a:rPr lang="en-US" dirty="0">
                <a:latin typeface="Courier New" pitchFamily="49" charset="0"/>
              </a:rPr>
              <a:t>"Mary Lee Ann is nice"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Pattern matching – Grouping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Place parenthesis around </a:t>
            </a:r>
            <a:r>
              <a:rPr lang="en-US" dirty="0">
                <a:solidFill>
                  <a:srgbClr val="7030A0"/>
                </a:solidFill>
              </a:rPr>
              <a:t>multiple tokens </a:t>
            </a:r>
            <a:r>
              <a:rPr lang="en-US" dirty="0"/>
              <a:t>to group them together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You can then apply a quantifier to the group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Example:</a:t>
            </a:r>
          </a:p>
          <a:p>
            <a:pPr lvl="0"/>
            <a:r>
              <a:rPr lang="en-US" dirty="0">
                <a:latin typeface="Courier New" pitchFamily="49" charset="0"/>
              </a:rPr>
              <a:t>/(cat)+/ </a:t>
            </a:r>
            <a:r>
              <a:rPr lang="en-US" dirty="0"/>
              <a:t>- matches one of more of </a:t>
            </a:r>
            <a:r>
              <a:rPr lang="en-US" dirty="0">
                <a:latin typeface="Courier New" pitchFamily="49" charset="0"/>
              </a:rPr>
              <a:t>"cat"</a:t>
            </a:r>
          </a:p>
        </p:txBody>
      </p:sp>
    </p:spTree>
    <p:extLst>
      <p:ext uri="{BB962C8B-B14F-4D97-AF65-F5344CB8AC3E}">
        <p14:creationId xmlns:p14="http://schemas.microsoft.com/office/powerpoint/2010/main" val="30222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Pattern Matching – Alternation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i="1" dirty="0">
                <a:solidFill>
                  <a:srgbClr val="FF0000"/>
                </a:solidFill>
              </a:rPr>
              <a:t>Alternation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the regular expression equivalent of "or"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dirty="0"/>
              <a:t> symbol is used for alternation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Example: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/^(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cat|dog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)$/</a:t>
            </a:r>
            <a:br>
              <a:rPr lang="en-US" dirty="0"/>
            </a:br>
            <a:r>
              <a:rPr lang="en-US" dirty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cat</a:t>
            </a:r>
            <a:r>
              <a:rPr lang="en-US" dirty="0"/>
              <a:t>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dog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777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modifiers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2800" b="1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b="1" dirty="0">
                <a:solidFill>
                  <a:srgbClr val="FF0000"/>
                </a:solidFill>
              </a:rPr>
              <a:t> modifier </a:t>
            </a:r>
            <a:r>
              <a:rPr lang="en-US" dirty="0"/>
              <a:t>tells the matcher to ignore the case of letters</a:t>
            </a:r>
          </a:p>
          <a:p>
            <a:pPr indent="-285750"/>
            <a:endParaRPr lang="en-US" dirty="0"/>
          </a:p>
          <a:p>
            <a:pPr indent="-285750"/>
            <a:r>
              <a:rPr lang="en-US" dirty="0"/>
              <a:t>Example:</a:t>
            </a:r>
          </a:p>
          <a:p>
            <a:pPr indent="-285750"/>
            <a:r>
              <a:rPr lang="en-US" sz="2800" dirty="0">
                <a:latin typeface="Courier New" pitchFamily="49" charset="0"/>
              </a:rPr>
              <a:t>/oak/</a:t>
            </a:r>
            <a:r>
              <a:rPr lang="en-US" sz="2800" dirty="0" err="1">
                <a:latin typeface="Courier New" pitchFamily="49" charset="0"/>
              </a:rPr>
              <a:t>i</a:t>
            </a:r>
            <a:r>
              <a:rPr lang="en-US" dirty="0"/>
              <a:t>  matches </a:t>
            </a:r>
            <a:r>
              <a:rPr lang="en-US" sz="2800" dirty="0">
                <a:latin typeface="Courier New" pitchFamily="49" charset="0"/>
              </a:rPr>
              <a:t>"OAK"</a:t>
            </a:r>
            <a:r>
              <a:rPr lang="en-US" dirty="0"/>
              <a:t> and </a:t>
            </a:r>
            <a:r>
              <a:rPr lang="en-US" sz="2800" dirty="0">
                <a:latin typeface="Courier New" pitchFamily="49" charset="0"/>
              </a:rPr>
              <a:t>"Oak"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70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572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simplest way to search for patterns is to use the </a:t>
            </a:r>
            <a:r>
              <a:rPr lang="en-US" b="1" dirty="0">
                <a:solidFill>
                  <a:srgbClr val="7030A0"/>
                </a:solidFill>
              </a:rPr>
              <a:t>search method</a:t>
            </a:r>
            <a:r>
              <a:rPr lang="en-US" dirty="0"/>
              <a:t> of String</a:t>
            </a:r>
          </a:p>
          <a:p>
            <a:endParaRPr lang="en-US" dirty="0"/>
          </a:p>
          <a:p>
            <a:r>
              <a:rPr lang="en-US" dirty="0"/>
              <a:t>Syntax:</a:t>
            </a:r>
          </a:p>
          <a:p>
            <a:pPr algn="ctr"/>
            <a:r>
              <a:rPr lang="en-US" sz="2800" dirty="0">
                <a:latin typeface="Courier New" pitchFamily="49" charset="0"/>
              </a:rPr>
              <a:t>search(</a:t>
            </a:r>
            <a:r>
              <a:rPr lang="en-US" dirty="0"/>
              <a:t>pattern</a:t>
            </a:r>
            <a:r>
              <a:rPr lang="en-US" sz="2800" dirty="0">
                <a:latin typeface="Courier New" pitchFamily="49" charset="0"/>
              </a:rPr>
              <a:t>)</a:t>
            </a:r>
          </a:p>
          <a:p>
            <a:endParaRPr lang="en-US" dirty="0"/>
          </a:p>
          <a:p>
            <a:r>
              <a:rPr lang="en-US" dirty="0"/>
              <a:t>It </a:t>
            </a:r>
            <a:r>
              <a:rPr lang="en-US" b="1" dirty="0"/>
              <a:t>returns the position </a:t>
            </a:r>
            <a:r>
              <a:rPr lang="en-US" dirty="0"/>
              <a:t>in the object string of the pattern (position is relative to zero)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/>
              <a:t> if it fails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 lvl="1">
              <a:buNone/>
            </a:pPr>
            <a:r>
              <a:rPr lang="en-US" sz="2400" dirty="0" err="1">
                <a:latin typeface="Courier New" pitchFamily="49" charset="0"/>
              </a:rPr>
              <a:t>var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</a:rPr>
              <a:t>str</a:t>
            </a:r>
            <a:r>
              <a:rPr lang="en-US" sz="2400" dirty="0">
                <a:latin typeface="Courier New" pitchFamily="49" charset="0"/>
              </a:rPr>
              <a:t> = "</a:t>
            </a:r>
            <a:r>
              <a:rPr lang="en-US" sz="2400" dirty="0" err="1">
                <a:latin typeface="Courier New" pitchFamily="49" charset="0"/>
              </a:rPr>
              <a:t>Gluckenheimer</a:t>
            </a:r>
            <a:r>
              <a:rPr lang="en-US" sz="2400" dirty="0">
                <a:latin typeface="Courier New" pitchFamily="49" charset="0"/>
              </a:rPr>
              <a:t>";</a:t>
            </a:r>
          </a:p>
          <a:p>
            <a:pPr lvl="1">
              <a:buNone/>
            </a:pPr>
            <a:r>
              <a:rPr lang="en-US" sz="2400" dirty="0" err="1">
                <a:latin typeface="Courier New" pitchFamily="49" charset="0"/>
              </a:rPr>
              <a:t>var</a:t>
            </a:r>
            <a:r>
              <a:rPr lang="en-US" sz="2400" dirty="0">
                <a:latin typeface="Courier New" pitchFamily="49" charset="0"/>
              </a:rPr>
              <a:t> position = </a:t>
            </a:r>
            <a:r>
              <a:rPr lang="en-US" sz="2400" dirty="0" err="1">
                <a:latin typeface="Courier New" pitchFamily="49" charset="0"/>
              </a:rPr>
              <a:t>str.search</a:t>
            </a:r>
            <a:r>
              <a:rPr lang="en-US" sz="2400" dirty="0">
                <a:latin typeface="Courier New" pitchFamily="49" charset="0"/>
              </a:rPr>
              <a:t>(/n/);  </a:t>
            </a:r>
          </a:p>
          <a:p>
            <a:pPr lvl="1">
              <a:buNone/>
            </a:pPr>
            <a:r>
              <a:rPr lang="en-US" sz="2400" dirty="0">
                <a:latin typeface="Courier New" pitchFamily="49" charset="0"/>
              </a:rPr>
              <a:t>/* position is now 6 */</a:t>
            </a:r>
          </a:p>
          <a:p>
            <a:endParaRPr lang="en-US" sz="2800" dirty="0">
              <a:latin typeface="Courier New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12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Pattern Matching Methods of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fontScale="92500" lnSpcReduction="10000"/>
          </a:bodyPr>
          <a:lstStyle/>
          <a:p>
            <a:pPr marL="0" lvl="1" indent="0">
              <a:buNone/>
            </a:pPr>
            <a:r>
              <a:rPr lang="en-US" sz="2400" dirty="0"/>
              <a:t>The </a:t>
            </a:r>
            <a:r>
              <a:rPr lang="en-US" sz="2400" b="1" i="1" dirty="0">
                <a:solidFill>
                  <a:srgbClr val="FF0000"/>
                </a:solidFill>
              </a:rPr>
              <a:t>replace method </a:t>
            </a:r>
            <a:r>
              <a:rPr lang="en-US" sz="2400" dirty="0"/>
              <a:t>finds a substring that matches the pattern and replaces it with the string </a:t>
            </a:r>
          </a:p>
          <a:p>
            <a:pPr marL="0" lvl="1" indent="0">
              <a:buNone/>
            </a:pPr>
            <a:endParaRPr lang="en-US" sz="2400" dirty="0"/>
          </a:p>
          <a:p>
            <a:pPr marL="0" lvl="1" indent="0">
              <a:buNone/>
            </a:pPr>
            <a:r>
              <a:rPr lang="en-US" sz="2400" dirty="0"/>
              <a:t>Syntax:</a:t>
            </a:r>
          </a:p>
          <a:p>
            <a:pPr algn="ctr"/>
            <a:r>
              <a:rPr lang="en-US" dirty="0">
                <a:latin typeface="Courier New" pitchFamily="49" charset="0"/>
              </a:rPr>
              <a:t>replace(</a:t>
            </a:r>
            <a:r>
              <a:rPr lang="en-US" dirty="0"/>
              <a:t>pattern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/>
              <a:t>string</a:t>
            </a:r>
            <a:r>
              <a:rPr lang="en-US" dirty="0">
                <a:latin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</a:endParaRPr>
          </a:p>
          <a:p>
            <a:r>
              <a:rPr lang="en-US" dirty="0">
                <a:latin typeface="Courier New" pitchFamily="49" charset="0"/>
              </a:rPr>
              <a:t>g</a:t>
            </a:r>
            <a:r>
              <a:rPr lang="en-US" dirty="0"/>
              <a:t> modifier can be used – done for every match in the string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 lvl="1">
              <a:buNone/>
            </a:pPr>
            <a:r>
              <a:rPr lang="en-US" sz="2400" dirty="0"/>
              <a:t>   </a:t>
            </a:r>
            <a:r>
              <a:rPr lang="en-US" sz="2400" dirty="0" err="1">
                <a:latin typeface="Courier New" pitchFamily="49" charset="0"/>
              </a:rPr>
              <a:t>var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</a:rPr>
              <a:t>str</a:t>
            </a:r>
            <a:r>
              <a:rPr lang="en-US" sz="2400" dirty="0">
                <a:latin typeface="Courier New" pitchFamily="49" charset="0"/>
              </a:rPr>
              <a:t> = "Some rabbits are rabid";</a:t>
            </a:r>
          </a:p>
          <a:p>
            <a:pPr lvl="1">
              <a:buNone/>
            </a:pP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</a:rPr>
              <a:t>str</a:t>
            </a:r>
            <a:r>
              <a:rPr lang="en-US" sz="2400" dirty="0">
                <a:latin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</a:rPr>
              <a:t>str.replace</a:t>
            </a:r>
            <a:r>
              <a:rPr lang="en-US" sz="2400" dirty="0">
                <a:latin typeface="Courier New" pitchFamily="49" charset="0"/>
              </a:rPr>
              <a:t>(/</a:t>
            </a:r>
            <a:r>
              <a:rPr lang="en-US" sz="2400" dirty="0" err="1">
                <a:latin typeface="Courier New" pitchFamily="49" charset="0"/>
              </a:rPr>
              <a:t>rab</a:t>
            </a:r>
            <a:r>
              <a:rPr lang="en-US" sz="2400" dirty="0">
                <a:latin typeface="Courier New" pitchFamily="49" charset="0"/>
              </a:rPr>
              <a:t>/g, "</a:t>
            </a:r>
            <a:r>
              <a:rPr lang="en-US" sz="2400" dirty="0" err="1">
                <a:latin typeface="Courier New" pitchFamily="49" charset="0"/>
              </a:rPr>
              <a:t>tim</a:t>
            </a:r>
            <a:r>
              <a:rPr lang="en-US" sz="2400" dirty="0">
                <a:latin typeface="Courier New" pitchFamily="49" charset="0"/>
              </a:rPr>
              <a:t>");</a:t>
            </a:r>
            <a:endParaRPr lang="en-US" sz="2400" dirty="0"/>
          </a:p>
          <a:p>
            <a:pPr lvl="1">
              <a:buNone/>
            </a:pPr>
            <a:endParaRPr lang="en-US" sz="2400" dirty="0"/>
          </a:p>
          <a:p>
            <a:pPr lvl="1">
              <a:buNone/>
            </a:pPr>
            <a:r>
              <a:rPr lang="en-US" sz="2400" dirty="0"/>
              <a:t>   </a:t>
            </a:r>
            <a:r>
              <a:rPr lang="en-US" sz="2400" dirty="0" err="1">
                <a:latin typeface="Courier New" pitchFamily="49" charset="0"/>
              </a:rPr>
              <a:t>str</a:t>
            </a:r>
            <a:r>
              <a:rPr lang="en-US" sz="2400" dirty="0"/>
              <a:t> is now </a:t>
            </a:r>
            <a:r>
              <a:rPr lang="en-US" sz="2400" dirty="0">
                <a:latin typeface="Courier New" pitchFamily="49" charset="0"/>
              </a:rPr>
              <a:t>"Some </a:t>
            </a:r>
            <a:r>
              <a:rPr lang="en-US" sz="2400" dirty="0" err="1">
                <a:latin typeface="Courier New" pitchFamily="49" charset="0"/>
              </a:rPr>
              <a:t>timbits</a:t>
            </a:r>
            <a:r>
              <a:rPr lang="en-US" sz="2400" dirty="0">
                <a:latin typeface="Courier New" pitchFamily="49" charset="0"/>
              </a:rPr>
              <a:t> are timid"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46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Pattern Matching Methods of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648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</a:t>
            </a:r>
            <a:r>
              <a:rPr lang="en-US" b="1" i="1" dirty="0">
                <a:solidFill>
                  <a:srgbClr val="FF0000"/>
                </a:solidFill>
              </a:rPr>
              <a:t>match method </a:t>
            </a:r>
            <a:r>
              <a:rPr lang="en-US" dirty="0"/>
              <a:t>is the most general pattern-matching method</a:t>
            </a:r>
          </a:p>
          <a:p>
            <a:endParaRPr lang="en-US" dirty="0"/>
          </a:p>
          <a:p>
            <a:r>
              <a:rPr lang="en-US" dirty="0"/>
              <a:t>Syntax:</a:t>
            </a:r>
          </a:p>
          <a:p>
            <a:pPr algn="ctr"/>
            <a:r>
              <a:rPr lang="en-US" sz="2800" dirty="0">
                <a:latin typeface="Courier New" pitchFamily="49" charset="0"/>
              </a:rPr>
              <a:t>match(</a:t>
            </a:r>
            <a:r>
              <a:rPr lang="en-US" dirty="0"/>
              <a:t>pattern</a:t>
            </a:r>
            <a:r>
              <a:rPr lang="en-US" sz="2800" dirty="0">
                <a:latin typeface="Courier New" pitchFamily="49" charset="0"/>
              </a:rPr>
              <a:t>)</a:t>
            </a:r>
          </a:p>
          <a:p>
            <a:endParaRPr lang="en-US" dirty="0"/>
          </a:p>
          <a:p>
            <a:r>
              <a:rPr lang="en-US" dirty="0"/>
              <a:t>It </a:t>
            </a:r>
            <a:r>
              <a:rPr lang="en-US" b="1" dirty="0"/>
              <a:t>returns an array of results </a:t>
            </a:r>
            <a:r>
              <a:rPr lang="en-US" dirty="0"/>
              <a:t>of the pattern-matching operation</a:t>
            </a:r>
          </a:p>
          <a:p>
            <a:endParaRPr lang="en-US" dirty="0"/>
          </a:p>
          <a:p>
            <a:r>
              <a:rPr lang="en-US" dirty="0"/>
              <a:t>With the </a:t>
            </a:r>
            <a:r>
              <a:rPr lang="en-US" sz="2600" dirty="0">
                <a:latin typeface="Courier New" pitchFamily="49" charset="0"/>
              </a:rPr>
              <a:t>g</a:t>
            </a:r>
            <a:r>
              <a:rPr lang="en-US" dirty="0"/>
              <a:t> modifier, it returns an array of the substrings that matched</a:t>
            </a:r>
          </a:p>
          <a:p>
            <a:endParaRPr lang="en-US" dirty="0"/>
          </a:p>
          <a:p>
            <a:r>
              <a:rPr lang="en-US" dirty="0"/>
              <a:t>Without the </a:t>
            </a:r>
            <a:r>
              <a:rPr lang="en-US" sz="2600" dirty="0">
                <a:latin typeface="Courier New" pitchFamily="49" charset="0"/>
              </a:rPr>
              <a:t>g</a:t>
            </a:r>
            <a:r>
              <a:rPr lang="en-US" dirty="0"/>
              <a:t> modifier, first element of the returned array has the matched substring, the other elements have the values of </a:t>
            </a:r>
            <a:r>
              <a:rPr lang="en-US" sz="2600" dirty="0">
                <a:latin typeface="Courier New" pitchFamily="49" charset="0"/>
              </a:rPr>
              <a:t>$1</a:t>
            </a:r>
            <a:r>
              <a:rPr lang="en-US" dirty="0"/>
              <a:t>, 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73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Pattern Matching Methods of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/>
          </a:bodyPr>
          <a:lstStyle/>
          <a:p>
            <a:pPr indent="-285750"/>
            <a:r>
              <a:rPr lang="en-US" dirty="0"/>
              <a:t>Match method example:</a:t>
            </a:r>
            <a:br>
              <a:rPr lang="en-US" dirty="0"/>
            </a:br>
            <a:endParaRPr lang="en-US" dirty="0"/>
          </a:p>
          <a:p>
            <a:pPr indent="-285750"/>
            <a:r>
              <a:rPr lang="en-US" dirty="0" err="1">
                <a:latin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</a:rPr>
              <a:t> = "My 3 kings beat your 2 aces";</a:t>
            </a:r>
            <a:br>
              <a:rPr lang="en-US" dirty="0">
                <a:latin typeface="Courier New" pitchFamily="49" charset="0"/>
              </a:rPr>
            </a:br>
            <a:r>
              <a:rPr lang="en-US" dirty="0" err="1">
                <a:latin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</a:rPr>
              <a:t> matches = </a:t>
            </a:r>
            <a:r>
              <a:rPr lang="en-US" dirty="0" err="1">
                <a:latin typeface="Courier New" pitchFamily="49" charset="0"/>
              </a:rPr>
              <a:t>str.match</a:t>
            </a:r>
            <a:r>
              <a:rPr lang="en-US" dirty="0">
                <a:latin typeface="Courier New" pitchFamily="49" charset="0"/>
              </a:rPr>
              <a:t>(/[ab]/g);</a:t>
            </a:r>
            <a:br>
              <a:rPr lang="en-US" dirty="0">
                <a:latin typeface="Courier New" pitchFamily="49" charset="0"/>
              </a:rPr>
            </a:br>
            <a:br>
              <a:rPr lang="en-US" dirty="0">
                <a:latin typeface="Courier New" pitchFamily="49" charset="0"/>
              </a:rPr>
            </a:br>
            <a:r>
              <a:rPr lang="en-US" dirty="0">
                <a:latin typeface="Courier New" pitchFamily="49" charset="0"/>
              </a:rPr>
              <a:t>matches</a:t>
            </a:r>
            <a:r>
              <a:rPr lang="en-US" dirty="0"/>
              <a:t> is set to </a:t>
            </a:r>
            <a:r>
              <a:rPr lang="en-US" dirty="0">
                <a:latin typeface="Courier New" pitchFamily="49" charset="0"/>
              </a:rPr>
              <a:t>["b", "a", "a"]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276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Pattern Matching Methods of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Another useful method is </a:t>
            </a:r>
            <a:r>
              <a:rPr lang="en-US" b="1" i="1" dirty="0">
                <a:solidFill>
                  <a:srgbClr val="FF0000"/>
                </a:solidFill>
              </a:rPr>
              <a:t>split</a:t>
            </a:r>
            <a:r>
              <a:rPr lang="en-US" dirty="0"/>
              <a:t>, which divides a String into an array of substrings</a:t>
            </a:r>
          </a:p>
          <a:p>
            <a:endParaRPr lang="en-US" dirty="0"/>
          </a:p>
          <a:p>
            <a:r>
              <a:rPr lang="en-US" dirty="0"/>
              <a:t>Syntax:</a:t>
            </a:r>
          </a:p>
          <a:p>
            <a:r>
              <a:rPr lang="en-US" dirty="0">
                <a:latin typeface="Courier New" pitchFamily="49" charset="0"/>
              </a:rPr>
              <a:t>split(</a:t>
            </a:r>
            <a:r>
              <a:rPr lang="en-US" dirty="0"/>
              <a:t>parameter</a:t>
            </a:r>
            <a:r>
              <a:rPr lang="en-US" dirty="0">
                <a:latin typeface="Courier New" pitchFamily="49" charset="0"/>
              </a:rPr>
              <a:t>)</a:t>
            </a:r>
            <a:endParaRPr lang="en-US" dirty="0"/>
          </a:p>
          <a:p>
            <a:endParaRPr lang="en-US" sz="2400" dirty="0">
              <a:latin typeface="Courier New" pitchFamily="49" charset="0"/>
            </a:endParaRPr>
          </a:p>
          <a:p>
            <a:r>
              <a:rPr lang="en-US" dirty="0"/>
              <a:t>The parameter is a character or regular expression that is used as a separator (so </a:t>
            </a:r>
            <a:r>
              <a:rPr lang="en-US" sz="2400" dirty="0">
                <a:latin typeface="Courier New" pitchFamily="49" charset="0"/>
              </a:rPr>
              <a:t>","</a:t>
            </a:r>
            <a:r>
              <a:rPr lang="en-US" sz="2400" dirty="0"/>
              <a:t> and  </a:t>
            </a:r>
            <a:r>
              <a:rPr lang="en-US" sz="2400" dirty="0">
                <a:latin typeface="Courier New" pitchFamily="49" charset="0"/>
              </a:rPr>
              <a:t>/,/</a:t>
            </a:r>
            <a:r>
              <a:rPr lang="en-US" sz="2400" dirty="0"/>
              <a:t> both work)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"How are you?";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str.split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 "); </a:t>
            </a:r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en-US" dirty="0"/>
              <a:t> will then contain the following values:</a:t>
            </a:r>
          </a:p>
          <a:p>
            <a:r>
              <a:rPr lang="en-US" dirty="0">
                <a:latin typeface="Courier New" pitchFamily="49" charset="0"/>
              </a:rPr>
              <a:t>["How", "are", "you?"]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90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RegExp</a:t>
            </a:r>
            <a:r>
              <a:rPr lang="en-US" dirty="0"/>
              <a:t> object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/>
          <a:lstStyle/>
          <a:p>
            <a:r>
              <a:rPr lang="en-US" dirty="0"/>
              <a:t>Another way of pattern matching in JavaScript is using the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RegExp</a:t>
            </a:r>
            <a:r>
              <a:rPr lang="en-US" b="1" dirty="0">
                <a:solidFill>
                  <a:srgbClr val="FF0000"/>
                </a:solidFill>
              </a:rPr>
              <a:t> object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RegExp</a:t>
            </a:r>
            <a:r>
              <a:rPr lang="en-US" dirty="0"/>
              <a:t> object is used to store the regular expression</a:t>
            </a:r>
          </a:p>
          <a:p>
            <a:endParaRPr lang="en-US" dirty="0"/>
          </a:p>
          <a:p>
            <a:pPr lvl="0"/>
            <a:r>
              <a:rPr lang="en-US" dirty="0"/>
              <a:t>Declaring 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RegExp</a:t>
            </a:r>
            <a:r>
              <a:rPr lang="en-US" dirty="0"/>
              <a:t> object: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new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RegExp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("\\w*");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Or assign a pattern</a:t>
            </a:r>
            <a:br>
              <a:rPr lang="en-US" dirty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regex = /\w*/;</a:t>
            </a: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105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Syntactic Characteristics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Semicolons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indicate an end of a statement.</a:t>
            </a:r>
          </a:p>
          <a:p>
            <a:endParaRPr lang="en-US" dirty="0"/>
          </a:p>
          <a:p>
            <a:r>
              <a:rPr lang="en-US" dirty="0"/>
              <a:t>They are "somewhat" optional</a:t>
            </a:r>
          </a:p>
          <a:p>
            <a:endParaRPr lang="en-US" dirty="0"/>
          </a:p>
          <a:p>
            <a:r>
              <a:rPr lang="en-US" dirty="0"/>
              <a:t>Problem: when the end of the line can be the end of a statement – JavaScript puts a semicolon here</a:t>
            </a:r>
          </a:p>
          <a:p>
            <a:r>
              <a:rPr lang="en-US" b="1" dirty="0"/>
              <a:t>(this may not be what you want)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926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the </a:t>
            </a:r>
            <a:r>
              <a:rPr lang="en-US" dirty="0" err="1"/>
              <a:t>RegExp</a:t>
            </a:r>
            <a:r>
              <a:rPr lang="en-US" dirty="0"/>
              <a:t> Object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dirty="0"/>
              <a:t>Once the </a:t>
            </a:r>
            <a:r>
              <a:rPr lang="en-US" dirty="0" err="1"/>
              <a:t>RegExp</a:t>
            </a:r>
            <a:r>
              <a:rPr lang="en-US" dirty="0"/>
              <a:t> object is defined, we can search for patterns using one of 2 methods:</a:t>
            </a:r>
          </a:p>
          <a:p>
            <a:pPr lvl="0"/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test() </a:t>
            </a:r>
            <a:r>
              <a:rPr lang="en-US" b="1" dirty="0">
                <a:solidFill>
                  <a:srgbClr val="FF0000"/>
                </a:solidFill>
              </a:rPr>
              <a:t>method </a:t>
            </a:r>
            <a:r>
              <a:rPr lang="en-US" dirty="0"/>
              <a:t>searches a string for a specified value and returns true or false, e.g.: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regex.test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("some string to search"))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exec()</a:t>
            </a:r>
            <a:r>
              <a:rPr lang="en-US" b="1" dirty="0">
                <a:solidFill>
                  <a:srgbClr val="FF0000"/>
                </a:solidFill>
              </a:rPr>
              <a:t> method </a:t>
            </a:r>
            <a:r>
              <a:rPr lang="en-US" dirty="0"/>
              <a:t>searches a string for a specified value, e.g.: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regex.exec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("some string to search")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13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nsolas" panose="020B0609020204030204" pitchFamily="49" charset="0"/>
              </a:rPr>
              <a:t>Pattern matching example:</a:t>
            </a:r>
          </a:p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forms_check.html </a:t>
            </a:r>
            <a:r>
              <a:rPr lang="en-US" dirty="0">
                <a:cs typeface="Calibri" panose="020F0502020204030204" pitchFamily="34" charset="0"/>
                <a:hlinkClick r:id="rId3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forms_check.js </a:t>
            </a:r>
            <a:r>
              <a:rPr lang="en-US" dirty="0">
                <a:cs typeface="Calibri" panose="020F0502020204030204" pitchFamily="34" charset="0"/>
                <a:hlinkClick r:id="rId4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60559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105400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JavaScript is a scripting language that can be embedded in 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Main uses for JavaScript are input validation, communication, page updates, and implementing functionality of the HTML5 canvas element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JavaScript can store five different primitive data types as well as objects, arrays, and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HTML can be output using the write method of the document 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User input can be done via alert, confirm, or prompt dialog boxes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JavaScript objects can contain multiple properties which may be added dynamically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JavaScript is dynamically typed and uses call-by-value to pass function parameters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Regular expressions are a sequence of special characters used for denoting a pattern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JavaScript, we can search for patterns using methods of String or using the </a:t>
            </a:r>
            <a:r>
              <a:rPr lang="en-US" dirty="0" err="1"/>
              <a:t>RegExp</a:t>
            </a:r>
            <a:r>
              <a:rPr lang="en-US" dirty="0"/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133706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MyTheme2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MyTheme2</Template>
  <TotalTime>3110</TotalTime>
  <Words>4827</Words>
  <Application>Microsoft Office PowerPoint</Application>
  <PresentationFormat>On-screen Show (4:3)</PresentationFormat>
  <Paragraphs>873</Paragraphs>
  <Slides>92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92</vt:i4>
      </vt:variant>
    </vt:vector>
  </HeadingPairs>
  <TitlesOfParts>
    <vt:vector size="101" baseType="lpstr">
      <vt:lpstr>Arial</vt:lpstr>
      <vt:lpstr>Calibri</vt:lpstr>
      <vt:lpstr>Consolas</vt:lpstr>
      <vt:lpstr>Courier New</vt:lpstr>
      <vt:lpstr>Helvetica</vt:lpstr>
      <vt:lpstr>Times New Roman</vt:lpstr>
      <vt:lpstr>Wingdings</vt:lpstr>
      <vt:lpstr>MyTheme2</vt:lpstr>
      <vt:lpstr>Blends</vt:lpstr>
      <vt:lpstr>JavaScript Basics</vt:lpstr>
      <vt:lpstr>Objectives</vt:lpstr>
      <vt:lpstr>JavaScript Overview and Basics</vt:lpstr>
      <vt:lpstr>Overview of JavaScript</vt:lpstr>
      <vt:lpstr>History of JavaScript</vt:lpstr>
      <vt:lpstr>General Syntactic Characteristics</vt:lpstr>
      <vt:lpstr>Language Basics</vt:lpstr>
      <vt:lpstr>Language Basics</vt:lpstr>
      <vt:lpstr>General Syntactic Characteristics</vt:lpstr>
      <vt:lpstr>General Syntactic Characteristics</vt:lpstr>
      <vt:lpstr>Storing and Manipulating Data</vt:lpstr>
      <vt:lpstr>Primitives and Variables</vt:lpstr>
      <vt:lpstr>Primitives and Variables</vt:lpstr>
      <vt:lpstr>Data Types</vt:lpstr>
      <vt:lpstr>Data Types</vt:lpstr>
      <vt:lpstr>Object Orientation and JavaScript</vt:lpstr>
      <vt:lpstr>Wrapper Objects</vt:lpstr>
      <vt:lpstr>Primitives and Variables</vt:lpstr>
      <vt:lpstr>Operations and Expressions</vt:lpstr>
      <vt:lpstr>Operations and Expressions</vt:lpstr>
      <vt:lpstr>Operations and Expressions</vt:lpstr>
      <vt:lpstr>Operations and Expressions</vt:lpstr>
      <vt:lpstr>Operations and Expressions</vt:lpstr>
      <vt:lpstr>Input and Output</vt:lpstr>
      <vt:lpstr>Input and Output</vt:lpstr>
      <vt:lpstr>Examples</vt:lpstr>
      <vt:lpstr>Debugging JavaScript</vt:lpstr>
      <vt:lpstr>Input and Output</vt:lpstr>
      <vt:lpstr>Window I/O</vt:lpstr>
      <vt:lpstr>Window I/O (continued)</vt:lpstr>
      <vt:lpstr>Examples</vt:lpstr>
      <vt:lpstr>Useful Objects and Operators</vt:lpstr>
      <vt:lpstr>Accessing Object Methods and Properties</vt:lpstr>
      <vt:lpstr>String properties and methods</vt:lpstr>
      <vt:lpstr>The Date Object</vt:lpstr>
      <vt:lpstr>Examples</vt:lpstr>
      <vt:lpstr>The typeof operator</vt:lpstr>
      <vt:lpstr>Changing the Flow of Control</vt:lpstr>
      <vt:lpstr>Changing Flow of Control</vt:lpstr>
      <vt:lpstr>Logical Expressions</vt:lpstr>
      <vt:lpstr>Logical Expressions</vt:lpstr>
      <vt:lpstr>Logical Expressions</vt:lpstr>
      <vt:lpstr>Logical Expressions</vt:lpstr>
      <vt:lpstr>Selection Statements</vt:lpstr>
      <vt:lpstr>Switch</vt:lpstr>
      <vt:lpstr>Switch</vt:lpstr>
      <vt:lpstr>Examples</vt:lpstr>
      <vt:lpstr>Loop Statements</vt:lpstr>
      <vt:lpstr>Loop Statements</vt:lpstr>
      <vt:lpstr>Using Objects</vt:lpstr>
      <vt:lpstr>Object Creation and Modification</vt:lpstr>
      <vt:lpstr>Object Creation and Modification</vt:lpstr>
      <vt:lpstr>Object Creation and Modification</vt:lpstr>
      <vt:lpstr>Iterator</vt:lpstr>
      <vt:lpstr>Arrays</vt:lpstr>
      <vt:lpstr>Arrays</vt:lpstr>
      <vt:lpstr>Arrays</vt:lpstr>
      <vt:lpstr>Array Methods</vt:lpstr>
      <vt:lpstr>Array Methods (cont.)</vt:lpstr>
      <vt:lpstr>Examples</vt:lpstr>
      <vt:lpstr>Functions</vt:lpstr>
      <vt:lpstr>Functions</vt:lpstr>
      <vt:lpstr>Functions</vt:lpstr>
      <vt:lpstr>Functions and Variables</vt:lpstr>
      <vt:lpstr>Function parameters</vt:lpstr>
      <vt:lpstr>Function parameters</vt:lpstr>
      <vt:lpstr>Function parameters</vt:lpstr>
      <vt:lpstr>Examples</vt:lpstr>
      <vt:lpstr>Constructors</vt:lpstr>
      <vt:lpstr>Constructors</vt:lpstr>
      <vt:lpstr>Constructors</vt:lpstr>
      <vt:lpstr>Pattern Matching</vt:lpstr>
      <vt:lpstr>Pattern Matching</vt:lpstr>
      <vt:lpstr>Pattern Matching</vt:lpstr>
      <vt:lpstr>Pattern Matching</vt:lpstr>
      <vt:lpstr>Character classes</vt:lpstr>
      <vt:lpstr>Predefined character classes</vt:lpstr>
      <vt:lpstr>Character classes – Quantifiers</vt:lpstr>
      <vt:lpstr>Pattern matching – Quantifiers</vt:lpstr>
      <vt:lpstr>Pattern matching – Anchors</vt:lpstr>
      <vt:lpstr>Pattern matching – Grouping</vt:lpstr>
      <vt:lpstr>Pattern Matching – Alternation </vt:lpstr>
      <vt:lpstr>Pattern modifiers</vt:lpstr>
      <vt:lpstr>Pattern Matching</vt:lpstr>
      <vt:lpstr>Other Pattern Matching Methods of String</vt:lpstr>
      <vt:lpstr>Other Pattern Matching Methods of String</vt:lpstr>
      <vt:lpstr>Other Pattern Matching Methods of String</vt:lpstr>
      <vt:lpstr>Other Pattern Matching Methods of String</vt:lpstr>
      <vt:lpstr>The RegExp object </vt:lpstr>
      <vt:lpstr>Methods of the RegExp Object</vt:lpstr>
      <vt:lpstr>Examples</vt:lpstr>
      <vt:lpstr>Summary</vt:lpstr>
    </vt:vector>
  </TitlesOfParts>
  <Company>Lewis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</dc:title>
  <dc:creator>szczurpi</dc:creator>
  <cp:lastModifiedBy>Eric Pogue</cp:lastModifiedBy>
  <cp:revision>746</cp:revision>
  <dcterms:created xsi:type="dcterms:W3CDTF">2012-08-28T17:16:18Z</dcterms:created>
  <dcterms:modified xsi:type="dcterms:W3CDTF">2017-09-25T17:29:11Z</dcterms:modified>
</cp:coreProperties>
</file>