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4"/>
  </p:notesMasterIdLst>
  <p:sldIdLst>
    <p:sldId id="381" r:id="rId5"/>
    <p:sldId id="466" r:id="rId6"/>
    <p:sldId id="289" r:id="rId7"/>
    <p:sldId id="506" r:id="rId8"/>
    <p:sldId id="502" r:id="rId9"/>
    <p:sldId id="457" r:id="rId10"/>
    <p:sldId id="501" r:id="rId11"/>
    <p:sldId id="503" r:id="rId12"/>
    <p:sldId id="504" r:id="rId13"/>
    <p:sldId id="505" r:id="rId14"/>
    <p:sldId id="507" r:id="rId15"/>
    <p:sldId id="467" r:id="rId16"/>
    <p:sldId id="509" r:id="rId17"/>
    <p:sldId id="470" r:id="rId18"/>
    <p:sldId id="481" r:id="rId19"/>
    <p:sldId id="510" r:id="rId20"/>
    <p:sldId id="511" r:id="rId21"/>
    <p:sldId id="512" r:id="rId22"/>
    <p:sldId id="513" r:id="rId23"/>
    <p:sldId id="515" r:id="rId24"/>
    <p:sldId id="516" r:id="rId25"/>
    <p:sldId id="517" r:id="rId26"/>
    <p:sldId id="475" r:id="rId27"/>
    <p:sldId id="514" r:id="rId28"/>
    <p:sldId id="518" r:id="rId29"/>
    <p:sldId id="520" r:id="rId30"/>
    <p:sldId id="521" r:id="rId31"/>
    <p:sldId id="497" r:id="rId32"/>
    <p:sldId id="490" r:id="rId33"/>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0048" autoAdjust="0"/>
  </p:normalViewPr>
  <p:slideViewPr>
    <p:cSldViewPr snapToGrid="0">
      <p:cViewPr varScale="1">
        <p:scale>
          <a:sx n="120" d="100"/>
          <a:sy n="120" d="100"/>
        </p:scale>
        <p:origin x="1728" y="72"/>
      </p:cViewPr>
      <p:guideLst/>
    </p:cSldViewPr>
  </p:slideViewPr>
  <p:outlineViewPr>
    <p:cViewPr>
      <p:scale>
        <a:sx n="33" d="100"/>
        <a:sy n="33" d="100"/>
      </p:scale>
      <p:origin x="0" y="-19888"/>
    </p:cViewPr>
  </p:outlineViewPr>
  <p:notesTextViewPr>
    <p:cViewPr>
      <p:scale>
        <a:sx n="3" d="2"/>
        <a:sy n="3" d="2"/>
      </p:scale>
      <p:origin x="0" y="0"/>
    </p:cViewPr>
  </p:notesTextViewPr>
  <p:notesViewPr>
    <p:cSldViewPr snapToGrid="0">
      <p:cViewPr varScale="1">
        <p:scale>
          <a:sx n="123" d="100"/>
          <a:sy n="123" d="100"/>
        </p:scale>
        <p:origin x="3944"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4/27/2017</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dirty="0"/>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3942271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231244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2803347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4141110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4152035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This time we are primarily focused on using a familiar topic (performance, threading, and prime numbers) to learn a new environment and language. </a:t>
            </a:r>
          </a:p>
          <a:p>
            <a:pPr marL="0" indent="0">
              <a:buNone/>
            </a:pPr>
            <a:endParaRPr lang="en-US" sz="1000" dirty="0"/>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3660043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Once again, this time we are primarily focused on using a familiar topic (performance, threading, and prime numbers) to learn the Visual Studio environment and C# language. </a:t>
            </a:r>
          </a:p>
          <a:p>
            <a:pPr marL="0" indent="0">
              <a:spcBef>
                <a:spcPts val="1800"/>
              </a:spcBef>
              <a:buFont typeface="Wingdings" panose="05000000000000000000" pitchFamily="2" charset="2"/>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dirty="0"/>
          </a:p>
        </p:txBody>
      </p:sp>
    </p:spTree>
    <p:extLst>
      <p:ext uri="{BB962C8B-B14F-4D97-AF65-F5344CB8AC3E}">
        <p14:creationId xmlns:p14="http://schemas.microsoft.com/office/powerpoint/2010/main" val="2153697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800"/>
              </a:spcBef>
              <a:buFont typeface="Wingdings" panose="05000000000000000000" pitchFamily="2" charset="2"/>
              <a:buNone/>
            </a:pPr>
            <a:r>
              <a:rPr lang="en-US" sz="1000" dirty="0"/>
              <a:t>If you are going to adopt an IDE, </a:t>
            </a:r>
            <a:r>
              <a:rPr lang="en-US" sz="1000" u="sng" dirty="0"/>
              <a:t>understand how it works </a:t>
            </a:r>
            <a:r>
              <a:rPr lang="en-US" sz="1000" dirty="0"/>
              <a:t>and embrace it’s preferences whenever possible. </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New Application Wizard’s are great, but not nearly as great as they first appear. You must invest the time to understand their “magic” so that when there is a problem you know where to look. </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u="sng" dirty="0"/>
              <a:t>*Important</a:t>
            </a:r>
            <a:r>
              <a:rPr lang="en-US" sz="1000" dirty="0"/>
              <a:t>: For this week’s assignment you will want to start with File-&gt;New-&gt;Project-&gt;Visual C#-&gt;Console App (.NET Framework)… And name your project “</a:t>
            </a:r>
            <a:r>
              <a:rPr lang="en-US" sz="1000" dirty="0" err="1"/>
              <a:t>FastPrimeCS</a:t>
            </a:r>
            <a:r>
              <a:rPr lang="en-US" sz="1000" dirty="0"/>
              <a:t>”</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Command Line Arguments: Right click “ConsoleApp1”and select Properties-&gt;Debug-&gt;Command line arguments.</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Bracket Formatting: Tools-&gt;Options-&gt;Text Editor-&gt;C#-&gt;Code Style-&gt;Formatting-&gt;New Lines-&gt;Place open brace on new line for types (unmark all)</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Hello World C#:</a:t>
            </a:r>
          </a:p>
          <a:p>
            <a:pPr marL="0" indent="0">
              <a:spcBef>
                <a:spcPts val="1800"/>
              </a:spcBef>
              <a:buFont typeface="Wingdings" panose="05000000000000000000" pitchFamily="2" charset="2"/>
              <a:buNone/>
            </a:pPr>
            <a:r>
              <a:rPr lang="en-US" sz="1000" dirty="0"/>
              <a:t>https://msdn.microsoft.com/en-us/library/aa288463(v=vs.71).aspx</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16237981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800"/>
              </a:spcBef>
              <a:buFont typeface="Wingdings" panose="05000000000000000000" pitchFamily="2" charset="2"/>
              <a:buNone/>
            </a:pPr>
            <a:r>
              <a:rPr lang="en-US" sz="1000" dirty="0"/>
              <a:t>Many Visual Studio languages other that C# (which grew up with .NET) have access to multiple (often competing) class libraries. This can be a substantial challenge as the implementations of similar classes are often not compatible with each other or other elements of their respective libraries. For example, there is at least four competing implementations of  “string” that exists in C++ (C, C++, Windows API, MFC, .NET, etc.).  </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In many cases knowing a library or set of APIs has become more important than a given language.  </a:t>
            </a:r>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3827889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800"/>
              </a:spcBef>
              <a:buFont typeface="Wingdings" panose="05000000000000000000" pitchFamily="2" charset="2"/>
              <a:buNone/>
            </a:pPr>
            <a:r>
              <a:rPr lang="en-US" sz="1000" dirty="0"/>
              <a:t>Shockingly similar code.</a:t>
            </a:r>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3811047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3643638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4206068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 buffered writer or buffered stream efficiently organization reads and writes for optimal disk performance. The danger is that if there is a power failure (or someone accidentally kicks your power strip) you could lose data. It is good to “flush the buffer” at critical times when using a buffered writer on mission critical projects. There is little or no danger in using a buffered reader. </a:t>
            </a:r>
          </a:p>
          <a:p>
            <a:endParaRPr lang="en-US" sz="1000" dirty="0"/>
          </a:p>
          <a:p>
            <a:r>
              <a:rPr lang="en-US" sz="1000" dirty="0"/>
              <a:t>Binary files versus text files. </a:t>
            </a:r>
          </a:p>
          <a:p>
            <a:endParaRPr lang="en-US" sz="1000" dirty="0"/>
          </a:p>
          <a:p>
            <a:r>
              <a:rPr lang="en-US" sz="1000" dirty="0"/>
              <a:t>XML – Text file format for structured data… HTML for data.</a:t>
            </a:r>
          </a:p>
          <a:p>
            <a:r>
              <a:rPr lang="en-US" sz="1000" dirty="0"/>
              <a:t>JSON – “Simplified” text file format for structured data.</a:t>
            </a:r>
          </a:p>
          <a:p>
            <a:r>
              <a:rPr lang="en-US" sz="1000" dirty="0"/>
              <a:t>Binary</a:t>
            </a:r>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78521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800"/>
              </a:spcBef>
              <a:buFont typeface="Wingdings" panose="05000000000000000000" pitchFamily="2" charset="2"/>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946640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800"/>
              </a:spcBef>
              <a:buFont typeface="Wingdings" panose="05000000000000000000" pitchFamily="2" charset="2"/>
              <a:buNone/>
            </a:pPr>
            <a:r>
              <a:rPr lang="en-US" sz="1000" dirty="0"/>
              <a:t>Become comfortable in looking at the online documentation and examples… be aware of “reputable” sources and conflicting documentation.</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.NET </a:t>
            </a:r>
            <a:r>
              <a:rPr lang="en-US" sz="1000" dirty="0" err="1"/>
              <a:t>ArrayList</a:t>
            </a:r>
            <a:r>
              <a:rPr lang="en-US" sz="1000" dirty="0"/>
              <a:t> Thread Safety: Any public static (Shared in Visual Basic) members of this type are thread safe. Any instance members are not guaranteed to be thread safe.</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If you run into threading issues with </a:t>
            </a:r>
            <a:r>
              <a:rPr lang="en-US" sz="1000" dirty="0" err="1"/>
              <a:t>ArrayaList</a:t>
            </a:r>
            <a:r>
              <a:rPr lang="en-US" sz="1000" dirty="0"/>
              <a:t> in your assignment, you will need to switch over to a “</a:t>
            </a:r>
            <a:r>
              <a:rPr lang="en-US" sz="1000" dirty="0" err="1"/>
              <a:t>Concerrent</a:t>
            </a:r>
            <a:r>
              <a:rPr lang="en-US" sz="1000" dirty="0"/>
              <a:t>” collection list “</a:t>
            </a:r>
            <a:r>
              <a:rPr lang="en-US" sz="1000" dirty="0" err="1"/>
              <a:t>ConcurrentQueue</a:t>
            </a:r>
            <a:r>
              <a:rPr lang="en-US" sz="1000" dirty="0"/>
              <a:t>”. </a:t>
            </a:r>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25486728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40530312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err="1"/>
              <a:t>FastPrimeLite</a:t>
            </a:r>
            <a:r>
              <a:rPr lang="en-US" sz="1000" dirty="0"/>
              <a:t>: I don’t want this week’s assignment to be difficult because of finding prime numbers and threading! This is intended to be an exercise in taking some things that we know like finding prime numbers and threading and becoming comfortable with implementing them in Visual Studio and C#. As such, my </a:t>
            </a:r>
            <a:r>
              <a:rPr lang="en-US" sz="1000" dirty="0" err="1"/>
              <a:t>FastPrimeLite</a:t>
            </a:r>
            <a:r>
              <a:rPr lang="en-US" sz="1000" dirty="0"/>
              <a:t> application that I am going to show today is going to be very much like what you will need to do from a logic perspective for this week’s assignment. You should feel free to copy (well type it in yourself, update the variable, and get the syntax correct) the code for you to become familiar with Visual Studio and C# editing, debugging, and updating.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dirty="0"/>
          </a:p>
        </p:txBody>
      </p:sp>
    </p:spTree>
    <p:extLst>
      <p:ext uri="{BB962C8B-B14F-4D97-AF65-F5344CB8AC3E}">
        <p14:creationId xmlns:p14="http://schemas.microsoft.com/office/powerpoint/2010/main" val="5317703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dirty="0"/>
          </a:p>
        </p:txBody>
      </p:sp>
    </p:spTree>
    <p:extLst>
      <p:ext uri="{BB962C8B-B14F-4D97-AF65-F5344CB8AC3E}">
        <p14:creationId xmlns:p14="http://schemas.microsoft.com/office/powerpoint/2010/main" val="4729509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dirty="0"/>
          </a:p>
        </p:txBody>
      </p:sp>
    </p:spTree>
    <p:extLst>
      <p:ext uri="{BB962C8B-B14F-4D97-AF65-F5344CB8AC3E}">
        <p14:creationId xmlns:p14="http://schemas.microsoft.com/office/powerpoint/2010/main" val="1069415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I want you to be focused on learning the C# environment and syntax and not on </a:t>
            </a:r>
            <a:r>
              <a:rPr lang="en-US" sz="1000" dirty="0" err="1"/>
              <a:t>reimplenting</a:t>
            </a:r>
            <a:r>
              <a:rPr lang="en-US" sz="1000" dirty="0"/>
              <a:t> </a:t>
            </a:r>
            <a:r>
              <a:rPr lang="en-US" sz="1000" dirty="0" err="1"/>
              <a:t>FastPrime</a:t>
            </a:r>
            <a:r>
              <a:rPr lang="en-US" sz="1000" dirty="0"/>
              <a:t> to be better. </a:t>
            </a:r>
          </a:p>
          <a:p>
            <a:pPr marL="0" indent="0">
              <a:buNone/>
            </a:pPr>
            <a:r>
              <a:rPr lang="en-US" sz="1000" dirty="0"/>
              <a:t>Your application should be your own; however, you’re welcome and encouraged to copy significant elements of </a:t>
            </a:r>
            <a:r>
              <a:rPr lang="en-US" sz="1000" dirty="0" err="1"/>
              <a:t>FastPrimeLite</a:t>
            </a:r>
            <a:r>
              <a:rPr lang="en-US" sz="1000" dirty="0"/>
              <a:t> in your assignment. You should type it in yourself, change the names of the classes and variables at a minimum, implement the missing features, use at least four threads, and generally enhance the implementation.</a:t>
            </a:r>
          </a:p>
          <a:p>
            <a:pPr marL="0" indent="0">
              <a:buNone/>
            </a:pPr>
            <a:r>
              <a:rPr lang="en-US" sz="1000" dirty="0"/>
              <a:t>The crossed out items are items that will not be implemented if </a:t>
            </a:r>
            <a:r>
              <a:rPr lang="en-US" sz="1000" dirty="0" err="1"/>
              <a:t>FastPrimeLite</a:t>
            </a:r>
            <a:r>
              <a:rPr lang="en-US" sz="1000" dirty="0"/>
              <a:t> but that you will need to implement separately.</a:t>
            </a:r>
          </a:p>
          <a:p>
            <a:pPr marL="0" indent="0">
              <a:buNone/>
            </a:pPr>
            <a:endParaRPr lang="en-US" sz="1000" dirty="0"/>
          </a:p>
          <a:p>
            <a:pPr marL="0" indent="0">
              <a:buNone/>
            </a:pPr>
            <a:r>
              <a:rPr lang="en-US" sz="1000" dirty="0"/>
              <a:t>Please don’t forget the easy things like your name at the top and start/end times, </a:t>
            </a:r>
            <a:r>
              <a:rPr lang="en-US" sz="1000" dirty="0" err="1"/>
              <a:t>etc</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dirty="0"/>
          </a:p>
        </p:txBody>
      </p:sp>
    </p:spTree>
    <p:extLst>
      <p:ext uri="{BB962C8B-B14F-4D97-AF65-F5344CB8AC3E}">
        <p14:creationId xmlns:p14="http://schemas.microsoft.com/office/powerpoint/2010/main" val="3941184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dirty="0"/>
          </a:p>
        </p:txBody>
      </p:sp>
    </p:spTree>
    <p:extLst>
      <p:ext uri="{BB962C8B-B14F-4D97-AF65-F5344CB8AC3E}">
        <p14:creationId xmlns:p14="http://schemas.microsoft.com/office/powerpoint/2010/main" val="40106042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dirty="0"/>
          </a:p>
        </p:txBody>
      </p:sp>
    </p:spTree>
    <p:extLst>
      <p:ext uri="{BB962C8B-B14F-4D97-AF65-F5344CB8AC3E}">
        <p14:creationId xmlns:p14="http://schemas.microsoft.com/office/powerpoint/2010/main" val="3786532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3482009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will utilize mostly Java and C# for our object-oriented programming examples. We may (or may not) do any Python work. Since it is often ‘unnatural’ to show procedural programming examples in Java, C#, or Python, we will implement programs in C to demonstrate procedure programming examples. Let me know if you have a desire to do some Python work… or work in another OOP language. If so, we can likely work something out. </a:t>
            </a:r>
          </a:p>
          <a:p>
            <a:endParaRPr lang="en-US" sz="1000" dirty="0"/>
          </a:p>
          <a:p>
            <a:r>
              <a:rPr lang="en-US" sz="1000" dirty="0"/>
              <a:t>Note that our reluctance to utilize C++ as a OOP learning tool is does not diminish the value of the C++ toolset. However, C++ is generally considered a very powerful set of tools with a  steep learning curve. It’s a very sharp knife… use it carefully. </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1749078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history of Google’s Android and Java is nothing short of a soap opera:</a:t>
            </a:r>
          </a:p>
          <a:p>
            <a:r>
              <a:rPr lang="en-US" sz="1000" dirty="0"/>
              <a:t>http://www.zdnet.com/article/the-real-history-of-java-and-android-as-told-by-google/</a:t>
            </a:r>
          </a:p>
          <a:p>
            <a:endParaRPr lang="en-US" sz="1000" dirty="0"/>
          </a:p>
          <a:p>
            <a:r>
              <a:rPr lang="en-US" sz="1000" dirty="0"/>
              <a:t>Android uses mostly the Java API but does not have the right to use the Java name. Be aware that Software and Legal Protections can be VERY complicated.</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428957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2687333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602259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2756845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4/27/2017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4/27/2017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4/27/2017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4/27/2017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4/27/2017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4/27/2017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4/27/2017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4/27/2017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4/27/2017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dirty="0"/>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NET_Framework"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en.wikipedia.org/wiki/List_of_CLI_language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msdn.microsoft.com/en-us/library/system.io.file(v=vs.110).aspx"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msdn.microsoft.com/en-us/library/6sh2ey19(v=vs.110).aspx"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msdn.microsoft.com/en-us/library/dd267265(v=vs.110).aspx" TargetMode="External"/><Relationship Id="rId4" Type="http://schemas.openxmlformats.org/officeDocument/2006/relationships/hyperlink" Target="https://msdn.microsoft.com/en-us/library/system.collections.arraylist.aspx"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Microsoft_Visual_Studio"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visualstudio.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tiobe.com/tiobe-index/"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Java_(programming_languag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C_Sharp_(programming_languag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NET_Framework"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en.wikipedia.org/wiki/List_of_CLI_languag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6 Session 1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Review this week’s programming Assignment</a:t>
            </a:r>
          </a:p>
          <a:p>
            <a:pPr marL="457200" indent="-457200">
              <a:buFont typeface="+mj-lt"/>
              <a:buAutoNum type="arabicPeriod"/>
            </a:pPr>
            <a:r>
              <a:rPr lang="en-US" sz="2000" dirty="0"/>
              <a:t>Introduce the week’s Learning Objectives</a:t>
            </a:r>
          </a:p>
          <a:p>
            <a:pPr marL="457200" indent="-457200">
              <a:buFont typeface="+mj-lt"/>
              <a:buAutoNum type="arabicPeriod"/>
            </a:pPr>
            <a:r>
              <a:rPr lang="en-US" sz="2000" dirty="0"/>
              <a:t>Topics</a:t>
            </a:r>
          </a:p>
        </p:txBody>
      </p:sp>
    </p:spTree>
    <p:extLst>
      <p:ext uri="{BB962C8B-B14F-4D97-AF65-F5344CB8AC3E}">
        <p14:creationId xmlns:p14="http://schemas.microsoft.com/office/powerpoint/2010/main" val="406333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 And .NET (continued)</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.NET Framework (pronounced dot net) is a software framework developed by Microsoft that runs primarily on Microsoft Windows. It includes a large class library and provides language interoperability (each language can use code written in other languages). Programs written for .NET execute in a software “managed code” environment named Common Language Runtime (CLR). </a:t>
            </a:r>
            <a:r>
              <a:rPr lang="en-US" sz="2000" dirty="0">
                <a:hlinkClick r:id="rId3"/>
              </a:rPr>
              <a:t>[link]</a:t>
            </a:r>
            <a:endParaRPr lang="en-US" sz="2000" dirty="0"/>
          </a:p>
          <a:p>
            <a:r>
              <a:rPr lang="en-US" sz="2000" dirty="0"/>
              <a:t>Implementations for many languages are available for .NET and CLI including Python… but not “real” Java </a:t>
            </a:r>
            <a:r>
              <a:rPr lang="en-US" sz="2000" dirty="0">
                <a:hlinkClick r:id="rId4"/>
              </a:rPr>
              <a:t>[link]</a:t>
            </a:r>
            <a:endParaRPr lang="en-US" sz="2000" dirty="0"/>
          </a:p>
          <a:p>
            <a:r>
              <a:rPr lang="en-US" sz="2000" dirty="0"/>
              <a:t>Provides and object-oriented platform that is language agnostic</a:t>
            </a:r>
          </a:p>
          <a:p>
            <a:r>
              <a:rPr lang="en-US" sz="2000" dirty="0"/>
              <a:t>ASP.NET is the “standard” .NET Web development environment</a:t>
            </a:r>
          </a:p>
          <a:p>
            <a:r>
              <a:rPr lang="en-US" sz="2000" dirty="0"/>
              <a:t>Achieving dominance on Windows desktop, competitive place in cloud (Azure), and XBOX</a:t>
            </a:r>
          </a:p>
          <a:p>
            <a:endParaRPr lang="en-US" sz="2000" dirty="0"/>
          </a:p>
        </p:txBody>
      </p:sp>
    </p:spTree>
    <p:extLst>
      <p:ext uri="{BB962C8B-B14F-4D97-AF65-F5344CB8AC3E}">
        <p14:creationId xmlns:p14="http://schemas.microsoft.com/office/powerpoint/2010/main" val="2479117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Professional Positioning</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Become a professional software developer with depth in on or two areas (i.e. an expert in web application development in Java) and an understanding of several more (i.e. know a little system admin / </a:t>
            </a:r>
            <a:r>
              <a:rPr lang="en-US" sz="2000" dirty="0" err="1"/>
              <a:t>devops</a:t>
            </a:r>
            <a:r>
              <a:rPr lang="en-US" sz="2000" dirty="0"/>
              <a:t> and something about the healthcare industry).</a:t>
            </a:r>
          </a:p>
          <a:p>
            <a:r>
              <a:rPr lang="en-US" sz="2000" dirty="0"/>
              <a:t>Do NOT become the Java expert (only)</a:t>
            </a:r>
          </a:p>
          <a:p>
            <a:r>
              <a:rPr lang="en-US" sz="2000" dirty="0"/>
              <a:t>Languages and environments are tools, you will need to know several and be able to learn more</a:t>
            </a:r>
          </a:p>
          <a:p>
            <a:r>
              <a:rPr lang="en-US" sz="2000" dirty="0"/>
              <a:t>Branch out and play other related roles like business analyst, project manager, team leader, database analyst, product manager, architect, etc. </a:t>
            </a:r>
          </a:p>
          <a:p>
            <a:r>
              <a:rPr lang="en-US" sz="2000" dirty="0"/>
              <a:t>Know something about the domain</a:t>
            </a:r>
          </a:p>
          <a:p>
            <a:r>
              <a:rPr lang="en-US" sz="2000" dirty="0"/>
              <a:t>Get out and see your customers and business partners</a:t>
            </a:r>
          </a:p>
        </p:txBody>
      </p:sp>
    </p:spTree>
    <p:extLst>
      <p:ext uri="{BB962C8B-B14F-4D97-AF65-F5344CB8AC3E}">
        <p14:creationId xmlns:p14="http://schemas.microsoft.com/office/powerpoint/2010/main" val="2169927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6</a:t>
            </a:r>
          </a:p>
          <a:p>
            <a:pPr algn="l"/>
            <a:r>
              <a:rPr lang="en-US" dirty="0"/>
              <a:t>Session: 1</a:t>
            </a:r>
          </a:p>
          <a:p>
            <a:pPr algn="l"/>
            <a:r>
              <a:rPr lang="en-US" dirty="0"/>
              <a:t>Instructor: Eric Pogue</a:t>
            </a:r>
          </a:p>
        </p:txBody>
      </p:sp>
    </p:spTree>
    <p:extLst>
      <p:ext uri="{BB962C8B-B14F-4D97-AF65-F5344CB8AC3E}">
        <p14:creationId xmlns:p14="http://schemas.microsoft.com/office/powerpoint/2010/main" val="1130818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6 Session 2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6" name="Content Placeholder 5"/>
          <p:cNvSpPr>
            <a:spLocks noGrp="1"/>
          </p:cNvSpPr>
          <p:nvPr>
            <p:ph idx="1"/>
          </p:nvPr>
        </p:nvSpPr>
        <p:spPr/>
        <p:txBody>
          <a:bodyPr>
            <a:normAutofit/>
          </a:bodyPr>
          <a:lstStyle/>
          <a:p>
            <a:pPr marL="457200" indent="-457200">
              <a:buFont typeface="+mj-lt"/>
              <a:buAutoNum type="arabicPeriod"/>
            </a:pPr>
            <a:r>
              <a:rPr lang="en-US" sz="2000" dirty="0">
                <a:solidFill>
                  <a:schemeClr val="bg1">
                    <a:lumMod val="65000"/>
                  </a:schemeClr>
                </a:solidFill>
              </a:rPr>
              <a:t>Download and install Visual Studio... And implement Hello World in C#</a:t>
            </a:r>
          </a:p>
          <a:p>
            <a:pPr marL="457200" indent="-457200">
              <a:buFont typeface="+mj-lt"/>
              <a:buAutoNum type="arabicPeriod"/>
            </a:pPr>
            <a:r>
              <a:rPr lang="en-US" sz="2000" dirty="0">
                <a:solidFill>
                  <a:schemeClr val="bg1">
                    <a:lumMod val="65000"/>
                  </a:schemeClr>
                </a:solidFill>
              </a:rPr>
              <a:t>Identify characteristics of Java, Python, and C#</a:t>
            </a:r>
          </a:p>
          <a:p>
            <a:pPr marL="457200" indent="-457200">
              <a:buFont typeface="+mj-lt"/>
              <a:buAutoNum type="arabicPeriod"/>
            </a:pPr>
            <a:r>
              <a:rPr lang="en-US" sz="2000" dirty="0">
                <a:solidFill>
                  <a:schemeClr val="bg1">
                    <a:lumMod val="65000"/>
                  </a:schemeClr>
                </a:solidFill>
              </a:rPr>
              <a:t>Professional positioning </a:t>
            </a:r>
          </a:p>
          <a:p>
            <a:pPr marL="457200" indent="-457200">
              <a:buFont typeface="+mj-lt"/>
              <a:buAutoNum type="arabicPeriod"/>
            </a:pPr>
            <a:r>
              <a:rPr lang="en-US" sz="2000" strike="sngStrike" dirty="0">
                <a:solidFill>
                  <a:schemeClr val="bg1">
                    <a:lumMod val="65000"/>
                  </a:schemeClr>
                </a:solidFill>
              </a:rPr>
              <a:t>Write non-object-oriented programs that use sequence, selection, and repetition </a:t>
            </a:r>
          </a:p>
          <a:p>
            <a:pPr marL="457200" indent="-457200">
              <a:buFont typeface="+mj-lt"/>
              <a:buAutoNum type="arabicPeriod"/>
            </a:pPr>
            <a:r>
              <a:rPr lang="en-US" sz="2000" dirty="0"/>
              <a:t>Use Visual Studio 2017 to define C# classes, complete with properties, methods, and constructors… and much more</a:t>
            </a:r>
          </a:p>
          <a:p>
            <a:pPr marL="457200" indent="-457200">
              <a:buFont typeface="+mj-lt"/>
              <a:buAutoNum type="arabicPeriod"/>
            </a:pPr>
            <a:r>
              <a:rPr lang="en-US" sz="2000" dirty="0"/>
              <a:t>Create classes and objects to carry out the work of your program</a:t>
            </a:r>
          </a:p>
          <a:p>
            <a:pPr marL="457200" indent="-457200">
              <a:buFont typeface="+mj-lt"/>
              <a:buAutoNum type="arabicPeriod"/>
            </a:pPr>
            <a:r>
              <a:rPr lang="en-US" sz="2000" dirty="0"/>
              <a:t>Use inheritance to create a hierarchy of classes that are related to each other</a:t>
            </a:r>
          </a:p>
          <a:p>
            <a:pPr marL="457200" indent="-457200">
              <a:buFont typeface="+mj-lt"/>
              <a:buAutoNum type="arabicPeriod"/>
            </a:pPr>
            <a:r>
              <a:rPr lang="en-US" sz="2000" dirty="0"/>
              <a:t>Use </a:t>
            </a:r>
            <a:r>
              <a:rPr lang="en-US" sz="2000" dirty="0" err="1"/>
              <a:t>.Net</a:t>
            </a:r>
            <a:r>
              <a:rPr lang="en-US" sz="2000" dirty="0"/>
              <a:t> (C#) built-in text file objects to create and read text files</a:t>
            </a:r>
          </a:p>
          <a:p>
            <a:pPr marL="457200" indent="-457200">
              <a:buFont typeface="+mj-lt"/>
              <a:buAutoNum type="arabicPeriod"/>
            </a:pPr>
            <a:r>
              <a:rPr lang="en-US" sz="2000" dirty="0"/>
              <a:t>Work with </a:t>
            </a:r>
            <a:r>
              <a:rPr lang="en-US" sz="2000" dirty="0" err="1"/>
              <a:t>.Net</a:t>
            </a:r>
            <a:r>
              <a:rPr lang="en-US" sz="2000" dirty="0"/>
              <a:t> (C#) lists</a:t>
            </a:r>
          </a:p>
          <a:p>
            <a:pPr marL="457200" indent="-457200">
              <a:buFont typeface="+mj-lt"/>
              <a:buAutoNum type="arabicPeriod"/>
            </a:pPr>
            <a:r>
              <a:rPr lang="en-US" sz="2000" dirty="0"/>
              <a:t>Deal with a list of related objects polymorphically</a:t>
            </a:r>
          </a:p>
          <a:p>
            <a:endParaRPr lang="en-US" sz="2000" dirty="0"/>
          </a:p>
        </p:txBody>
      </p:sp>
    </p:spTree>
    <p:extLst>
      <p:ext uri="{BB962C8B-B14F-4D97-AF65-F5344CB8AC3E}">
        <p14:creationId xmlns:p14="http://schemas.microsoft.com/office/powerpoint/2010/main" val="284483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But First… </a:t>
            </a:r>
            <a:r>
              <a:rPr lang="en-US" sz="3600" dirty="0" err="1"/>
              <a:t>FastPrime</a:t>
            </a:r>
            <a:r>
              <a:rPr lang="en-US" sz="3600" dirty="0"/>
              <a:t> C#</a:t>
            </a:r>
          </a:p>
        </p:txBody>
      </p:sp>
      <p:sp>
        <p:nvSpPr>
          <p:cNvPr id="3" name="Content Placeholder 2"/>
          <p:cNvSpPr>
            <a:spLocks noGrp="1"/>
          </p:cNvSpPr>
          <p:nvPr>
            <p:ph idx="1"/>
          </p:nvPr>
        </p:nvSpPr>
        <p:spPr>
          <a:xfrm>
            <a:off x="838199" y="1549178"/>
            <a:ext cx="10453578" cy="4783519"/>
          </a:xfrm>
        </p:spPr>
        <p:txBody>
          <a:bodyPr>
            <a:normAutofit fontScale="92500" lnSpcReduction="10000"/>
          </a:bodyPr>
          <a:lstStyle/>
          <a:p>
            <a:pPr marL="0" indent="0">
              <a:buNone/>
            </a:pPr>
            <a:r>
              <a:rPr lang="en-US" sz="2000" dirty="0"/>
              <a:t>Write a command line C# application in Visual Studio 2017 that will programmatically find prime numbers and store the numbers sorted in an output file. </a:t>
            </a:r>
          </a:p>
          <a:p>
            <a:pPr marL="0" indent="0">
              <a:buNone/>
            </a:pPr>
            <a:r>
              <a:rPr lang="en-US" sz="2000" dirty="0"/>
              <a:t>In </a:t>
            </a:r>
            <a:r>
              <a:rPr lang="en-US" sz="2000" dirty="0" err="1"/>
              <a:t>FastPrime</a:t>
            </a:r>
            <a:r>
              <a:rPr lang="en-US" sz="2000" dirty="0"/>
              <a:t> we will create a command line C# application that will:</a:t>
            </a:r>
          </a:p>
          <a:p>
            <a:pPr marL="457200" indent="-457200">
              <a:buFont typeface="+mj-lt"/>
              <a:buAutoNum type="arabicPeriod"/>
            </a:pPr>
            <a:r>
              <a:rPr lang="en-US" sz="2000" dirty="0"/>
              <a:t>Utilize C#</a:t>
            </a:r>
          </a:p>
          <a:p>
            <a:pPr marL="457200" indent="-457200">
              <a:buFont typeface="+mj-lt"/>
              <a:buAutoNum type="arabicPeriod"/>
            </a:pPr>
            <a:r>
              <a:rPr lang="en-US" sz="2000" dirty="0"/>
              <a:t>Utilize Visual Studio and the integrated environment &amp; debugger</a:t>
            </a:r>
          </a:p>
          <a:p>
            <a:pPr marL="457200" indent="-457200">
              <a:buFont typeface="+mj-lt"/>
              <a:buAutoNum type="arabicPeriod"/>
            </a:pPr>
            <a:r>
              <a:rPr lang="en-US" sz="2000" dirty="0"/>
              <a:t>Use multiple threads to find the prime numbers between two numbers</a:t>
            </a:r>
          </a:p>
          <a:p>
            <a:pPr marL="457200" indent="-457200">
              <a:buFont typeface="+mj-lt"/>
              <a:buAutoNum type="arabicPeriod"/>
            </a:pPr>
            <a:r>
              <a:rPr lang="en-US" sz="2000" dirty="0"/>
              <a:t>Sort those results and store them to a file</a:t>
            </a:r>
          </a:p>
          <a:p>
            <a:pPr marL="457200" indent="-457200">
              <a:buFont typeface="+mj-lt"/>
              <a:buAutoNum type="arabicPeriod"/>
            </a:pPr>
            <a:r>
              <a:rPr lang="en-US" sz="2000" dirty="0"/>
              <a:t>Perform some timings</a:t>
            </a:r>
          </a:p>
          <a:p>
            <a:pPr marL="457200" indent="-457200">
              <a:buFont typeface="+mj-lt"/>
              <a:buAutoNum type="arabicPeriod"/>
            </a:pPr>
            <a:r>
              <a:rPr lang="en-US" sz="2000" dirty="0"/>
              <a:t>Come to our Thursday lunch session with any questions… or email your questions head of time </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See the details in this week’s assignment. </a:t>
            </a:r>
          </a:p>
        </p:txBody>
      </p:sp>
    </p:spTree>
    <p:extLst>
      <p:ext uri="{BB962C8B-B14F-4D97-AF65-F5344CB8AC3E}">
        <p14:creationId xmlns:p14="http://schemas.microsoft.com/office/powerpoint/2010/main" val="275512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682177" cy="1325563"/>
          </a:xfrm>
        </p:spPr>
        <p:txBody>
          <a:bodyPr>
            <a:normAutofit/>
          </a:bodyPr>
          <a:lstStyle/>
          <a:p>
            <a:r>
              <a:rPr lang="en-US" sz="3600" dirty="0"/>
              <a:t>Example: Visual Studio, C#, and Random Numbers</a:t>
            </a:r>
          </a:p>
        </p:txBody>
      </p:sp>
      <p:sp>
        <p:nvSpPr>
          <p:cNvPr id="5" name="Content Placeholder 2"/>
          <p:cNvSpPr txBox="1">
            <a:spLocks/>
          </p:cNvSpPr>
          <p:nvPr/>
        </p:nvSpPr>
        <p:spPr>
          <a:xfrm>
            <a:off x="838200" y="1382233"/>
            <a:ext cx="10515600" cy="505046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err="1"/>
              <a:t>ThreadedRandomNumbers</a:t>
            </a:r>
            <a:r>
              <a:rPr lang="en-US" sz="2000" dirty="0"/>
              <a:t>: Calculate 1,000,000,000 random numbers between 1 and 2,000,000. Print “We found number 1024!” to the console each time 1024 is generated. We would expect it to come up approximately 500 times. </a:t>
            </a:r>
          </a:p>
          <a:p>
            <a:r>
              <a:rPr lang="en-US" sz="2000" dirty="0"/>
              <a:t>Write a single threaded application</a:t>
            </a:r>
          </a:p>
          <a:p>
            <a:r>
              <a:rPr lang="en-US" sz="2000" dirty="0"/>
              <a:t>Divide the application into multiple threads and repeat</a:t>
            </a:r>
          </a:p>
          <a:p>
            <a:r>
              <a:rPr lang="en-US" sz="2000" dirty="0"/>
              <a:t>Consider the diminishing returns of adding additional threads</a:t>
            </a:r>
          </a:p>
          <a:p>
            <a:endParaRPr lang="en-US" sz="2000" dirty="0"/>
          </a:p>
          <a:p>
            <a:pPr marL="0" indent="0">
              <a:buNone/>
            </a:pPr>
            <a:endParaRPr lang="en-US" sz="2000" dirty="0"/>
          </a:p>
          <a:p>
            <a:pPr marL="0" indent="0">
              <a:buNone/>
            </a:pPr>
            <a:r>
              <a:rPr lang="en-US" sz="2000" u="sng" dirty="0"/>
              <a:t>Progressing through</a:t>
            </a:r>
            <a:r>
              <a:rPr lang="en-US" sz="2000" dirty="0"/>
              <a:t>:</a:t>
            </a:r>
          </a:p>
          <a:p>
            <a:pPr marL="0" indent="0">
              <a:buNone/>
            </a:pPr>
            <a:r>
              <a:rPr lang="en-US" sz="2000" dirty="0" err="1"/>
              <a:t>HelloWorldCS</a:t>
            </a:r>
            <a:endParaRPr lang="en-US" sz="2000" dirty="0"/>
          </a:p>
          <a:p>
            <a:pPr marL="0" indent="0">
              <a:buNone/>
            </a:pPr>
            <a:r>
              <a:rPr lang="en-US" sz="2000" dirty="0" err="1"/>
              <a:t>RandomNumbersCS</a:t>
            </a:r>
            <a:endParaRPr lang="en-US" sz="2000" dirty="0"/>
          </a:p>
          <a:p>
            <a:pPr marL="0" indent="0">
              <a:buNone/>
            </a:pPr>
            <a:r>
              <a:rPr lang="en-US" sz="2000" dirty="0" err="1"/>
              <a:t>RandomNumbersThreadedCS</a:t>
            </a:r>
            <a:endParaRPr lang="en-US" sz="2000" dirty="0"/>
          </a:p>
          <a:p>
            <a:pPr marL="0" indent="0">
              <a:buNone/>
            </a:pPr>
            <a:endParaRPr lang="en-US" sz="2000" dirty="0"/>
          </a:p>
          <a:p>
            <a:pPr marL="0" indent="0">
              <a:buFont typeface="Arial" panose="020B0604020202020204" pitchFamily="34" charset="0"/>
              <a:buNone/>
            </a:pPr>
            <a:r>
              <a:rPr lang="en-US" sz="2000" dirty="0"/>
              <a:t> </a:t>
            </a:r>
          </a:p>
        </p:txBody>
      </p:sp>
    </p:spTree>
    <p:extLst>
      <p:ext uri="{BB962C8B-B14F-4D97-AF65-F5344CB8AC3E}">
        <p14:creationId xmlns:p14="http://schemas.microsoft.com/office/powerpoint/2010/main" val="1717965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Visual Studio &amp; C#</a:t>
            </a:r>
          </a:p>
        </p:txBody>
      </p:sp>
      <p:sp>
        <p:nvSpPr>
          <p:cNvPr id="5" name="Content Placeholder 2"/>
          <p:cNvSpPr txBox="1">
            <a:spLocks/>
          </p:cNvSpPr>
          <p:nvPr/>
        </p:nvSpPr>
        <p:spPr>
          <a:xfrm>
            <a:off x="838200" y="1382233"/>
            <a:ext cx="10515600" cy="50504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Let’s make sure that we understand:</a:t>
            </a:r>
          </a:p>
          <a:p>
            <a:r>
              <a:rPr lang="en-US" sz="2000" dirty="0"/>
              <a:t>Visual Studio 2017… embrace your IDE</a:t>
            </a:r>
          </a:p>
          <a:p>
            <a:r>
              <a:rPr lang="en-US" sz="2000" dirty="0"/>
              <a:t>Visual Studio New Application Wizard*… mixed blessings</a:t>
            </a:r>
          </a:p>
          <a:p>
            <a:r>
              <a:rPr lang="en-US" sz="2000" dirty="0"/>
              <a:t>Visual Studio Text Editor</a:t>
            </a:r>
          </a:p>
          <a:p>
            <a:r>
              <a:rPr lang="en-US" sz="2000" dirty="0"/>
              <a:t>Debugger!</a:t>
            </a:r>
          </a:p>
          <a:p>
            <a:r>
              <a:rPr lang="en-US" sz="2000" dirty="0"/>
              <a:t>Debug vs. Release builds</a:t>
            </a:r>
          </a:p>
          <a:p>
            <a:r>
              <a:rPr lang="en-US" sz="2000" dirty="0"/>
              <a:t>Project and source code files</a:t>
            </a:r>
          </a:p>
          <a:p>
            <a:r>
              <a:rPr lang="en-US" sz="2000" dirty="0"/>
              <a:t>C# Hello World</a:t>
            </a:r>
          </a:p>
          <a:p>
            <a:r>
              <a:rPr lang="en-US" sz="2000" dirty="0"/>
              <a:t>Command line arguments in debugger</a:t>
            </a:r>
          </a:p>
          <a:p>
            <a:r>
              <a:rPr lang="en-US" sz="2000" dirty="0"/>
              <a:t>Debug and Release configurations</a:t>
            </a:r>
          </a:p>
          <a:p>
            <a:r>
              <a:rPr lang="en-US" sz="2000" dirty="0"/>
              <a:t>Text formatting options ({)</a:t>
            </a:r>
          </a:p>
          <a:p>
            <a:r>
              <a:rPr lang="en-US" sz="2000" dirty="0"/>
              <a:t>Full screen text editing (</a:t>
            </a:r>
            <a:r>
              <a:rPr lang="en-US" sz="2000" dirty="0" err="1"/>
              <a:t>shift+alt+enter</a:t>
            </a:r>
            <a:r>
              <a:rPr lang="en-US" sz="2000" dirty="0"/>
              <a:t>)</a:t>
            </a:r>
          </a:p>
          <a:p>
            <a:pPr marL="0" indent="0">
              <a:buNone/>
            </a:pPr>
            <a:endParaRPr lang="en-US" sz="2000" dirty="0"/>
          </a:p>
          <a:p>
            <a:endParaRPr lang="en-US" sz="2000" dirty="0"/>
          </a:p>
          <a:p>
            <a:endParaRPr lang="en-US" sz="2000" dirty="0"/>
          </a:p>
        </p:txBody>
      </p:sp>
    </p:spTree>
    <p:extLst>
      <p:ext uri="{BB962C8B-B14F-4D97-AF65-F5344CB8AC3E}">
        <p14:creationId xmlns:p14="http://schemas.microsoft.com/office/powerpoint/2010/main" val="960536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Visual Studio &amp; C# (continued)</a:t>
            </a:r>
          </a:p>
        </p:txBody>
      </p:sp>
      <p:sp>
        <p:nvSpPr>
          <p:cNvPr id="5" name="Content Placeholder 2"/>
          <p:cNvSpPr txBox="1">
            <a:spLocks/>
          </p:cNvSpPr>
          <p:nvPr/>
        </p:nvSpPr>
        <p:spPr>
          <a:xfrm>
            <a:off x="838200" y="1382233"/>
            <a:ext cx="10515600" cy="50504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System.Console.WriteLine</a:t>
            </a:r>
            <a:endParaRPr lang="en-US" sz="2000" dirty="0"/>
          </a:p>
          <a:p>
            <a:r>
              <a:rPr lang="en-US" sz="2000" dirty="0"/>
              <a:t>Classes</a:t>
            </a:r>
          </a:p>
          <a:p>
            <a:r>
              <a:rPr lang="en-US" sz="2000" dirty="0"/>
              <a:t>Methods</a:t>
            </a:r>
          </a:p>
          <a:p>
            <a:r>
              <a:rPr lang="en-US" sz="2000" dirty="0"/>
              <a:t>Properties, Setters, and Getters</a:t>
            </a:r>
          </a:p>
          <a:p>
            <a:r>
              <a:rPr lang="en-US" sz="2000" dirty="0"/>
              <a:t>Framework classes.. .NET classes and not C# classes*</a:t>
            </a:r>
          </a:p>
          <a:p>
            <a:r>
              <a:rPr lang="en-US" sz="2000" dirty="0"/>
              <a:t>Time &amp; Duration</a:t>
            </a:r>
          </a:p>
          <a:p>
            <a:r>
              <a:rPr lang="en-US" sz="2000" dirty="0"/>
              <a:t>Threads</a:t>
            </a:r>
          </a:p>
          <a:p>
            <a:endParaRPr lang="en-US" sz="2000" dirty="0"/>
          </a:p>
          <a:p>
            <a:pPr marL="0" indent="0">
              <a:buNone/>
            </a:pPr>
            <a:endParaRPr lang="en-US" sz="2000" dirty="0"/>
          </a:p>
          <a:p>
            <a:endParaRPr lang="en-US" sz="2000" dirty="0"/>
          </a:p>
          <a:p>
            <a:endParaRPr lang="en-US" sz="2000" dirty="0"/>
          </a:p>
        </p:txBody>
      </p:sp>
    </p:spTree>
    <p:extLst>
      <p:ext uri="{BB962C8B-B14F-4D97-AF65-F5344CB8AC3E}">
        <p14:creationId xmlns:p14="http://schemas.microsoft.com/office/powerpoint/2010/main" val="1494112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 vs. Java </a:t>
            </a:r>
            <a:r>
              <a:rPr lang="en-US" sz="3600" dirty="0" err="1"/>
              <a:t>GetRandomNumbers</a:t>
            </a:r>
            <a:r>
              <a:rPr lang="en-US" sz="3600" dirty="0"/>
              <a:t> Class</a:t>
            </a:r>
          </a:p>
        </p:txBody>
      </p:sp>
      <p:pic>
        <p:nvPicPr>
          <p:cNvPr id="3" name="Picture 2"/>
          <p:cNvPicPr>
            <a:picLocks noChangeAspect="1"/>
          </p:cNvPicPr>
          <p:nvPr/>
        </p:nvPicPr>
        <p:blipFill>
          <a:blip r:embed="rId3"/>
          <a:stretch>
            <a:fillRect/>
          </a:stretch>
        </p:blipFill>
        <p:spPr>
          <a:xfrm>
            <a:off x="381000" y="1690688"/>
            <a:ext cx="5486400" cy="3981025"/>
          </a:xfrm>
          <a:prstGeom prst="rect">
            <a:avLst/>
          </a:prstGeom>
        </p:spPr>
      </p:pic>
      <p:pic>
        <p:nvPicPr>
          <p:cNvPr id="4" name="Picture 3"/>
          <p:cNvPicPr>
            <a:picLocks noChangeAspect="1"/>
          </p:cNvPicPr>
          <p:nvPr/>
        </p:nvPicPr>
        <p:blipFill>
          <a:blip r:embed="rId4"/>
          <a:stretch>
            <a:fillRect/>
          </a:stretch>
        </p:blipFill>
        <p:spPr>
          <a:xfrm>
            <a:off x="6280056" y="1687465"/>
            <a:ext cx="5486400" cy="3987472"/>
          </a:xfrm>
          <a:prstGeom prst="rect">
            <a:avLst/>
          </a:prstGeom>
        </p:spPr>
      </p:pic>
    </p:spTree>
    <p:extLst>
      <p:ext uri="{BB962C8B-B14F-4D97-AF65-F5344CB8AC3E}">
        <p14:creationId xmlns:p14="http://schemas.microsoft.com/office/powerpoint/2010/main" val="1813290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6 Session 2 Plus</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6" name="Content Placeholder 5"/>
          <p:cNvSpPr>
            <a:spLocks noGrp="1"/>
          </p:cNvSpPr>
          <p:nvPr>
            <p:ph idx="1"/>
          </p:nvPr>
        </p:nvSpPr>
        <p:spPr/>
        <p:txBody>
          <a:bodyPr>
            <a:normAutofit/>
          </a:bodyPr>
          <a:lstStyle/>
          <a:p>
            <a:pPr marL="457200" indent="-457200">
              <a:buFont typeface="+mj-lt"/>
              <a:buAutoNum type="arabicPeriod"/>
            </a:pPr>
            <a:r>
              <a:rPr lang="en-US" sz="2000" dirty="0">
                <a:solidFill>
                  <a:schemeClr val="bg1">
                    <a:lumMod val="65000"/>
                  </a:schemeClr>
                </a:solidFill>
              </a:rPr>
              <a:t>Download and install Visual Studio... And implement Hello World in C#</a:t>
            </a:r>
          </a:p>
          <a:p>
            <a:pPr marL="457200" indent="-457200">
              <a:buFont typeface="+mj-lt"/>
              <a:buAutoNum type="arabicPeriod"/>
            </a:pPr>
            <a:r>
              <a:rPr lang="en-US" sz="2000" dirty="0">
                <a:solidFill>
                  <a:schemeClr val="bg1">
                    <a:lumMod val="65000"/>
                  </a:schemeClr>
                </a:solidFill>
              </a:rPr>
              <a:t>Identify characteristics of Java, Python, and C#</a:t>
            </a:r>
          </a:p>
          <a:p>
            <a:pPr marL="457200" indent="-457200">
              <a:buFont typeface="+mj-lt"/>
              <a:buAutoNum type="arabicPeriod"/>
            </a:pPr>
            <a:r>
              <a:rPr lang="en-US" sz="2000" dirty="0">
                <a:solidFill>
                  <a:schemeClr val="bg1">
                    <a:lumMod val="65000"/>
                  </a:schemeClr>
                </a:solidFill>
              </a:rPr>
              <a:t>Professional positioning </a:t>
            </a:r>
          </a:p>
          <a:p>
            <a:pPr marL="457200" indent="-457200">
              <a:buFont typeface="+mj-lt"/>
              <a:buAutoNum type="arabicPeriod"/>
            </a:pPr>
            <a:r>
              <a:rPr lang="en-US" sz="2000" strike="sngStrike" dirty="0">
                <a:solidFill>
                  <a:schemeClr val="bg1">
                    <a:lumMod val="65000"/>
                  </a:schemeClr>
                </a:solidFill>
              </a:rPr>
              <a:t>Write non-object-oriented programs that use sequence, selection, and repetition </a:t>
            </a:r>
          </a:p>
          <a:p>
            <a:pPr marL="457200" indent="-457200">
              <a:buFont typeface="+mj-lt"/>
              <a:buAutoNum type="arabicPeriod"/>
            </a:pPr>
            <a:r>
              <a:rPr lang="en-US" sz="2000" dirty="0">
                <a:solidFill>
                  <a:schemeClr val="bg1">
                    <a:lumMod val="65000"/>
                  </a:schemeClr>
                </a:solidFill>
              </a:rPr>
              <a:t>Use Visual Studio 2017 to define C# classes, complete with properties, methods, and constructors… and much more</a:t>
            </a:r>
          </a:p>
          <a:p>
            <a:pPr marL="457200" indent="-457200">
              <a:buFont typeface="+mj-lt"/>
              <a:buAutoNum type="arabicPeriod"/>
            </a:pPr>
            <a:r>
              <a:rPr lang="en-US" sz="2000" dirty="0">
                <a:solidFill>
                  <a:schemeClr val="bg1">
                    <a:lumMod val="65000"/>
                  </a:schemeClr>
                </a:solidFill>
              </a:rPr>
              <a:t>Create classes and objects to carry out the work of your program</a:t>
            </a:r>
          </a:p>
          <a:p>
            <a:pPr marL="457200" indent="-457200">
              <a:buFont typeface="+mj-lt"/>
              <a:buAutoNum type="arabicPeriod"/>
            </a:pPr>
            <a:r>
              <a:rPr lang="en-US" sz="2000" dirty="0">
                <a:solidFill>
                  <a:schemeClr val="bg1">
                    <a:lumMod val="65000"/>
                  </a:schemeClr>
                </a:solidFill>
              </a:rPr>
              <a:t>Use inheritance to create a hierarchy of classes that are related to each other</a:t>
            </a:r>
          </a:p>
          <a:p>
            <a:pPr marL="457200" indent="-457200">
              <a:buFont typeface="+mj-lt"/>
              <a:buAutoNum type="arabicPeriod"/>
            </a:pPr>
            <a:r>
              <a:rPr lang="en-US" sz="2000" dirty="0"/>
              <a:t>Use C# built-in text file objects to create and read text files</a:t>
            </a:r>
          </a:p>
          <a:p>
            <a:pPr marL="457200" indent="-457200">
              <a:buFont typeface="+mj-lt"/>
              <a:buAutoNum type="arabicPeriod"/>
            </a:pPr>
            <a:r>
              <a:rPr lang="en-US" sz="2000" dirty="0"/>
              <a:t>Work with C# lists</a:t>
            </a:r>
          </a:p>
          <a:p>
            <a:pPr marL="457200" indent="-457200">
              <a:buFont typeface="+mj-lt"/>
              <a:buAutoNum type="arabicPeriod"/>
            </a:pPr>
            <a:r>
              <a:rPr lang="en-US" sz="2000" dirty="0"/>
              <a:t>Deal with a list of related objects polymorphically</a:t>
            </a:r>
          </a:p>
          <a:p>
            <a:endParaRPr lang="en-US" sz="2000" dirty="0"/>
          </a:p>
        </p:txBody>
      </p:sp>
    </p:spTree>
    <p:extLst>
      <p:ext uri="{BB962C8B-B14F-4D97-AF65-F5344CB8AC3E}">
        <p14:creationId xmlns:p14="http://schemas.microsoft.com/office/powerpoint/2010/main" val="3110686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FastPrime</a:t>
            </a:r>
            <a:r>
              <a:rPr lang="en-US" sz="3600" dirty="0"/>
              <a:t> in C#</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Write a performance optimized command line C# application that will programmatically find prime numbers  and store those numbers sorted in an output file. </a:t>
            </a:r>
          </a:p>
          <a:p>
            <a:pPr marL="0" indent="0">
              <a:buNone/>
            </a:pPr>
            <a:r>
              <a:rPr lang="en-US" sz="2000" dirty="0"/>
              <a:t>In </a:t>
            </a:r>
            <a:r>
              <a:rPr lang="en-US" sz="2000" dirty="0" err="1"/>
              <a:t>FastPrime</a:t>
            </a:r>
            <a:r>
              <a:rPr lang="en-US" sz="2000" dirty="0"/>
              <a:t> we will create a command line Java application that will:</a:t>
            </a:r>
          </a:p>
          <a:p>
            <a:pPr marL="457200" indent="-457200">
              <a:buFont typeface="+mj-lt"/>
              <a:buAutoNum type="arabicPeriod"/>
            </a:pPr>
            <a:r>
              <a:rPr lang="en-US" sz="2000" dirty="0"/>
              <a:t>Use multiple threads to find the prime numbers between two numbers</a:t>
            </a:r>
          </a:p>
          <a:p>
            <a:pPr marL="457200" indent="-457200">
              <a:buFont typeface="+mj-lt"/>
              <a:buAutoNum type="arabicPeriod"/>
            </a:pPr>
            <a:r>
              <a:rPr lang="en-US" sz="2000" dirty="0"/>
              <a:t>Sort those results and store them to a file</a:t>
            </a:r>
          </a:p>
          <a:p>
            <a:pPr marL="457200" indent="-457200">
              <a:buFont typeface="+mj-lt"/>
              <a:buAutoNum type="arabicPeriod"/>
            </a:pPr>
            <a:r>
              <a:rPr lang="en-US" sz="2000" dirty="0"/>
              <a:t>Perform some timings</a:t>
            </a:r>
          </a:p>
          <a:p>
            <a:pPr marL="457200" indent="-457200">
              <a:buFont typeface="+mj-lt"/>
              <a:buAutoNum type="arabicPeriod"/>
            </a:pPr>
            <a:r>
              <a:rPr lang="en-US" sz="2000" dirty="0"/>
              <a:t>… And do this all </a:t>
            </a:r>
            <a:r>
              <a:rPr lang="en-US" sz="2000" u="sng" dirty="0"/>
              <a:t>very</a:t>
            </a:r>
            <a:r>
              <a:rPr lang="en-US" sz="2000" dirty="0"/>
              <a:t> fast</a:t>
            </a:r>
          </a:p>
          <a:p>
            <a:pPr marL="0" indent="0">
              <a:buNone/>
            </a:pPr>
            <a:endParaRPr lang="en-US" sz="2000" dirty="0"/>
          </a:p>
          <a:p>
            <a:pPr marL="0" indent="0">
              <a:buNone/>
            </a:pPr>
            <a:r>
              <a:rPr lang="en-US" sz="2000" dirty="0"/>
              <a:t>See the details in this week’s assignment</a:t>
            </a:r>
          </a:p>
        </p:txBody>
      </p:sp>
    </p:spTree>
    <p:extLst>
      <p:ext uri="{BB962C8B-B14F-4D97-AF65-F5344CB8AC3E}">
        <p14:creationId xmlns:p14="http://schemas.microsoft.com/office/powerpoint/2010/main" val="3932962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Review: Serialization and Writing/Reading Text Files (IO)</a:t>
            </a:r>
          </a:p>
        </p:txBody>
      </p:sp>
      <p:sp>
        <p:nvSpPr>
          <p:cNvPr id="3" name="Content Placeholder 2"/>
          <p:cNvSpPr>
            <a:spLocks noGrp="1"/>
          </p:cNvSpPr>
          <p:nvPr>
            <p:ph idx="1"/>
          </p:nvPr>
        </p:nvSpPr>
        <p:spPr>
          <a:xfrm>
            <a:off x="838198" y="1525772"/>
            <a:ext cx="10515601" cy="4651191"/>
          </a:xfrm>
        </p:spPr>
        <p:txBody>
          <a:bodyPr>
            <a:normAutofit lnSpcReduction="10000"/>
          </a:bodyPr>
          <a:lstStyle/>
          <a:p>
            <a:pPr marL="0" indent="0">
              <a:buNone/>
            </a:pPr>
            <a:r>
              <a:rPr lang="en-US" sz="2000" dirty="0"/>
              <a:t>When we were working with Java we learned that… Serialization is an object-oriented programming term that means converting an object to a byte steam usually to be written to or read from a text or binary file.</a:t>
            </a:r>
          </a:p>
          <a:p>
            <a:pPr marL="0" indent="0">
              <a:buNone/>
            </a:pPr>
            <a:r>
              <a:rPr lang="en-US" sz="2000" dirty="0"/>
              <a:t>To write to a Java text file:</a:t>
            </a:r>
          </a:p>
          <a:p>
            <a:r>
              <a:rPr lang="en-US" sz="2000" dirty="0"/>
              <a:t>Create a File object, feeding the file’s path to the File class constructor</a:t>
            </a:r>
          </a:p>
          <a:p>
            <a:r>
              <a:rPr lang="en-US" sz="2000" dirty="0"/>
              <a:t>Create a FileWriter to access the File</a:t>
            </a:r>
          </a:p>
          <a:p>
            <a:r>
              <a:rPr lang="en-US" sz="2000" dirty="0"/>
              <a:t>Create a BufferedWriter to write data to the FileWriter efficiently </a:t>
            </a:r>
          </a:p>
          <a:p>
            <a:r>
              <a:rPr lang="en-US" sz="2000" dirty="0"/>
              <a:t>Use BufferedWriter’s write and newLine functions to commit the data to the file.</a:t>
            </a:r>
          </a:p>
          <a:p>
            <a:pPr marL="0" indent="0">
              <a:buNone/>
            </a:pPr>
            <a:endParaRPr lang="en-US" sz="2000" dirty="0"/>
          </a:p>
          <a:p>
            <a:pPr marL="0" indent="0">
              <a:buNone/>
            </a:pPr>
            <a:r>
              <a:rPr lang="en-US" sz="2000" dirty="0"/>
              <a:t>To read from a Java text file: </a:t>
            </a:r>
          </a:p>
          <a:p>
            <a:r>
              <a:rPr lang="en-US" sz="2000" dirty="0"/>
              <a:t>Create a File object, feeding the file’s path to the File class constructor</a:t>
            </a:r>
          </a:p>
          <a:p>
            <a:r>
              <a:rPr lang="en-US" sz="2000" dirty="0"/>
              <a:t>Attach a Scanner object to it</a:t>
            </a:r>
          </a:p>
          <a:p>
            <a:r>
              <a:rPr lang="en-US" sz="2000" dirty="0"/>
              <a:t>Use Scanner’s readLine and hasNextLine functions to read the file</a:t>
            </a:r>
          </a:p>
          <a:p>
            <a:pPr marL="0" indent="0">
              <a:buNone/>
            </a:pPr>
            <a:endParaRPr lang="en-US" sz="2000" dirty="0"/>
          </a:p>
        </p:txBody>
      </p:sp>
    </p:spTree>
    <p:extLst>
      <p:ext uri="{BB962C8B-B14F-4D97-AF65-F5344CB8AC3E}">
        <p14:creationId xmlns:p14="http://schemas.microsoft.com/office/powerpoint/2010/main" val="3338944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52298" cy="1325563"/>
          </a:xfrm>
        </p:spPr>
        <p:txBody>
          <a:bodyPr>
            <a:normAutofit/>
          </a:bodyPr>
          <a:lstStyle/>
          <a:p>
            <a:r>
              <a:rPr lang="en-US" sz="3600" dirty="0"/>
              <a:t>.NET (C#) Writing &amp; Reading Files</a:t>
            </a:r>
          </a:p>
        </p:txBody>
      </p:sp>
      <p:sp>
        <p:nvSpPr>
          <p:cNvPr id="5" name="Content Placeholder 2"/>
          <p:cNvSpPr txBox="1">
            <a:spLocks/>
          </p:cNvSpPr>
          <p:nvPr/>
        </p:nvSpPr>
        <p:spPr>
          <a:xfrm>
            <a:off x="838200" y="1382233"/>
            <a:ext cx="10515600" cy="50504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There a multiple C# classes and (static) methods that we can use to write and read files. We will be looking at several including:</a:t>
            </a:r>
          </a:p>
          <a:p>
            <a:r>
              <a:rPr lang="en-US" sz="2000" dirty="0" err="1"/>
              <a:t>System.IO.File.WriteAllLines</a:t>
            </a:r>
            <a:endParaRPr lang="en-US" sz="2000" dirty="0"/>
          </a:p>
          <a:p>
            <a:r>
              <a:rPr lang="en-US" sz="2000" dirty="0" err="1"/>
              <a:t>FileStream</a:t>
            </a:r>
            <a:r>
              <a:rPr lang="en-US" sz="2000" dirty="0"/>
              <a:t>: Used to read from and write to any location in a file</a:t>
            </a:r>
          </a:p>
          <a:p>
            <a:r>
              <a:rPr lang="en-US" sz="2000" dirty="0"/>
              <a:t>File Class </a:t>
            </a:r>
            <a:r>
              <a:rPr lang="en-US" sz="2000" dirty="0">
                <a:hlinkClick r:id="rId3"/>
              </a:rPr>
              <a:t>[link]</a:t>
            </a:r>
            <a:r>
              <a:rPr lang="en-US" sz="2000" dirty="0"/>
              <a:t>… get used to looking these things up online</a:t>
            </a:r>
          </a:p>
          <a:p>
            <a:pPr marL="0" indent="0">
              <a:buNone/>
            </a:pPr>
            <a:endParaRPr lang="en-US" sz="2000" dirty="0"/>
          </a:p>
          <a:p>
            <a:pPr marL="0" indent="0">
              <a:buNone/>
            </a:pPr>
            <a:r>
              <a:rPr lang="en-US" sz="2000" dirty="0"/>
              <a:t> </a:t>
            </a:r>
          </a:p>
          <a:p>
            <a:pPr marL="0" indent="0">
              <a:buFont typeface="Arial" panose="020B0604020202020204" pitchFamily="34" charset="0"/>
              <a:buNone/>
            </a:pPr>
            <a:r>
              <a:rPr lang="en-US" sz="2000" dirty="0"/>
              <a:t> </a:t>
            </a:r>
          </a:p>
        </p:txBody>
      </p:sp>
    </p:spTree>
    <p:extLst>
      <p:ext uri="{BB962C8B-B14F-4D97-AF65-F5344CB8AC3E}">
        <p14:creationId xmlns:p14="http://schemas.microsoft.com/office/powerpoint/2010/main" val="3697379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52298" cy="1325563"/>
          </a:xfrm>
        </p:spPr>
        <p:txBody>
          <a:bodyPr>
            <a:normAutofit/>
          </a:bodyPr>
          <a:lstStyle/>
          <a:p>
            <a:r>
              <a:rPr lang="en-US" sz="3600" dirty="0"/>
              <a:t>.NET (C#) Lists</a:t>
            </a:r>
          </a:p>
        </p:txBody>
      </p:sp>
      <p:sp>
        <p:nvSpPr>
          <p:cNvPr id="5" name="Content Placeholder 2"/>
          <p:cNvSpPr txBox="1">
            <a:spLocks/>
          </p:cNvSpPr>
          <p:nvPr/>
        </p:nvSpPr>
        <p:spPr>
          <a:xfrm>
            <a:off x="838200" y="1382233"/>
            <a:ext cx="10515600" cy="50504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The .NET framework offers multiple implementations of Collections and </a:t>
            </a:r>
            <a:r>
              <a:rPr lang="en-US" sz="2000" dirty="0" err="1"/>
              <a:t>Collections.Concurrent</a:t>
            </a:r>
            <a:r>
              <a:rPr lang="en-US" sz="2000" dirty="0"/>
              <a:t> including:</a:t>
            </a:r>
          </a:p>
          <a:p>
            <a:r>
              <a:rPr lang="en-US" sz="2000" dirty="0"/>
              <a:t>List </a:t>
            </a:r>
            <a:r>
              <a:rPr lang="en-US" sz="2000" dirty="0">
                <a:hlinkClick r:id="rId3"/>
              </a:rPr>
              <a:t>[link]</a:t>
            </a:r>
            <a:r>
              <a:rPr lang="en-US" sz="2000" dirty="0"/>
              <a:t>: Represents a strongly typed list of objects that can be accessed by index. Provides methods to search, sort, and manipulate lists.</a:t>
            </a:r>
          </a:p>
          <a:p>
            <a:r>
              <a:rPr lang="en-US" sz="2000" dirty="0" err="1"/>
              <a:t>ArrayList</a:t>
            </a:r>
            <a:r>
              <a:rPr lang="en-US" sz="2000" dirty="0"/>
              <a:t> </a:t>
            </a:r>
            <a:r>
              <a:rPr lang="en-US" sz="2000" dirty="0">
                <a:hlinkClick r:id="rId4"/>
              </a:rPr>
              <a:t>[link]</a:t>
            </a:r>
            <a:r>
              <a:rPr lang="en-US" sz="2000" dirty="0"/>
              <a:t>: Implements the </a:t>
            </a:r>
            <a:r>
              <a:rPr lang="en-US" sz="2000" dirty="0" err="1"/>
              <a:t>IList</a:t>
            </a:r>
            <a:r>
              <a:rPr lang="en-US" sz="2000" dirty="0"/>
              <a:t> interface using an array whose size is dynamically increased as required.</a:t>
            </a:r>
          </a:p>
          <a:p>
            <a:r>
              <a:rPr lang="en-US" sz="2000" dirty="0" err="1"/>
              <a:t>ConcurrentQueue</a:t>
            </a:r>
            <a:r>
              <a:rPr lang="en-US" sz="2000" dirty="0"/>
              <a:t> </a:t>
            </a:r>
            <a:r>
              <a:rPr lang="en-US" sz="2000" dirty="0">
                <a:hlinkClick r:id="rId5"/>
              </a:rPr>
              <a:t>[link]</a:t>
            </a:r>
            <a:r>
              <a:rPr lang="en-US" sz="2000" dirty="0"/>
              <a:t>: Represents a thread-safe first in-first out (FIFO) collection.</a:t>
            </a:r>
          </a:p>
          <a:p>
            <a:pPr marL="0" indent="0">
              <a:buFont typeface="Arial" panose="020B0604020202020204" pitchFamily="34" charset="0"/>
              <a:buNone/>
            </a:pPr>
            <a:r>
              <a:rPr lang="en-US" sz="2000" dirty="0"/>
              <a:t> </a:t>
            </a:r>
          </a:p>
        </p:txBody>
      </p:sp>
    </p:spTree>
    <p:extLst>
      <p:ext uri="{BB962C8B-B14F-4D97-AF65-F5344CB8AC3E}">
        <p14:creationId xmlns:p14="http://schemas.microsoft.com/office/powerpoint/2010/main" val="1006854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6</a:t>
            </a:r>
          </a:p>
          <a:p>
            <a:pPr algn="l"/>
            <a:r>
              <a:rPr lang="en-US" dirty="0"/>
              <a:t>Session: 2</a:t>
            </a:r>
          </a:p>
          <a:p>
            <a:pPr algn="l"/>
            <a:r>
              <a:rPr lang="en-US" dirty="0"/>
              <a:t>Instructor: Eric Pogue</a:t>
            </a:r>
          </a:p>
        </p:txBody>
      </p:sp>
    </p:spTree>
    <p:extLst>
      <p:ext uri="{BB962C8B-B14F-4D97-AF65-F5344CB8AC3E}">
        <p14:creationId xmlns:p14="http://schemas.microsoft.com/office/powerpoint/2010/main" val="2274666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6 Session 3 (Lunch &amp; Learn)</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8"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Review </a:t>
            </a:r>
            <a:r>
              <a:rPr lang="en-US" sz="2000" dirty="0" err="1"/>
              <a:t>FastPrime</a:t>
            </a:r>
            <a:r>
              <a:rPr lang="en-US" sz="2000" dirty="0"/>
              <a:t> C# Assignment</a:t>
            </a:r>
          </a:p>
          <a:p>
            <a:pPr marL="457200" indent="-457200">
              <a:buFont typeface="+mj-lt"/>
              <a:buAutoNum type="arabicPeriod"/>
            </a:pPr>
            <a:r>
              <a:rPr lang="en-US" sz="2000" dirty="0" err="1"/>
              <a:t>FastPrimeLite</a:t>
            </a:r>
            <a:endParaRPr lang="en-US" sz="2000" dirty="0"/>
          </a:p>
        </p:txBody>
      </p:sp>
    </p:spTree>
    <p:extLst>
      <p:ext uri="{BB962C8B-B14F-4D97-AF65-F5344CB8AC3E}">
        <p14:creationId xmlns:p14="http://schemas.microsoft.com/office/powerpoint/2010/main" val="2244440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FastPrime</a:t>
            </a:r>
            <a:r>
              <a:rPr lang="en-US" sz="3600" dirty="0"/>
              <a:t> C#</a:t>
            </a:r>
          </a:p>
        </p:txBody>
      </p:sp>
      <p:pic>
        <p:nvPicPr>
          <p:cNvPr id="6" name="Picture 5"/>
          <p:cNvPicPr>
            <a:picLocks noChangeAspect="1"/>
          </p:cNvPicPr>
          <p:nvPr/>
        </p:nvPicPr>
        <p:blipFill>
          <a:blip r:embed="rId3"/>
          <a:stretch>
            <a:fillRect/>
          </a:stretch>
        </p:blipFill>
        <p:spPr>
          <a:xfrm>
            <a:off x="1073889" y="1604179"/>
            <a:ext cx="9601200" cy="4900223"/>
          </a:xfrm>
          <a:prstGeom prst="rect">
            <a:avLst/>
          </a:prstGeom>
        </p:spPr>
      </p:pic>
    </p:spTree>
    <p:extLst>
      <p:ext uri="{BB962C8B-B14F-4D97-AF65-F5344CB8AC3E}">
        <p14:creationId xmlns:p14="http://schemas.microsoft.com/office/powerpoint/2010/main" val="1179229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FastPrime</a:t>
            </a:r>
            <a:r>
              <a:rPr lang="en-US" sz="3600" dirty="0"/>
              <a:t> C# (continued)</a:t>
            </a:r>
          </a:p>
        </p:txBody>
      </p:sp>
      <p:pic>
        <p:nvPicPr>
          <p:cNvPr id="3" name="Picture 2"/>
          <p:cNvPicPr>
            <a:picLocks noChangeAspect="1"/>
          </p:cNvPicPr>
          <p:nvPr/>
        </p:nvPicPr>
        <p:blipFill>
          <a:blip r:embed="rId3"/>
          <a:stretch>
            <a:fillRect/>
          </a:stretch>
        </p:blipFill>
        <p:spPr>
          <a:xfrm>
            <a:off x="1073889" y="1690688"/>
            <a:ext cx="9532743" cy="2721824"/>
          </a:xfrm>
          <a:prstGeom prst="rect">
            <a:avLst/>
          </a:prstGeom>
        </p:spPr>
      </p:pic>
    </p:spTree>
    <p:extLst>
      <p:ext uri="{BB962C8B-B14F-4D97-AF65-F5344CB8AC3E}">
        <p14:creationId xmlns:p14="http://schemas.microsoft.com/office/powerpoint/2010/main" val="786509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FastPrimeLite</a:t>
            </a:r>
            <a:endParaRPr lang="en-US" sz="3600" dirty="0"/>
          </a:p>
        </p:txBody>
      </p:sp>
      <p:sp>
        <p:nvSpPr>
          <p:cNvPr id="4" name="Content Placeholder 2"/>
          <p:cNvSpPr>
            <a:spLocks noGrp="1"/>
          </p:cNvSpPr>
          <p:nvPr>
            <p:ph idx="1"/>
          </p:nvPr>
        </p:nvSpPr>
        <p:spPr>
          <a:xfrm>
            <a:off x="838200" y="1481640"/>
            <a:ext cx="10718950" cy="5062699"/>
          </a:xfrm>
        </p:spPr>
        <p:txBody>
          <a:bodyPr>
            <a:noAutofit/>
          </a:bodyPr>
          <a:lstStyle/>
          <a:p>
            <a:pPr marL="0" indent="0">
              <a:buNone/>
            </a:pPr>
            <a:r>
              <a:rPr lang="en-US" sz="2000" u="sng" dirty="0"/>
              <a:t>Features:</a:t>
            </a:r>
          </a:p>
          <a:p>
            <a:pPr marL="457200" indent="-457200">
              <a:buFont typeface="+mj-lt"/>
              <a:buAutoNum type="arabicPeriod"/>
            </a:pPr>
            <a:r>
              <a:rPr lang="en-US" sz="2000" dirty="0"/>
              <a:t>Develop  application entirely in Visual Studio 2017 and C#</a:t>
            </a:r>
          </a:p>
          <a:p>
            <a:pPr marL="457200" indent="-457200">
              <a:buFont typeface="+mj-lt"/>
              <a:buAutoNum type="arabicPeriod"/>
            </a:pPr>
            <a:r>
              <a:rPr lang="en-US" sz="2000" dirty="0"/>
              <a:t>Take in two command line arguments that represent the start and end number </a:t>
            </a:r>
          </a:p>
          <a:p>
            <a:pPr marL="457200" indent="-457200">
              <a:buFont typeface="+mj-lt"/>
              <a:buAutoNum type="arabicPeriod"/>
            </a:pPr>
            <a:r>
              <a:rPr lang="en-US" sz="2000" strike="sngStrike" dirty="0"/>
              <a:t>Fail gracefully with a meaningful error message if inappropriate arguments are passed in </a:t>
            </a:r>
          </a:p>
          <a:p>
            <a:pPr marL="457200" indent="-457200">
              <a:buFont typeface="+mj-lt"/>
              <a:buAutoNum type="arabicPeriod"/>
            </a:pPr>
            <a:r>
              <a:rPr lang="en-US" sz="2000" dirty="0"/>
              <a:t>Find the prime numbers in the range</a:t>
            </a:r>
          </a:p>
          <a:p>
            <a:pPr marL="457200" indent="-457200">
              <a:buFont typeface="+mj-lt"/>
              <a:buAutoNum type="arabicPeriod"/>
            </a:pPr>
            <a:r>
              <a:rPr lang="en-US" sz="2000" dirty="0"/>
              <a:t>Add numbers to a list</a:t>
            </a:r>
          </a:p>
          <a:p>
            <a:pPr marL="457200" indent="-457200">
              <a:buFont typeface="+mj-lt"/>
              <a:buAutoNum type="arabicPeriod"/>
            </a:pPr>
            <a:r>
              <a:rPr lang="en-US" sz="2000" dirty="0"/>
              <a:t>Sort the list</a:t>
            </a:r>
          </a:p>
          <a:p>
            <a:pPr marL="457200" indent="-457200">
              <a:buFont typeface="+mj-lt"/>
              <a:buAutoNum type="arabicPeriod"/>
            </a:pPr>
            <a:r>
              <a:rPr lang="en-US" sz="2000" dirty="0"/>
              <a:t>Use multiple threads… I will use 3 and you should use at least 4</a:t>
            </a:r>
          </a:p>
          <a:p>
            <a:pPr marL="457200" indent="-457200">
              <a:buFont typeface="+mj-lt"/>
              <a:buAutoNum type="arabicPeriod"/>
            </a:pPr>
            <a:r>
              <a:rPr lang="en-US" sz="2000" dirty="0"/>
              <a:t>Each prime number should be printed to the console window </a:t>
            </a:r>
          </a:p>
          <a:p>
            <a:pPr marL="457200" indent="-457200">
              <a:buFont typeface="+mj-lt"/>
              <a:buAutoNum type="arabicPeriod"/>
            </a:pPr>
            <a:r>
              <a:rPr lang="en-US" sz="2000" dirty="0"/>
              <a:t>Write to the  console (1) the number of prime number found (and stored in the file), </a:t>
            </a:r>
            <a:r>
              <a:rPr lang="en-US" sz="2000" strike="sngStrike" dirty="0"/>
              <a:t>(2) the start time, (3) the finish time,</a:t>
            </a:r>
            <a:r>
              <a:rPr lang="en-US" sz="2000" dirty="0"/>
              <a:t> and (4) elapsed time</a:t>
            </a:r>
          </a:p>
          <a:p>
            <a:pPr marL="457200" indent="-457200">
              <a:buFont typeface="+mj-lt"/>
              <a:buAutoNum type="arabicPeriod"/>
            </a:pPr>
            <a:r>
              <a:rPr lang="en-US" sz="2000" dirty="0"/>
              <a:t>Output results to text file called FastPrimeLite.txt </a:t>
            </a:r>
          </a:p>
          <a:p>
            <a:pPr marL="457200" indent="-457200">
              <a:buFont typeface="+mj-lt"/>
              <a:buAutoNum type="arabicPeriod"/>
            </a:pPr>
            <a:r>
              <a:rPr lang="en-US" sz="2000" dirty="0"/>
              <a:t>Review the location of </a:t>
            </a:r>
            <a:r>
              <a:rPr lang="en-US" sz="2000" dirty="0" err="1"/>
              <a:t>Program.cs</a:t>
            </a:r>
            <a:r>
              <a:rPr lang="en-US" sz="2000" dirty="0"/>
              <a:t> and the release executable named “FastPrimeLite.exe</a:t>
            </a:r>
          </a:p>
        </p:txBody>
      </p:sp>
    </p:spTree>
    <p:extLst>
      <p:ext uri="{BB962C8B-B14F-4D97-AF65-F5344CB8AC3E}">
        <p14:creationId xmlns:p14="http://schemas.microsoft.com/office/powerpoint/2010/main" val="1699693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5</a:t>
            </a:r>
          </a:p>
          <a:p>
            <a:pPr algn="l"/>
            <a:r>
              <a:rPr lang="en-US" dirty="0"/>
              <a:t>Session: 3</a:t>
            </a:r>
          </a:p>
          <a:p>
            <a:pPr algn="l"/>
            <a:r>
              <a:rPr lang="en-US" dirty="0"/>
              <a:t>Instructor: Eric Pogue</a:t>
            </a:r>
          </a:p>
        </p:txBody>
      </p:sp>
    </p:spTree>
    <p:extLst>
      <p:ext uri="{BB962C8B-B14F-4D97-AF65-F5344CB8AC3E}">
        <p14:creationId xmlns:p14="http://schemas.microsoft.com/office/powerpoint/2010/main" val="3303290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5</a:t>
            </a:r>
          </a:p>
          <a:p>
            <a:pPr algn="l"/>
            <a:r>
              <a:rPr lang="en-US" dirty="0"/>
              <a:t>Session: 4</a:t>
            </a:r>
          </a:p>
          <a:p>
            <a:pPr algn="l"/>
            <a:r>
              <a:rPr lang="en-US" dirty="0"/>
              <a:t>Instructor: Eric Pogue</a:t>
            </a:r>
          </a:p>
        </p:txBody>
      </p:sp>
    </p:spTree>
    <p:extLst>
      <p:ext uri="{BB962C8B-B14F-4D97-AF65-F5344CB8AC3E}">
        <p14:creationId xmlns:p14="http://schemas.microsoft.com/office/powerpoint/2010/main" val="735112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6</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Download and install Visual Studio... And implement Hello World in C#</a:t>
            </a:r>
          </a:p>
          <a:p>
            <a:pPr marL="457200" indent="-457200">
              <a:buFont typeface="+mj-lt"/>
              <a:buAutoNum type="arabicPeriod"/>
            </a:pPr>
            <a:r>
              <a:rPr lang="en-US" sz="2000" dirty="0"/>
              <a:t>Identify characteristics of Java, Python, and C#</a:t>
            </a:r>
          </a:p>
          <a:p>
            <a:pPr marL="457200" indent="-457200">
              <a:buFont typeface="+mj-lt"/>
              <a:buAutoNum type="arabicPeriod"/>
            </a:pPr>
            <a:r>
              <a:rPr lang="en-US" sz="2000" dirty="0"/>
              <a:t>Professional positioning </a:t>
            </a:r>
          </a:p>
          <a:p>
            <a:pPr marL="457200" indent="-457200">
              <a:buFont typeface="+mj-lt"/>
              <a:buAutoNum type="arabicPeriod"/>
            </a:pPr>
            <a:r>
              <a:rPr lang="en-US" sz="2000" strike="sngStrike" dirty="0"/>
              <a:t>Write non-object-oriented programs that use sequence, selection, and repetition </a:t>
            </a:r>
          </a:p>
          <a:p>
            <a:pPr marL="457200" indent="-457200">
              <a:buFont typeface="+mj-lt"/>
              <a:buAutoNum type="arabicPeriod"/>
            </a:pPr>
            <a:r>
              <a:rPr lang="en-US" sz="2000" dirty="0"/>
              <a:t>Define a C# class, complete with properties, methods, and constructors</a:t>
            </a:r>
          </a:p>
          <a:p>
            <a:pPr marL="457200" indent="-457200">
              <a:buFont typeface="+mj-lt"/>
              <a:buAutoNum type="arabicPeriod"/>
            </a:pPr>
            <a:r>
              <a:rPr lang="en-US" sz="2000" dirty="0"/>
              <a:t>Use C# built-in text file objects to create and read text files</a:t>
            </a:r>
          </a:p>
          <a:p>
            <a:pPr marL="457200" indent="-457200">
              <a:buFont typeface="+mj-lt"/>
              <a:buAutoNum type="arabicPeriod"/>
            </a:pPr>
            <a:r>
              <a:rPr lang="en-US" sz="2000" dirty="0"/>
              <a:t>Use inheritance to create a hierarchy of classes that are related to each other</a:t>
            </a:r>
          </a:p>
          <a:p>
            <a:pPr marL="457200" indent="-457200">
              <a:buFont typeface="+mj-lt"/>
              <a:buAutoNum type="arabicPeriod"/>
            </a:pPr>
            <a:r>
              <a:rPr lang="en-US" sz="2000" dirty="0"/>
              <a:t>Create objects of classes and use them to carry out the work of your program</a:t>
            </a:r>
          </a:p>
          <a:p>
            <a:pPr marL="457200" indent="-457200">
              <a:buFont typeface="+mj-lt"/>
              <a:buAutoNum type="arabicPeriod"/>
            </a:pPr>
            <a:r>
              <a:rPr lang="en-US" sz="2000" dirty="0"/>
              <a:t>Work with C# lists</a:t>
            </a:r>
          </a:p>
          <a:p>
            <a:pPr marL="457200" indent="-457200">
              <a:buFont typeface="+mj-lt"/>
              <a:buAutoNum type="arabicPeriod"/>
            </a:pPr>
            <a:r>
              <a:rPr lang="en-US" sz="2000" dirty="0"/>
              <a:t>Deal with a list of related objects polymorphically</a:t>
            </a:r>
          </a:p>
        </p:txBody>
      </p:sp>
    </p:spTree>
    <p:extLst>
      <p:ext uri="{BB962C8B-B14F-4D97-AF65-F5344CB8AC3E}">
        <p14:creationId xmlns:p14="http://schemas.microsoft.com/office/powerpoint/2010/main" val="1072399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Microsoft Visual Studio</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Microsoft Visual Studio is an integrated development environment (IDE) from Microsoft. It is used to develop computer programs for Microsoft Windows, as well as web sites, web apps, web services and mobile apps. It can produce both native code and managed code. </a:t>
            </a:r>
            <a:r>
              <a:rPr lang="en-US" sz="2000" dirty="0">
                <a:hlinkClick r:id="rId3"/>
              </a:rPr>
              <a:t>[link]</a:t>
            </a:r>
            <a:endParaRPr lang="en-US" sz="2000" dirty="0"/>
          </a:p>
          <a:p>
            <a:r>
              <a:rPr lang="en-US" sz="2000" dirty="0"/>
              <a:t>Download and install Visual Studio and C# </a:t>
            </a:r>
            <a:r>
              <a:rPr lang="en-US" sz="2000" dirty="0">
                <a:hlinkClick r:id="rId4"/>
              </a:rPr>
              <a:t>[link]</a:t>
            </a:r>
            <a:endParaRPr lang="en-US" sz="2000" dirty="0"/>
          </a:p>
          <a:p>
            <a:r>
              <a:rPr lang="en-US" sz="2000" dirty="0"/>
              <a:t>Download the Visual Studio Community 2017 edition with C# selected as your primary environment</a:t>
            </a:r>
          </a:p>
        </p:txBody>
      </p:sp>
    </p:spTree>
    <p:extLst>
      <p:ext uri="{BB962C8B-B14F-4D97-AF65-F5344CB8AC3E}">
        <p14:creationId xmlns:p14="http://schemas.microsoft.com/office/powerpoint/2010/main" val="2501705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263900" y="2351315"/>
            <a:ext cx="9771574" cy="4122056"/>
          </a:xfrm>
          <a:prstGeom prst="rect">
            <a:avLst/>
          </a:prstGeom>
        </p:spPr>
      </p:pic>
      <p:sp>
        <p:nvSpPr>
          <p:cNvPr id="10" name="Arrow: Down 9"/>
          <p:cNvSpPr/>
          <p:nvPr/>
        </p:nvSpPr>
        <p:spPr>
          <a:xfrm rot="16200000">
            <a:off x="4834012" y="4257734"/>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6"/>
            <a:ext cx="10515600" cy="757272"/>
          </a:xfrm>
        </p:spPr>
        <p:txBody>
          <a:bodyPr>
            <a:normAutofit/>
          </a:bodyPr>
          <a:lstStyle/>
          <a:p>
            <a:r>
              <a:rPr lang="en-US" sz="3600" dirty="0"/>
              <a:t>Object-Oriented Languages and Tools</a:t>
            </a:r>
          </a:p>
        </p:txBody>
      </p:sp>
      <p:sp>
        <p:nvSpPr>
          <p:cNvPr id="3" name="Content Placeholder 2"/>
          <p:cNvSpPr>
            <a:spLocks noGrp="1"/>
          </p:cNvSpPr>
          <p:nvPr>
            <p:ph idx="1"/>
          </p:nvPr>
        </p:nvSpPr>
        <p:spPr>
          <a:xfrm>
            <a:off x="838200" y="1083653"/>
            <a:ext cx="10622974" cy="1299558"/>
          </a:xfrm>
        </p:spPr>
        <p:txBody>
          <a:bodyPr>
            <a:normAutofit lnSpcReduction="10000"/>
          </a:bodyPr>
          <a:lstStyle/>
          <a:p>
            <a:pPr marL="0" indent="0">
              <a:buNone/>
            </a:pPr>
            <a:r>
              <a:rPr lang="en-US" sz="2000" dirty="0"/>
              <a:t>The TIOBE index can be used to check whether your programming skills are still up to date or to make a strategic decision about what programming language should be adopted when starting to build a new software system. The full TIOBE is available online </a:t>
            </a:r>
            <a:r>
              <a:rPr lang="en-US" sz="2000" dirty="0">
                <a:hlinkClick r:id="rId4"/>
              </a:rPr>
              <a:t>[link]</a:t>
            </a:r>
            <a:r>
              <a:rPr lang="en-US" sz="2000" dirty="0"/>
              <a:t>.</a:t>
            </a:r>
          </a:p>
          <a:p>
            <a:pPr marL="0" indent="0">
              <a:buNone/>
            </a:pPr>
            <a:r>
              <a:rPr lang="en-US" sz="2000" dirty="0"/>
              <a:t>TIOBE Index for March 2017:</a:t>
            </a:r>
          </a:p>
        </p:txBody>
      </p:sp>
      <p:sp>
        <p:nvSpPr>
          <p:cNvPr id="8" name="Arrow: Down 7"/>
          <p:cNvSpPr/>
          <p:nvPr/>
        </p:nvSpPr>
        <p:spPr>
          <a:xfrm rot="16200000">
            <a:off x="4775770" y="274610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Arrow: Down 8"/>
          <p:cNvSpPr/>
          <p:nvPr/>
        </p:nvSpPr>
        <p:spPr>
          <a:xfrm rot="16200000">
            <a:off x="4775770" y="3896615"/>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662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Java</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Java is a general-purpose computer programming language that is concurrent, class-based, object-oriented, and specifically designed to have as few implementation dependencies as possible. </a:t>
            </a:r>
            <a:r>
              <a:rPr lang="en-US" sz="2000" dirty="0">
                <a:hlinkClick r:id="rId3"/>
              </a:rPr>
              <a:t>[link]</a:t>
            </a:r>
            <a:endParaRPr lang="en-US" sz="2000" dirty="0"/>
          </a:p>
          <a:p>
            <a:r>
              <a:rPr lang="en-US" sz="2000" dirty="0"/>
              <a:t>Compiles to Java byte codes that run in the Java Virtual Machine (VM)</a:t>
            </a:r>
          </a:p>
          <a:p>
            <a:r>
              <a:rPr lang="en-US" sz="2000" dirty="0"/>
              <a:t>Achieved portability by running in VMs that exist on many platforms</a:t>
            </a:r>
          </a:p>
          <a:p>
            <a:r>
              <a:rPr lang="en-US" sz="2000" dirty="0"/>
              <a:t>Achieved dominance in the enterprise and for server side development</a:t>
            </a:r>
          </a:p>
          <a:p>
            <a:r>
              <a:rPr lang="en-US" sz="2000" dirty="0"/>
              <a:t>Plays a center role in Android development*</a:t>
            </a:r>
          </a:p>
          <a:p>
            <a:r>
              <a:rPr lang="en-US" sz="2000" dirty="0"/>
              <a:t>Served as a platform for multiple additional languages have been developed to compile to Java bytecode and run in the Java VM including Groovy and Scala</a:t>
            </a:r>
          </a:p>
          <a:p>
            <a:r>
              <a:rPr lang="en-US" sz="2000" dirty="0"/>
              <a:t>Achieved only minimal success in the development of commercial applications or applets</a:t>
            </a:r>
          </a:p>
          <a:p>
            <a:r>
              <a:rPr lang="en-US" sz="2000" dirty="0"/>
              <a:t>Syntax Notes: strongly typed, object-oriented, single inheritance, interface focused</a:t>
            </a:r>
          </a:p>
          <a:p>
            <a:endParaRPr lang="en-US" sz="2000" dirty="0"/>
          </a:p>
          <a:p>
            <a:endParaRPr lang="en-US" sz="2000" dirty="0"/>
          </a:p>
          <a:p>
            <a:endParaRPr lang="en-US" sz="2000" dirty="0"/>
          </a:p>
        </p:txBody>
      </p:sp>
    </p:spTree>
    <p:extLst>
      <p:ext uri="{BB962C8B-B14F-4D97-AF65-F5344CB8AC3E}">
        <p14:creationId xmlns:p14="http://schemas.microsoft.com/office/powerpoint/2010/main" val="417106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Python</a:t>
            </a:r>
          </a:p>
        </p:txBody>
      </p:sp>
      <p:sp>
        <p:nvSpPr>
          <p:cNvPr id="3" name="Content Placeholder 2"/>
          <p:cNvSpPr>
            <a:spLocks noGrp="1"/>
          </p:cNvSpPr>
          <p:nvPr>
            <p:ph idx="1"/>
          </p:nvPr>
        </p:nvSpPr>
        <p:spPr>
          <a:xfrm>
            <a:off x="838200" y="1525772"/>
            <a:ext cx="10515601" cy="4651191"/>
          </a:xfrm>
        </p:spPr>
        <p:txBody>
          <a:bodyPr>
            <a:normAutofit/>
          </a:bodyPr>
          <a:lstStyle/>
          <a:p>
            <a:pPr marL="0" indent="0">
              <a:buNone/>
            </a:pPr>
            <a:r>
              <a:rPr lang="en-US" sz="2000" dirty="0"/>
              <a:t>An interpreted language, Python has a design philosophy which emphasizes code readability (notably using whitespace indentation to delimit code blocks rather than curly braces or keywords), and a syntax which allows programmers to express concepts in fewer lines of code than possible in languages such as C++ or Java. </a:t>
            </a:r>
            <a:r>
              <a:rPr lang="en-US" sz="2000" dirty="0">
                <a:hlinkClick r:id="rId3"/>
              </a:rPr>
              <a:t>[link]</a:t>
            </a:r>
            <a:endParaRPr lang="en-US" sz="2000" dirty="0"/>
          </a:p>
          <a:p>
            <a:r>
              <a:rPr lang="en-US" sz="2000" dirty="0"/>
              <a:t>Achieves portability through interpreter running on various platforms</a:t>
            </a:r>
          </a:p>
          <a:p>
            <a:r>
              <a:rPr lang="en-US" sz="2000" dirty="0"/>
              <a:t>Achieved great success as a “quick-and-dirt” scripting tool</a:t>
            </a:r>
          </a:p>
          <a:p>
            <a:r>
              <a:rPr lang="en-US" sz="2000" dirty="0"/>
              <a:t>… and in the data sciences realm</a:t>
            </a:r>
          </a:p>
          <a:p>
            <a:r>
              <a:rPr lang="en-US" sz="2000" dirty="0"/>
              <a:t>Runs slower because it is interpreted</a:t>
            </a:r>
          </a:p>
          <a:p>
            <a:r>
              <a:rPr lang="en-US" sz="2000" dirty="0"/>
              <a:t>Shares a similar space to other scripting languages like Perl and PowerShell</a:t>
            </a:r>
          </a:p>
          <a:p>
            <a:r>
              <a:rPr lang="en-US" sz="2000" dirty="0"/>
              <a:t>Syntax Notes: loosely typed, indent sensitive (no brackets or  semi-colons), object-oriented </a:t>
            </a:r>
          </a:p>
        </p:txBody>
      </p:sp>
    </p:spTree>
    <p:extLst>
      <p:ext uri="{BB962C8B-B14F-4D97-AF65-F5344CB8AC3E}">
        <p14:creationId xmlns:p14="http://schemas.microsoft.com/office/powerpoint/2010/main" val="2281717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 And .NET</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C# (pronounced “see sharp”) is a general purpose programming language that implements strong typing, object-oriented (class-based), and component-oriented programming disciplines. It was developed by Microsoft within its .NET initiative. </a:t>
            </a:r>
            <a:r>
              <a:rPr lang="en-US" sz="2000" dirty="0">
                <a:hlinkClick r:id="rId3"/>
              </a:rPr>
              <a:t>[link]</a:t>
            </a:r>
            <a:endParaRPr lang="en-US" sz="2000" dirty="0"/>
          </a:p>
          <a:p>
            <a:r>
              <a:rPr lang="en-US" sz="2000" dirty="0"/>
              <a:t>Compiles to .NET Common Language Runtime (CLR)</a:t>
            </a:r>
          </a:p>
          <a:p>
            <a:r>
              <a:rPr lang="en-US" sz="2000" dirty="0"/>
              <a:t>Portable between CLR implementations… but MS Windows focused</a:t>
            </a:r>
          </a:p>
          <a:p>
            <a:r>
              <a:rPr lang="en-US" sz="2000" dirty="0"/>
              <a:t>Portable between Windows desktop, cloud, XBOX, tablets, embedded, and phone</a:t>
            </a:r>
          </a:p>
          <a:p>
            <a:r>
              <a:rPr lang="en-US" sz="2000" dirty="0"/>
              <a:t>Focused on industrial strength client applications with a solid server-side presence</a:t>
            </a:r>
          </a:p>
          <a:p>
            <a:r>
              <a:rPr lang="en-US" sz="2000" dirty="0"/>
              <a:t>Syntax Notes: strongly typed, object-oriented, single inheritance</a:t>
            </a:r>
          </a:p>
        </p:txBody>
      </p:sp>
    </p:spTree>
    <p:extLst>
      <p:ext uri="{BB962C8B-B14F-4D97-AF65-F5344CB8AC3E}">
        <p14:creationId xmlns:p14="http://schemas.microsoft.com/office/powerpoint/2010/main" val="1300294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 And .NET (continued)</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.NET Framework (pronounced dot net) is a software framework developed by Microsoft that runs primarily on Microsoft Windows. It includes a large class library and provides language interoperability (each language can use code written in other languages). Programs written for .NET execute in a software “managed code” environment named Common Language Runtime (CLR). </a:t>
            </a:r>
            <a:r>
              <a:rPr lang="en-US" sz="2000" dirty="0">
                <a:hlinkClick r:id="rId3"/>
              </a:rPr>
              <a:t>[link]</a:t>
            </a:r>
            <a:endParaRPr lang="en-US" sz="2000" dirty="0"/>
          </a:p>
          <a:p>
            <a:r>
              <a:rPr lang="en-US" sz="2000" dirty="0"/>
              <a:t>Implementations for many languages are available for .NET and CLI including Python… but not “real” Java </a:t>
            </a:r>
            <a:r>
              <a:rPr lang="en-US" sz="2000" dirty="0">
                <a:hlinkClick r:id="rId4"/>
              </a:rPr>
              <a:t>[link]</a:t>
            </a:r>
            <a:endParaRPr lang="en-US" sz="2000" dirty="0"/>
          </a:p>
          <a:p>
            <a:r>
              <a:rPr lang="en-US" sz="2000" dirty="0"/>
              <a:t>Provides and object-oriented platform that is language agnostic</a:t>
            </a:r>
          </a:p>
          <a:p>
            <a:r>
              <a:rPr lang="en-US" sz="2000" dirty="0"/>
              <a:t>ASP.NET is the “standard” .NET Web development environment</a:t>
            </a:r>
          </a:p>
          <a:p>
            <a:r>
              <a:rPr lang="en-US" sz="2000" dirty="0"/>
              <a:t>Achieving dominance on Windows desktop, competitive place in cloud (Azure), and XBOX</a:t>
            </a:r>
          </a:p>
          <a:p>
            <a:endParaRPr lang="en-US" sz="2000" dirty="0"/>
          </a:p>
        </p:txBody>
      </p:sp>
    </p:spTree>
    <p:extLst>
      <p:ext uri="{BB962C8B-B14F-4D97-AF65-F5344CB8AC3E}">
        <p14:creationId xmlns:p14="http://schemas.microsoft.com/office/powerpoint/2010/main" val="1002490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473EA1A-2744-48E8-B2A3-4F89C0FC849C}">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7FD8B20-B89A-4B23-9329-175195DD4D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19000</TotalTime>
  <Words>3029</Words>
  <Application>Microsoft Office PowerPoint</Application>
  <PresentationFormat>Widescreen</PresentationFormat>
  <Paragraphs>286</Paragraphs>
  <Slides>29</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Wingdings</vt:lpstr>
      <vt:lpstr>Office Theme</vt:lpstr>
      <vt:lpstr>Object-Oriented Programming Session: Week 6 Session 1  Instructor: Eric Pogue</vt:lpstr>
      <vt:lpstr>FastPrime in C#</vt:lpstr>
      <vt:lpstr>Learning Objectives – Week 6</vt:lpstr>
      <vt:lpstr>Microsoft Visual Studio</vt:lpstr>
      <vt:lpstr>Object-Oriented Languages and Tools</vt:lpstr>
      <vt:lpstr>Java</vt:lpstr>
      <vt:lpstr>Python</vt:lpstr>
      <vt:lpstr>C#... And .NET</vt:lpstr>
      <vt:lpstr>C#... And .NET (continued)</vt:lpstr>
      <vt:lpstr>C#... And .NET (continued)</vt:lpstr>
      <vt:lpstr>Professional Positioning</vt:lpstr>
      <vt:lpstr>End of Session</vt:lpstr>
      <vt:lpstr>Object-Oriented Programming Session: Week 6 Session 2  Instructor: Eric Pogue</vt:lpstr>
      <vt:lpstr>But First… FastPrime C#</vt:lpstr>
      <vt:lpstr>Example: Visual Studio, C#, and Random Numbers</vt:lpstr>
      <vt:lpstr>Visual Studio &amp; C#</vt:lpstr>
      <vt:lpstr>Visual Studio &amp; C# (continued)</vt:lpstr>
      <vt:lpstr>C# vs. Java GetRandomNumbers Class</vt:lpstr>
      <vt:lpstr>Object-Oriented Programming Session: Week 6 Session 2 Plus Instructor: Eric Pogue</vt:lpstr>
      <vt:lpstr>Review: Serialization and Writing/Reading Text Files (IO)</vt:lpstr>
      <vt:lpstr>.NET (C#) Writing &amp; Reading Files</vt:lpstr>
      <vt:lpstr>.NET (C#) Lists</vt:lpstr>
      <vt:lpstr>End of Session</vt:lpstr>
      <vt:lpstr>Object-Oriented Programming Session: Week 6 Session 3 (Lunch &amp; Learn) Instructor: Eric Pogue</vt:lpstr>
      <vt:lpstr>FastPrime C#</vt:lpstr>
      <vt:lpstr>FastPrime C# (continued)</vt:lpstr>
      <vt:lpstr>FastPrimeLite</vt:lpstr>
      <vt:lpstr>End of Session</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504</cp:revision>
  <cp:lastPrinted>2017-04-25T19:17:45Z</cp:lastPrinted>
  <dcterms:created xsi:type="dcterms:W3CDTF">2016-08-15T18:20:40Z</dcterms:created>
  <dcterms:modified xsi:type="dcterms:W3CDTF">2017-04-27T18:10:19Z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