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140"/>
  </p:notesMasterIdLst>
  <p:sldIdLst>
    <p:sldId id="256" r:id="rId3"/>
    <p:sldId id="291" r:id="rId4"/>
    <p:sldId id="288" r:id="rId5"/>
    <p:sldId id="259" r:id="rId6"/>
    <p:sldId id="258" r:id="rId7"/>
    <p:sldId id="292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396" r:id="rId33"/>
    <p:sldId id="286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98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82" autoAdjust="0"/>
  </p:normalViewPr>
  <p:slideViewPr>
    <p:cSldViewPr>
      <p:cViewPr varScale="1">
        <p:scale>
          <a:sx n="157" d="100"/>
          <a:sy n="157" d="100"/>
        </p:scale>
        <p:origin x="562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notesMaster" Target="notesMasters/notesMaster1.xml"/><Relationship Id="rId14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03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Floating point notation </a:t>
            </a:r>
          </a:p>
          <a:p>
            <a:r>
              <a:rPr lang="en-US" dirty="0"/>
              <a:t>0.314E1</a:t>
            </a:r>
            <a:r>
              <a:rPr lang="en-US" baseline="0" dirty="0"/>
              <a:t> -</a:t>
            </a:r>
            <a:r>
              <a:rPr lang="en-US" sz="1400" dirty="0"/>
              <a:t>&gt; 3.14</a:t>
            </a:r>
          </a:p>
          <a:p>
            <a:r>
              <a:rPr lang="en-US" sz="1400" dirty="0"/>
              <a:t>17.0E-3 -&gt; 0.017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 of variable variables:</a:t>
            </a:r>
            <a:br>
              <a:rPr lang="en-US" dirty="0"/>
            </a:br>
            <a:r>
              <a:rPr lang="en-US" dirty="0"/>
              <a:t>$who = "Casey";</a:t>
            </a:r>
            <a:br>
              <a:rPr lang="en-US" dirty="0"/>
            </a:br>
            <a:r>
              <a:rPr lang="en-US" dirty="0"/>
              <a:t>$$who = "dog";</a:t>
            </a:r>
            <a:br>
              <a:rPr lang="en-US" dirty="0"/>
            </a:br>
            <a:r>
              <a:rPr lang="en-US" dirty="0"/>
              <a:t>Now the variable $Casey contains the value "dog"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endParaRPr lang="en-US" dirty="0"/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</a:t>
            </a:r>
            <a:r>
              <a:rPr lang="en-US" baseline="0" dirty="0"/>
              <a:t> (reference)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$a=10;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$b = &amp;a;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Both now contain 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/>
              <a:t>Examples:</a:t>
            </a:r>
            <a:br>
              <a:rPr lang="en-US"/>
            </a:br>
            <a:r>
              <a:rPr lang="en-US"/>
              <a:t>"</a:t>
            </a:r>
            <a:r>
              <a:rPr lang="en-US">
                <a:latin typeface="Courier New" pitchFamily="49" charset="0"/>
                <a:cs typeface="Courier New" pitchFamily="49" charset="0"/>
              </a:rPr>
              <a:t>9 lives" – 1  </a:t>
            </a: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 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"3.14 pies" * 3  6.28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"good " + "morning"  0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55C0-8D4C-4003-BBC5-FFC41295F0C2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9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9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3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keywords.php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perators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ogue.info/cpsc-24700/Presentations/examples/w8code9/powers.php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quickref.php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ate.php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reserved.keyword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8 primitive types:</a:t>
            </a:r>
          </a:p>
          <a:p>
            <a:pPr marL="285750" lvl="1"/>
            <a:r>
              <a:rPr lang="en-US" dirty="0"/>
              <a:t>Four scalar types</a:t>
            </a:r>
          </a:p>
          <a:p>
            <a:pPr marL="576263" lvl="2" indent="-285750"/>
            <a:r>
              <a:rPr lang="en-US" b="1" dirty="0"/>
              <a:t>Integer</a:t>
            </a:r>
          </a:p>
          <a:p>
            <a:pPr marL="576263" lvl="2" indent="-285750"/>
            <a:r>
              <a:rPr lang="en-US" b="1" dirty="0"/>
              <a:t>Double</a:t>
            </a:r>
          </a:p>
          <a:p>
            <a:pPr marL="576263" lvl="2" indent="-285750"/>
            <a:r>
              <a:rPr lang="en-US" b="1" dirty="0"/>
              <a:t>Boolean</a:t>
            </a:r>
          </a:p>
          <a:p>
            <a:pPr marL="576263" lvl="2" indent="-285750"/>
            <a:r>
              <a:rPr lang="en-US" b="1" dirty="0"/>
              <a:t>String</a:t>
            </a:r>
          </a:p>
          <a:p>
            <a:pPr marL="285750" lvl="1"/>
            <a:r>
              <a:rPr lang="en-US" dirty="0"/>
              <a:t>Two compound types</a:t>
            </a:r>
          </a:p>
          <a:p>
            <a:pPr marL="576263" lvl="2" indent="-285750"/>
            <a:r>
              <a:rPr lang="en-US" b="1" dirty="0"/>
              <a:t>Array</a:t>
            </a:r>
          </a:p>
          <a:p>
            <a:pPr marL="576263" lvl="2" indent="-285750"/>
            <a:r>
              <a:rPr lang="en-US" b="1" dirty="0"/>
              <a:t>object</a:t>
            </a:r>
          </a:p>
          <a:p>
            <a:pPr marL="285750" lvl="1"/>
            <a:r>
              <a:rPr lang="en-US" dirty="0"/>
              <a:t>Two special types</a:t>
            </a:r>
            <a:endParaRPr lang="en-US" sz="2400" b="1" dirty="0">
              <a:latin typeface="Courier New" pitchFamily="49" charset="0"/>
            </a:endParaRPr>
          </a:p>
          <a:p>
            <a:pPr marL="576263" lvl="2" indent="-285750"/>
            <a:r>
              <a:rPr lang="en-US" b="1" dirty="0"/>
              <a:t>resource</a:t>
            </a:r>
          </a:p>
          <a:p>
            <a:pPr marL="576263" lvl="2" indent="-285750"/>
            <a:r>
              <a:rPr lang="en-US" b="1" dirty="0"/>
              <a:t>NULL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69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POST request is different from a GET request in the following ways: </a:t>
            </a:r>
          </a:p>
          <a:p>
            <a:pPr marL="285750" lvl="1"/>
            <a:r>
              <a:rPr lang="en-US" dirty="0"/>
              <a:t>There's a </a:t>
            </a:r>
            <a:r>
              <a:rPr lang="en-US" dirty="0">
                <a:solidFill>
                  <a:srgbClr val="7030A0"/>
                </a:solidFill>
              </a:rPr>
              <a:t>block of data sent with the request</a:t>
            </a:r>
            <a:r>
              <a:rPr lang="en-US" dirty="0"/>
              <a:t>, in the message body. </a:t>
            </a:r>
          </a:p>
          <a:p>
            <a:pPr marL="285750" lvl="1"/>
            <a:r>
              <a:rPr lang="en-US" dirty="0"/>
              <a:t>There are usually extra headers to describe this message body, like </a:t>
            </a:r>
            <a:r>
              <a:rPr lang="en-US" b="1" dirty="0"/>
              <a:t>Content-Type:</a:t>
            </a:r>
            <a:r>
              <a:rPr lang="en-US" dirty="0"/>
              <a:t> and </a:t>
            </a:r>
            <a:r>
              <a:rPr lang="en-US" b="1" dirty="0"/>
              <a:t>Content-Length:</a:t>
            </a:r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request</a:t>
            </a:r>
            <a:r>
              <a:rPr lang="en-US" i="1" dirty="0"/>
              <a:t> URI</a:t>
            </a:r>
            <a:r>
              <a:rPr lang="en-US" dirty="0"/>
              <a:t> is not a resource to retrieve; it's usually a script to handle the data you're sending. </a:t>
            </a:r>
          </a:p>
          <a:p>
            <a:pPr marL="285750" lvl="1"/>
            <a:r>
              <a:rPr lang="en-US" dirty="0"/>
              <a:t>The HTTP response is normally script output, not a static file.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87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Post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44422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common use of POST, by far, is to submit HTML form data to scripts. </a:t>
            </a:r>
          </a:p>
          <a:p>
            <a:endParaRPr lang="en-US" dirty="0"/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Example: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/path/script.cgi HTTP/1.0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From: frog@jmarshall.com User-Agent: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HTTPTool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32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Cosby&amp;favorite+flavor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=flies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5760" y="3308109"/>
            <a:ext cx="12478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42956" y="3283028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0873" y="328302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protocol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370764" y="3768725"/>
            <a:ext cx="394996" cy="11811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766719" y="5698080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 rot="16200000">
            <a:off x="-286977" y="4174609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3071551" y="3268894"/>
            <a:ext cx="336487" cy="4650789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59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HTTP Message Data from PHP</a:t>
            </a:r>
          </a:p>
        </p:txBody>
      </p:sp>
    </p:spTree>
    <p:extLst>
      <p:ext uri="{BB962C8B-B14F-4D97-AF65-F5344CB8AC3E}">
        <p14:creationId xmlns:p14="http://schemas.microsoft.com/office/powerpoint/2010/main" val="36861574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Begin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42712986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b="1" i="1" dirty="0" err="1">
                <a:solidFill>
                  <a:srgbClr val="FF0000"/>
                </a:solidFill>
              </a:rPr>
              <a:t>Superglobals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built-in variables </a:t>
            </a:r>
            <a:r>
              <a:rPr lang="en-US" dirty="0"/>
              <a:t>that are always available in all scopes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Collectively this information is referred to as </a:t>
            </a:r>
            <a:r>
              <a:rPr lang="en-US" b="1" dirty="0">
                <a:solidFill>
                  <a:srgbClr val="FF0000"/>
                </a:solidFill>
              </a:rPr>
              <a:t>EGPCS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(environment, GET, POST, cookies and server):</a:t>
            </a:r>
          </a:p>
          <a:p>
            <a:pPr marL="285750" lvl="1"/>
            <a:r>
              <a:rPr lang="en-US" dirty="0"/>
              <a:t>$_COOKIE</a:t>
            </a:r>
          </a:p>
          <a:p>
            <a:pPr marL="285750" lvl="1"/>
            <a:r>
              <a:rPr lang="en-US" dirty="0"/>
              <a:t>$_GET</a:t>
            </a:r>
          </a:p>
          <a:p>
            <a:pPr marL="285750" lvl="1"/>
            <a:r>
              <a:rPr lang="en-US" dirty="0"/>
              <a:t>$_POST</a:t>
            </a:r>
          </a:p>
          <a:p>
            <a:pPr marL="285750" lvl="1"/>
            <a:r>
              <a:rPr lang="en-US" dirty="0"/>
              <a:t>$_FILES</a:t>
            </a:r>
          </a:p>
          <a:p>
            <a:pPr marL="285750" lvl="1"/>
            <a:r>
              <a:rPr lang="en-US" dirty="0"/>
              <a:t>$_SERVER</a:t>
            </a:r>
          </a:p>
          <a:p>
            <a:pPr marL="285750" lvl="1"/>
            <a:r>
              <a:rPr lang="en-US" dirty="0"/>
              <a:t>$ENV</a:t>
            </a:r>
          </a:p>
        </p:txBody>
      </p:sp>
    </p:spTree>
    <p:extLst>
      <p:ext uri="{BB962C8B-B14F-4D97-AF65-F5344CB8AC3E}">
        <p14:creationId xmlns:p14="http://schemas.microsoft.com/office/powerpoint/2010/main" val="37306762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>
                <a:solidFill>
                  <a:srgbClr val="7030A0"/>
                </a:solidFill>
              </a:rPr>
              <a:t>arrays</a:t>
            </a:r>
            <a:r>
              <a:rPr lang="en-US" dirty="0"/>
              <a:t> to access form parameters from your PHP code</a:t>
            </a:r>
          </a:p>
          <a:p>
            <a:pPr lvl="1"/>
            <a:r>
              <a:rPr lang="en-US" dirty="0"/>
              <a:t>Keys are parameter names</a:t>
            </a:r>
          </a:p>
          <a:p>
            <a:pPr lvl="1"/>
            <a:r>
              <a:rPr lang="en-US" dirty="0"/>
              <a:t>Values are the values of those parameters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Usually copy the values from the array to a variable for processing,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$title = $_POST['title'];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type of method used to request a PHP page is available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$_SERVER['REQUEST_METHOD']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396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Automatic quoting of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ships with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magic_quotes_GPC</a:t>
            </a:r>
            <a:r>
              <a:rPr lang="en-US" dirty="0"/>
              <a:t> option enabled</a:t>
            </a:r>
          </a:p>
          <a:p>
            <a:pPr marL="292100" lvl="1"/>
            <a:endParaRPr lang="en-US" dirty="0"/>
          </a:p>
          <a:p>
            <a:pPr marL="292100" lvl="1"/>
            <a:r>
              <a:rPr lang="en-US" dirty="0"/>
              <a:t>This instructs PHP to automatically call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addslashes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/>
              <a:t>on all cookie data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parameters</a:t>
            </a:r>
          </a:p>
          <a:p>
            <a:pPr marL="292100" lvl="2" indent="-285750"/>
            <a:r>
              <a:rPr lang="en-US" dirty="0"/>
              <a:t>Makes it easy to use form parameters in database queries </a:t>
            </a:r>
          </a:p>
          <a:p>
            <a:pPr marL="292100" lvl="2" indent="-285750"/>
            <a:r>
              <a:rPr lang="en-US" dirty="0"/>
              <a:t>Causes a problem with other uses because all single quotes, double quotes and backslashes are </a:t>
            </a:r>
            <a:r>
              <a:rPr lang="en-US" dirty="0">
                <a:solidFill>
                  <a:srgbClr val="7030A0"/>
                </a:solidFill>
              </a:rPr>
              <a:t>escaped with backslashes</a:t>
            </a:r>
          </a:p>
          <a:p>
            <a:pPr marL="292100" lvl="2" indent="-285750"/>
            <a:endParaRPr lang="en-US" dirty="0"/>
          </a:p>
          <a:p>
            <a:pPr marL="292100" lvl="1"/>
            <a:r>
              <a:rPr lang="en-US" dirty="0"/>
              <a:t>To get rid of the slashes uses the 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b="1" dirty="0">
                <a:latin typeface="+mj-lt"/>
                <a:cs typeface="Courier New" pitchFamily="49" charset="0"/>
              </a:rPr>
              <a:t>()</a:t>
            </a:r>
            <a:r>
              <a:rPr lang="en-US" dirty="0">
                <a:latin typeface="+mj-lt"/>
                <a:cs typeface="Courier New" pitchFamily="49" charset="0"/>
              </a:rPr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($_POST['name']);</a:t>
            </a:r>
          </a:p>
        </p:txBody>
      </p:sp>
    </p:spTree>
    <p:extLst>
      <p:ext uri="{BB962C8B-B14F-4D97-AF65-F5344CB8AC3E}">
        <p14:creationId xmlns:p14="http://schemas.microsoft.com/office/powerpoint/2010/main" val="2700293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newlines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user can enter text over multiple lines in a form element such as a text area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create the equivalent of these newlines in a webpage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nl2br()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$comments = nl2br($_POST['comments']);</a:t>
            </a:r>
          </a:p>
        </p:txBody>
      </p:sp>
    </p:spTree>
    <p:extLst>
      <p:ext uri="{BB962C8B-B14F-4D97-AF65-F5344CB8AC3E}">
        <p14:creationId xmlns:p14="http://schemas.microsoft.com/office/powerpoint/2010/main" val="28108599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HTML selection lists and checkboxes can </a:t>
            </a:r>
            <a:r>
              <a:rPr lang="en-US" dirty="0">
                <a:solidFill>
                  <a:srgbClr val="7030A0"/>
                </a:solidFill>
              </a:rPr>
              <a:t>allow multiple selections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ensure that PHP </a:t>
            </a:r>
            <a:r>
              <a:rPr lang="en-US" dirty="0">
                <a:solidFill>
                  <a:srgbClr val="7030A0"/>
                </a:solidFill>
              </a:rPr>
              <a:t>recognizes the multiple values </a:t>
            </a:r>
            <a:r>
              <a:rPr lang="en-US" dirty="0"/>
              <a:t>that the browser passes to a form-processing script, </a:t>
            </a:r>
            <a:r>
              <a:rPr lang="en-US" dirty="0">
                <a:solidFill>
                  <a:srgbClr val="C00000"/>
                </a:solidFill>
              </a:rPr>
              <a:t>make the name of the field in HTML end with []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languages[]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"c"&gt;C&lt;/input&gt;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"&gt;C++&lt;/input&gt;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"&gt;PHP&lt;/input&gt;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"&gt;Perl&lt;/input&gt;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the user submits the form,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$_POST['languages'] </a:t>
            </a:r>
            <a:r>
              <a:rPr lang="en-US" dirty="0"/>
              <a:t>contains an array instead of a string</a:t>
            </a:r>
          </a:p>
        </p:txBody>
      </p:sp>
    </p:spTree>
    <p:extLst>
      <p:ext uri="{BB962C8B-B14F-4D97-AF65-F5344CB8AC3E}">
        <p14:creationId xmlns:p14="http://schemas.microsoft.com/office/powerpoint/2010/main" val="39901688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Need to </a:t>
            </a:r>
            <a:r>
              <a:rPr lang="en-US" b="1" dirty="0">
                <a:solidFill>
                  <a:srgbClr val="FF0000"/>
                </a:solidFill>
              </a:rPr>
              <a:t>validate user data </a:t>
            </a:r>
            <a:r>
              <a:rPr lang="en-US" b="1" dirty="0"/>
              <a:t>before storing or using it!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Can use JavaScript, but…</a:t>
            </a:r>
          </a:p>
          <a:p>
            <a:pPr lvl="1"/>
            <a:r>
              <a:rPr lang="en-US" dirty="0"/>
              <a:t>User can disable JavaScript</a:t>
            </a:r>
          </a:p>
          <a:p>
            <a:pPr lvl="1"/>
            <a:r>
              <a:rPr lang="en-US" dirty="0"/>
              <a:t>Browser might not support it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provides </a:t>
            </a:r>
            <a:r>
              <a:rPr lang="en-US" dirty="0">
                <a:solidFill>
                  <a:srgbClr val="7030A0"/>
                </a:solidFill>
              </a:rPr>
              <a:t>a more secure way </a:t>
            </a:r>
            <a:r>
              <a:rPr lang="en-US" dirty="0"/>
              <a:t>to do the validation</a:t>
            </a:r>
          </a:p>
        </p:txBody>
      </p:sp>
    </p:spTree>
    <p:extLst>
      <p:ext uri="{BB962C8B-B14F-4D97-AF65-F5344CB8AC3E}">
        <p14:creationId xmlns:p14="http://schemas.microsoft.com/office/powerpoint/2010/main" val="322191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" y="3200401"/>
            <a:ext cx="2487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Integer</a:t>
            </a:r>
          </a:p>
          <a:p>
            <a:pPr marL="285750" lvl="1"/>
            <a:r>
              <a:rPr lang="en-US" dirty="0"/>
              <a:t>4 bytes</a:t>
            </a:r>
          </a:p>
          <a:p>
            <a:pPr marL="285750" lvl="1"/>
            <a:r>
              <a:rPr lang="en-US" dirty="0"/>
              <a:t>Can be written in decimal, octal or hexadecimal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 is an integer</a:t>
            </a:r>
          </a:p>
          <a:p>
            <a:endParaRPr lang="en-US" dirty="0"/>
          </a:p>
          <a:p>
            <a:r>
              <a:rPr lang="en-US" b="1" dirty="0"/>
              <a:t>Double</a:t>
            </a:r>
          </a:p>
          <a:p>
            <a:pPr marL="285750" lvl="1"/>
            <a:r>
              <a:rPr lang="en-US" dirty="0"/>
              <a:t>Can specified using standard notation or floating-point notation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values is a floating-point number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3599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Some important validation functions/operators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 tests whether a value was provided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is_numeric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tests whether a value is a number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relational operators: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(haystack, needle)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: returns the position of  needle in haystack or false if needle is not found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preg_match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regex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[,array]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for testing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957633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with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Similar to validating with JavaScript, i.e.: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provide the user with error messages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647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buffering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 a normal PHP script, </a:t>
            </a:r>
            <a:r>
              <a:rPr lang="en-US" b="1" dirty="0"/>
              <a:t>any echo statement is sent to the browser as soon as it is executed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</a:t>
            </a:r>
            <a:r>
              <a:rPr lang="en-US" b="1" i="1" dirty="0">
                <a:solidFill>
                  <a:srgbClr val="FF0000"/>
                </a:solidFill>
              </a:rPr>
              <a:t>output buffering </a:t>
            </a:r>
            <a:r>
              <a:rPr lang="en-US" dirty="0"/>
              <a:t>the HTML and data will instead be put into a buffer</a:t>
            </a:r>
          </a:p>
          <a:p>
            <a:pPr lvl="0"/>
            <a:endParaRPr lang="en-US" dirty="0"/>
          </a:p>
          <a:p>
            <a:r>
              <a:rPr lang="en-US" dirty="0"/>
              <a:t>Turn on output buffering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ob_start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marL="285750" lvl="1"/>
            <a:r>
              <a:rPr lang="en-US" dirty="0"/>
              <a:t>All </a:t>
            </a:r>
            <a:r>
              <a:rPr lang="en-US" dirty="0" err="1"/>
              <a:t>echos</a:t>
            </a:r>
            <a:r>
              <a:rPr lang="en-US" dirty="0"/>
              <a:t> will send data into a buffer instead of to the browser</a:t>
            </a:r>
          </a:p>
          <a:p>
            <a:pPr marL="285750" lvl="1"/>
            <a:r>
              <a:rPr lang="en-US" dirty="0"/>
              <a:t>HTTP calls (like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header()</a:t>
            </a:r>
            <a:r>
              <a:rPr lang="en-US" dirty="0">
                <a:solidFill>
                  <a:srgbClr val="00206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) won't be buffered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50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buffering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discard the data in the buffer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ob_end_clean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send the buffer to the browser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ob_end_flush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583362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</p:spTree>
    <p:extLst>
      <p:ext uri="{BB962C8B-B14F-4D97-AF65-F5344CB8AC3E}">
        <p14:creationId xmlns:p14="http://schemas.microsoft.com/office/powerpoint/2010/main" val="21326107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PHP can:</a:t>
            </a:r>
          </a:p>
          <a:p>
            <a:pPr marL="285750" lvl="1"/>
            <a:r>
              <a:rPr lang="en-US" sz="2200" dirty="0"/>
              <a:t>Deal with any files on the server</a:t>
            </a:r>
          </a:p>
          <a:p>
            <a:pPr marL="285750" lvl="1"/>
            <a:r>
              <a:rPr lang="en-US" sz="2200" dirty="0"/>
              <a:t>Deal with any files on the Internet, using either  http or ftp</a:t>
            </a:r>
          </a:p>
          <a:p>
            <a:endParaRPr lang="en-US" dirty="0"/>
          </a:p>
          <a:p>
            <a:r>
              <a:rPr lang="en-US" dirty="0"/>
              <a:t>PHP associates a variable with a file, called the </a:t>
            </a:r>
            <a:r>
              <a:rPr lang="en-US" b="1" i="1" dirty="0">
                <a:solidFill>
                  <a:srgbClr val="FF0000"/>
                </a:solidFill>
              </a:rPr>
              <a:t>file variable</a:t>
            </a:r>
            <a:endParaRPr lang="en-US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A file has a file pointer (where to read or write), e.g.: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</a:rPr>
              <a:t>fptr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filename, </a:t>
            </a:r>
            <a:r>
              <a:rPr lang="en-US" sz="2200" dirty="0" err="1"/>
              <a:t>use_indicator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Use indicators</a:t>
            </a:r>
            <a:r>
              <a:rPr lang="en-US" dirty="0"/>
              <a:t>: </a:t>
            </a:r>
            <a:r>
              <a:rPr lang="en-US" sz="2200" dirty="0">
                <a:latin typeface="Courier New" pitchFamily="49" charset="0"/>
              </a:rPr>
              <a:t>r, r+,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w, w+, a, a+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80514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/>
              <a:t>Since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/>
              <a:t> could fail, use it with </a:t>
            </a:r>
            <a:r>
              <a:rPr lang="en-US" sz="2200" dirty="0">
                <a:latin typeface="Courier New" pitchFamily="49" charset="0"/>
              </a:rPr>
              <a:t>die</a:t>
            </a:r>
            <a:r>
              <a:rPr lang="en-US" sz="2200" dirty="0">
                <a:latin typeface="+mj-lt"/>
              </a:rPr>
              <a:t>, e.g.:</a:t>
            </a:r>
          </a:p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2200" dirty="0">
              <a:latin typeface="+mj-lt"/>
            </a:endParaRP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>
                <a:latin typeface="Courier New" pitchFamily="49" charset="0"/>
              </a:rPr>
              <a:t>$file=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("</a:t>
            </a:r>
            <a:r>
              <a:rPr lang="en-US" sz="2200" dirty="0" err="1">
                <a:latin typeface="Courier New" pitchFamily="49" charset="0"/>
              </a:rPr>
              <a:t>welcome.txt","r</a:t>
            </a:r>
            <a:r>
              <a:rPr lang="en-US" sz="2200" dirty="0">
                <a:latin typeface="Courier New" pitchFamily="49" charset="0"/>
              </a:rPr>
              <a:t>") </a:t>
            </a: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or die</a:t>
            </a:r>
            <a:r>
              <a:rPr lang="en-US" sz="2200" dirty="0">
                <a:latin typeface="Courier New" pitchFamily="49" charset="0"/>
              </a:rPr>
              <a:t>("Unable to open file!");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file_exists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filename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determine whether file exists before trying to open it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fclose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close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73756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or part of the file </a:t>
            </a:r>
            <a:r>
              <a:rPr lang="en-US" dirty="0"/>
              <a:t>into a string variable,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fread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6350" lvl="1" indent="0">
              <a:buNone/>
            </a:pPr>
            <a:r>
              <a:rPr lang="en-US" sz="2200" dirty="0"/>
              <a:t>(note: to read the whole file, use  </a:t>
            </a:r>
            <a:r>
              <a:rPr lang="en-US" sz="2200" dirty="0" err="1">
                <a:latin typeface="Courier New" pitchFamily="49" charset="0"/>
              </a:rPr>
              <a:t>filesize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i="1" dirty="0" err="1"/>
              <a:t>file_name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/>
              <a:t>as the second parameter)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of the lines </a:t>
            </a:r>
            <a:r>
              <a:rPr lang="en-US" dirty="0"/>
              <a:t>of the file into an array, 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US" dirty="0"/>
              <a:t>, e.g.:</a:t>
            </a:r>
            <a:br>
              <a:rPr lang="en-US" sz="220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sz="2200">
                <a:latin typeface="Courier New" pitchFamily="49" charset="0"/>
              </a:rPr>
              <a:t>file_lines</a:t>
            </a:r>
            <a:r>
              <a:rPr lang="en-US" sz="2200" dirty="0">
                <a:latin typeface="Courier New" pitchFamily="49" charset="0"/>
              </a:rPr>
              <a:t> = file(</a:t>
            </a:r>
            <a:r>
              <a:rPr lang="en-US" sz="2200" dirty="0" err="1"/>
              <a:t>file_name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</a:rPr>
              <a:t>(n</a:t>
            </a:r>
            <a:r>
              <a:rPr lang="en-US" sz="2200" dirty="0"/>
              <a:t>eed not open or close the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50866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line </a:t>
            </a:r>
            <a:r>
              <a:rPr lang="en-US" dirty="0"/>
              <a:t>from the file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, e.g.: 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$line = </a:t>
            </a:r>
            <a:r>
              <a:rPr lang="en-US" dirty="0" err="1">
                <a:latin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It reads characters until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eoln</a:t>
            </a:r>
            <a:r>
              <a:rPr lang="en-US" sz="1900" dirty="0"/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sz="1900" dirty="0"/>
              <a:t>, or </a:t>
            </a:r>
            <a:r>
              <a:rPr lang="en-US" sz="1900" i="1" dirty="0"/>
              <a:t>#bytes</a:t>
            </a:r>
            <a:r>
              <a:rPr lang="en-US" sz="1900" dirty="0"/>
              <a:t>- chars been read</a:t>
            </a:r>
          </a:p>
          <a:p>
            <a:pPr lvl="1"/>
            <a:endParaRPr lang="en-US" sz="2200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character </a:t>
            </a:r>
            <a:r>
              <a:rPr lang="en-US" dirty="0"/>
              <a:t>at a time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You can </a:t>
            </a:r>
            <a:r>
              <a:rPr lang="en-US" sz="2200" dirty="0">
                <a:solidFill>
                  <a:srgbClr val="7030A0"/>
                </a:solidFill>
              </a:rPr>
              <a:t>control reading lines </a:t>
            </a:r>
            <a:r>
              <a:rPr lang="en-US" sz="2200" dirty="0"/>
              <a:t>or characters with </a:t>
            </a:r>
            <a:r>
              <a:rPr lang="en-US" sz="2200" dirty="0" err="1"/>
              <a:t>eof</a:t>
            </a:r>
            <a:r>
              <a:rPr lang="en-US" sz="2200" dirty="0"/>
              <a:t> detection using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feof</a:t>
            </a:r>
            <a:r>
              <a:rPr lang="en-US" sz="2200" dirty="0"/>
              <a:t> (</a:t>
            </a:r>
            <a:r>
              <a:rPr lang="en-US" sz="2200" dirty="0">
                <a:latin typeface="Courier New" pitchFamily="49" charset="0"/>
              </a:rPr>
              <a:t>TRUE</a:t>
            </a:r>
            <a:r>
              <a:rPr lang="en-US" sz="2200" dirty="0"/>
              <a:t> for </a:t>
            </a:r>
            <a:r>
              <a:rPr lang="en-US" sz="2200" dirty="0" err="1"/>
              <a:t>eof</a:t>
            </a:r>
            <a:r>
              <a:rPr lang="en-US" sz="2200" dirty="0"/>
              <a:t>; </a:t>
            </a:r>
            <a:r>
              <a:rPr lang="en-US" sz="2200" dirty="0">
                <a:latin typeface="Courier New" pitchFamily="49" charset="0"/>
              </a:rPr>
              <a:t>FALSE</a:t>
            </a:r>
            <a:r>
              <a:rPr lang="en-US" sz="2200" dirty="0"/>
              <a:t> otherwise), e.g.:</a:t>
            </a:r>
          </a:p>
          <a:p>
            <a:pPr marL="228600" lvl="2">
              <a:buNone/>
            </a:pPr>
            <a:r>
              <a:rPr lang="en-US" sz="2200" dirty="0"/>
              <a:t>  </a:t>
            </a:r>
            <a:r>
              <a:rPr lang="en-US" sz="2200" dirty="0">
                <a:latin typeface="Courier New" pitchFamily="49" charset="0"/>
              </a:rPr>
              <a:t>while(!</a:t>
            </a:r>
            <a:r>
              <a:rPr lang="en-US" sz="2200" dirty="0" err="1">
                <a:latin typeface="Courier New" pitchFamily="49" charset="0"/>
              </a:rPr>
              <a:t>feof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)) {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    $</a:t>
            </a:r>
            <a:r>
              <a:rPr lang="en-US" sz="2200" dirty="0" err="1">
                <a:latin typeface="Courier New" pitchFamily="49" charset="0"/>
              </a:rPr>
              <a:t>ch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fgetc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}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28801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write to files,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/>
              <a:t>, e.g.:</a:t>
            </a:r>
          </a:p>
          <a:p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bytes_written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/>
              <a:t> returns the number of bytes it wrote</a:t>
            </a:r>
          </a:p>
          <a:p>
            <a:endParaRPr lang="en-US" dirty="0"/>
          </a:p>
          <a:p>
            <a:r>
              <a:rPr lang="en-US" dirty="0"/>
              <a:t>Files can be locked (to avoid interference from concurrent accesses) with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flock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133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use single or double quotes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Single-quoted string literals</a:t>
            </a:r>
          </a:p>
          <a:p>
            <a:pPr lvl="1"/>
            <a:r>
              <a:rPr lang="en-US" dirty="0"/>
              <a:t>Embedded variables are NOT interpolated</a:t>
            </a:r>
          </a:p>
          <a:p>
            <a:pPr lvl="1"/>
            <a:r>
              <a:rPr lang="en-US" dirty="0"/>
              <a:t>Embedded escape sequences are NOT recognized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Double-quoted string literals</a:t>
            </a:r>
          </a:p>
          <a:p>
            <a:pPr lvl="1"/>
            <a:r>
              <a:rPr lang="en-US" dirty="0"/>
              <a:t>Embedded variables ARE interpolated</a:t>
            </a:r>
          </a:p>
          <a:p>
            <a:pPr lvl="1"/>
            <a:r>
              <a:rPr lang="en-US" dirty="0"/>
              <a:t>If there is a variable name in a double- quoted string but you don’t want it interpolated, it must be </a:t>
            </a:r>
            <a:r>
              <a:rPr lang="en-US" dirty="0" err="1"/>
              <a:t>backslashed</a:t>
            </a:r>
            <a:endParaRPr lang="en-US" dirty="0"/>
          </a:p>
          <a:p>
            <a:pPr lvl="1"/>
            <a:r>
              <a:rPr lang="en-US" dirty="0"/>
              <a:t>Embedded escape sequences ARE recognized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test whether a value is a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Maintaining State</a:t>
            </a:r>
          </a:p>
        </p:txBody>
      </p:sp>
    </p:spTree>
    <p:extLst>
      <p:ext uri="{BB962C8B-B14F-4D97-AF65-F5344CB8AC3E}">
        <p14:creationId xmlns:p14="http://schemas.microsoft.com/office/powerpoint/2010/main" val="425900558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HTTP is a </a:t>
            </a:r>
            <a:r>
              <a:rPr lang="en-US" b="1" i="1" dirty="0">
                <a:solidFill>
                  <a:srgbClr val="FF0000"/>
                </a:solidFill>
              </a:rPr>
              <a:t>stateless protocol</a:t>
            </a:r>
          </a:p>
          <a:p>
            <a:pPr lvl="0"/>
            <a:endParaRPr lang="en-US" b="1" i="1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Once a web server completes a client's request the </a:t>
            </a:r>
            <a:r>
              <a:rPr lang="en-US" b="1" dirty="0"/>
              <a:t>connection goes away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way for a server to recognize that a sequence of requests all </a:t>
            </a:r>
            <a:r>
              <a:rPr lang="en-US" dirty="0">
                <a:solidFill>
                  <a:srgbClr val="7030A0"/>
                </a:solidFill>
              </a:rPr>
              <a:t>originates from the same client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Why would we want to maintain state?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has two main methods for tracking data:</a:t>
            </a:r>
          </a:p>
          <a:p>
            <a:pPr marL="285750" lvl="1"/>
            <a:r>
              <a:rPr lang="en-US" dirty="0"/>
              <a:t>Cookies</a:t>
            </a:r>
          </a:p>
          <a:p>
            <a:pPr marL="285750" lvl="1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20289668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cookie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name/value pair </a:t>
            </a:r>
            <a:r>
              <a:rPr lang="en-US" dirty="0"/>
              <a:t>that is passed between a browser and a server in the HTTP header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PHP, cookies are created with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setcookie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i="1" dirty="0" err="1"/>
              <a:t>cookie_name</a:t>
            </a:r>
            <a:r>
              <a:rPr lang="en-US" dirty="0"/>
              <a:t>, </a:t>
            </a:r>
            <a:r>
              <a:rPr lang="en-US" i="1" dirty="0" err="1"/>
              <a:t>cookie_value</a:t>
            </a:r>
            <a:r>
              <a:rPr lang="en-US" dirty="0"/>
              <a:t>, </a:t>
            </a:r>
            <a:r>
              <a:rPr lang="en-US" i="1" dirty="0"/>
              <a:t>lifetime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/>
              <a:t>Example: 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setcookie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voted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true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time() + 86400);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dirty="0"/>
              <a:t>Cookies are implicitly deleted when their lifetimes are over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66565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Few notes about cookies: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stored in a Web browser </a:t>
            </a:r>
            <a:r>
              <a:rPr lang="en-US" dirty="0"/>
              <a:t>but only the site that originally sent a cookie can read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read by a site </a:t>
            </a:r>
            <a:r>
              <a:rPr lang="en-US" dirty="0"/>
              <a:t>when the page on that site is requested by the web browser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are generally </a:t>
            </a:r>
            <a:r>
              <a:rPr lang="en-US" dirty="0">
                <a:solidFill>
                  <a:srgbClr val="7030A0"/>
                </a:solidFill>
              </a:rPr>
              <a:t>limited to about 4kb </a:t>
            </a:r>
            <a:r>
              <a:rPr lang="en-US" dirty="0"/>
              <a:t>of total data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</a:t>
            </a:r>
            <a:r>
              <a:rPr lang="en-US" b="1" dirty="0"/>
              <a:t>must be created before </a:t>
            </a:r>
            <a:r>
              <a:rPr lang="en-US" dirty="0"/>
              <a:t>any other HTML is created by the script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Cookies are obtained in a script the same way form values are gotten, using the </a:t>
            </a:r>
            <a:r>
              <a:rPr lang="en-US" sz="2800" dirty="0">
                <a:latin typeface="Courier New" pitchFamily="49" charset="0"/>
              </a:rPr>
              <a:t>$_COOKIES</a:t>
            </a:r>
            <a:r>
              <a:rPr lang="en-US" dirty="0"/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04252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When the browser sends a cookie back to the server, you can access the cookie through </a:t>
            </a:r>
            <a:r>
              <a:rPr lang="en-US" dirty="0">
                <a:latin typeface="Courier New"/>
              </a:rPr>
              <a:t>$_COOKIE </a:t>
            </a:r>
            <a:r>
              <a:rPr lang="en-US" dirty="0"/>
              <a:t>array.</a:t>
            </a:r>
          </a:p>
          <a:p>
            <a:pPr marL="285750" lvl="1"/>
            <a:r>
              <a:rPr lang="en-US" dirty="0"/>
              <a:t>Key is the cookie name</a:t>
            </a:r>
          </a:p>
          <a:p>
            <a:pPr marL="285750" lvl="1"/>
            <a:r>
              <a:rPr lang="en-US" dirty="0"/>
              <a:t>Value is the cookie's value field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 cookie is </a:t>
            </a:r>
            <a:r>
              <a:rPr lang="en-US" b="1" dirty="0"/>
              <a:t>never accessible immediately </a:t>
            </a:r>
            <a:r>
              <a:rPr lang="en-US" dirty="0"/>
              <a:t>after it's been set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The page must be requested or reloaded for the cookie to be available</a:t>
            </a:r>
          </a:p>
        </p:txBody>
      </p:sp>
    </p:spTree>
    <p:extLst>
      <p:ext uri="{BB962C8B-B14F-4D97-AF65-F5344CB8AC3E}">
        <p14:creationId xmlns:p14="http://schemas.microsoft.com/office/powerpoint/2010/main" val="27298520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You can use the </a:t>
            </a:r>
            <a:r>
              <a:rPr lang="en-US" sz="2919" dirty="0" err="1">
                <a:latin typeface="Courier New"/>
                <a:cs typeface="Courier New"/>
              </a:rPr>
              <a:t>setcookie</a:t>
            </a:r>
            <a:r>
              <a:rPr lang="en-US" dirty="0"/>
              <a:t>() function to delete a cookie</a:t>
            </a:r>
          </a:p>
          <a:p>
            <a:pPr lvl="1"/>
            <a:r>
              <a:rPr lang="en-US" dirty="0"/>
              <a:t>It requires only one value, name</a:t>
            </a:r>
          </a:p>
          <a:p>
            <a:pPr lvl="1"/>
            <a:r>
              <a:rPr lang="en-US" dirty="0"/>
              <a:t>Set the remaining parameters to blank or for expiration, a time in the past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('user', '', time()-3600);</a:t>
            </a:r>
          </a:p>
          <a:p>
            <a:pPr lvl="1"/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7125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Sessions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provide a way to track data for a user over a series of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rgbClr val="7030A0"/>
                </a:solidFill>
              </a:rPr>
              <a:t>start a session</a:t>
            </a:r>
            <a:r>
              <a:rPr lang="en-US" dirty="0"/>
              <a:t>, PHP generates a random session ID -- a reference to that particular session and its stored data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Session ID is sent to the Web browser as a cookie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Subsequent PHP pages will </a:t>
            </a:r>
            <a:r>
              <a:rPr lang="en-US" dirty="0">
                <a:solidFill>
                  <a:srgbClr val="C00000"/>
                </a:solidFill>
              </a:rPr>
              <a:t>use this cookie </a:t>
            </a:r>
            <a:r>
              <a:rPr lang="en-US" dirty="0"/>
              <a:t>to retrieve the session ID and access the session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21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 session using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</a:t>
            </a:r>
            <a:r>
              <a:rPr lang="en-US" dirty="0">
                <a:solidFill>
                  <a:srgbClr val="7030A0"/>
                </a:solidFill>
              </a:rPr>
              <a:t>function sends a cookie </a:t>
            </a:r>
            <a:r>
              <a:rPr lang="en-US" dirty="0"/>
              <a:t>so it </a:t>
            </a:r>
            <a:r>
              <a:rPr lang="en-US" b="1" dirty="0"/>
              <a:t>must be called prior to any HTML or white space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first time a session is started a random session ID is generated and a </a:t>
            </a:r>
            <a:r>
              <a:rPr lang="en-US" dirty="0">
                <a:solidFill>
                  <a:srgbClr val="7030A0"/>
                </a:solidFill>
              </a:rPr>
              <a:t>cookie</a:t>
            </a:r>
            <a:r>
              <a:rPr lang="en-US" dirty="0"/>
              <a:t> is sent to the Web browser with the name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PHPSESSID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value</a:t>
            </a:r>
          </a:p>
        </p:txBody>
      </p:sp>
    </p:spTree>
    <p:extLst>
      <p:ext uri="{BB962C8B-B14F-4D97-AF65-F5344CB8AC3E}">
        <p14:creationId xmlns:p14="http://schemas.microsoft.com/office/powerpoint/2010/main" val="2579550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session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Record data by assigning values to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array, e.g.:</a:t>
            </a:r>
          </a:p>
          <a:p>
            <a:pPr lvl="0"/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$_SESSION['name']='John';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Each time you do this, PHP </a:t>
            </a:r>
            <a:r>
              <a:rPr lang="en-US" dirty="0">
                <a:solidFill>
                  <a:srgbClr val="7030A0"/>
                </a:solidFill>
              </a:rPr>
              <a:t>writes the data to a temporary file stored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5628077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session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Begin the session by calling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Access values by retrieving them </a:t>
            </a:r>
          </a:p>
          <a:p>
            <a:pPr lvl="0"/>
            <a:r>
              <a:rPr lang="en-US" dirty="0"/>
              <a:t>from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29102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Boolean</a:t>
            </a:r>
            <a:r>
              <a:rPr lang="en-US" dirty="0"/>
              <a:t> - values are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case insensitive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values are </a:t>
            </a:r>
            <a:r>
              <a:rPr lang="en-US" b="1" i="1" dirty="0"/>
              <a:t>false</a:t>
            </a:r>
          </a:p>
          <a:p>
            <a:pPr lvl="1"/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0.0</a:t>
            </a:r>
            <a:r>
              <a:rPr lang="en-US" sz="2200" dirty="0"/>
              <a:t> 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Null</a:t>
            </a:r>
          </a:p>
          <a:p>
            <a:pPr lvl="1"/>
            <a:r>
              <a:rPr lang="en-US" sz="2200" dirty="0"/>
              <a:t>Arrays with zero elements</a:t>
            </a:r>
          </a:p>
          <a:p>
            <a:pPr lvl="1"/>
            <a:r>
              <a:rPr lang="en-US" sz="2200" dirty="0"/>
              <a:t>Objects with no values or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Everything else will evaluate to </a:t>
            </a:r>
            <a:r>
              <a:rPr lang="en-US" b="1" i="1" dirty="0"/>
              <a:t>true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is_bool</a:t>
            </a:r>
            <a:r>
              <a:rPr lang="en-US" dirty="0"/>
              <a:t> to test whether a values is a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43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114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Example using sessions - counting number of pages visited</a:t>
            </a:r>
            <a:r>
              <a:rPr lang="en-US" sz="2000" dirty="0"/>
              <a:t>    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 err="1">
                <a:latin typeface="Courier New" pitchFamily="49" charset="0"/>
              </a:rPr>
              <a:t>session_start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>
                <a:latin typeface="Courier New" pitchFamily="49" charset="0"/>
              </a:rPr>
              <a:t>($_SESSION['count']))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 = 0;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 else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$_SESSION['count']++;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$count = $_SESSION['count'];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echo "Visited $count times&lt;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&gt;";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95599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delete a session, start with the </a:t>
            </a:r>
            <a:r>
              <a:rPr lang="en-US" dirty="0" err="1">
                <a:latin typeface="Courier New"/>
                <a:cs typeface="Courier New"/>
              </a:rPr>
              <a:t>session_start</a:t>
            </a:r>
            <a:r>
              <a:rPr lang="en-US" dirty="0"/>
              <a:t>()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delete the session variables by </a:t>
            </a:r>
            <a:r>
              <a:rPr lang="en-US" dirty="0">
                <a:solidFill>
                  <a:srgbClr val="7030A0"/>
                </a:solidFill>
              </a:rPr>
              <a:t>unsetting</a:t>
            </a:r>
            <a:r>
              <a:rPr lang="en-US" dirty="0"/>
              <a:t> the </a:t>
            </a:r>
            <a:r>
              <a:rPr lang="en-US" dirty="0">
                <a:latin typeface="Courier New"/>
                <a:cs typeface="Courier New"/>
              </a:rPr>
              <a:t>$_SESSION </a:t>
            </a:r>
            <a:r>
              <a:rPr lang="en-US" dirty="0"/>
              <a:t>array,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unset($_SESSION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</a:t>
            </a:r>
            <a:r>
              <a:rPr lang="en-US" dirty="0">
                <a:solidFill>
                  <a:srgbClr val="7030A0"/>
                </a:solidFill>
              </a:rPr>
              <a:t>remove the session data </a:t>
            </a:r>
            <a:r>
              <a:rPr lang="en-US" dirty="0"/>
              <a:t>from the server,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session_destroy</a:t>
            </a:r>
            <a:r>
              <a:rPr lang="en-US" sz="2200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534918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session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Some other useful functions: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session_is_registered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returns true if the given variable is registered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session_id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 </a:t>
            </a:r>
            <a:r>
              <a:rPr lang="en-US" sz="2000" dirty="0"/>
              <a:t>returns the current session ID.</a:t>
            </a:r>
          </a:p>
        </p:txBody>
      </p:sp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life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By default </a:t>
            </a:r>
            <a:r>
              <a:rPr lang="en-US" b="1" dirty="0"/>
              <a:t>PHP session ID cookies expire when the browser closes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Sessions don't persist after the browser ceases to exist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</a:t>
            </a:r>
            <a:r>
              <a:rPr lang="en-US" dirty="0">
                <a:solidFill>
                  <a:srgbClr val="7030A0"/>
                </a:solidFill>
              </a:rPr>
              <a:t>can use cookies </a:t>
            </a:r>
            <a:r>
              <a:rPr lang="en-US" dirty="0"/>
              <a:t>to allow some session information to persist after the browser is closed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1614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sessions over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are generally more secure </a:t>
            </a:r>
            <a:r>
              <a:rPr lang="en-US" dirty="0"/>
              <a:t>because the data isn't repeatedly transmitted back and forth between the client and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Sessions let you store more information </a:t>
            </a:r>
            <a:r>
              <a:rPr lang="en-US" dirty="0"/>
              <a:t>than you can in a cookie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can be made to work even if the user doesn't accept cookies in their browser</a:t>
            </a:r>
          </a:p>
        </p:txBody>
      </p:sp>
    </p:spTree>
    <p:extLst>
      <p:ext uri="{BB962C8B-B14F-4D97-AF65-F5344CB8AC3E}">
        <p14:creationId xmlns:p14="http://schemas.microsoft.com/office/powerpoint/2010/main" val="2327066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cookies over 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Marginally </a:t>
            </a:r>
            <a:r>
              <a:rPr lang="en-US" b="1" dirty="0">
                <a:solidFill>
                  <a:srgbClr val="C00000"/>
                </a:solidFill>
              </a:rPr>
              <a:t>easier to create and retrieve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Require slightly </a:t>
            </a:r>
            <a:r>
              <a:rPr lang="en-US" b="1" dirty="0">
                <a:solidFill>
                  <a:srgbClr val="C00000"/>
                </a:solidFill>
              </a:rPr>
              <a:t>less work from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Normally </a:t>
            </a:r>
            <a:r>
              <a:rPr lang="en-US" b="1" dirty="0">
                <a:solidFill>
                  <a:srgbClr val="C00000"/>
                </a:solidFill>
              </a:rPr>
              <a:t>persist over a longer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4889646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choose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Use cookies in situations where: </a:t>
            </a:r>
          </a:p>
          <a:p>
            <a:pPr lvl="1"/>
            <a:r>
              <a:rPr lang="en-US" dirty="0"/>
              <a:t>Security is less of an issue</a:t>
            </a:r>
          </a:p>
          <a:p>
            <a:pPr lvl="1"/>
            <a:r>
              <a:rPr lang="en-US" dirty="0"/>
              <a:t>A minimum amount of data is being stored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Otherwise use sessions</a:t>
            </a:r>
          </a:p>
          <a:p>
            <a:pPr lvl="1"/>
            <a:r>
              <a:rPr lang="en-US" dirty="0"/>
              <a:t>May require more effort when 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35446398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 protocol is used to send data between client and server using either GET or POST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PHP, form data from client can be accessed using </a:t>
            </a:r>
            <a:r>
              <a:rPr lang="en-US" dirty="0" err="1"/>
              <a:t>superglobals</a:t>
            </a:r>
            <a:r>
              <a:rPr lang="en-US" dirty="0"/>
              <a:t> $_GET and $_POST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needs to validate all input received before storing or using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PHP functions can be used to read and write from/to files: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file, </a:t>
            </a:r>
            <a:r>
              <a:rPr lang="en-US" dirty="0" err="1"/>
              <a:t>fgets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Maintaining state can be implemented using cookies or </a:t>
            </a:r>
            <a:r>
              <a:rPr lang="en-US" dirty="0" err="1"/>
              <a:t>sesssions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Cookies are easier to implement, but sessions are more secure and allow for storing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r>
              <a:rPr lang="en-US" dirty="0"/>
              <a:t> is anything that is not PHP data</a:t>
            </a:r>
          </a:p>
          <a:p>
            <a:pPr lvl="1"/>
            <a:r>
              <a:rPr lang="en-US" dirty="0"/>
              <a:t>Holds a handle to the actual data</a:t>
            </a:r>
          </a:p>
          <a:p>
            <a:pPr lvl="1"/>
            <a:r>
              <a:rPr lang="en-US" dirty="0"/>
              <a:t>Example:  database, image</a:t>
            </a:r>
          </a:p>
          <a:p>
            <a:pPr lvl="1"/>
            <a:endParaRPr lang="en-US" dirty="0"/>
          </a:p>
          <a:p>
            <a:r>
              <a:rPr lang="en-US" b="1" dirty="0"/>
              <a:t>NULL</a:t>
            </a:r>
            <a:r>
              <a:rPr lang="en-US" dirty="0"/>
              <a:t> represents that a variable has no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00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Variables in PHP are identifiers prefaced with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b="1" dirty="0"/>
              <a:t>no type declarations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is </a:t>
            </a:r>
            <a:r>
              <a:rPr lang="en-US" b="1" dirty="0"/>
              <a:t>no explicit syntax for declaring variables</a:t>
            </a:r>
          </a:p>
          <a:p>
            <a:pPr marL="285750" lvl="1"/>
            <a:r>
              <a:rPr lang="en-US" dirty="0"/>
              <a:t>First time the value of variable is set the variable is declared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0"/>
            <a:r>
              <a:rPr lang="en-US" dirty="0"/>
              <a:t>Variables may hold any type of data</a:t>
            </a:r>
          </a:p>
          <a:p>
            <a:pPr marL="285750" lvl="1"/>
            <a:r>
              <a:rPr lang="en-US" dirty="0"/>
              <a:t>No compile-time or run-time checking</a:t>
            </a:r>
          </a:p>
          <a:p>
            <a:pPr marL="285750" lvl="1"/>
            <a:r>
              <a:rPr lang="en-US" dirty="0"/>
              <a:t>Loosely typed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unassigned (unbound) variable has the value, </a:t>
            </a:r>
            <a:r>
              <a:rPr lang="en-US" sz="2800" b="1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73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unset</a:t>
            </a:r>
            <a:r>
              <a:rPr lang="en-US" dirty="0"/>
              <a:t> function sets a variable to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/>
              <a:t> function is used to determine whether a variable is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PHP has many </a:t>
            </a:r>
            <a:r>
              <a:rPr lang="en-US" b="1" i="1" dirty="0">
                <a:solidFill>
                  <a:srgbClr val="FF0000"/>
                </a:solidFill>
              </a:rPr>
              <a:t>predefined variables</a:t>
            </a:r>
            <a:r>
              <a:rPr lang="en-US" dirty="0"/>
              <a:t>, including the </a:t>
            </a:r>
            <a:r>
              <a:rPr lang="en-US" b="1" dirty="0"/>
              <a:t>environment variables </a:t>
            </a:r>
            <a:r>
              <a:rPr lang="en-US" dirty="0"/>
              <a:t>of the host operating system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You can get a list of the predefined variables by calling </a:t>
            </a:r>
            <a:r>
              <a:rPr lang="en-US" sz="2200" dirty="0" err="1">
                <a:latin typeface="Courier New" pitchFamily="49" charset="0"/>
              </a:rPr>
              <a:t>phpinfo</a:t>
            </a:r>
            <a:r>
              <a:rPr lang="en-US" sz="2200" dirty="0">
                <a:latin typeface="Courier New" pitchFamily="49" charset="0"/>
              </a:rPr>
              <a:t>()</a:t>
            </a:r>
            <a:r>
              <a:rPr lang="en-US" sz="2200" dirty="0"/>
              <a:t> in a script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20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 variables</a:t>
            </a:r>
          </a:p>
          <a:p>
            <a:pPr marL="285750" lvl="1"/>
            <a:r>
              <a:rPr lang="en-US" dirty="0"/>
              <a:t>You can reference the value of variable whose name is stored in another variable</a:t>
            </a:r>
          </a:p>
          <a:p>
            <a:pPr marL="285750" lvl="1"/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$$</a:t>
            </a:r>
            <a:endParaRPr lang="en-US" b="1" dirty="0">
              <a:solidFill>
                <a:srgbClr val="FF0000"/>
              </a:solidFill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b="1" dirty="0">
                <a:cs typeface="Courier New" pitchFamily="49" charset="0"/>
              </a:rPr>
              <a:t>Variable references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Allow you to have two variables pointing to the same data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>
                <a:cs typeface="Courier New" pitchFamily="49" charset="0"/>
              </a:rPr>
              <a:t> to create a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60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Constants are set using the </a:t>
            </a:r>
            <a:r>
              <a:rPr lang="en-US" b="1" i="1" dirty="0">
                <a:solidFill>
                  <a:srgbClr val="FF0000"/>
                </a:solidFill>
              </a:rPr>
              <a:t>define statement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define('NAME', "John");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 ('PI', 3.1415);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Once set cannot be changed</a:t>
            </a:r>
          </a:p>
          <a:p>
            <a:pPr lvl="0"/>
            <a:endParaRPr lang="en-US" dirty="0"/>
          </a:p>
          <a:p>
            <a:pPr lvl="0"/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194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Output from a PHP script is HTML that is sent to the browser</a:t>
            </a:r>
          </a:p>
          <a:p>
            <a:endParaRPr lang="en-US" dirty="0"/>
          </a:p>
          <a:p>
            <a:r>
              <a:rPr lang="en-US" dirty="0"/>
              <a:t>HTML is sent to the browser through </a:t>
            </a:r>
            <a:r>
              <a:rPr lang="en-US" b="1" dirty="0"/>
              <a:t>standard output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will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dirty="0"/>
              <a:t> for basic output (book uses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Echo is more efficient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echo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This is too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 much fun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echo 72;</a:t>
            </a:r>
            <a:r>
              <a:rPr lang="en-US" sz="2400" dirty="0"/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the origin and use of server-side scripting using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syntax and basic constructs of PHP</a:t>
            </a:r>
          </a:p>
        </p:txBody>
      </p:sp>
    </p:spTree>
    <p:extLst>
      <p:ext uri="{BB962C8B-B14F-4D97-AF65-F5344CB8AC3E}">
        <p14:creationId xmlns:p14="http://schemas.microsoft.com/office/powerpoint/2010/main" val="381583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formatted output use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/>
              <a:t> 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Works like in  C++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 </a:t>
            </a:r>
            <a:r>
              <a:rPr lang="en-US" sz="2600" dirty="0" err="1">
                <a:latin typeface="Courier New" pitchFamily="49" charset="0"/>
              </a:rPr>
              <a:t>printf</a:t>
            </a:r>
            <a:r>
              <a:rPr lang="en-US" sz="2600" dirty="0">
                <a:latin typeface="Courier New" pitchFamily="49" charset="0"/>
              </a:rPr>
              <a:t>(</a:t>
            </a:r>
            <a:r>
              <a:rPr lang="en-US" i="1" dirty="0" err="1"/>
              <a:t>literal_string</a:t>
            </a:r>
            <a:r>
              <a:rPr lang="en-US" dirty="0"/>
              <a:t>, </a:t>
            </a:r>
            <a:r>
              <a:rPr lang="en-US" i="1" dirty="0"/>
              <a:t>param1</a:t>
            </a:r>
            <a:r>
              <a:rPr lang="en-US" dirty="0"/>
              <a:t>, </a:t>
            </a:r>
            <a:r>
              <a:rPr lang="en-US" i="1" dirty="0"/>
              <a:t>param2</a:t>
            </a:r>
            <a:r>
              <a:rPr lang="en-US" dirty="0"/>
              <a:t>, …</a:t>
            </a:r>
            <a:r>
              <a:rPr lang="en-US" sz="2600" dirty="0">
                <a:latin typeface="Courier New" pitchFamily="49" charset="0"/>
              </a:rPr>
              <a:t>)</a:t>
            </a:r>
          </a:p>
          <a:p>
            <a:pPr lvl="1"/>
            <a:endParaRPr lang="en-US" sz="2400" dirty="0">
              <a:latin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71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PHP code is placed in the body of an HTML document</a:t>
            </a:r>
          </a:p>
          <a:p>
            <a:pPr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&lt;html&gt;   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&lt;head&gt;&lt;title&gt; Trivial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example &lt;/title&gt;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&lt;?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echo "Welcome to my Web site!";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?&gt;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&lt;/html&gt;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  <a:r>
              <a:rPr lang="en-US" dirty="0" err="1"/>
              <a:t>today.php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556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and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 operators: +, -, *, /, %</a:t>
            </a:r>
          </a:p>
          <a:p>
            <a:pPr lvl="1"/>
            <a:endParaRPr lang="en-US" dirty="0"/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PHP operators and operator precedence:  </a:t>
            </a:r>
            <a:r>
              <a:rPr lang="en-US" dirty="0">
                <a:hlinkClick r:id="rId2"/>
              </a:rPr>
              <a:t>http://php.net/manual/en/language.operators.php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Arithmetic functions:</a:t>
            </a:r>
          </a:p>
          <a:p>
            <a:r>
              <a:rPr lang="en-US" sz="24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ceil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abs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rand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operator is period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), for </a:t>
            </a:r>
            <a:r>
              <a:rPr lang="en-US" b="1" i="1" dirty="0">
                <a:solidFill>
                  <a:srgbClr val="FF0000"/>
                </a:solidFill>
              </a:rPr>
              <a:t>concatenation</a:t>
            </a:r>
          </a:p>
          <a:p>
            <a:endParaRPr lang="en-US" dirty="0"/>
          </a:p>
          <a:p>
            <a:r>
              <a:rPr lang="en-US" dirty="0"/>
              <a:t>Indexing -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</a:rPr>
              <a:t>{3}</a:t>
            </a:r>
            <a:r>
              <a:rPr lang="en-US" dirty="0"/>
              <a:t> is the fourth character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strlen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strcmp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strpos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substr</a:t>
            </a:r>
            <a:r>
              <a:rPr lang="en-US" dirty="0"/>
              <a:t>, as in C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/>
              <a:t> – remove whitespace from the left end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strtolower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strtoupper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53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will </a:t>
            </a:r>
            <a:r>
              <a:rPr lang="en-US" dirty="0">
                <a:solidFill>
                  <a:srgbClr val="FF0000"/>
                </a:solidFill>
              </a:rPr>
              <a:t>automatically convert one type of variable to another </a:t>
            </a:r>
            <a:r>
              <a:rPr lang="en-US" dirty="0"/>
              <a:t>whenever possible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Implicit conversion rules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Float and integer</a:t>
            </a:r>
          </a:p>
          <a:p>
            <a:pPr marL="742950" lvl="3" indent="-285750"/>
            <a:r>
              <a:rPr lang="en-US" dirty="0">
                <a:sym typeface="Wingdings"/>
              </a:rPr>
              <a:t>integer is converted to a floating-point number</a:t>
            </a:r>
          </a:p>
          <a:p>
            <a:pPr marL="285750" lvl="1"/>
            <a:r>
              <a:rPr lang="en-US" dirty="0"/>
              <a:t>Integer and string</a:t>
            </a:r>
            <a:r>
              <a:rPr lang="en-US" dirty="0">
                <a:sym typeface="Wingdings"/>
              </a:rPr>
              <a:t> </a:t>
            </a:r>
          </a:p>
          <a:p>
            <a:pPr marL="742950" lvl="3" indent="-285750"/>
            <a:r>
              <a:rPr lang="en-US" dirty="0">
                <a:sym typeface="Wingdings"/>
              </a:rPr>
              <a:t>String is converted to a number</a:t>
            </a:r>
          </a:p>
        </p:txBody>
      </p:sp>
    </p:spTree>
    <p:extLst>
      <p:ext uri="{BB962C8B-B14F-4D97-AF65-F5344CB8AC3E}">
        <p14:creationId xmlns:p14="http://schemas.microsoft.com/office/powerpoint/2010/main" val="34572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Even though PHP is loosely typed there are occasions when it's useful to </a:t>
            </a:r>
            <a:r>
              <a:rPr lang="en-US" dirty="0">
                <a:solidFill>
                  <a:srgbClr val="FF0000"/>
                </a:solidFill>
              </a:rPr>
              <a:t>cast a value </a:t>
            </a:r>
            <a:r>
              <a:rPr lang="en-US" dirty="0"/>
              <a:t>as a specific type.</a:t>
            </a:r>
          </a:p>
          <a:p>
            <a:pPr lvl="1"/>
            <a:r>
              <a:rPr lang="en-US" dirty="0"/>
              <a:t>Casting operator is type inside parenthesis</a:t>
            </a:r>
            <a:br>
              <a:rPr lang="en-US" dirty="0"/>
            </a:br>
            <a:r>
              <a:rPr lang="en-US" dirty="0"/>
              <a:t>Ex: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)$total </a:t>
            </a:r>
          </a:p>
          <a:p>
            <a:pPr lvl="1"/>
            <a:r>
              <a:rPr lang="en-US" dirty="0"/>
              <a:t>Or can use functions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intval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or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settype</a:t>
            </a:r>
            <a:r>
              <a:rPr lang="en-US" sz="2400" dirty="0">
                <a:latin typeface="Courier New" pitchFamily="49" charset="0"/>
              </a:rPr>
              <a:t>($</a:t>
            </a:r>
            <a:r>
              <a:rPr lang="en-US" sz="2400" dirty="0" err="1">
                <a:latin typeface="Courier New" pitchFamily="49" charset="0"/>
              </a:rPr>
              <a:t>total,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</a:rPr>
              <a:t>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The </a:t>
            </a:r>
            <a:r>
              <a:rPr lang="en-US" dirty="0">
                <a:solidFill>
                  <a:srgbClr val="7030A0"/>
                </a:solidFill>
              </a:rPr>
              <a:t>type of a variable </a:t>
            </a:r>
            <a:r>
              <a:rPr lang="en-US" dirty="0"/>
              <a:t>can be determined with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dirty="0"/>
              <a:t> or </a:t>
            </a:r>
            <a:r>
              <a:rPr lang="en-US" sz="2400" dirty="0" err="1">
                <a:latin typeface="Courier New" pitchFamily="49" charset="0"/>
              </a:rPr>
              <a:t>is_</a:t>
            </a:r>
            <a:r>
              <a:rPr lang="en-US" dirty="0" err="1"/>
              <a:t>type</a:t>
            </a:r>
            <a:endParaRPr lang="en-US" dirty="0"/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 - it may return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unknown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</a:rPr>
              <a:t>is_integer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– a predicate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49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Relational operators </a:t>
            </a:r>
            <a:r>
              <a:rPr lang="en-US" dirty="0"/>
              <a:t>compare numbers numerically and strings lexicographically</a:t>
            </a:r>
          </a:p>
          <a:p>
            <a:pPr marL="285750" lvl="1"/>
            <a:r>
              <a:rPr lang="en-US" dirty="0"/>
              <a:t>If string is entirely numeric, a numeric comparison is made</a:t>
            </a:r>
          </a:p>
          <a:p>
            <a:pPr marL="285750" lvl="1"/>
            <a:r>
              <a:rPr lang="en-US" dirty="0"/>
              <a:t>Otherwise a </a:t>
            </a:r>
            <a:r>
              <a:rPr lang="en-US" i="1" dirty="0">
                <a:solidFill>
                  <a:srgbClr val="7030A0"/>
                </a:solidFill>
              </a:rPr>
              <a:t>lexicographic comparison </a:t>
            </a:r>
            <a:r>
              <a:rPr lang="en-US" dirty="0"/>
              <a:t>is made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Equality vs.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Equality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dirty="0"/>
              <a:t>compares if two values are equal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/>
              <a:t>compares if two values are the same type and are equal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Not-equal vs. Not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Not-equal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 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And: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Or: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Exclusive or: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Not: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605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-</a:t>
            </a:r>
            <a:r>
              <a:rPr lang="en-US" dirty="0">
                <a:latin typeface="Courier New" pitchFamily="49" charset="0"/>
              </a:rPr>
              <a:t>else</a:t>
            </a:r>
            <a:r>
              <a:rPr lang="en-US" dirty="0"/>
              <a:t>,  </a:t>
            </a:r>
            <a:r>
              <a:rPr lang="en-US" dirty="0" err="1">
                <a:latin typeface="Courier New" pitchFamily="49" charset="0"/>
              </a:rPr>
              <a:t>elseif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switch</a:t>
            </a:r>
            <a:r>
              <a:rPr lang="en-US" dirty="0"/>
              <a:t> – like C++</a:t>
            </a:r>
          </a:p>
          <a:p>
            <a:endParaRPr lang="en-US" dirty="0"/>
          </a:p>
          <a:p>
            <a:r>
              <a:rPr lang="en-US" dirty="0"/>
              <a:t>The switch expression type must be </a:t>
            </a:r>
            <a:r>
              <a:rPr lang="en-US" b="1" dirty="0"/>
              <a:t>integer, double, or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255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 - discussed later with arrays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51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Origins and Uses</a:t>
            </a:r>
          </a:p>
        </p:txBody>
      </p:sp>
    </p:spTree>
    <p:extLst>
      <p:ext uri="{BB962C8B-B14F-4D97-AF65-F5344CB8AC3E}">
        <p14:creationId xmlns:p14="http://schemas.microsoft.com/office/powerpoint/2010/main" val="3961683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 use </a:t>
            </a:r>
            <a:r>
              <a:rPr lang="en-US" sz="2800" dirty="0">
                <a:latin typeface="Courier New" pitchFamily="49" charset="0"/>
              </a:rPr>
              <a:t>break</a:t>
            </a:r>
            <a:r>
              <a:rPr lang="en-US" dirty="0"/>
              <a:t> - in any </a:t>
            </a: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,  </a:t>
            </a: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,  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or </a:t>
            </a:r>
            <a:r>
              <a:rPr lang="en-US" sz="2800" dirty="0">
                <a:latin typeface="Courier New" pitchFamily="49" charset="0"/>
              </a:rPr>
              <a:t>switch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use  </a:t>
            </a:r>
            <a:r>
              <a:rPr lang="en-US" sz="2800" dirty="0">
                <a:latin typeface="Courier New" pitchFamily="49" charset="0"/>
              </a:rPr>
              <a:t>continue</a:t>
            </a:r>
            <a:r>
              <a:rPr lang="en-US" dirty="0"/>
              <a:t> - in any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powers.php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  <a:p>
            <a:endParaRPr lang="en-US" dirty="0"/>
          </a:p>
          <a:p>
            <a:endParaRPr lang="en-US" sz="2800" dirty="0">
              <a:latin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555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C0349-B9B8-4A35-8273-D7BEFC9E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95" y="0"/>
            <a:ext cx="607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HTML can be intermingled with PHP script, e.g.: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$a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$b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if ($a == $b)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$a = 3 * $a;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 At this point, $a and $b are equal 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So, we change $a to three times $a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?&gt;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054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is a server-side scripting language whose scripts are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two modes: copy and interpret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syntax is similar to C/C++ or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 are included by &lt;?</a:t>
            </a:r>
            <a:r>
              <a:rPr lang="en-US" dirty="0" err="1"/>
              <a:t>php</a:t>
            </a:r>
            <a:r>
              <a:rPr lang="en-US" dirty="0"/>
              <a:t> ... 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start with dollar sign ($)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no explicit type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88655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1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PHP arrays are implemented and used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use and implementation of PHP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</p:spTree>
    <p:extLst>
      <p:ext uri="{BB962C8B-B14F-4D97-AF65-F5344CB8AC3E}">
        <p14:creationId xmlns:p14="http://schemas.microsoft.com/office/powerpoint/2010/main" val="2824950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PHP arrays are implemented differently than in most other programming languages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PHP array </a:t>
            </a:r>
            <a:r>
              <a:rPr lang="en-US" dirty="0"/>
              <a:t>is really a </a:t>
            </a:r>
            <a:r>
              <a:rPr lang="en-US" dirty="0">
                <a:solidFill>
                  <a:srgbClr val="7030A0"/>
                </a:solidFill>
              </a:rPr>
              <a:t>mapping of keys to values</a:t>
            </a:r>
            <a:r>
              <a:rPr lang="en-US" dirty="0"/>
              <a:t>,  where the keys can be numbers (to get a traditional array) or strings (to get a hash)</a:t>
            </a:r>
          </a:p>
          <a:p>
            <a:endParaRPr lang="en-US" dirty="0"/>
          </a:p>
          <a:p>
            <a:r>
              <a:rPr lang="en-US" dirty="0"/>
              <a:t>Example: mapping from student name to G.P.A.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"John"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3.86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"Mary"   2.75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"Alice"  3.05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1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types: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Indexed arrays</a:t>
            </a:r>
          </a:p>
          <a:p>
            <a:pPr marL="620713" lvl="2" indent="-285750"/>
            <a:r>
              <a:rPr lang="en-US" dirty="0"/>
              <a:t>Zero-subscripted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Associative arrays</a:t>
            </a:r>
          </a:p>
          <a:p>
            <a:pPr marL="633413" lvl="2" indent="-285750"/>
            <a:r>
              <a:rPr lang="en-US" b="1" dirty="0"/>
              <a:t>Keys are strings</a:t>
            </a:r>
          </a:p>
          <a:p>
            <a:pPr marL="633413" lvl="2" indent="-285750"/>
            <a:r>
              <a:rPr lang="en-US" dirty="0"/>
              <a:t>Like a two column table where the first column is the key and the second column is the value</a:t>
            </a:r>
          </a:p>
          <a:p>
            <a:pPr marL="633413" lvl="2" indent="-285750"/>
            <a:r>
              <a:rPr lang="en-US" dirty="0">
                <a:solidFill>
                  <a:srgbClr val="7030A0"/>
                </a:solidFill>
              </a:rPr>
              <a:t>All PHP arrays are stored internally as associative arrays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PHP arrays have an </a:t>
            </a:r>
            <a:r>
              <a:rPr lang="en-US" dirty="0">
                <a:solidFill>
                  <a:srgbClr val="C00000"/>
                </a:solidFill>
              </a:rPr>
              <a:t>internal order</a:t>
            </a:r>
            <a:r>
              <a:rPr lang="en-US" dirty="0"/>
              <a:t>, usually the order the elements were inserted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1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Can use simple assignment to </a:t>
            </a:r>
            <a:r>
              <a:rPr lang="en-US" dirty="0">
                <a:solidFill>
                  <a:srgbClr val="C00000"/>
                </a:solidFill>
              </a:rPr>
              <a:t>initialize an array</a:t>
            </a:r>
          </a:p>
          <a:p>
            <a:pPr lvl="0"/>
            <a:endParaRPr lang="en-US" dirty="0"/>
          </a:p>
          <a:p>
            <a:pPr marL="285750" lvl="1"/>
            <a:r>
              <a:rPr lang="en-US" b="1" dirty="0"/>
              <a:t>Indexed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$addresses[0]="Lewis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$addresses[1]="Computer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$addresses[2]=3.85;</a:t>
            </a:r>
          </a:p>
          <a:p>
            <a:pPr marL="285750" lvl="1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85750" lvl="1"/>
            <a:r>
              <a:rPr lang="en-US" b="1" dirty="0"/>
              <a:t>Associative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$addresses['major']="Computer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']=3.85;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Note: </a:t>
            </a:r>
            <a:r>
              <a:rPr lang="en-US" b="1" dirty="0"/>
              <a:t>storing a value in an array will create the array </a:t>
            </a:r>
          </a:p>
          <a:p>
            <a:pPr lvl="0"/>
            <a:r>
              <a:rPr lang="en-US" b="1" dirty="0"/>
              <a:t>if it didn't already exist</a:t>
            </a:r>
          </a:p>
          <a:p>
            <a:pPr lvl="0"/>
            <a:r>
              <a:rPr lang="en-US" dirty="0"/>
              <a:t>(but trying to retrieve a value from an array </a:t>
            </a:r>
          </a:p>
          <a:p>
            <a:pPr lvl="0"/>
            <a:r>
              <a:rPr lang="en-US" dirty="0"/>
              <a:t>that hasn't been defined won't create the array)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server-side</a:t>
            </a:r>
            <a:r>
              <a:rPr lang="en-US" dirty="0"/>
              <a:t> scripting language whose scripts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embedded in HTML documents</a:t>
            </a:r>
          </a:p>
          <a:p>
            <a:endParaRPr lang="en-US" dirty="0"/>
          </a:p>
          <a:p>
            <a:r>
              <a:rPr lang="en-US" dirty="0"/>
              <a:t>Similar to JavaScript, but on the server side</a:t>
            </a:r>
          </a:p>
          <a:p>
            <a:endParaRPr lang="en-US" dirty="0"/>
          </a:p>
          <a:p>
            <a:r>
              <a:rPr lang="en-US" dirty="0"/>
              <a:t>The PHP processor has two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(HTML)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interpret (PHP)</a:t>
            </a:r>
          </a:p>
          <a:p>
            <a:endParaRPr lang="en-US" dirty="0"/>
          </a:p>
          <a:p>
            <a:r>
              <a:rPr lang="en-US" dirty="0"/>
              <a:t>PHP syntax is similar to that of JavaScript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Can also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construct, which takes one or  more </a:t>
            </a:r>
            <a:r>
              <a:rPr lang="en-US" b="1" dirty="0">
                <a:solidFill>
                  <a:srgbClr val="00B050"/>
                </a:solidFill>
              </a:rPr>
              <a:t>key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=&gt;</a:t>
            </a:r>
            <a:r>
              <a:rPr lang="en-US" b="1" dirty="0">
                <a:solidFill>
                  <a:srgbClr val="7030A0"/>
                </a:solidFill>
              </a:rPr>
              <a:t> value </a:t>
            </a:r>
            <a:r>
              <a:rPr lang="en-US" dirty="0"/>
              <a:t>pairs as parameters and returns an array of them</a:t>
            </a:r>
          </a:p>
          <a:p>
            <a:pPr marL="285750" lvl="1"/>
            <a:r>
              <a:rPr lang="en-US" dirty="0"/>
              <a:t>The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keys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are non-negative integer literals or string literals</a:t>
            </a:r>
          </a:p>
          <a:p>
            <a:pPr marL="285750"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values</a:t>
            </a:r>
            <a:r>
              <a:rPr lang="en-US" dirty="0"/>
              <a:t> can be anything</a:t>
            </a:r>
          </a:p>
          <a:p>
            <a:pPr marL="285750" lvl="1"/>
            <a:r>
              <a:rPr lang="en-US" dirty="0"/>
              <a:t>Example: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$list = array(0 =&gt; "apples",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1 =&gt; "oranges", 2 =&gt; "grapes")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</a:t>
            </a:r>
            <a:r>
              <a:rPr lang="en-US" dirty="0">
                <a:solidFill>
                  <a:srgbClr val="C00000"/>
                </a:solidFill>
              </a:rPr>
              <a:t>have been integer keys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default key </a:t>
            </a:r>
            <a:r>
              <a:rPr lang="en-US" dirty="0"/>
              <a:t>will be the </a:t>
            </a:r>
            <a:r>
              <a:rPr lang="en-US" b="1" dirty="0"/>
              <a:t>largest current key + 1</a:t>
            </a:r>
          </a:p>
          <a:p>
            <a:pPr marL="285750"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$days=array(1=&gt; "Monday", "Tuesday", "Wednesday", "Thursday", "Friday", "Saturday")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have been </a:t>
            </a:r>
            <a:r>
              <a:rPr lang="en-US" dirty="0">
                <a:solidFill>
                  <a:srgbClr val="C00000"/>
                </a:solidFill>
              </a:rPr>
              <a:t>no integer keys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/>
              <a:t> is the default key</a:t>
            </a:r>
          </a:p>
          <a:p>
            <a:endParaRPr lang="en-US" dirty="0"/>
          </a:p>
          <a:p>
            <a:r>
              <a:rPr lang="en-US" dirty="0"/>
              <a:t>If a key appears that </a:t>
            </a:r>
            <a:r>
              <a:rPr lang="en-US" dirty="0">
                <a:solidFill>
                  <a:srgbClr val="C00000"/>
                </a:solidFill>
              </a:rPr>
              <a:t>has already appeared</a:t>
            </a:r>
            <a:r>
              <a:rPr lang="en-US" dirty="0"/>
              <a:t>,                the </a:t>
            </a:r>
            <a:r>
              <a:rPr lang="en-US" b="1" dirty="0"/>
              <a:t>new value will overwrite the old one</a:t>
            </a:r>
          </a:p>
          <a:p>
            <a:endParaRPr lang="en-US" dirty="0"/>
          </a:p>
          <a:p>
            <a:r>
              <a:rPr lang="en-US" dirty="0"/>
              <a:t>To construct an </a:t>
            </a:r>
            <a:r>
              <a:rPr lang="en-US" dirty="0">
                <a:solidFill>
                  <a:srgbClr val="7030A0"/>
                </a:solidFill>
              </a:rPr>
              <a:t>empty array</a:t>
            </a:r>
            <a:r>
              <a:rPr lang="en-US" dirty="0"/>
              <a:t>, pass no arguments to array(), e.g.: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$addresses = array();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8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Arrays can have </a:t>
            </a:r>
            <a:r>
              <a:rPr lang="en-US" sz="3100" dirty="0">
                <a:solidFill>
                  <a:srgbClr val="7030A0"/>
                </a:solidFill>
              </a:rPr>
              <a:t>mixed kinds of elements</a:t>
            </a:r>
            <a:r>
              <a:rPr lang="en-US" sz="3100" dirty="0"/>
              <a:t>, e.g.:</a:t>
            </a:r>
          </a:p>
          <a:p>
            <a:endParaRPr lang="en-US" sz="3100" dirty="0"/>
          </a:p>
          <a:p>
            <a:pPr marL="285750" lvl="1">
              <a:buNone/>
            </a:pPr>
            <a:r>
              <a:rPr lang="en-US" sz="3200" dirty="0"/>
              <a:t>      </a:t>
            </a:r>
            <a:r>
              <a:rPr lang="en-US" sz="3200" dirty="0">
                <a:latin typeface="Courier New" pitchFamily="49" charset="0"/>
              </a:rPr>
              <a:t>$list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make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Cessna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model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C210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year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1960,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3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sold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array(1, 3, 5, 7, 9);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array(5, 3 =&gt; 7, 5 =&gt; 10,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month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May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$colors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red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blue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green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yellow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1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values to the end of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Empty square-brackets</a:t>
            </a:r>
            <a:r>
              <a:rPr lang="en-US" dirty="0"/>
              <a:t> (</a:t>
            </a:r>
            <a:r>
              <a:rPr lang="en-US" b="1" dirty="0"/>
              <a:t>[]</a:t>
            </a:r>
            <a:r>
              <a:rPr lang="en-US" dirty="0"/>
              <a:t>) can be used to </a:t>
            </a:r>
            <a:r>
              <a:rPr lang="en-US" dirty="0">
                <a:solidFill>
                  <a:srgbClr val="7030A0"/>
                </a:solidFill>
              </a:rPr>
              <a:t>insert values to the end of the existing array</a:t>
            </a:r>
          </a:p>
          <a:p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$animals[]="dog";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$animals[]=array("dog", "cat")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cannot use this construct with associative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8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Access specific elements </a:t>
            </a:r>
            <a:r>
              <a:rPr lang="en-US" dirty="0"/>
              <a:t>by using the </a:t>
            </a:r>
            <a:r>
              <a:rPr lang="en-US" dirty="0">
                <a:solidFill>
                  <a:srgbClr val="7030A0"/>
                </a:solidFill>
              </a:rPr>
              <a:t>array variable's name </a:t>
            </a:r>
            <a:r>
              <a:rPr lang="en-US" dirty="0"/>
              <a:t>followed by the </a:t>
            </a:r>
            <a:r>
              <a:rPr lang="en-US" dirty="0">
                <a:solidFill>
                  <a:srgbClr val="7030A0"/>
                </a:solidFill>
              </a:rPr>
              <a:t>key (index) enclosed in square brackets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Examples: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$age["Fred"];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$age[2];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$list[4] = 7;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] =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Tuesday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$list[] = 17;</a:t>
            </a:r>
          </a:p>
          <a:p>
            <a:pPr marL="285750" indent="-285750"/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 1: If an element with the specified key </a:t>
            </a:r>
          </a:p>
          <a:p>
            <a:pPr marL="0" lvl="1" indent="0">
              <a:buNone/>
            </a:pPr>
            <a:r>
              <a:rPr lang="en-US" sz="2200" dirty="0"/>
              <a:t>            does not exist, it is created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Note 2: If the array does not exist, the array is created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2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keys or values can be extracted from an array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$highs = array("Mon" =&gt; 74, "Tue" =&gt; 70,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"Wed" =&gt; 67, "Thu" =&gt; 62,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"Fri" =&gt; 65);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$days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array_keys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$temps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array_values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b="1" dirty="0"/>
              <a:t>test  whether an element exists </a:t>
            </a:r>
            <a:r>
              <a:rPr lang="en-US" dirty="0"/>
              <a:t>using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/>
              <a:t>, e.g.:</a:t>
            </a:r>
          </a:p>
          <a:p>
            <a:r>
              <a:rPr lang="en-US" dirty="0"/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("Wed", $highs))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array can be deleted </a:t>
            </a:r>
            <a:r>
              <a:rPr lang="en-US" dirty="0"/>
              <a:t>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unset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unset($list[4]); </a:t>
            </a:r>
            <a:r>
              <a:rPr lang="en-US" dirty="0"/>
              <a:t> </a:t>
            </a:r>
            <a:r>
              <a:rPr lang="en-US" i="1" dirty="0">
                <a:cs typeface="Courier New" pitchFamily="49" charset="0"/>
              </a:rPr>
              <a:t>#Deletes index 4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2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Array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is_array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($list</a:t>
            </a:r>
            <a:r>
              <a:rPr lang="en-US" sz="2800" dirty="0">
                <a:latin typeface="Courier New" pitchFamily="49" charset="0"/>
              </a:rPr>
              <a:t>)</a:t>
            </a:r>
            <a:r>
              <a:rPr lang="en-US" dirty="0"/>
              <a:t> 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 is an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(17,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17</a:t>
            </a:r>
            <a:r>
              <a:rPr lang="en-US" dirty="0"/>
              <a:t> is an element of </a:t>
            </a:r>
            <a:r>
              <a:rPr lang="en-US" sz="2800" dirty="0">
                <a:latin typeface="Courier New" pitchFamily="49" charset="0"/>
              </a:rPr>
              <a:t>$list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an_array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the number of elements</a:t>
            </a:r>
          </a:p>
          <a:p>
            <a:pPr lvl="1"/>
            <a:r>
              <a:rPr lang="en-US" dirty="0"/>
              <a:t>Also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*explode(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array with the values of the words from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dirty="0"/>
              <a:t>, split on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implode(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string of the elements from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, separated by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Extracting multiple values from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</a:t>
            </a:r>
            <a:r>
              <a:rPr lang="en-US" b="1" dirty="0"/>
              <a:t>copy all of an array's values into variables</a:t>
            </a:r>
            <a:r>
              <a:rPr lang="en-US" dirty="0"/>
              <a:t>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$person=array("Cosmo", 38, "Jerry");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list($name, $age, 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= $person</a:t>
            </a:r>
            <a:r>
              <a:rPr lang="en-US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array than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extra values are ignored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than in the array, </a:t>
            </a:r>
            <a:r>
              <a:rPr lang="en-US" dirty="0">
                <a:solidFill>
                  <a:srgbClr val="7030A0"/>
                </a:solidFill>
              </a:rPr>
              <a:t>extra values are set to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7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To extract a subset of the array,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returns a </a:t>
            </a:r>
            <a:r>
              <a:rPr lang="en-US" dirty="0">
                <a:solidFill>
                  <a:srgbClr val="7030A0"/>
                </a:solidFill>
              </a:rPr>
              <a:t>new array consisting of a consecutive series of values from the original array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Arguments</a:t>
            </a:r>
          </a:p>
          <a:p>
            <a:pPr lvl="1"/>
            <a:r>
              <a:rPr lang="en-US" sz="2200" dirty="0"/>
              <a:t>Array:  name of the array being sliced</a:t>
            </a:r>
          </a:p>
          <a:p>
            <a:pPr lvl="1"/>
            <a:r>
              <a:rPr lang="en-US" sz="2200" dirty="0"/>
              <a:t>Offset:  initial element in the slice</a:t>
            </a:r>
          </a:p>
          <a:p>
            <a:pPr lvl="1"/>
            <a:r>
              <a:rPr lang="en-US" sz="2200" dirty="0"/>
              <a:t>Length:  number of values to copy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array("Homer", "Marge", "Bart", "Lisa", "Maggie", "Grandpa");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2, 3);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Wingdings"/>
              </a:rPr>
              <a:t>now contains</a:t>
            </a:r>
            <a:r>
              <a:rPr lang="en-US" i="1" dirty="0">
                <a:cs typeface="Courier New" pitchFamily="49" charset="0"/>
                <a:sym typeface="Wingdings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/>
              </a:rPr>
              <a:t>["Bart", "Lisa", "Maggie"]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2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most common task with arrays is to do something to every element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There are several different ways to traverse arrays in PHP: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construct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iterator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Using a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and Uses of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PHP was originally developed by </a:t>
            </a:r>
            <a:r>
              <a:rPr lang="en-US" dirty="0" err="1">
                <a:solidFill>
                  <a:srgbClr val="7030A0"/>
                </a:solidFill>
              </a:rPr>
              <a:t>Rasmus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Lerdorf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1994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to allow him to track visitors to his  Web site</a:t>
            </a:r>
          </a:p>
          <a:p>
            <a:endParaRPr lang="en-US" dirty="0"/>
          </a:p>
          <a:p>
            <a:r>
              <a:rPr lang="en-US" dirty="0"/>
              <a:t>PHP is an open-source product</a:t>
            </a:r>
          </a:p>
          <a:p>
            <a:endParaRPr lang="en-US" dirty="0"/>
          </a:p>
          <a:p>
            <a:r>
              <a:rPr lang="en-US" dirty="0"/>
              <a:t>PHP was originally an acronym for Personal Home Page, but later it became </a:t>
            </a:r>
            <a:r>
              <a:rPr lang="en-US" b="1" i="1" dirty="0">
                <a:solidFill>
                  <a:srgbClr val="FF0000"/>
                </a:solidFill>
              </a:rPr>
              <a:t>PHP: Hypertext Preprocessor</a:t>
            </a:r>
          </a:p>
          <a:p>
            <a:endParaRPr lang="en-US" dirty="0"/>
          </a:p>
          <a:p>
            <a:r>
              <a:rPr lang="en-US" dirty="0"/>
              <a:t>PHP is used for </a:t>
            </a:r>
            <a:r>
              <a:rPr lang="en-US" dirty="0">
                <a:solidFill>
                  <a:srgbClr val="7030A0"/>
                </a:solidFill>
              </a:rPr>
              <a:t>form handling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file processing</a:t>
            </a:r>
            <a:r>
              <a:rPr lang="en-US" dirty="0"/>
              <a:t>,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database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most common way to loop over elements in array is to use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construct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Elements are processed in their internal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construct </a:t>
            </a:r>
            <a:r>
              <a:rPr lang="en-US" b="1" dirty="0"/>
              <a:t>operates on a copy of the array </a:t>
            </a:r>
            <a:r>
              <a:rPr lang="en-US" dirty="0"/>
              <a:t>so </a:t>
            </a:r>
            <a:r>
              <a:rPr lang="en-US" dirty="0">
                <a:solidFill>
                  <a:srgbClr val="7030A0"/>
                </a:solidFill>
              </a:rPr>
              <a:t>changes made during iteration are not reflected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($addresses as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echo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An alternative form gives you access to the current key, e.g.: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($addresses as $key =&gt; $value)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echo "$key  address is $value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8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 alternative way of accessing arrays is using iterators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Every PHP array keeps track of the </a:t>
            </a:r>
            <a:r>
              <a:rPr lang="en-US" dirty="0">
                <a:solidFill>
                  <a:srgbClr val="7030A0"/>
                </a:solidFill>
              </a:rPr>
              <a:t>current element </a:t>
            </a:r>
            <a:r>
              <a:rPr lang="en-US" dirty="0"/>
              <a:t>that is being accessed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pointer to this element is called an </a:t>
            </a:r>
            <a:r>
              <a:rPr lang="en-US" b="1" i="1" dirty="0">
                <a:solidFill>
                  <a:srgbClr val="FF0000"/>
                </a:solidFill>
              </a:rPr>
              <a:t>iterator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has functions to set, move and reset the iterator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9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Iterator functions: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element currently pointed at by the iterator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first element in the array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next element in the array and returns it</a:t>
            </a:r>
          </a:p>
          <a:p>
            <a:pPr marL="285750" lvl="1"/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previous element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and value of the current element as an array and moves the iterator to the next element in the array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of the current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2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dirty="0"/>
              <a:t>function can be used to loop over the elements of an array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$colors = array("red", "yellow", "green",  "purple", "blue");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reset($colors);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while ($element = each($colors)) 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echo($element['value']. 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marL="285750" lvl="1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Note: this function does not make a copy of the array when traversing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If you are working with an indexed array where indexes are consecutive integers beginning at zero you can use 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$colors = array("red", "yellow", "green",  "purple", "blue");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count($colors);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echo $colors[$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. 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 returns true or false, depending on </a:t>
            </a:r>
            <a:r>
              <a:rPr lang="en-US" dirty="0">
                <a:solidFill>
                  <a:srgbClr val="7030A0"/>
                </a:solidFill>
              </a:rPr>
              <a:t>whether the first argument is an element </a:t>
            </a:r>
            <a:r>
              <a:rPr lang="en-US" dirty="0"/>
              <a:t>in the array (second argument)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indexes the values in arrays so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</a:t>
            </a:r>
            <a:r>
              <a:rPr lang="en-US" dirty="0">
                <a:solidFill>
                  <a:srgbClr val="7030A0"/>
                </a:solidFill>
              </a:rPr>
              <a:t>much faster than looping </a:t>
            </a:r>
            <a:r>
              <a:rPr lang="en-US" dirty="0"/>
              <a:t>through the array and checking every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array_search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 takes the same arguments but returns the </a:t>
            </a:r>
            <a:r>
              <a:rPr lang="en-US" dirty="0">
                <a:solidFill>
                  <a:srgbClr val="7030A0"/>
                </a:solidFill>
              </a:rPr>
              <a:t>key of the value</a:t>
            </a:r>
            <a:r>
              <a:rPr lang="en-US" dirty="0"/>
              <a:t> instead of true or false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 provides three ways to sort arrays: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without changing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and then changing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9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reassign the keys starting at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85750"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/>
              <a:t> for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usort</a:t>
            </a:r>
            <a:r>
              <a:rPr lang="en-US" sz="2200" dirty="0"/>
              <a:t> for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functions are </a:t>
            </a:r>
            <a:r>
              <a:rPr lang="en-US" dirty="0">
                <a:solidFill>
                  <a:srgbClr val="7030A0"/>
                </a:solidFill>
              </a:rPr>
              <a:t>designed to work on indexed arrays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$list = ('h', 100, 'c', 20, 'a');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sort($list);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// Produces ('a', 'c', 'h', 20, 100)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leave keys alone</a:t>
            </a:r>
            <a:r>
              <a:rPr lang="en-US" dirty="0"/>
              <a:t>: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ausort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following functions sort </a:t>
            </a:r>
            <a:r>
              <a:rPr lang="en-US" dirty="0">
                <a:solidFill>
                  <a:srgbClr val="FF0000"/>
                </a:solidFill>
              </a:rPr>
              <a:t>by key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$list("Fred" =&gt; 17, "Mary" =&gt; 21,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"Bob" =&gt; 49, "Jill" =&gt; 28);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ksort</a:t>
            </a:r>
            <a:r>
              <a:rPr lang="en-US" dirty="0">
                <a:latin typeface="Courier New" pitchFamily="49" charset="0"/>
              </a:rPr>
              <a:t>($list);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// $list is now ("Bob" =&gt; 49,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// "Fred" =&gt; 17, "Jill" =&gt; 28, "Mary" =&gt; 21) 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Syntax and Constructs</a:t>
            </a:r>
          </a:p>
        </p:txBody>
      </p:sp>
    </p:spTree>
    <p:extLst>
      <p:ext uri="{BB962C8B-B14F-4D97-AF65-F5344CB8AC3E}">
        <p14:creationId xmlns:p14="http://schemas.microsoft.com/office/powerpoint/2010/main" val="1807328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Requires that you provide a function that </a:t>
            </a:r>
            <a:r>
              <a:rPr lang="en-US" dirty="0">
                <a:solidFill>
                  <a:srgbClr val="7030A0"/>
                </a:solidFill>
              </a:rPr>
              <a:t>takes two values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returns a value that specifies the order of the two values in the sorted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Return values should be</a:t>
            </a:r>
          </a:p>
          <a:p>
            <a:pPr marL="457200" lvl="1" indent="0">
              <a:buNone/>
            </a:pPr>
            <a:r>
              <a:rPr lang="en-US" b="1" dirty="0"/>
              <a:t> 1 </a:t>
            </a:r>
            <a:r>
              <a:rPr lang="en-US" dirty="0"/>
              <a:t>: if  first &gt; second</a:t>
            </a:r>
          </a:p>
          <a:p>
            <a:pPr marL="457200" lvl="1" indent="0">
              <a:buNone/>
            </a:pPr>
            <a:r>
              <a:rPr lang="en-US" b="1" dirty="0"/>
              <a:t>-1 </a:t>
            </a:r>
            <a:r>
              <a:rPr lang="en-US" dirty="0"/>
              <a:t>: if  first &lt; second</a:t>
            </a:r>
          </a:p>
          <a:p>
            <a:pPr marL="457200" lvl="1" indent="0">
              <a:buNone/>
            </a:pPr>
            <a:r>
              <a:rPr lang="en-US" b="1" dirty="0"/>
              <a:t> 0 </a:t>
            </a:r>
            <a:r>
              <a:rPr lang="en-US" dirty="0"/>
              <a:t>: if first = second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5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sorting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PHP’s built-in sort functions </a:t>
            </a:r>
            <a:r>
              <a:rPr lang="en-US" dirty="0">
                <a:solidFill>
                  <a:srgbClr val="7030A0"/>
                </a:solidFill>
              </a:rPr>
              <a:t>correctly sort strings and numbers </a:t>
            </a:r>
            <a:r>
              <a:rPr lang="en-US" dirty="0"/>
              <a:t>but they </a:t>
            </a:r>
            <a:r>
              <a:rPr lang="en-US" dirty="0">
                <a:solidFill>
                  <a:srgbClr val="C00000"/>
                </a:solidFill>
              </a:rPr>
              <a:t>don’t correctly sort strings that contain numbers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sort strings that contain numbers use</a:t>
            </a:r>
          </a:p>
          <a:p>
            <a:pPr lvl="1"/>
            <a:r>
              <a:rPr lang="en-US" dirty="0" err="1"/>
              <a:t>natsort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natcasesort</a:t>
            </a:r>
            <a:r>
              <a:rPr lang="en-US" dirty="0"/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3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array_reverse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reverses the internal order of elements in an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Numeric keys are renumbered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, string keys are not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0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Swapping keys and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array_flip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returns an array that reverses the order of each original element’s key-value pairs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Works best when the original array has unique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1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traverse the elements in an array in random order,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shuffle()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existing keys are replaced with consecutive integers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9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</p:spTree>
    <p:extLst>
      <p:ext uri="{BB962C8B-B14F-4D97-AF65-F5344CB8AC3E}">
        <p14:creationId xmlns:p14="http://schemas.microsoft.com/office/powerpoint/2010/main" val="2855168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named block of code that performs a specific task (possibly given some input parameters)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improve </a:t>
            </a:r>
            <a:r>
              <a:rPr lang="en-US" dirty="0">
                <a:solidFill>
                  <a:srgbClr val="7030A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reliability </a:t>
            </a:r>
          </a:p>
          <a:p>
            <a:pPr lvl="1"/>
            <a:r>
              <a:rPr lang="en-US" dirty="0"/>
              <a:t>The code only needs to written a single time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in PHP can either be </a:t>
            </a:r>
            <a:r>
              <a:rPr lang="en-US" dirty="0">
                <a:solidFill>
                  <a:srgbClr val="FF0000"/>
                </a:solidFill>
              </a:rPr>
              <a:t>predefined</a:t>
            </a:r>
            <a:r>
              <a:rPr lang="en-US" dirty="0"/>
              <a:t> (part of the language) or </a:t>
            </a:r>
            <a:r>
              <a:rPr lang="en-US" dirty="0">
                <a:solidFill>
                  <a:srgbClr val="FF0000"/>
                </a:solidFill>
              </a:rPr>
              <a:t>user-defined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6B81-C563-4849-A103-F49B023DD26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44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some_value</a:t>
            </a:r>
            <a:r>
              <a:rPr lang="en-US" dirty="0"/>
              <a:t> = </a:t>
            </a:r>
            <a:r>
              <a:rPr lang="en-US" dirty="0" err="1"/>
              <a:t>function_name</a:t>
            </a:r>
            <a:r>
              <a:rPr lang="en-US" dirty="0"/>
              <a:t>(param1, param2, …)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$length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("PHP")   //sets $length to 3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$result = abs(ceil(-9.2)) //sets $result to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5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complete list of functions can be found at: </a:t>
            </a:r>
            <a:r>
              <a:rPr lang="en-US" dirty="0">
                <a:hlinkClick r:id="rId2"/>
              </a:rPr>
              <a:t>http://php.net/quickref.php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Some interesting functions:</a:t>
            </a:r>
          </a:p>
          <a:p>
            <a:pPr lvl="1"/>
            <a:r>
              <a:rPr lang="en-US" dirty="0"/>
              <a:t>Math functions</a:t>
            </a:r>
          </a:p>
          <a:p>
            <a:pPr lvl="1"/>
            <a:r>
              <a:rPr lang="en-US" dirty="0"/>
              <a:t>Date functions</a:t>
            </a:r>
          </a:p>
          <a:p>
            <a:pPr lvl="1"/>
            <a:r>
              <a:rPr lang="en-US" dirty="0"/>
              <a:t>String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35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abs(number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ceil(float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cos(float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binary_number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decbin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dechex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floor(float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(number base, number exponent)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rand(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min,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max)</a:t>
            </a:r>
            <a:endParaRPr lang="en-US" sz="2000" dirty="0">
              <a:cs typeface="Courier New" pitchFamily="49" charset="0"/>
            </a:endParaRP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round(float num,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precision)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sin(float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184731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Helvetic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PHP code can be specified in an HTML document internally or externally: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Internally</a:t>
            </a:r>
            <a:r>
              <a:rPr lang="en-US" dirty="0"/>
              <a:t>: 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Externally</a:t>
            </a:r>
            <a:r>
              <a:rPr lang="en-US" dirty="0"/>
              <a:t>: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include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myScript.inc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A file can have both PHP and HTML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 err="1"/>
              <a:t>date_format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Check out the online reference for details</a:t>
            </a:r>
            <a:br>
              <a:rPr lang="en-US" dirty="0"/>
            </a:br>
            <a:r>
              <a:rPr lang="en-US" dirty="0">
                <a:hlinkClick r:id="rId2"/>
              </a:rPr>
              <a:t> http://php.net/manual/en/function.date.php</a:t>
            </a:r>
            <a:endParaRPr lang="en-US" dirty="0"/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$time = date("H:I");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//$time is current time in hours and minutes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$today = date("F j, Y");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hour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min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second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month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 err="1"/>
              <a:t>is_dst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Everything after hours is optional, but must provide some value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$pearl = mktime(0, 0, 0, 12, 7, 1941);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echo "&lt;p&gt;Pearl Harbor was attacked on " .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date("m/d/y", $pearl) . "&lt;/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03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now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Now is optional</a:t>
            </a:r>
          </a:p>
          <a:p>
            <a:pPr lvl="1"/>
            <a:r>
              <a:rPr lang="en-US" dirty="0"/>
              <a:t>Uses American dates</a:t>
            </a:r>
          </a:p>
          <a:p>
            <a:pPr lvl="1"/>
            <a:r>
              <a:rPr lang="en-US" dirty="0"/>
              <a:t>Returns a timestamp on success, FALSE otherwise</a:t>
            </a:r>
          </a:p>
          <a:p>
            <a:pPr lvl="1"/>
            <a:r>
              <a:rPr lang="en-US" dirty="0"/>
              <a:t>Examples: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("now");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strtotime("10 September 2000");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("next Thursday");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("last Monday");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Returns the current time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51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Length: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Removing whitespace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left end</a:t>
            </a:r>
          </a:p>
          <a:p>
            <a:endParaRPr lang="en-US" dirty="0"/>
          </a:p>
          <a:p>
            <a:r>
              <a:rPr lang="en-US" b="1" dirty="0"/>
              <a:t>Changing 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strtolower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lowercase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strtoupper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uppercase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ucwords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each word in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htmlentities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all characters with HTML entity equivalents into those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HTML special characters into entity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 err="1"/>
              <a:t>tags_to_preserve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Removes HTML tags from a string</a:t>
            </a:r>
          </a:p>
          <a:p>
            <a:pPr lvl="1"/>
            <a:r>
              <a:rPr lang="en-US" sz="2200" dirty="0"/>
              <a:t>Optional second argument specifies tags to leave in the string</a:t>
            </a:r>
          </a:p>
          <a:p>
            <a:pPr lvl="1"/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$input="&lt;strong&gt;The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&gt;bold&lt;/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 tags stay&lt;strong&gt;";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$output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($input, "&lt;strong&gt;");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7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casts non-string operators to strings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equal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/>
              <a:t> does not cast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not equal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relational operators work </a:t>
            </a:r>
          </a:p>
          <a:p>
            <a:pPr lvl="1"/>
            <a:r>
              <a:rPr lang="en-US" dirty="0"/>
              <a:t>If comparing numbers and strings, strings are cast to the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unless the string starts with a number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="PHP";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$num = 8;		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if($str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echo ("$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2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number less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 </a:t>
            </a:r>
            <a:r>
              <a:rPr lang="en-US" dirty="0"/>
              <a:t>&lt;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a number greater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&gt;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= </a:t>
            </a:r>
            <a:r>
              <a:rPr lang="en-US" i="1" dirty="0"/>
              <a:t>str2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strcasecmp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works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/>
              <a:t> but converts the strings to lowercase first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2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start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i="1" dirty="0"/>
              <a:t>length</a:t>
            </a:r>
            <a:r>
              <a:rPr lang="en-US" dirty="0"/>
              <a:t> is optional</a:t>
            </a:r>
          </a:p>
          <a:p>
            <a:pPr lvl="1"/>
            <a:r>
              <a:rPr lang="en-US" dirty="0"/>
              <a:t>otherwise goes from start to end of string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substring functions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substr_count</a:t>
            </a:r>
            <a:r>
              <a:rPr lang="en-US" dirty="0">
                <a:cs typeface="Courier New" pitchFamily="49" charset="0"/>
              </a:rPr>
              <a:t> -  counts the number of substring occurrences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substr_replace</a:t>
            </a:r>
            <a:r>
              <a:rPr lang="en-US" dirty="0">
                <a:cs typeface="Courier New" pitchFamily="49" charset="0"/>
              </a:rPr>
              <a:t> - </a:t>
            </a:r>
            <a:r>
              <a:rPr lang="en-US" dirty="0"/>
              <a:t>replaces text within a portion of a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66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reversed copy of </a:t>
            </a:r>
            <a:r>
              <a:rPr lang="en-US" i="1" dirty="0" err="1"/>
              <a:t>str</a:t>
            </a:r>
            <a:endParaRPr lang="en-US" i="1" dirty="0"/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str_repeat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that repeats </a:t>
            </a:r>
            <a:r>
              <a:rPr lang="en-US" i="1" dirty="0" err="1"/>
              <a:t>str</a:t>
            </a:r>
            <a:r>
              <a:rPr lang="en-US" dirty="0"/>
              <a:t> count times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/>
              <a:t>, </a:t>
            </a:r>
            <a:r>
              <a:rPr lang="en-US" i="1" dirty="0"/>
              <a:t>with</a:t>
            </a:r>
            <a:r>
              <a:rPr lang="en-US" dirty="0"/>
              <a:t>, </a:t>
            </a:r>
            <a:r>
              <a:rPr lang="en-US" i="1" dirty="0" err="1"/>
              <a:t>pad_type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</a:t>
            </a:r>
            <a:r>
              <a:rPr lang="en-US" i="1" dirty="0" err="1"/>
              <a:t>str</a:t>
            </a:r>
            <a:r>
              <a:rPr lang="en-US" dirty="0"/>
              <a:t> padded to </a:t>
            </a:r>
            <a:r>
              <a:rPr lang="en-US" i="1" dirty="0"/>
              <a:t>length</a:t>
            </a:r>
            <a:r>
              <a:rPr lang="en-US" dirty="0"/>
              <a:t> using </a:t>
            </a:r>
            <a:r>
              <a:rPr lang="en-US" i="1" dirty="0"/>
              <a:t>with</a:t>
            </a:r>
          </a:p>
          <a:p>
            <a:pPr lvl="1"/>
            <a:r>
              <a:rPr lang="en-US" i="1" dirty="0"/>
              <a:t>with</a:t>
            </a:r>
            <a:r>
              <a:rPr lang="en-US" dirty="0"/>
              <a:t> is optional;  the default is space</a:t>
            </a:r>
          </a:p>
          <a:p>
            <a:pPr lvl="1"/>
            <a:r>
              <a:rPr lang="en-US" i="1" dirty="0" err="1"/>
              <a:t>pad_type</a:t>
            </a:r>
            <a:r>
              <a:rPr lang="en-US" dirty="0"/>
              <a:t> is optional and can be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STR_PAD_RIGHT</a:t>
            </a:r>
            <a:r>
              <a:rPr lang="en-US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STR_PAD_LEFT</a:t>
            </a:r>
            <a:r>
              <a:rPr lang="en-US" dirty="0"/>
              <a:t> 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STR_PAD_BOTH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2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explode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separator</a:t>
            </a:r>
            <a:r>
              <a:rPr lang="en-US" dirty="0"/>
              <a:t>, 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an array of strings </a:t>
            </a:r>
          </a:p>
          <a:p>
            <a:pPr lvl="0"/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separator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created from other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26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5372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PHP has an extensive library of functions</a:t>
            </a:r>
          </a:p>
          <a:p>
            <a:pPr lvl="1"/>
            <a:endParaRPr lang="en-US" sz="2200" dirty="0"/>
          </a:p>
          <a:p>
            <a:r>
              <a:rPr lang="en-US" dirty="0"/>
              <a:t>A list of keywords:</a:t>
            </a:r>
          </a:p>
          <a:p>
            <a:pPr marL="457200" lvl="1" indent="0">
              <a:buNone/>
            </a:pPr>
            <a:r>
              <a:rPr lang="en-US" sz="2200" dirty="0">
                <a:hlinkClick r:id="rId3"/>
              </a:rPr>
              <a:t>http://php.net/manual/en/reserved.keywords.php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three different kinds (Java and Perl)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// ...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# ... 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/* ... */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Statements end with </a:t>
            </a:r>
            <a:r>
              <a:rPr lang="en-US" dirty="0">
                <a:solidFill>
                  <a:srgbClr val="FF0000"/>
                </a:solidFill>
              </a:rPr>
              <a:t>semicolons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Compound statements are formed with </a:t>
            </a:r>
            <a:r>
              <a:rPr lang="en-US" dirty="0">
                <a:solidFill>
                  <a:srgbClr val="FF0000"/>
                </a:solidFill>
              </a:rPr>
              <a:t>braces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12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function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dirty="0" err="1"/>
              <a:t>formal_parameters</a:t>
            </a:r>
            <a:r>
              <a:rPr lang="en-US" sz="2400" dirty="0">
                <a:latin typeface="Courier New" pitchFamily="49" charset="0"/>
              </a:rPr>
              <a:t>) {</a:t>
            </a:r>
            <a:endParaRPr lang="en-US" dirty="0"/>
          </a:p>
          <a:p>
            <a:pPr marL="292100" lvl="1">
              <a:buNone/>
            </a:pPr>
            <a:r>
              <a:rPr lang="en-US" dirty="0"/>
              <a:t>     …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lvl="0"/>
            <a:r>
              <a:rPr lang="en-US" dirty="0"/>
              <a:t>The function names can be any string that starts with a letter or underscore followed by zero or more letters, underscores and digits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56704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need </a:t>
            </a:r>
            <a:r>
              <a:rPr lang="en-US" dirty="0">
                <a:solidFill>
                  <a:srgbClr val="7030A0"/>
                </a:solidFill>
              </a:rPr>
              <a:t>not be defined before they are called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b="1" dirty="0"/>
              <a:t>overloading is not supported</a:t>
            </a:r>
          </a:p>
          <a:p>
            <a:pPr lvl="1"/>
            <a:r>
              <a:rPr lang="en-US" dirty="0"/>
              <a:t>If you try to redefine a function, it is an error</a:t>
            </a:r>
          </a:p>
          <a:p>
            <a:endParaRPr lang="en-US" dirty="0"/>
          </a:p>
          <a:p>
            <a:r>
              <a:rPr lang="en-US" dirty="0"/>
              <a:t>Functions can have a </a:t>
            </a:r>
            <a:r>
              <a:rPr lang="en-US" dirty="0">
                <a:solidFill>
                  <a:srgbClr val="7030A0"/>
                </a:solidFill>
              </a:rPr>
              <a:t>variable number of parameters</a:t>
            </a:r>
          </a:p>
          <a:p>
            <a:endParaRPr lang="en-US" dirty="0"/>
          </a:p>
          <a:p>
            <a:r>
              <a:rPr lang="en-US" dirty="0"/>
              <a:t>Default parameter values are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13079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b="1" dirty="0"/>
              <a:t>definitions can be nested</a:t>
            </a:r>
          </a:p>
          <a:p>
            <a:endParaRPr lang="en-US" dirty="0"/>
          </a:p>
          <a:p>
            <a:r>
              <a:rPr lang="en-US" dirty="0"/>
              <a:t>Function names are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 statement is used to return a value</a:t>
            </a:r>
          </a:p>
          <a:p>
            <a:pPr lvl="1"/>
            <a:r>
              <a:rPr lang="en-US" dirty="0"/>
              <a:t>If there is no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, there is no returned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58915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($left, $right){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$left . $right;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$first= "Today is 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$second = "Tuesday";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($first, $second);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41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Variables defined in a functions</a:t>
            </a:r>
            <a:r>
              <a:rPr lang="en-US" dirty="0"/>
              <a:t>, including parameters, are </a:t>
            </a:r>
            <a:r>
              <a:rPr lang="en-US" dirty="0">
                <a:solidFill>
                  <a:srgbClr val="C00000"/>
                </a:solidFill>
              </a:rPr>
              <a:t>not available outside of the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</a:t>
            </a:r>
            <a:r>
              <a:rPr lang="en-US" dirty="0">
                <a:solidFill>
                  <a:srgbClr val="7030A0"/>
                </a:solidFill>
              </a:rPr>
              <a:t>variables defined outside a function </a:t>
            </a:r>
            <a:r>
              <a:rPr lang="en-US" dirty="0"/>
              <a:t>are </a:t>
            </a:r>
            <a:r>
              <a:rPr lang="en-US" dirty="0">
                <a:solidFill>
                  <a:srgbClr val="C00000"/>
                </a:solidFill>
              </a:rPr>
              <a:t>not available inside a 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53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use a variable in the global scope within a function, use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global $a;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73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the lifetime of a variable in a function is </a:t>
            </a:r>
            <a:r>
              <a:rPr lang="en-US" dirty="0">
                <a:solidFill>
                  <a:srgbClr val="7030A0"/>
                </a:solidFill>
              </a:rPr>
              <a:t>from its first appearance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to the end of the function’s execution</a:t>
            </a:r>
          </a:p>
          <a:p>
            <a:endParaRPr lang="en-US" dirty="0"/>
          </a:p>
          <a:p>
            <a:r>
              <a:rPr lang="en-US" dirty="0"/>
              <a:t>Can define </a:t>
            </a:r>
            <a:r>
              <a:rPr lang="en-US" b="1" i="1" dirty="0">
                <a:solidFill>
                  <a:srgbClr val="FF0000"/>
                </a:solidFill>
              </a:rPr>
              <a:t>static variables</a:t>
            </a:r>
            <a:r>
              <a:rPr lang="en-US" dirty="0"/>
              <a:t>, that </a:t>
            </a:r>
            <a:r>
              <a:rPr lang="en-US" b="1" dirty="0"/>
              <a:t>retain their state between function calls</a:t>
            </a:r>
            <a:r>
              <a:rPr lang="en-US" dirty="0"/>
              <a:t>, e.g.:</a:t>
            </a:r>
          </a:p>
          <a:p>
            <a:br>
              <a:rPr lang="en-US" dirty="0"/>
            </a:br>
            <a:r>
              <a:rPr lang="en-US" dirty="0">
                <a:latin typeface="Courier New" pitchFamily="49" charset="0"/>
              </a:rPr>
              <a:t>static $sum = 0;  # $sum is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10462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By default, parameters are </a:t>
            </a:r>
            <a:r>
              <a:rPr lang="en-US" b="1" dirty="0">
                <a:solidFill>
                  <a:srgbClr val="FF0000"/>
                </a:solidFill>
              </a:rPr>
              <a:t>passed by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pass by reference</a:t>
            </a:r>
            <a:r>
              <a:rPr lang="en-US" dirty="0"/>
              <a:t>, precede the parameter name </a:t>
            </a:r>
          </a:p>
          <a:p>
            <a:pPr lvl="0"/>
            <a:r>
              <a:rPr lang="en-US" dirty="0"/>
              <a:t>with an ampersand,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</a:rPr>
              <a:t>set_max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400" dirty="0">
                <a:latin typeface="Courier New" pitchFamily="49" charset="0"/>
              </a:rPr>
              <a:t>$max, $first, $second)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if ($first &gt;= $second)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$first;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$second;</a:t>
            </a:r>
          </a:p>
          <a:p>
            <a:pPr marL="285750" lvl="1"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74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caller sends too many actual parameters,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subprogram ignores the extra ones</a:t>
            </a:r>
          </a:p>
          <a:p>
            <a:endParaRPr lang="en-US" dirty="0"/>
          </a:p>
          <a:p>
            <a:r>
              <a:rPr lang="en-US" dirty="0"/>
              <a:t>If the caller does not send enough parameters, 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unmatched formal parameters are unbound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/>
              <a:t>specify a default parameter</a:t>
            </a:r>
            <a:r>
              <a:rPr lang="en-US" dirty="0"/>
              <a:t>, assign the parameter value in the function declaration</a:t>
            </a:r>
          </a:p>
          <a:p>
            <a:pPr marL="285750" lvl="1"/>
            <a:r>
              <a:rPr lang="en-US" dirty="0"/>
              <a:t>The assigned value </a:t>
            </a:r>
            <a:r>
              <a:rPr lang="en-US" b="1" dirty="0">
                <a:solidFill>
                  <a:srgbClr val="7030A0"/>
                </a:solidFill>
              </a:rPr>
              <a:t>must be a constant</a:t>
            </a:r>
          </a:p>
          <a:p>
            <a:pPr marL="285750" lvl="1"/>
            <a:r>
              <a:rPr lang="en-US" dirty="0"/>
              <a:t>A function can have any number of parameters with default values</a:t>
            </a:r>
          </a:p>
          <a:p>
            <a:pPr marL="285750" lvl="1"/>
            <a:r>
              <a:rPr lang="en-US" dirty="0"/>
              <a:t>They must be listed after all parameters that do not have default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62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function may require a variable number of arguments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do this leave out the parameter block and then use one of three functions to retrieve the parameters:</a:t>
            </a:r>
          </a:p>
          <a:p>
            <a:pPr lvl="0"/>
            <a:endParaRPr lang="en-US" dirty="0"/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$array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$count =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$value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(argument_number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In PHP </a:t>
            </a:r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used to name variables, functions, constants and classes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General rules:</a:t>
            </a:r>
          </a:p>
          <a:p>
            <a:pPr lvl="1"/>
            <a:r>
              <a:rPr lang="en-US" dirty="0"/>
              <a:t>Identifiers can include letters, digits and the underscore</a:t>
            </a:r>
          </a:p>
          <a:p>
            <a:pPr lvl="1"/>
            <a:r>
              <a:rPr lang="en-US" dirty="0"/>
              <a:t>First character must be either a letter or an underscore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Variable names</a:t>
            </a:r>
          </a:p>
          <a:p>
            <a:pPr lvl="1"/>
            <a:r>
              <a:rPr lang="en-US" dirty="0"/>
              <a:t>Begin with a </a:t>
            </a:r>
            <a:r>
              <a:rPr lang="en-US" b="1" dirty="0">
                <a:solidFill>
                  <a:srgbClr val="FF0000"/>
                </a:solidFill>
              </a:rPr>
              <a:t>dollar sign ($)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 names are </a:t>
            </a:r>
            <a:r>
              <a:rPr lang="en-US" b="1" dirty="0"/>
              <a:t>not 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Class names are </a:t>
            </a:r>
            <a:r>
              <a:rPr lang="en-US" b="1" dirty="0"/>
              <a:t>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6021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parameters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count_list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()==0){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return false;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 else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$count = 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$count++;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return $count;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echo count_list(1, 3, 5);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67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PHP can only return a single value with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/>
              <a:t> (return multiple values using an array)</a:t>
            </a:r>
          </a:p>
          <a:p>
            <a:endParaRPr lang="en-US" b="1" dirty="0"/>
          </a:p>
          <a:p>
            <a:r>
              <a:rPr lang="en-US" b="1" dirty="0"/>
              <a:t>Any type may be returned</a:t>
            </a:r>
            <a:r>
              <a:rPr lang="en-US" dirty="0"/>
              <a:t>, including objects and arrays, using </a:t>
            </a:r>
            <a:r>
              <a:rPr lang="en-US" dirty="0">
                <a:latin typeface="Courier New" pitchFamily="49" charset="0"/>
              </a:rPr>
              <a:t>return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values are copied out of the function</a:t>
            </a:r>
          </a:p>
          <a:p>
            <a:pPr lvl="0"/>
            <a:endParaRPr lang="en-US" sz="2200" dirty="0"/>
          </a:p>
          <a:p>
            <a:pPr lvl="0"/>
            <a:r>
              <a:rPr lang="en-US" sz="2200" dirty="0"/>
              <a:t>To return a reference precede the function name 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function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($n)</a:t>
            </a:r>
            <a:r>
              <a:rPr lang="en-US" dirty="0"/>
              <a:t>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569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arrays are implemented as mapping of keys to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indexed by numeric keys or string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traversed using </a:t>
            </a:r>
            <a:r>
              <a:rPr lang="en-US" dirty="0" err="1"/>
              <a:t>foreach</a:t>
            </a:r>
            <a:r>
              <a:rPr lang="en-US" dirty="0"/>
              <a:t>, iterators, or for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exist many functions for searching and sorting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supports a range of functions for a variety of tasks, including dealing with dates, strings, HTML code, and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 parameters can be passed and returned by value or by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37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 Server Side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0201164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Review the HTTP protocol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HTTP message data from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and write files within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solutions for maintaining state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73290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</p:spTree>
    <p:extLst>
      <p:ext uri="{BB962C8B-B14F-4D97-AF65-F5344CB8AC3E}">
        <p14:creationId xmlns:p14="http://schemas.microsoft.com/office/powerpoint/2010/main" val="24428973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When a web browser </a:t>
            </a:r>
            <a:r>
              <a:rPr lang="en-US" dirty="0">
                <a:solidFill>
                  <a:srgbClr val="7030A0"/>
                </a:solidFill>
              </a:rPr>
              <a:t>requests</a:t>
            </a:r>
            <a:r>
              <a:rPr lang="en-US" dirty="0"/>
              <a:t> a web page, it sends an HTTP request message to a web server. 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Message includes:</a:t>
            </a:r>
          </a:p>
          <a:p>
            <a:pPr marL="285750" lvl="1"/>
            <a:r>
              <a:rPr lang="en-US" dirty="0">
                <a:solidFill>
                  <a:srgbClr val="C00000"/>
                </a:solidFill>
              </a:rPr>
              <a:t>Header information, e.g.:</a:t>
            </a:r>
          </a:p>
          <a:p>
            <a:pPr marL="285750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GET /index.html HTTP/1.1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Optional header information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User-Agent:  Mozilla/5.0 (Windows 2000; U) Opera 6.0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Accept: image/gif, image/jpg,  text/*, */*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Optionally a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19252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web server then </a:t>
            </a:r>
            <a:r>
              <a:rPr lang="en-US" dirty="0">
                <a:solidFill>
                  <a:srgbClr val="7030A0"/>
                </a:solidFill>
              </a:rPr>
              <a:t>receives</a:t>
            </a:r>
            <a:r>
              <a:rPr lang="en-US" dirty="0"/>
              <a:t> the request, processes it and sends a response</a:t>
            </a:r>
          </a:p>
          <a:p>
            <a:pPr marL="285750" lvl="1"/>
            <a:r>
              <a:rPr lang="en-US" dirty="0"/>
              <a:t>First line is the status,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Additional headers,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Date:  Sat 22 Jan 2006 20:25:12 GMT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Server:  Apache 1.2.22 (Unix)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mod_perl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/1.26 PHP/5.0.4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Content-Type:  text/html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141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38293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two most common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designed for retrieving information from the server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encodes gathered information as part of the URL</a:t>
            </a:r>
          </a:p>
          <a:p>
            <a:pPr lvl="1"/>
            <a:r>
              <a:rPr lang="en-US" dirty="0"/>
              <a:t>Users can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 pass a limited amount of data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meant for posting information to the server </a:t>
            </a:r>
          </a:p>
          <a:p>
            <a:pPr lvl="1"/>
            <a:r>
              <a:rPr lang="en-US" dirty="0"/>
              <a:t>Actually is used for retrieving information (like GET)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passes gathered information in the body of the HTML request</a:t>
            </a:r>
          </a:p>
          <a:p>
            <a:pPr lvl="1"/>
            <a:r>
              <a:rPr lang="en-US" dirty="0"/>
              <a:t>Users cannot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39520544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HTTP get Request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http://www.google.com/search?q=php HTTP/1.1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Sent as part of the URL:</a:t>
            </a:r>
          </a:p>
          <a:p>
            <a:pPr marL="28575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>
                <a:cs typeface="Arial" pitchFamily="34" charset="0"/>
              </a:rPr>
              <a:t> is the name of Google’s server-side form handler</a:t>
            </a:r>
          </a:p>
          <a:p>
            <a:pPr marL="285750" lvl="1"/>
            <a:r>
              <a:rPr lang="en-US" dirty="0">
                <a:cs typeface="Arial" pitchFamily="34" charset="0"/>
              </a:rPr>
              <a:t>? Is a query string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Name/value pair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Multiple search strings are separated by </a:t>
            </a:r>
            <a:r>
              <a:rPr lang="en-US" b="1" dirty="0">
                <a:cs typeface="Arial" pitchFamily="34" charset="0"/>
              </a:rPr>
              <a:t>&amp;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762000" y="1332972"/>
            <a:ext cx="13716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4120379" y="1792522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358408" name="Line 8"/>
          <p:cNvSpPr>
            <a:spLocks noChangeShapeType="1"/>
          </p:cNvSpPr>
          <p:nvPr/>
        </p:nvSpPr>
        <p:spPr bwMode="auto">
          <a:xfrm flipH="1">
            <a:off x="1219200" y="1792522"/>
            <a:ext cx="12800" cy="86215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eft Brace 12"/>
          <p:cNvSpPr/>
          <p:nvPr/>
        </p:nvSpPr>
        <p:spPr>
          <a:xfrm rot="5400000">
            <a:off x="4440361" y="-713862"/>
            <a:ext cx="379191" cy="635789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6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3132</TotalTime>
  <Words>5808</Words>
  <Application>Microsoft Office PowerPoint</Application>
  <PresentationFormat>On-screen Show (4:3)</PresentationFormat>
  <Paragraphs>1165</Paragraphs>
  <Slides>137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137</vt:i4>
      </vt:variant>
    </vt:vector>
  </HeadingPairs>
  <TitlesOfParts>
    <vt:vector size="149" baseType="lpstr">
      <vt:lpstr>Arial</vt:lpstr>
      <vt:lpstr>Book Antiqua</vt:lpstr>
      <vt:lpstr>Calibri</vt:lpstr>
      <vt:lpstr>Calibri Light</vt:lpstr>
      <vt:lpstr>Consolas</vt:lpstr>
      <vt:lpstr>Courier New</vt:lpstr>
      <vt:lpstr>Helvetica</vt:lpstr>
      <vt:lpstr>Lucida Sans</vt:lpstr>
      <vt:lpstr>Times New Roman</vt:lpstr>
      <vt:lpstr>Wingdings</vt:lpstr>
      <vt:lpstr>MyTheme3</vt:lpstr>
      <vt:lpstr>Office Theme</vt:lpstr>
      <vt:lpstr>Introduction to PHP</vt:lpstr>
      <vt:lpstr>Objectives</vt:lpstr>
      <vt:lpstr>PHP Origins and Uses</vt:lpstr>
      <vt:lpstr>Overview of PHP</vt:lpstr>
      <vt:lpstr>Origins and Uses of PHP</vt:lpstr>
      <vt:lpstr>PHP Syntax and Constructs</vt:lpstr>
      <vt:lpstr>General Syntactic Characteristics</vt:lpstr>
      <vt:lpstr>General Syntactic Characteristics</vt:lpstr>
      <vt:lpstr>Identifiers</vt:lpstr>
      <vt:lpstr>Primitive types</vt:lpstr>
      <vt:lpstr>Scalar Types</vt:lpstr>
      <vt:lpstr>Strings</vt:lpstr>
      <vt:lpstr>Boolean values</vt:lpstr>
      <vt:lpstr>Resource and NULL</vt:lpstr>
      <vt:lpstr>Variables</vt:lpstr>
      <vt:lpstr>Variables (cont.)</vt:lpstr>
      <vt:lpstr>Variables (cont.)</vt:lpstr>
      <vt:lpstr>Constants</vt:lpstr>
      <vt:lpstr>Output</vt:lpstr>
      <vt:lpstr>Output (cont.)</vt:lpstr>
      <vt:lpstr>Output (cont.)</vt:lpstr>
      <vt:lpstr>Arithmetic Operators and Expressions</vt:lpstr>
      <vt:lpstr>String operators and functions</vt:lpstr>
      <vt:lpstr>Automatic type conversion</vt:lpstr>
      <vt:lpstr>Explicit conversions </vt:lpstr>
      <vt:lpstr>Relational operators</vt:lpstr>
      <vt:lpstr>Logical operators</vt:lpstr>
      <vt:lpstr>Selection Statements</vt:lpstr>
      <vt:lpstr>Iteration</vt:lpstr>
      <vt:lpstr>Iteration (cont.)</vt:lpstr>
      <vt:lpstr>PowerPoint Presentation</vt:lpstr>
      <vt:lpstr>Output revisited</vt:lpstr>
      <vt:lpstr>Summary</vt:lpstr>
      <vt:lpstr>PHP Arrays and Functions</vt:lpstr>
      <vt:lpstr>Objectives</vt:lpstr>
      <vt:lpstr>PHP Arrays</vt:lpstr>
      <vt:lpstr>PHP Arrays</vt:lpstr>
      <vt:lpstr>PHP Arrays</vt:lpstr>
      <vt:lpstr>Storing data in arrays</vt:lpstr>
      <vt:lpstr>Storing data in arrays</vt:lpstr>
      <vt:lpstr>Storing data in arrays</vt:lpstr>
      <vt:lpstr>Storing data in Arrays</vt:lpstr>
      <vt:lpstr>Adding values to the end of an array</vt:lpstr>
      <vt:lpstr>Accessing Array Elements</vt:lpstr>
      <vt:lpstr>Accessing Array Elements</vt:lpstr>
      <vt:lpstr>Some Array Functions</vt:lpstr>
      <vt:lpstr>Extracting multiple values from an array</vt:lpstr>
      <vt:lpstr>Slicing an array</vt:lpstr>
      <vt:lpstr>Traversing arrays</vt:lpstr>
      <vt:lpstr>foreach</vt:lpstr>
      <vt:lpstr>Iterator functions</vt:lpstr>
      <vt:lpstr>Iterator functions</vt:lpstr>
      <vt:lpstr>Iterator functions (cont.)</vt:lpstr>
      <vt:lpstr>for loop</vt:lpstr>
      <vt:lpstr>Searching for values</vt:lpstr>
      <vt:lpstr>Sorting</vt:lpstr>
      <vt:lpstr>Sorting by values - 1</vt:lpstr>
      <vt:lpstr>Sorting by values - 2</vt:lpstr>
      <vt:lpstr>Sorting by keys</vt:lpstr>
      <vt:lpstr>User-defined sorting</vt:lpstr>
      <vt:lpstr>Natural sorting order</vt:lpstr>
      <vt:lpstr>Reversing arrays</vt:lpstr>
      <vt:lpstr>Swapping keys and values</vt:lpstr>
      <vt:lpstr>Randomizing order</vt:lpstr>
      <vt:lpstr>PHP Functions</vt:lpstr>
      <vt:lpstr>Functions</vt:lpstr>
      <vt:lpstr>Calling a function</vt:lpstr>
      <vt:lpstr>PHP functions</vt:lpstr>
      <vt:lpstr>Math functions</vt:lpstr>
      <vt:lpstr>Date functions</vt:lpstr>
      <vt:lpstr>Date functions (cont.)</vt:lpstr>
      <vt:lpstr>String functions</vt:lpstr>
      <vt:lpstr>HTML</vt:lpstr>
      <vt:lpstr>Comparing strings</vt:lpstr>
      <vt:lpstr>Comparing strings (cont.)</vt:lpstr>
      <vt:lpstr>Substrings</vt:lpstr>
      <vt:lpstr>Miscellaneous string functions</vt:lpstr>
      <vt:lpstr>Decomposing a string</vt:lpstr>
      <vt:lpstr>PHP User-Defined Functions</vt:lpstr>
      <vt:lpstr>User-Defined Functions</vt:lpstr>
      <vt:lpstr>General Characteristics of Functions</vt:lpstr>
      <vt:lpstr>General Characteristics of Functions</vt:lpstr>
      <vt:lpstr>Function example</vt:lpstr>
      <vt:lpstr>Variable scope</vt:lpstr>
      <vt:lpstr>Global variables</vt:lpstr>
      <vt:lpstr>Lifetime of Variables</vt:lpstr>
      <vt:lpstr>Parameters</vt:lpstr>
      <vt:lpstr>Parameters (cont.)</vt:lpstr>
      <vt:lpstr>Variable parameters</vt:lpstr>
      <vt:lpstr>Variable parameters (cont.)</vt:lpstr>
      <vt:lpstr>Return values</vt:lpstr>
      <vt:lpstr>Summary</vt:lpstr>
      <vt:lpstr>PHP for Server Side Scripting</vt:lpstr>
      <vt:lpstr>Objectives</vt:lpstr>
      <vt:lpstr>HTTP Protocol Review</vt:lpstr>
      <vt:lpstr>HTTP Protocol Review</vt:lpstr>
      <vt:lpstr>HTTP Protocol Review (cont.)</vt:lpstr>
      <vt:lpstr>HTTP Methods</vt:lpstr>
      <vt:lpstr>A HTTP get Request</vt:lpstr>
      <vt:lpstr>Post Requests</vt:lpstr>
      <vt:lpstr>A Post Request</vt:lpstr>
      <vt:lpstr>Accessing HTTP Message Data from PHP</vt:lpstr>
      <vt:lpstr>Begin Session</vt:lpstr>
      <vt:lpstr>Superglobal Variables</vt:lpstr>
      <vt:lpstr>Processing Forms</vt:lpstr>
      <vt:lpstr>Automatic quoting of parameters</vt:lpstr>
      <vt:lpstr>Handling newlines</vt:lpstr>
      <vt:lpstr>Multi-valued parameters</vt:lpstr>
      <vt:lpstr>Form Validation</vt:lpstr>
      <vt:lpstr>Some important validation functions/operators</vt:lpstr>
      <vt:lpstr>Validating with PHP</vt:lpstr>
      <vt:lpstr>Output buffering</vt:lpstr>
      <vt:lpstr>Output buffering (cont.)</vt:lpstr>
      <vt:lpstr>PHP Files</vt:lpstr>
      <vt:lpstr>PHP Files</vt:lpstr>
      <vt:lpstr>PHP Files (cont.)</vt:lpstr>
      <vt:lpstr>Reading Files</vt:lpstr>
      <vt:lpstr>Reading Files (cont.)</vt:lpstr>
      <vt:lpstr>Writing Files</vt:lpstr>
      <vt:lpstr>Maintaining State</vt:lpstr>
      <vt:lpstr>Maintaining State</vt:lpstr>
      <vt:lpstr>Cookies</vt:lpstr>
      <vt:lpstr>Cookies (cont.)</vt:lpstr>
      <vt:lpstr>Accessing cookies</vt:lpstr>
      <vt:lpstr>Deleting cookies</vt:lpstr>
      <vt:lpstr>Sessions</vt:lpstr>
      <vt:lpstr>Creating a session</vt:lpstr>
      <vt:lpstr>Recording session data</vt:lpstr>
      <vt:lpstr>Accessing session variables</vt:lpstr>
      <vt:lpstr>Session Tracking Example</vt:lpstr>
      <vt:lpstr>Deleting a session</vt:lpstr>
      <vt:lpstr>Other session functions</vt:lpstr>
      <vt:lpstr>Session life</vt:lpstr>
      <vt:lpstr>Benefits of sessions over cookies</vt:lpstr>
      <vt:lpstr>Benefits of cookies over sessions</vt:lpstr>
      <vt:lpstr>How to choose 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591</cp:revision>
  <dcterms:created xsi:type="dcterms:W3CDTF">2012-08-28T17:16:18Z</dcterms:created>
  <dcterms:modified xsi:type="dcterms:W3CDTF">2017-11-27T16:00:43Z</dcterms:modified>
</cp:coreProperties>
</file>