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sldIdLst>
    <p:sldId id="381" r:id="rId5"/>
    <p:sldId id="371" r:id="rId6"/>
    <p:sldId id="289" r:id="rId7"/>
    <p:sldId id="356" r:id="rId8"/>
    <p:sldId id="350" r:id="rId9"/>
    <p:sldId id="359" r:id="rId10"/>
    <p:sldId id="361" r:id="rId11"/>
    <p:sldId id="362" r:id="rId12"/>
    <p:sldId id="373" r:id="rId13"/>
    <p:sldId id="372" r:id="rId14"/>
    <p:sldId id="363" r:id="rId15"/>
    <p:sldId id="375" r:id="rId16"/>
    <p:sldId id="376" r:id="rId17"/>
    <p:sldId id="366" r:id="rId18"/>
    <p:sldId id="377" r:id="rId19"/>
    <p:sldId id="378" r:id="rId20"/>
    <p:sldId id="380" r:id="rId21"/>
    <p:sldId id="357" r:id="rId22"/>
    <p:sldId id="384" r:id="rId23"/>
    <p:sldId id="385" r:id="rId24"/>
    <p:sldId id="386" r:id="rId25"/>
    <p:sldId id="369" r:id="rId26"/>
    <p:sldId id="379" r:id="rId27"/>
    <p:sldId id="387" r:id="rId28"/>
    <p:sldId id="392" r:id="rId29"/>
    <p:sldId id="388" r:id="rId30"/>
    <p:sldId id="389" r:id="rId31"/>
    <p:sldId id="402" r:id="rId32"/>
    <p:sldId id="391" r:id="rId33"/>
    <p:sldId id="393" r:id="rId34"/>
    <p:sldId id="397" r:id="rId35"/>
    <p:sldId id="403" r:id="rId36"/>
    <p:sldId id="404" r:id="rId37"/>
    <p:sldId id="405" r:id="rId38"/>
    <p:sldId id="399" r:id="rId39"/>
    <p:sldId id="398" r:id="rId40"/>
    <p:sldId id="396" r:id="rId41"/>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0048" autoAdjust="0"/>
  </p:normalViewPr>
  <p:slideViewPr>
    <p:cSldViewPr snapToGrid="0">
      <p:cViewPr varScale="1">
        <p:scale>
          <a:sx n="120" d="100"/>
          <a:sy n="120" d="100"/>
        </p:scale>
        <p:origin x="1728" y="72"/>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394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4/1/2017</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3942271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We will be focuses on the View this week, and will keep our references to Models and Controllers to a minimum. </a:t>
            </a:r>
          </a:p>
          <a:p>
            <a:pPr marL="0" indent="0">
              <a:buNone/>
            </a:pPr>
            <a:endParaRPr lang="en-US" sz="1000" dirty="0"/>
          </a:p>
          <a:p>
            <a:pPr marL="0" indent="0">
              <a:buNone/>
            </a:pPr>
            <a:r>
              <a:rPr lang="en-US" sz="1000" dirty="0"/>
              <a:t>MVC is an important pattern, will be a primary focus of this course, and will be an important pattern for you to master in your career.</a:t>
            </a:r>
          </a:p>
          <a:p>
            <a:pPr marL="0" indent="0">
              <a:buNone/>
            </a:pPr>
            <a:r>
              <a:rPr lang="en-US" sz="1000" dirty="0"/>
              <a:t>Segregation of our Model (data) from our View (user interface) is necessary to effectively develop, enhance,  and maintain modern software.</a:t>
            </a:r>
          </a:p>
          <a:p>
            <a:endParaRPr lang="en-US" sz="1000" dirty="0"/>
          </a:p>
          <a:p>
            <a:r>
              <a:rPr lang="en-US" sz="1000" dirty="0"/>
              <a:t>An example would be a system that manages student data. We would want to segregate the Model (data) from the View (UI) for several reasons including that there will likely be many different Views that access the same data including: </a:t>
            </a:r>
          </a:p>
          <a:p>
            <a:r>
              <a:rPr lang="en-US" sz="1000" dirty="0"/>
              <a:t>student view</a:t>
            </a:r>
          </a:p>
          <a:p>
            <a:r>
              <a:rPr lang="en-US" sz="1000" dirty="0"/>
              <a:t>faculty view </a:t>
            </a:r>
          </a:p>
          <a:p>
            <a:r>
              <a:rPr lang="en-US" sz="1000" dirty="0"/>
              <a:t>administrator view, </a:t>
            </a:r>
          </a:p>
          <a:p>
            <a:r>
              <a:rPr lang="en-US" sz="1000" dirty="0"/>
              <a:t>Web student view, </a:t>
            </a:r>
          </a:p>
          <a:p>
            <a:r>
              <a:rPr lang="en-US" sz="1000" dirty="0"/>
              <a:t>mobile student view, etc. </a:t>
            </a:r>
          </a:p>
          <a:p>
            <a:endParaRPr lang="en-US" sz="1000" dirty="0"/>
          </a:p>
          <a:p>
            <a:r>
              <a:rPr lang="en-US" sz="1000" dirty="0"/>
              <a:t>Evolution of UI and Data segregation</a:t>
            </a:r>
          </a:p>
          <a:p>
            <a:pPr marL="181240" indent="-181240">
              <a:buFont typeface="Arial" panose="020B0604020202020204" pitchFamily="34" charset="0"/>
              <a:buChar char="•"/>
            </a:pPr>
            <a:r>
              <a:rPr lang="en-US" sz="1000" dirty="0"/>
              <a:t>Document-View (View was responsible for View-Controller functionality)</a:t>
            </a:r>
          </a:p>
          <a:p>
            <a:pPr marL="181240" indent="-181240">
              <a:buFont typeface="Arial" panose="020B0604020202020204" pitchFamily="34" charset="0"/>
              <a:buChar char="•"/>
            </a:pPr>
            <a:r>
              <a:rPr lang="en-US" sz="1000" dirty="0"/>
              <a:t>Model-View-Controller</a:t>
            </a:r>
          </a:p>
          <a:p>
            <a:pPr marL="181240" indent="-181240" defTabSz="966612">
              <a:buFont typeface="Arial" panose="020B0604020202020204" pitchFamily="34" charset="0"/>
              <a:buChar char="•"/>
              <a:defRPr/>
            </a:pPr>
            <a:r>
              <a:rPr lang="en-US" sz="1000" dirty="0"/>
              <a:t>Model–View–</a:t>
            </a:r>
            <a:r>
              <a:rPr lang="en-US" sz="1000" dirty="0" err="1"/>
              <a:t>Viewmodel</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a:p>
        </p:txBody>
      </p:sp>
    </p:spTree>
    <p:extLst>
      <p:ext uri="{BB962C8B-B14F-4D97-AF65-F5344CB8AC3E}">
        <p14:creationId xmlns:p14="http://schemas.microsoft.com/office/powerpoint/2010/main" val="3266394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A little history:</a:t>
            </a:r>
          </a:p>
          <a:p>
            <a:r>
              <a:rPr lang="en-US" sz="1000" dirty="0"/>
              <a:t>Some languages including C++ implemented multiple inheritance in order to allow Classes to inherit from multiple parent classes. That solution has pros and cons beyond the scope of this course. </a:t>
            </a:r>
          </a:p>
          <a:p>
            <a:r>
              <a:rPr lang="en-US" sz="1000" dirty="0"/>
              <a:t>Other languages including Java only support single inheritance, but also implemented Interfaces in order to allow class to act like multiple things. An example that we will be discussing this week is our </a:t>
            </a:r>
            <a:r>
              <a:rPr lang="en-US" sz="1000" dirty="0" err="1"/>
              <a:t>OvalFrame</a:t>
            </a:r>
            <a:r>
              <a:rPr lang="en-US" sz="1000" dirty="0"/>
              <a:t> that we would like to be a </a:t>
            </a:r>
            <a:r>
              <a:rPr lang="en-US" sz="1000" dirty="0" err="1"/>
              <a:t>JFrame</a:t>
            </a:r>
            <a:r>
              <a:rPr lang="en-US" sz="1000" dirty="0"/>
              <a:t> but may also want it to act like an </a:t>
            </a:r>
            <a:r>
              <a:rPr lang="en-US" sz="1000" dirty="0" err="1"/>
              <a:t>ActionHandler</a:t>
            </a:r>
            <a:r>
              <a:rPr lang="en-US" sz="1000" dirty="0"/>
              <a:t> to respond to buttons being pushed. </a:t>
            </a:r>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a:p>
        </p:txBody>
      </p:sp>
    </p:spTree>
    <p:extLst>
      <p:ext uri="{BB962C8B-B14F-4D97-AF65-F5344CB8AC3E}">
        <p14:creationId xmlns:p14="http://schemas.microsoft.com/office/powerpoint/2010/main" val="2116104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a:p>
        </p:txBody>
      </p:sp>
    </p:spTree>
    <p:extLst>
      <p:ext uri="{BB962C8B-B14F-4D97-AF65-F5344CB8AC3E}">
        <p14:creationId xmlns:p14="http://schemas.microsoft.com/office/powerpoint/2010/main" val="1417904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a:p>
        </p:txBody>
      </p:sp>
    </p:spTree>
    <p:extLst>
      <p:ext uri="{BB962C8B-B14F-4D97-AF65-F5344CB8AC3E}">
        <p14:creationId xmlns:p14="http://schemas.microsoft.com/office/powerpoint/2010/main" val="2840772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a:p>
        </p:txBody>
      </p:sp>
    </p:spTree>
    <p:extLst>
      <p:ext uri="{BB962C8B-B14F-4D97-AF65-F5344CB8AC3E}">
        <p14:creationId xmlns:p14="http://schemas.microsoft.com/office/powerpoint/2010/main" val="74510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a:p>
        </p:txBody>
      </p:sp>
    </p:spTree>
    <p:extLst>
      <p:ext uri="{BB962C8B-B14F-4D97-AF65-F5344CB8AC3E}">
        <p14:creationId xmlns:p14="http://schemas.microsoft.com/office/powerpoint/2010/main" val="991213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442912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Read the details in the assignment. Keep these in mind as you watch the examples. Start working on this early. It is unlikely to go well if you try to do this at the last minute. </a:t>
            </a:r>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a:p>
        </p:txBody>
      </p:sp>
    </p:spTree>
    <p:extLst>
      <p:ext uri="{BB962C8B-B14F-4D97-AF65-F5344CB8AC3E}">
        <p14:creationId xmlns:p14="http://schemas.microsoft.com/office/powerpoint/2010/main" val="2371107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a:p>
        </p:txBody>
      </p:sp>
    </p:spTree>
    <p:extLst>
      <p:ext uri="{BB962C8B-B14F-4D97-AF65-F5344CB8AC3E}">
        <p14:creationId xmlns:p14="http://schemas.microsoft.com/office/powerpoint/2010/main" val="1622767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While everyone is getting logged in an set up for our virtual discussion, I wanted to thank those of you who have posted their background and/or responded to other people’s discussion board posting. I have enjoyed reading through your comments. </a:t>
            </a:r>
          </a:p>
          <a:p>
            <a:endParaRPr lang="en-US" sz="1000" dirty="0"/>
          </a:p>
          <a:p>
            <a:r>
              <a:rPr lang="en-US" sz="1000" dirty="0"/>
              <a:t>I am going to stat recording so that other can watch later; however, if I think that is impacting our ability to have a good discussion, I will stop the recording and just send out notes later.</a:t>
            </a:r>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619752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I intentionally listed and reviewed our assignment first and our learning objectives second. This week our intent is to support our assignment  through our learning objectives, discussion, lecture, and examples… and not the other way around. </a:t>
            </a:r>
          </a:p>
          <a:p>
            <a:pPr marL="0" indent="0">
              <a:buNone/>
            </a:pPr>
            <a:endParaRPr lang="en-US" sz="1000" dirty="0"/>
          </a:p>
          <a:p>
            <a:pPr marL="0" indent="0">
              <a:buNone/>
            </a:pPr>
            <a:r>
              <a:rPr lang="en-US" sz="1000" dirty="0"/>
              <a:t>It is important to understand the concepts, practices, and principles; however, it is </a:t>
            </a:r>
            <a:r>
              <a:rPr lang="en-US" sz="1000" u="sng" dirty="0"/>
              <a:t>essential</a:t>
            </a:r>
            <a:r>
              <a:rPr lang="en-US" sz="1000" dirty="0"/>
              <a:t> that we can utilize them to deliver solutions. </a:t>
            </a:r>
          </a:p>
          <a:p>
            <a:pPr marL="0" indent="0">
              <a:buNone/>
            </a:pPr>
            <a:r>
              <a:rPr lang="en-US" sz="1000" dirty="0"/>
              <a:t>The details of </a:t>
            </a:r>
            <a:r>
              <a:rPr lang="en-US" sz="1000" dirty="0" err="1"/>
              <a:t>FaceDraw</a:t>
            </a:r>
            <a:r>
              <a:rPr lang="en-US" sz="1000" dirty="0"/>
              <a:t> are provided in this week’s assignment. </a:t>
            </a:r>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a:p>
        </p:txBody>
      </p:sp>
    </p:spTree>
    <p:extLst>
      <p:ext uri="{BB962C8B-B14F-4D97-AF65-F5344CB8AC3E}">
        <p14:creationId xmlns:p14="http://schemas.microsoft.com/office/powerpoint/2010/main" val="4056386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36218529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20396029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err="1"/>
              <a:t>JavaDoc</a:t>
            </a:r>
            <a:r>
              <a:rPr lang="en-US" sz="1000" dirty="0"/>
              <a:t>:</a:t>
            </a:r>
          </a:p>
          <a:p>
            <a:r>
              <a:rPr lang="en-US" sz="1000" dirty="0"/>
              <a:t>https://docs.oracle.com/javase/7/docs/api/java/awt/Graphics.html</a:t>
            </a:r>
          </a:p>
          <a:p>
            <a:endParaRPr lang="en-US" sz="1000" dirty="0"/>
          </a:p>
          <a:p>
            <a:r>
              <a:rPr lang="en-US" sz="1000" dirty="0"/>
              <a:t>Java Graphics Tutorial:</a:t>
            </a:r>
          </a:p>
          <a:p>
            <a:r>
              <a:rPr lang="en-US" sz="1000" dirty="0"/>
              <a:t>https://docs.oracle.com/javase/tutorial/2d/basic2d/</a:t>
            </a:r>
          </a:p>
          <a:p>
            <a:endParaRPr lang="en-US" sz="1000" dirty="0"/>
          </a:p>
          <a:p>
            <a:r>
              <a:rPr lang="en-US" sz="1000" dirty="0" err="1"/>
              <a:t>drawArc</a:t>
            </a:r>
            <a:r>
              <a:rPr lang="en-US" sz="1000" dirty="0"/>
              <a:t>:</a:t>
            </a:r>
          </a:p>
          <a:p>
            <a:r>
              <a:rPr lang="en-US" sz="1000" dirty="0"/>
              <a:t>http://www.java2s.com/Code/JavaAPI/java.awt/GraphicsdrawArcintxintyintwidthintheightintstartAngleintarcAngle.htm</a:t>
            </a:r>
          </a:p>
          <a:p>
            <a:endParaRPr lang="en-US" sz="1000" dirty="0"/>
          </a:p>
          <a:p>
            <a:r>
              <a:rPr lang="en-US" sz="1000" dirty="0" err="1"/>
              <a:t>drawArc</a:t>
            </a:r>
            <a:r>
              <a:rPr lang="en-US" sz="1000" dirty="0"/>
              <a:t> Example:</a:t>
            </a:r>
          </a:p>
          <a:p>
            <a:r>
              <a:rPr lang="en-US" sz="1000" dirty="0"/>
              <a:t>http://www.java-examples.com/draw-arc-applet-window-example</a:t>
            </a:r>
          </a:p>
          <a:p>
            <a:endParaRPr lang="en-US" sz="1000" dirty="0"/>
          </a:p>
          <a:p>
            <a:r>
              <a:rPr lang="en-US" sz="1000" dirty="0"/>
              <a:t>Repaint Sequence:</a:t>
            </a:r>
          </a:p>
          <a:p>
            <a:r>
              <a:rPr lang="en-US" sz="1000" dirty="0"/>
              <a:t>OS -&gt; Frame -&gt; Frame’s paint function -&gt; each  LW component </a:t>
            </a:r>
            <a:r>
              <a:rPr lang="en-US" sz="1000" dirty="0" err="1"/>
              <a:t>paintComponent</a:t>
            </a:r>
            <a:r>
              <a:rPr lang="en-US" sz="1000" dirty="0"/>
              <a:t> function</a:t>
            </a:r>
          </a:p>
          <a:p>
            <a:endParaRPr lang="en-US" sz="1000" dirty="0"/>
          </a:p>
          <a:p>
            <a:endParaRPr lang="en-US" sz="1000" dirty="0"/>
          </a:p>
          <a:p>
            <a:endParaRPr lang="en-US" sz="1000" dirty="0"/>
          </a:p>
          <a:p>
            <a:endParaRPr lang="en-US" sz="1000" dirty="0"/>
          </a:p>
          <a:p>
            <a:r>
              <a:rPr lang="en-US" sz="1000" dirty="0"/>
              <a:t> </a:t>
            </a:r>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a:p>
        </p:txBody>
      </p:sp>
    </p:spTree>
    <p:extLst>
      <p:ext uri="{BB962C8B-B14F-4D97-AF65-F5344CB8AC3E}">
        <p14:creationId xmlns:p14="http://schemas.microsoft.com/office/powerpoint/2010/main" val="7905994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is a fundamental issue with most teams and organizations related to code sharing. Developing and maintaining shared code is more difficult than developing and maintaining non-shared code. I think that it at least 50% more difficult and more likely twice as difficult. Therefore, in order for making the creation and maintenance of code sharing economically beneficial the ratio of creating shared code versus using other peoples code needs to be 2 or 3 to one. In other words, for every hour you spend writing shared code, you should be spending 2 or 3 hours working to effectively utilize other people‘s code. The reality is most developers spend most of there time working diligently to develop reusable code, but they very rarely reuse code from other people on their team. </a:t>
            </a:r>
          </a:p>
          <a:p>
            <a:endParaRPr lang="en-US" sz="1000" dirty="0"/>
          </a:p>
          <a:p>
            <a:r>
              <a:rPr lang="en-US" sz="1000" dirty="0"/>
              <a:t>Using asserts is an important defensive coding tactic. The idea is that you “assert” things to be true in the code which serves as both a forceful comment and a developer notification mechanism. Then when developers are testing their code, the environment will automatically warn them when their assumptions are not valid. </a:t>
            </a:r>
          </a:p>
          <a:p>
            <a:r>
              <a:rPr lang="en-US" sz="1000" dirty="0"/>
              <a:t>http://docs.oracle.com/javase/7/docs/technotes/guides/language/assert.html</a:t>
            </a:r>
          </a:p>
          <a:p>
            <a:endParaRPr lang="en-US" sz="1000" dirty="0"/>
          </a:p>
          <a:p>
            <a:r>
              <a:rPr lang="en-US" sz="1000" dirty="0"/>
              <a:t>Static methods are methods that we can associate with a class, but do not require a class instance to execute. They can be very helpful with writing small helper functions. </a:t>
            </a:r>
          </a:p>
          <a:p>
            <a:endParaRPr lang="en-US" sz="1000" dirty="0"/>
          </a:p>
          <a:p>
            <a:r>
              <a:rPr lang="en-US" sz="1000" dirty="0"/>
              <a:t>The command line flag for enabling asserts is:</a:t>
            </a:r>
          </a:p>
          <a:p>
            <a:r>
              <a:rPr lang="en-US" sz="1000" dirty="0"/>
              <a:t>java -</a:t>
            </a:r>
            <a:r>
              <a:rPr lang="en-US" sz="1000" dirty="0" err="1"/>
              <a:t>enableassertions</a:t>
            </a:r>
            <a:r>
              <a:rPr lang="en-US" sz="1000"/>
              <a:t> ShapesStep2</a:t>
            </a:r>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a:p>
        </p:txBody>
      </p:sp>
    </p:spTree>
    <p:extLst>
      <p:ext uri="{BB962C8B-B14F-4D97-AF65-F5344CB8AC3E}">
        <p14:creationId xmlns:p14="http://schemas.microsoft.com/office/powerpoint/2010/main" val="2311481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a:p>
        </p:txBody>
      </p:sp>
    </p:spTree>
    <p:extLst>
      <p:ext uri="{BB962C8B-B14F-4D97-AF65-F5344CB8AC3E}">
        <p14:creationId xmlns:p14="http://schemas.microsoft.com/office/powerpoint/2010/main" val="36301662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While everyone is getting logged in an set up for our virtual discussion, I wanted to thank those of you who have posted their background and/or responded to other people’s discussion board posting. I have enjoyed reading through your comments. </a:t>
            </a:r>
          </a:p>
          <a:p>
            <a:endParaRPr lang="en-US" sz="1000" dirty="0"/>
          </a:p>
          <a:p>
            <a:r>
              <a:rPr lang="en-US" sz="1000" dirty="0"/>
              <a:t>I am going to stat recording so that other can watch later; however, if I think that is impacting our ability to have a good discussion, I will stop the recording and just send out notes later.</a:t>
            </a:r>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dirty="0"/>
          </a:p>
        </p:txBody>
      </p:sp>
    </p:spTree>
    <p:extLst>
      <p:ext uri="{BB962C8B-B14F-4D97-AF65-F5344CB8AC3E}">
        <p14:creationId xmlns:p14="http://schemas.microsoft.com/office/powerpoint/2010/main" val="20261914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dirty="0"/>
          </a:p>
        </p:txBody>
      </p:sp>
    </p:spTree>
    <p:extLst>
      <p:ext uri="{BB962C8B-B14F-4D97-AF65-F5344CB8AC3E}">
        <p14:creationId xmlns:p14="http://schemas.microsoft.com/office/powerpoint/2010/main" val="20981237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err="1"/>
              <a:t>JavaDoc</a:t>
            </a:r>
            <a:r>
              <a:rPr lang="en-US" sz="1000" dirty="0"/>
              <a:t>:</a:t>
            </a:r>
          </a:p>
          <a:p>
            <a:r>
              <a:rPr lang="en-US" sz="1000" dirty="0"/>
              <a:t>https://docs.oracle.com/javase/7/docs/api/java/awt/Graphics.html</a:t>
            </a:r>
          </a:p>
          <a:p>
            <a:endParaRPr lang="en-US" sz="1000" dirty="0"/>
          </a:p>
          <a:p>
            <a:r>
              <a:rPr lang="en-US" sz="1000" dirty="0"/>
              <a:t>Java Graphics Tutorial:</a:t>
            </a:r>
          </a:p>
          <a:p>
            <a:r>
              <a:rPr lang="en-US" sz="1000" dirty="0"/>
              <a:t>https://docs.oracle.com/javase/tutorial/2d/basic2d/</a:t>
            </a:r>
          </a:p>
          <a:p>
            <a:endParaRPr lang="en-US" sz="1000" dirty="0"/>
          </a:p>
          <a:p>
            <a:r>
              <a:rPr lang="en-US" sz="1000" dirty="0" err="1"/>
              <a:t>drawArc</a:t>
            </a:r>
            <a:r>
              <a:rPr lang="en-US" sz="1000" dirty="0"/>
              <a:t>:</a:t>
            </a:r>
          </a:p>
          <a:p>
            <a:r>
              <a:rPr lang="en-US" sz="1000" dirty="0"/>
              <a:t>http://www.java2s.com/Code/JavaAPI/java.awt/GraphicsdrawArcintxintyintwidthintheightintstartAngleintarcAngle.htm</a:t>
            </a:r>
          </a:p>
          <a:p>
            <a:endParaRPr lang="en-US" sz="1000" dirty="0"/>
          </a:p>
          <a:p>
            <a:r>
              <a:rPr lang="en-US" sz="1000" dirty="0" err="1"/>
              <a:t>drawArc</a:t>
            </a:r>
            <a:r>
              <a:rPr lang="en-US" sz="1000" dirty="0"/>
              <a:t> Example:</a:t>
            </a:r>
          </a:p>
          <a:p>
            <a:r>
              <a:rPr lang="en-US" sz="1000" dirty="0"/>
              <a:t>http://www.java-examples.com/draw-arc-applet-window-example</a:t>
            </a:r>
          </a:p>
          <a:p>
            <a:endParaRPr lang="en-US" sz="1000" dirty="0"/>
          </a:p>
          <a:p>
            <a:r>
              <a:rPr lang="en-US" sz="1000" dirty="0"/>
              <a:t>Repaint Sequence:</a:t>
            </a:r>
          </a:p>
          <a:p>
            <a:r>
              <a:rPr lang="en-US" sz="1000" dirty="0"/>
              <a:t>OS -&gt; Frame -&gt; Frame’s paint function -&gt; each  LW component </a:t>
            </a:r>
            <a:r>
              <a:rPr lang="en-US" sz="1000" dirty="0" err="1"/>
              <a:t>paintComponent</a:t>
            </a:r>
            <a:r>
              <a:rPr lang="en-US" sz="1000" dirty="0"/>
              <a:t> function</a:t>
            </a:r>
          </a:p>
          <a:p>
            <a:endParaRPr lang="en-US" sz="1000" dirty="0"/>
          </a:p>
          <a:p>
            <a:endParaRPr lang="en-US" sz="1000" dirty="0"/>
          </a:p>
          <a:p>
            <a:endParaRPr lang="en-US" sz="1000" dirty="0"/>
          </a:p>
          <a:p>
            <a:endParaRPr lang="en-US" sz="1000" dirty="0"/>
          </a:p>
          <a:p>
            <a:r>
              <a:rPr lang="en-US" sz="1000" dirty="0"/>
              <a:t> </a:t>
            </a:r>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a:p>
        </p:txBody>
      </p:sp>
    </p:spTree>
    <p:extLst>
      <p:ext uri="{BB962C8B-B14F-4D97-AF65-F5344CB8AC3E}">
        <p14:creationId xmlns:p14="http://schemas.microsoft.com/office/powerpoint/2010/main" val="38746665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a:p>
        </p:txBody>
      </p:sp>
    </p:spTree>
    <p:extLst>
      <p:ext uri="{BB962C8B-B14F-4D97-AF65-F5344CB8AC3E}">
        <p14:creationId xmlns:p14="http://schemas.microsoft.com/office/powerpoint/2010/main" val="24731522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a:p>
        </p:txBody>
      </p:sp>
    </p:spTree>
    <p:extLst>
      <p:ext uri="{BB962C8B-B14F-4D97-AF65-F5344CB8AC3E}">
        <p14:creationId xmlns:p14="http://schemas.microsoft.com/office/powerpoint/2010/main" val="2944127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While everyone is getting logged in an set up for our virtual discussion, I wanted to thank those of you who have posted their background and/or responded to other people’s discussion board posting. I have enjoyed reading through your comments. </a:t>
            </a:r>
          </a:p>
          <a:p>
            <a:endParaRPr lang="en-US" sz="1000" dirty="0"/>
          </a:p>
          <a:p>
            <a:r>
              <a:rPr lang="en-US" sz="1000" dirty="0"/>
              <a:t>I am going to stat recording so that other can watch later; however, if I think that is impacting our ability to have a good discussion, I will stop the recording and just send out notes later.</a:t>
            </a:r>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dirty="0"/>
          </a:p>
        </p:txBody>
      </p:sp>
    </p:spTree>
    <p:extLst>
      <p:ext uri="{BB962C8B-B14F-4D97-AF65-F5344CB8AC3E}">
        <p14:creationId xmlns:p14="http://schemas.microsoft.com/office/powerpoint/2010/main" val="22832667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dirty="0"/>
          </a:p>
        </p:txBody>
      </p:sp>
    </p:spTree>
    <p:extLst>
      <p:ext uri="{BB962C8B-B14F-4D97-AF65-F5344CB8AC3E}">
        <p14:creationId xmlns:p14="http://schemas.microsoft.com/office/powerpoint/2010/main" val="12315787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a:p>
        </p:txBody>
      </p:sp>
    </p:spTree>
    <p:extLst>
      <p:ext uri="{BB962C8B-B14F-4D97-AF65-F5344CB8AC3E}">
        <p14:creationId xmlns:p14="http://schemas.microsoft.com/office/powerpoint/2010/main" val="39021962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33</a:t>
            </a:fld>
            <a:endParaRPr lang="en-US"/>
          </a:p>
        </p:txBody>
      </p:sp>
    </p:spTree>
    <p:extLst>
      <p:ext uri="{BB962C8B-B14F-4D97-AF65-F5344CB8AC3E}">
        <p14:creationId xmlns:p14="http://schemas.microsoft.com/office/powerpoint/2010/main" val="4041858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34</a:t>
            </a:fld>
            <a:endParaRPr lang="en-US"/>
          </a:p>
        </p:txBody>
      </p:sp>
    </p:spTree>
    <p:extLst>
      <p:ext uri="{BB962C8B-B14F-4D97-AF65-F5344CB8AC3E}">
        <p14:creationId xmlns:p14="http://schemas.microsoft.com/office/powerpoint/2010/main" val="28375341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35</a:t>
            </a:fld>
            <a:endParaRPr lang="en-US" dirty="0"/>
          </a:p>
        </p:txBody>
      </p:sp>
    </p:spTree>
    <p:extLst>
      <p:ext uri="{BB962C8B-B14F-4D97-AF65-F5344CB8AC3E}">
        <p14:creationId xmlns:p14="http://schemas.microsoft.com/office/powerpoint/2010/main" val="40103391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I intentionally list our assignment first and our learning objectives second. This week our intent is to support our assignment  through our learning objectives, discussion, lecture, and examples… and not the other way around. </a:t>
            </a:r>
          </a:p>
          <a:p>
            <a:pPr marL="0" indent="0">
              <a:buNone/>
            </a:pPr>
            <a:endParaRPr lang="en-US" sz="1000" dirty="0"/>
          </a:p>
          <a:p>
            <a:pPr marL="0" indent="0">
              <a:buNone/>
            </a:pPr>
            <a:r>
              <a:rPr lang="en-US" sz="1000" dirty="0"/>
              <a:t>It is important to understand the concepts, practices, and principles; however, it is </a:t>
            </a:r>
            <a:r>
              <a:rPr lang="en-US" sz="1000" u="sng" dirty="0"/>
              <a:t>essential</a:t>
            </a:r>
            <a:r>
              <a:rPr lang="en-US" sz="1000" dirty="0"/>
              <a:t> that we can utilize them to deliver solutions. </a:t>
            </a:r>
          </a:p>
          <a:p>
            <a:pPr marL="0" indent="0">
              <a:buNone/>
            </a:pPr>
            <a:r>
              <a:rPr lang="en-US" sz="1000" dirty="0"/>
              <a:t>The details of </a:t>
            </a:r>
            <a:r>
              <a:rPr lang="en-US" sz="1000" dirty="0" err="1"/>
              <a:t>FaceDraw</a:t>
            </a:r>
            <a:r>
              <a:rPr lang="en-US" sz="1000" dirty="0"/>
              <a:t> are provided in this week’s assignment. </a:t>
            </a:r>
          </a:p>
        </p:txBody>
      </p:sp>
      <p:sp>
        <p:nvSpPr>
          <p:cNvPr id="4" name="Slide Number Placeholder 3"/>
          <p:cNvSpPr>
            <a:spLocks noGrp="1"/>
          </p:cNvSpPr>
          <p:nvPr>
            <p:ph type="sldNum" sz="quarter" idx="10"/>
          </p:nvPr>
        </p:nvSpPr>
        <p:spPr/>
        <p:txBody>
          <a:bodyPr/>
          <a:lstStyle/>
          <a:p>
            <a:fld id="{5394DE12-7B9B-46AA-AC19-C30A49928B9B}" type="slidenum">
              <a:rPr lang="en-US" smtClean="0"/>
              <a:t>36</a:t>
            </a:fld>
            <a:endParaRPr lang="en-US"/>
          </a:p>
        </p:txBody>
      </p:sp>
    </p:spTree>
    <p:extLst>
      <p:ext uri="{BB962C8B-B14F-4D97-AF65-F5344CB8AC3E}">
        <p14:creationId xmlns:p14="http://schemas.microsoft.com/office/powerpoint/2010/main" val="8490310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37</a:t>
            </a:fld>
            <a:endParaRPr lang="en-US"/>
          </a:p>
        </p:txBody>
      </p:sp>
    </p:spTree>
    <p:extLst>
      <p:ext uri="{BB962C8B-B14F-4D97-AF65-F5344CB8AC3E}">
        <p14:creationId xmlns:p14="http://schemas.microsoft.com/office/powerpoint/2010/main" val="124621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264075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These notes are from the Oracle site. There is also a nice article about on the Oracle site about mixing heavyweight and lightweight components at:</a:t>
            </a:r>
          </a:p>
          <a:p>
            <a:r>
              <a:rPr lang="en-US" sz="1000" dirty="0"/>
              <a:t>http://www.oracle.com/technetwork/articles/java/mixing-components-433992.html</a:t>
            </a:r>
          </a:p>
          <a:p>
            <a:endParaRPr lang="en-US" sz="1000" dirty="0"/>
          </a:p>
          <a:p>
            <a:r>
              <a:rPr lang="en-US" sz="1000" dirty="0"/>
              <a:t>Java platform graphics have been the Achilles heel of the Java platform since the mid-1990s. Programmers used to joke that AWT stood for Awful Windows Toolkit because the resulting applications were so slow to function and unpleasant to look at. AWT actually stands for Abstract Window Toolkit.</a:t>
            </a:r>
          </a:p>
          <a:p>
            <a:endParaRPr lang="en-US" sz="1000" dirty="0"/>
          </a:p>
          <a:p>
            <a:r>
              <a:rPr lang="en-US" sz="1000" dirty="0"/>
              <a:t>IBM’s Standard Widget Toolkit (SWT) toolkit is an alternative to AWT and Swing that has taken root in the Eclipse Integrated Development Environment (IDE) world. </a:t>
            </a:r>
          </a:p>
          <a:p>
            <a:r>
              <a:rPr lang="en-US" sz="1000" dirty="0"/>
              <a:t>https://en.wikipedia.org/wiki/Standard_Widget_Toolkit</a:t>
            </a:r>
          </a:p>
          <a:p>
            <a:endParaRPr lang="en-US" sz="1000" dirty="0"/>
          </a:p>
          <a:p>
            <a:r>
              <a:rPr lang="en-US" sz="1000" dirty="0"/>
              <a:t>AWT and Swing are </a:t>
            </a:r>
            <a:r>
              <a:rPr lang="en-US" sz="1000" u="sng" dirty="0"/>
              <a:t>excellent</a:t>
            </a:r>
            <a:r>
              <a:rPr lang="en-US" sz="1000" dirty="0"/>
              <a:t> learning tools; however, nearly all commercial user interface development has moved on to other tools and libraries. Native user interfaces or Web type interfaces using Java Script is seem to be the direction. Note: Java and Java Script have </a:t>
            </a:r>
            <a:r>
              <a:rPr lang="en-US" sz="1000" b="1" u="sng" dirty="0"/>
              <a:t>NOTHING</a:t>
            </a:r>
            <a:r>
              <a:rPr lang="en-US" sz="1000" dirty="0"/>
              <a:t> to do with each other! It was completely a marketing ploy to give Java Script the Java name. </a:t>
            </a:r>
          </a:p>
          <a:p>
            <a:endParaRPr lang="en-US" sz="1000" dirty="0"/>
          </a:p>
          <a:p>
            <a:r>
              <a:rPr lang="en-US" sz="1000" dirty="0"/>
              <a:t>Java Applets are Java applications that run in a browser. They never really did work… The “write once and run everywhere” philosophy never did play out very well in the industry when it comes to leading edge client applications. Browser based applications seem to have filled that gap while native applications have filled the “rich client” areas. I suspect that trend will continue.</a:t>
            </a:r>
          </a:p>
          <a:p>
            <a:endParaRPr lang="en-US" sz="1000" dirty="0"/>
          </a:p>
          <a:p>
            <a:r>
              <a:rPr lang="en-US" sz="1000" dirty="0" err="1"/>
              <a:t>java.awt</a:t>
            </a:r>
            <a:r>
              <a:rPr lang="en-US" sz="1000" dirty="0"/>
              <a:t>.*: Graphics, Color, Font</a:t>
            </a:r>
          </a:p>
          <a:p>
            <a:r>
              <a:rPr lang="en-US" sz="1000" dirty="0" err="1"/>
              <a:t>Java.swing</a:t>
            </a:r>
            <a:r>
              <a:rPr lang="en-US" sz="1000" dirty="0"/>
              <a:t>: </a:t>
            </a:r>
            <a:r>
              <a:rPr lang="en-US" sz="1000" dirty="0" err="1"/>
              <a:t>JFrame</a:t>
            </a:r>
            <a:r>
              <a:rPr lang="en-US" sz="1000" dirty="0"/>
              <a:t>, </a:t>
            </a:r>
            <a:r>
              <a:rPr lang="en-US" sz="1000" dirty="0" err="1"/>
              <a:t>JPanel</a:t>
            </a:r>
            <a:r>
              <a:rPr lang="en-US" sz="1000" dirty="0"/>
              <a:t>, </a:t>
            </a:r>
            <a:r>
              <a:rPr lang="en-US" sz="1000" dirty="0" err="1"/>
              <a:t>JButton</a:t>
            </a:r>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a:p>
        </p:txBody>
      </p:sp>
    </p:spTree>
    <p:extLst>
      <p:ext uri="{BB962C8B-B14F-4D97-AF65-F5344CB8AC3E}">
        <p14:creationId xmlns:p14="http://schemas.microsoft.com/office/powerpoint/2010/main" val="1316430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Graphics class is defined in package </a:t>
            </a:r>
            <a:r>
              <a:rPr lang="en-US" sz="1000" dirty="0" err="1"/>
              <a:t>java.awt</a:t>
            </a:r>
            <a:r>
              <a:rPr lang="en-US" sz="1000" dirty="0"/>
              <a:t>. </a:t>
            </a:r>
          </a:p>
          <a:p>
            <a:endParaRPr lang="en-US" sz="1000" dirty="0"/>
          </a:p>
          <a:p>
            <a:r>
              <a:rPr lang="en-US" sz="1000" dirty="0"/>
              <a:t>A window in Java is called a </a:t>
            </a:r>
            <a:r>
              <a:rPr lang="en-US" sz="1000" dirty="0" err="1"/>
              <a:t>JFrame</a:t>
            </a:r>
            <a:r>
              <a:rPr lang="en-US" sz="1000" dirty="0"/>
              <a:t>. </a:t>
            </a:r>
            <a:r>
              <a:rPr lang="en-US" sz="1000" dirty="0" err="1"/>
              <a:t>JFrames</a:t>
            </a:r>
            <a:r>
              <a:rPr lang="en-US" sz="1000" dirty="0"/>
              <a:t> are heavyweight components: graphical components that communicate directly with the operating system and show up directly on the desktop. Heavyweight components contain what are called lightweight components. Lightweight components include panels and buttons. In Java, panels are implemented as </a:t>
            </a:r>
            <a:r>
              <a:rPr lang="en-US" sz="1000" dirty="0" err="1"/>
              <a:t>JPanels</a:t>
            </a:r>
            <a:r>
              <a:rPr lang="en-US" sz="1000" dirty="0"/>
              <a:t>, and buttons are implemented as </a:t>
            </a:r>
            <a:r>
              <a:rPr lang="en-US" sz="1000" dirty="0" err="1"/>
              <a:t>JButtons</a:t>
            </a:r>
            <a:r>
              <a:rPr lang="en-US" sz="1000" dirty="0"/>
              <a:t>.</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a:p>
        </p:txBody>
      </p:sp>
    </p:spTree>
    <p:extLst>
      <p:ext uri="{BB962C8B-B14F-4D97-AF65-F5344CB8AC3E}">
        <p14:creationId xmlns:p14="http://schemas.microsoft.com/office/powerpoint/2010/main" val="997204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Specifically, a </a:t>
            </a:r>
            <a:r>
              <a:rPr lang="en-US" sz="1000" dirty="0" err="1"/>
              <a:t>JFrame</a:t>
            </a:r>
            <a:r>
              <a:rPr lang="en-US" sz="1000" dirty="0"/>
              <a:t>, a heavyweight component …</a:t>
            </a:r>
          </a:p>
          <a:p>
            <a:pPr marL="228600" indent="-228600">
              <a:buFont typeface="+mj-lt"/>
              <a:buAutoNum type="arabicPeriod"/>
            </a:pPr>
            <a:r>
              <a:rPr lang="en-US" sz="1000" dirty="0"/>
              <a:t>Can </a:t>
            </a:r>
            <a:r>
              <a:rPr lang="en-US" sz="1000" dirty="0" err="1"/>
              <a:t>setDefaultCloseOperation</a:t>
            </a:r>
            <a:r>
              <a:rPr lang="en-US" sz="1000" dirty="0"/>
              <a:t>(</a:t>
            </a:r>
            <a:r>
              <a:rPr lang="en-US" sz="1000" dirty="0" err="1"/>
              <a:t>JFrame.EXIT_ON_CLOSE</a:t>
            </a:r>
            <a:r>
              <a:rPr lang="en-US" sz="1000" dirty="0"/>
              <a:t>) to make the program vanish from memory (i.e. free resources) when closed.</a:t>
            </a:r>
          </a:p>
          <a:p>
            <a:pPr marL="228600" indent="-228600">
              <a:buFont typeface="+mj-lt"/>
              <a:buAutoNum type="arabicPeriod"/>
            </a:pPr>
            <a:r>
              <a:rPr lang="en-US" sz="1000" dirty="0"/>
              <a:t>Can set size and location using </a:t>
            </a:r>
            <a:r>
              <a:rPr lang="en-US" sz="1000" dirty="0" err="1"/>
              <a:t>setBounds</a:t>
            </a:r>
            <a:r>
              <a:rPr lang="en-US" sz="1000" dirty="0"/>
              <a:t>(</a:t>
            </a:r>
            <a:r>
              <a:rPr lang="en-US" sz="1000" dirty="0" err="1"/>
              <a:t>x,y,width,height</a:t>
            </a:r>
            <a:r>
              <a:rPr lang="en-US" sz="1000" dirty="0"/>
              <a:t>)</a:t>
            </a:r>
          </a:p>
          <a:p>
            <a:pPr marL="228600" indent="-228600">
              <a:buFont typeface="+mj-lt"/>
              <a:buAutoNum type="arabicPeriod"/>
            </a:pPr>
            <a:r>
              <a:rPr lang="en-US" sz="1000" dirty="0"/>
              <a:t>Can show itself using </a:t>
            </a:r>
            <a:r>
              <a:rPr lang="en-US" sz="1000" dirty="0" err="1"/>
              <a:t>setVisible</a:t>
            </a:r>
            <a:r>
              <a:rPr lang="en-US" sz="1000" dirty="0"/>
              <a:t>(true) and hide itself using </a:t>
            </a:r>
            <a:r>
              <a:rPr lang="en-US" sz="1000" dirty="0" err="1"/>
              <a:t>setVisible</a:t>
            </a:r>
            <a:r>
              <a:rPr lang="en-US" sz="1000" dirty="0"/>
              <a:t>(false)</a:t>
            </a:r>
          </a:p>
          <a:p>
            <a:pPr marL="228600" indent="-228600">
              <a:buFont typeface="+mj-lt"/>
              <a:buAutoNum type="arabicPeriod"/>
            </a:pPr>
            <a:r>
              <a:rPr lang="en-US" sz="1000" dirty="0"/>
              <a:t>Can give you a reference to its Container through its </a:t>
            </a:r>
            <a:r>
              <a:rPr lang="en-US" sz="1000" dirty="0" err="1"/>
              <a:t>getContentPane</a:t>
            </a:r>
            <a:r>
              <a:rPr lang="en-US" sz="1000" dirty="0"/>
              <a:t>() function. Once you have access to its Container object, you can set the layout of that container so that you can arrange lightweight components in it.</a:t>
            </a:r>
          </a:p>
          <a:p>
            <a:endParaRPr lang="en-US" sz="1000" dirty="0"/>
          </a:p>
          <a:p>
            <a:r>
              <a:rPr lang="en-US" sz="1000" dirty="0"/>
              <a:t>Popular Lightweight  Swing UI components include:</a:t>
            </a:r>
          </a:p>
          <a:p>
            <a:r>
              <a:rPr lang="en-US" sz="1000" dirty="0" err="1"/>
              <a:t>Jbutton</a:t>
            </a:r>
            <a:endParaRPr lang="en-US" sz="1000" dirty="0"/>
          </a:p>
          <a:p>
            <a:r>
              <a:rPr lang="en-US" sz="1000" dirty="0" err="1"/>
              <a:t>JTextArea</a:t>
            </a:r>
            <a:endParaRPr lang="en-US" sz="1000" dirty="0"/>
          </a:p>
          <a:p>
            <a:r>
              <a:rPr lang="en-US" sz="1000" dirty="0" err="1"/>
              <a:t>JPanel</a:t>
            </a:r>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a:p>
        </p:txBody>
      </p:sp>
    </p:spTree>
    <p:extLst>
      <p:ext uri="{BB962C8B-B14F-4D97-AF65-F5344CB8AC3E}">
        <p14:creationId xmlns:p14="http://schemas.microsoft.com/office/powerpoint/2010/main" val="3584394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This is different from environments where developers (or designers) layout screens pixel by pixel (like Visual Basic for example). With modern UIs that need to fit in all types of sizes and orientations, layout managers are a necessity.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a:p>
        </p:txBody>
      </p:sp>
    </p:spTree>
    <p:extLst>
      <p:ext uri="{BB962C8B-B14F-4D97-AF65-F5344CB8AC3E}">
        <p14:creationId xmlns:p14="http://schemas.microsoft.com/office/powerpoint/2010/main" val="879083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This is different from environments where developers (or designers) layout screens pixel by pixel (like Visual Basic for example). With modern UIs that need to fit in all types of sizes and orientations, layout managers are a necessity.  </a:t>
            </a:r>
          </a:p>
          <a:p>
            <a:endParaRPr lang="en-US" sz="1000" dirty="0"/>
          </a:p>
          <a:p>
            <a:r>
              <a:rPr lang="en-US" sz="1000" dirty="0"/>
              <a:t>Several AWT and Swing classes provide layout managers for general use:</a:t>
            </a:r>
          </a:p>
          <a:p>
            <a:pPr marL="171450" indent="-171450">
              <a:buFont typeface="Arial" panose="020B0604020202020204" pitchFamily="34" charset="0"/>
              <a:buChar char="•"/>
            </a:pPr>
            <a:r>
              <a:rPr lang="en-US" sz="1000" dirty="0" err="1"/>
              <a:t>BorderLayout</a:t>
            </a:r>
            <a:endParaRPr lang="en-US" sz="1000" dirty="0"/>
          </a:p>
          <a:p>
            <a:pPr marL="171450" indent="-171450">
              <a:buFont typeface="Arial" panose="020B0604020202020204" pitchFamily="34" charset="0"/>
              <a:buChar char="•"/>
            </a:pPr>
            <a:r>
              <a:rPr lang="en-US" sz="1000" dirty="0" err="1"/>
              <a:t>BoxLayout</a:t>
            </a:r>
            <a:endParaRPr lang="en-US" sz="1000" dirty="0"/>
          </a:p>
          <a:p>
            <a:pPr marL="171450" indent="-171450">
              <a:buFont typeface="Arial" panose="020B0604020202020204" pitchFamily="34" charset="0"/>
              <a:buChar char="•"/>
            </a:pPr>
            <a:r>
              <a:rPr lang="en-US" sz="1000" dirty="0" err="1"/>
              <a:t>CardLayout</a:t>
            </a:r>
            <a:endParaRPr lang="en-US" sz="1000" dirty="0"/>
          </a:p>
          <a:p>
            <a:pPr marL="171450" indent="-171450">
              <a:buFont typeface="Arial" panose="020B0604020202020204" pitchFamily="34" charset="0"/>
              <a:buChar char="•"/>
            </a:pPr>
            <a:r>
              <a:rPr lang="en-US" sz="1000" dirty="0" err="1"/>
              <a:t>FlowLayout</a:t>
            </a:r>
            <a:endParaRPr lang="en-US" sz="1000" dirty="0"/>
          </a:p>
          <a:p>
            <a:pPr marL="171450" indent="-171450">
              <a:buFont typeface="Arial" panose="020B0604020202020204" pitchFamily="34" charset="0"/>
              <a:buChar char="•"/>
            </a:pPr>
            <a:r>
              <a:rPr lang="en-US" sz="1000" dirty="0" err="1"/>
              <a:t>GridBagLayout</a:t>
            </a:r>
            <a:endParaRPr lang="en-US" sz="1000" dirty="0"/>
          </a:p>
          <a:p>
            <a:pPr marL="171450" indent="-171450">
              <a:buFont typeface="Arial" panose="020B0604020202020204" pitchFamily="34" charset="0"/>
              <a:buChar char="•"/>
            </a:pPr>
            <a:r>
              <a:rPr lang="en-US" sz="1000" dirty="0" err="1"/>
              <a:t>GridLayout</a:t>
            </a:r>
            <a:endParaRPr lang="en-US" sz="1000" dirty="0"/>
          </a:p>
          <a:p>
            <a:pPr marL="171450" indent="-171450">
              <a:buFont typeface="Arial" panose="020B0604020202020204" pitchFamily="34" charset="0"/>
              <a:buChar char="•"/>
            </a:pPr>
            <a:r>
              <a:rPr lang="en-US" sz="1000" dirty="0" err="1"/>
              <a:t>GroupLayout</a:t>
            </a:r>
            <a:endParaRPr lang="en-US" sz="1000" dirty="0"/>
          </a:p>
          <a:p>
            <a:pPr marL="171450" indent="-171450">
              <a:buFont typeface="Arial" panose="020B0604020202020204" pitchFamily="34" charset="0"/>
              <a:buChar char="•"/>
            </a:pPr>
            <a:r>
              <a:rPr lang="en-US" sz="1000" dirty="0" err="1"/>
              <a:t>SpringLayout</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a:p>
        </p:txBody>
      </p:sp>
    </p:spTree>
    <p:extLst>
      <p:ext uri="{BB962C8B-B14F-4D97-AF65-F5344CB8AC3E}">
        <p14:creationId xmlns:p14="http://schemas.microsoft.com/office/powerpoint/2010/main" val="836207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4/1/2017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4/1/2017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4/1/2017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4/1/2017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4/1/2017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www.java2s.com/Code/JavaAPI/java.awt/GraphicsdrawArcintxintyintwidthintheightintstartAngleintarcAngle.htm" TargetMode="External"/><Relationship Id="rId4" Type="http://schemas.openxmlformats.org/officeDocument/2006/relationships/hyperlink" Target="https://docs.oracle.com/javase/7/docs/api/java/awt/Graphics.html"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hyperlink" Target="http://www.java2s.com/Code/JavaAPI/java.awt/GraphicsdrawArcintxintyintwidthintheightintstartAngleintarcAngle.htm" TargetMode="External"/><Relationship Id="rId4" Type="http://schemas.openxmlformats.org/officeDocument/2006/relationships/hyperlink" Target="https://docs.oracle.com/javase/7/docs/api/java/awt/Graphics.html"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3 Session 1 </a:t>
            </a:r>
            <a:br>
              <a:rPr lang="en-US" sz="1800" dirty="0"/>
            </a:br>
            <a:r>
              <a:rPr lang="en-US" sz="1800" dirty="0"/>
              <a:t>Instructor: Eric Pogue</a:t>
            </a:r>
            <a:endParaRPr lang="en-US" sz="1800" b="1" i="1" u="sng" dirty="0"/>
          </a:p>
        </p:txBody>
      </p:sp>
      <p:sp>
        <p:nvSpPr>
          <p:cNvPr id="3" name="Content Placeholder 2"/>
          <p:cNvSpPr>
            <a:spLocks noGrp="1"/>
          </p:cNvSpPr>
          <p:nvPr>
            <p:ph idx="1"/>
          </p:nvPr>
        </p:nvSpPr>
        <p:spPr>
          <a:xfrm>
            <a:off x="838200" y="1943857"/>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this week’s Assignment</a:t>
            </a:r>
          </a:p>
          <a:p>
            <a:pPr marL="457200" indent="-457200">
              <a:buFont typeface="+mj-lt"/>
              <a:buAutoNum type="arabicPeriod"/>
            </a:pPr>
            <a:r>
              <a:rPr lang="en-US" sz="2000" dirty="0"/>
              <a:t>Introduce the week’s Learning Objectives</a:t>
            </a:r>
          </a:p>
          <a:p>
            <a:pPr marL="457200" indent="-457200">
              <a:buFont typeface="+mj-lt"/>
              <a:buAutoNum type="arabicPeriod"/>
            </a:pPr>
            <a:r>
              <a:rPr lang="en-US" sz="2000" dirty="0"/>
              <a:t>Review Learning Objectives will be covered in this session</a:t>
            </a:r>
          </a:p>
          <a:p>
            <a:pPr marL="457200" indent="-457200">
              <a:buFont typeface="+mj-lt"/>
              <a:buAutoNum type="arabicPeriod"/>
            </a:pPr>
            <a:r>
              <a:rPr lang="en-US" sz="2000" dirty="0"/>
              <a:t>Present Topics</a:t>
            </a:r>
          </a:p>
          <a:p>
            <a:pPr marL="457200" indent="-457200">
              <a:buFont typeface="+mj-lt"/>
              <a:buAutoNum type="arabicPeriod"/>
            </a:pPr>
            <a:r>
              <a:rPr lang="en-US" sz="2000" dirty="0"/>
              <a:t>Closing Comments and Next Steps</a:t>
            </a:r>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Tree>
    <p:extLst>
      <p:ext uri="{BB962C8B-B14F-4D97-AF65-F5344CB8AC3E}">
        <p14:creationId xmlns:p14="http://schemas.microsoft.com/office/powerpoint/2010/main" val="406333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39719" cy="1325563"/>
          </a:xfrm>
        </p:spPr>
        <p:txBody>
          <a:bodyPr>
            <a:normAutofit/>
          </a:bodyPr>
          <a:lstStyle/>
          <a:p>
            <a:r>
              <a:rPr lang="en-US" sz="3600" dirty="0"/>
              <a:t>Model-View-Controller</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u="sng" dirty="0"/>
              <a:t>Model-View-Controller (MVC)</a:t>
            </a:r>
            <a:r>
              <a:rPr lang="en-US" sz="2000" dirty="0"/>
              <a:t>: This week are focus will be in creating our first Graphical view. Specifically we will:</a:t>
            </a:r>
          </a:p>
          <a:p>
            <a:pPr marL="457200" indent="-457200">
              <a:buFont typeface="+mj-lt"/>
              <a:buAutoNum type="arabicPeriod"/>
            </a:pPr>
            <a:r>
              <a:rPr lang="en-US" sz="2000" dirty="0"/>
              <a:t>Implement our first graphical view using Java AWT and Swing graphics</a:t>
            </a:r>
          </a:p>
          <a:p>
            <a:pPr marL="457200" indent="-457200">
              <a:buFont typeface="+mj-lt"/>
              <a:buAutoNum type="arabicPeriod"/>
            </a:pPr>
            <a:r>
              <a:rPr lang="en-US" sz="2000" dirty="0"/>
              <a:t>Demonstrate a view that you will be able to build off of for our assignment</a:t>
            </a:r>
          </a:p>
          <a:p>
            <a:pPr marL="457200" indent="-457200">
              <a:buFont typeface="+mj-lt"/>
              <a:buAutoNum type="arabicPeriod"/>
            </a:pPr>
            <a:r>
              <a:rPr lang="en-US" sz="2000" dirty="0"/>
              <a:t>Implement a more sophisticated view to draw smiling and frowning faces as our assignment for the week</a:t>
            </a:r>
          </a:p>
          <a:p>
            <a:pPr marL="457200" indent="-457200">
              <a:buFont typeface="+mj-lt"/>
              <a:buAutoNum type="arabicPeriod"/>
            </a:pPr>
            <a:r>
              <a:rPr lang="en-US" sz="2000" dirty="0"/>
              <a:t>Discuss why our command line interface is also a view</a:t>
            </a:r>
          </a:p>
          <a:p>
            <a:pPr marL="457200" indent="-457200">
              <a:buFont typeface="+mj-lt"/>
              <a:buAutoNum type="arabicPeriod"/>
            </a:pPr>
            <a:r>
              <a:rPr lang="en-US" sz="2000" dirty="0"/>
              <a:t>Discuss how we “render” our data to the command line using the </a:t>
            </a:r>
            <a:r>
              <a:rPr lang="en-US" sz="2000" dirty="0" err="1"/>
              <a:t>toString</a:t>
            </a:r>
            <a:r>
              <a:rPr lang="en-US" sz="2000" dirty="0"/>
              <a:t>() method</a:t>
            </a:r>
          </a:p>
          <a:p>
            <a:pPr marL="457200" indent="-457200">
              <a:buFont typeface="+mj-lt"/>
              <a:buAutoNum type="arabicPeriod"/>
            </a:pPr>
            <a:r>
              <a:rPr lang="en-US" sz="2000" dirty="0"/>
              <a:t>Discuss pros and cons of “rendering” our data to our graphical view via a “</a:t>
            </a:r>
            <a:r>
              <a:rPr lang="en-US" sz="2000" dirty="0" err="1"/>
              <a:t>toGraphic</a:t>
            </a:r>
            <a:r>
              <a:rPr lang="en-US" sz="2000" dirty="0"/>
              <a:t>()” method</a:t>
            </a:r>
          </a:p>
        </p:txBody>
      </p:sp>
    </p:spTree>
    <p:extLst>
      <p:ext uri="{BB962C8B-B14F-4D97-AF65-F5344CB8AC3E}">
        <p14:creationId xmlns:p14="http://schemas.microsoft.com/office/powerpoint/2010/main" val="2530599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Interface Implementation vs. Class Extension</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endParaRPr lang="en-US" sz="2000" dirty="0"/>
          </a:p>
          <a:p>
            <a:endParaRPr lang="en-US" sz="2000" dirty="0"/>
          </a:p>
        </p:txBody>
      </p:sp>
      <p:sp>
        <p:nvSpPr>
          <p:cNvPr id="4" name="Content Placeholder 2"/>
          <p:cNvSpPr txBox="1">
            <a:spLocks/>
          </p:cNvSpPr>
          <p:nvPr/>
        </p:nvSpPr>
        <p:spPr>
          <a:xfrm>
            <a:off x="838199" y="1549178"/>
            <a:ext cx="10453578" cy="47835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Differences include</a:t>
            </a:r>
            <a:r>
              <a:rPr lang="en-US" sz="2000" dirty="0"/>
              <a:t>:</a:t>
            </a:r>
          </a:p>
          <a:p>
            <a:pPr marL="457200" indent="-457200">
              <a:buFont typeface="+mj-lt"/>
              <a:buAutoNum type="arabicPeriod"/>
            </a:pPr>
            <a:r>
              <a:rPr lang="en-US" sz="2000" dirty="0"/>
              <a:t>Interfaces are implicitly abstract and cannot have implementations</a:t>
            </a:r>
          </a:p>
          <a:p>
            <a:pPr marL="457200" indent="-457200">
              <a:buFont typeface="+mj-lt"/>
              <a:buAutoNum type="arabicPeriod"/>
            </a:pPr>
            <a:r>
              <a:rPr lang="en-US" sz="2000" dirty="0"/>
              <a:t>An interface specifies one or more abstract methods that a class that implements the interface must implement</a:t>
            </a:r>
          </a:p>
          <a:p>
            <a:pPr marL="457200" indent="-457200">
              <a:buFont typeface="+mj-lt"/>
              <a:buAutoNum type="arabicPeriod"/>
            </a:pPr>
            <a:r>
              <a:rPr lang="en-US" sz="2000" dirty="0"/>
              <a:t>Abstract classes can have both abstract methods and concrete methods</a:t>
            </a:r>
          </a:p>
          <a:p>
            <a:pPr marL="457200" indent="-457200">
              <a:buFont typeface="+mj-lt"/>
              <a:buAutoNum type="arabicPeriod"/>
            </a:pPr>
            <a:r>
              <a:rPr lang="en-US" sz="2000" dirty="0"/>
              <a:t>A class can descend (extends) only one Class but can implement many interfaces</a:t>
            </a:r>
          </a:p>
          <a:p>
            <a:pPr marL="0" indent="0">
              <a:buNone/>
            </a:pPr>
            <a:endParaRPr lang="en-US" sz="2000" dirty="0"/>
          </a:p>
          <a:p>
            <a:pPr marL="0" indent="0">
              <a:buNone/>
            </a:pPr>
            <a:r>
              <a:rPr lang="en-US" sz="2000" dirty="0"/>
              <a:t>Note: Interfaces are Java’s way of  avoiding the significant complexities of multiple inheritance while providing most of the benefits.</a:t>
            </a:r>
          </a:p>
        </p:txBody>
      </p:sp>
    </p:spTree>
    <p:extLst>
      <p:ext uri="{BB962C8B-B14F-4D97-AF65-F5344CB8AC3E}">
        <p14:creationId xmlns:p14="http://schemas.microsoft.com/office/powerpoint/2010/main" val="2832794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8503" cy="1325563"/>
          </a:xfrm>
        </p:spPr>
        <p:txBody>
          <a:bodyPr>
            <a:normAutofit/>
          </a:bodyPr>
          <a:lstStyle/>
          <a:p>
            <a:r>
              <a:rPr lang="en-US" sz="3600" dirty="0"/>
              <a:t>Interface Implementation</a:t>
            </a:r>
          </a:p>
        </p:txBody>
      </p:sp>
      <p:sp>
        <p:nvSpPr>
          <p:cNvPr id="3" name="Content Placeholder 2"/>
          <p:cNvSpPr>
            <a:spLocks noGrp="1"/>
          </p:cNvSpPr>
          <p:nvPr>
            <p:ph idx="1"/>
          </p:nvPr>
        </p:nvSpPr>
        <p:spPr>
          <a:xfrm>
            <a:off x="838199" y="1511965"/>
            <a:ext cx="6239720" cy="4351338"/>
          </a:xfrm>
        </p:spPr>
        <p:txBody>
          <a:bodyPr>
            <a:normAutofit/>
          </a:bodyPr>
          <a:lstStyle/>
          <a:p>
            <a:pPr marL="0" indent="0">
              <a:buNone/>
            </a:pPr>
            <a:r>
              <a:rPr lang="en-US" sz="2000" b="1" dirty="0"/>
              <a:t>Interface implementation </a:t>
            </a:r>
            <a:r>
              <a:rPr lang="en-US" sz="2000" dirty="0"/>
              <a:t>is basically agreeing to a contract to implement a given set of methods. </a:t>
            </a:r>
          </a:p>
          <a:p>
            <a:pPr marL="0" indent="0">
              <a:buNone/>
            </a:pPr>
            <a:r>
              <a:rPr lang="en-US" sz="2000" dirty="0"/>
              <a:t>The </a:t>
            </a:r>
            <a:r>
              <a:rPr lang="en-US" sz="2000" b="1" dirty="0" err="1"/>
              <a:t>ActionalListener</a:t>
            </a:r>
            <a:r>
              <a:rPr lang="en-US" sz="2000" dirty="0"/>
              <a:t> Interface is a good example of an interface that a class must implement in order to receive  notification that a button has been pushed by the user. </a:t>
            </a:r>
          </a:p>
        </p:txBody>
      </p:sp>
      <p:pic>
        <p:nvPicPr>
          <p:cNvPr id="4" name="Picture 3"/>
          <p:cNvPicPr>
            <a:picLocks noChangeAspect="1"/>
          </p:cNvPicPr>
          <p:nvPr/>
        </p:nvPicPr>
        <p:blipFill>
          <a:blip r:embed="rId3"/>
          <a:stretch>
            <a:fillRect/>
          </a:stretch>
        </p:blipFill>
        <p:spPr>
          <a:xfrm>
            <a:off x="7298199" y="1511965"/>
            <a:ext cx="4114800" cy="1502373"/>
          </a:xfrm>
          <a:prstGeom prst="rect">
            <a:avLst/>
          </a:prstGeom>
        </p:spPr>
      </p:pic>
    </p:spTree>
    <p:extLst>
      <p:ext uri="{BB962C8B-B14F-4D97-AF65-F5344CB8AC3E}">
        <p14:creationId xmlns:p14="http://schemas.microsoft.com/office/powerpoint/2010/main" val="3725758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245036" y="946616"/>
            <a:ext cx="4114800" cy="5267356"/>
          </a:xfrm>
          <a:prstGeom prst="rect">
            <a:avLst/>
          </a:prstGeom>
        </p:spPr>
      </p:pic>
      <p:sp>
        <p:nvSpPr>
          <p:cNvPr id="2" name="Title 1"/>
          <p:cNvSpPr>
            <a:spLocks noGrp="1"/>
          </p:cNvSpPr>
          <p:nvPr>
            <p:ph type="title"/>
          </p:nvPr>
        </p:nvSpPr>
        <p:spPr>
          <a:xfrm>
            <a:off x="838199" y="365125"/>
            <a:ext cx="10788503" cy="1325563"/>
          </a:xfrm>
        </p:spPr>
        <p:txBody>
          <a:bodyPr>
            <a:normAutofit/>
          </a:bodyPr>
          <a:lstStyle/>
          <a:p>
            <a:r>
              <a:rPr lang="en-US" sz="3600" dirty="0"/>
              <a:t>Class Extension</a:t>
            </a:r>
          </a:p>
        </p:txBody>
      </p:sp>
      <p:sp>
        <p:nvSpPr>
          <p:cNvPr id="3" name="Content Placeholder 2"/>
          <p:cNvSpPr>
            <a:spLocks noGrp="1"/>
          </p:cNvSpPr>
          <p:nvPr>
            <p:ph idx="1"/>
          </p:nvPr>
        </p:nvSpPr>
        <p:spPr>
          <a:xfrm>
            <a:off x="838199" y="1511965"/>
            <a:ext cx="6239720" cy="4351338"/>
          </a:xfrm>
        </p:spPr>
        <p:txBody>
          <a:bodyPr>
            <a:normAutofit/>
          </a:bodyPr>
          <a:lstStyle/>
          <a:p>
            <a:pPr marL="0" indent="0">
              <a:buNone/>
            </a:pPr>
            <a:r>
              <a:rPr lang="en-US" sz="2000" b="1" dirty="0"/>
              <a:t>Class Extension </a:t>
            </a:r>
            <a:r>
              <a:rPr lang="en-US" sz="2000" dirty="0"/>
              <a:t>is </a:t>
            </a:r>
            <a:r>
              <a:rPr lang="en-US" sz="2000" b="1" dirty="0"/>
              <a:t>Inheritance</a:t>
            </a:r>
            <a:r>
              <a:rPr lang="en-US" sz="2000" dirty="0"/>
              <a:t>. Enough said? </a:t>
            </a:r>
          </a:p>
          <a:p>
            <a:pPr marL="0" indent="0">
              <a:buNone/>
            </a:pPr>
            <a:r>
              <a:rPr lang="en-US" sz="2000" dirty="0"/>
              <a:t>In Java a class can extend from only one parent class, but can implement multiple interfaces. </a:t>
            </a:r>
          </a:p>
          <a:p>
            <a:pPr marL="0" indent="0">
              <a:buNone/>
            </a:pPr>
            <a:r>
              <a:rPr lang="en-US" sz="2000" dirty="0"/>
              <a:t>The code to the right demonstrates </a:t>
            </a:r>
            <a:r>
              <a:rPr lang="en-US" sz="2000" dirty="0" err="1"/>
              <a:t>ShapeFrame</a:t>
            </a:r>
            <a:r>
              <a:rPr lang="en-US" sz="2000" dirty="0"/>
              <a:t>:</a:t>
            </a:r>
          </a:p>
          <a:p>
            <a:r>
              <a:rPr lang="en-US" sz="2000" dirty="0"/>
              <a:t>Extending from </a:t>
            </a:r>
            <a:r>
              <a:rPr lang="en-US" sz="2000" dirty="0" err="1"/>
              <a:t>JFrame</a:t>
            </a:r>
            <a:r>
              <a:rPr lang="en-US" sz="2000" dirty="0"/>
              <a:t> so that it can “be a” </a:t>
            </a:r>
            <a:r>
              <a:rPr lang="en-US" sz="2000" dirty="0" err="1"/>
              <a:t>JFrame</a:t>
            </a:r>
            <a:r>
              <a:rPr lang="en-US" sz="2000" dirty="0"/>
              <a:t> and hold lightweight UI components</a:t>
            </a:r>
          </a:p>
          <a:p>
            <a:r>
              <a:rPr lang="en-US" sz="2000" dirty="0"/>
              <a:t>Implementing </a:t>
            </a:r>
            <a:r>
              <a:rPr lang="en-US" sz="2000" dirty="0" err="1"/>
              <a:t>ActionionListener</a:t>
            </a:r>
            <a:r>
              <a:rPr lang="en-US" sz="2000" dirty="0"/>
              <a:t> so that it can “act like” a ActionListener and receive notification that a button has been pressed. </a:t>
            </a:r>
          </a:p>
          <a:p>
            <a:endParaRPr lang="en-US" sz="2000" dirty="0"/>
          </a:p>
        </p:txBody>
      </p:sp>
    </p:spTree>
    <p:extLst>
      <p:ext uri="{BB962C8B-B14F-4D97-AF65-F5344CB8AC3E}">
        <p14:creationId xmlns:p14="http://schemas.microsoft.com/office/powerpoint/2010/main" val="4236944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Event Handling</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Clicking Event Handling is the way that all graphic user interface environment allow an application to respond to user (or system) events. Possible events include:</a:t>
            </a:r>
          </a:p>
          <a:p>
            <a:r>
              <a:rPr lang="en-US" sz="2000" dirty="0"/>
              <a:t>Keyboard strokes</a:t>
            </a:r>
          </a:p>
          <a:p>
            <a:r>
              <a:rPr lang="en-US" sz="2000" dirty="0"/>
              <a:t>Clicking buttons</a:t>
            </a:r>
          </a:p>
          <a:p>
            <a:r>
              <a:rPr lang="en-US" sz="2000" dirty="0"/>
              <a:t>Dragging a mouse</a:t>
            </a:r>
          </a:p>
          <a:p>
            <a:r>
              <a:rPr lang="en-US" sz="2000" dirty="0"/>
              <a:t>Low power warning or automatic system hibernation</a:t>
            </a:r>
          </a:p>
          <a:p>
            <a:r>
              <a:rPr lang="en-US" sz="2000" dirty="0"/>
              <a:t>Attaching to an overhead projector</a:t>
            </a:r>
          </a:p>
          <a:p>
            <a:r>
              <a:rPr lang="en-US" sz="2000" dirty="0"/>
              <a:t>And many, many others</a:t>
            </a:r>
          </a:p>
          <a:p>
            <a:pPr marL="0" indent="0">
              <a:buNone/>
            </a:pPr>
            <a:endParaRPr lang="en-US" sz="2000" dirty="0"/>
          </a:p>
        </p:txBody>
      </p:sp>
    </p:spTree>
    <p:extLst>
      <p:ext uri="{BB962C8B-B14F-4D97-AF65-F5344CB8AC3E}">
        <p14:creationId xmlns:p14="http://schemas.microsoft.com/office/powerpoint/2010/main" val="1738541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Event Handling – ActionListener</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We will specifically need to implement Java </a:t>
            </a:r>
            <a:r>
              <a:rPr lang="en-US" sz="2000" dirty="0" err="1"/>
              <a:t>ActionListeners</a:t>
            </a:r>
            <a:r>
              <a:rPr lang="en-US" sz="2000" dirty="0"/>
              <a:t> to respond to button clicks. To do that we will need to:</a:t>
            </a:r>
          </a:p>
          <a:p>
            <a:r>
              <a:rPr lang="en-US" sz="2000" dirty="0"/>
              <a:t>Understand that </a:t>
            </a:r>
            <a:r>
              <a:rPr lang="en-US" sz="2000" b="1" dirty="0"/>
              <a:t>ActionListener</a:t>
            </a:r>
            <a:r>
              <a:rPr lang="en-US" sz="2000" dirty="0"/>
              <a:t>, like other listeners, are an </a:t>
            </a:r>
            <a:r>
              <a:rPr lang="en-US" sz="2000" b="1" dirty="0"/>
              <a:t>interface</a:t>
            </a:r>
            <a:r>
              <a:rPr lang="en-US" sz="2000" dirty="0"/>
              <a:t>… not a class</a:t>
            </a:r>
          </a:p>
          <a:p>
            <a:r>
              <a:rPr lang="en-US" sz="2000" dirty="0"/>
              <a:t>Implement a Java </a:t>
            </a:r>
            <a:r>
              <a:rPr lang="en-US" sz="2000" dirty="0" err="1"/>
              <a:t>ActionListeners</a:t>
            </a:r>
            <a:r>
              <a:rPr lang="en-US" sz="2000" dirty="0"/>
              <a:t> Interface</a:t>
            </a:r>
          </a:p>
          <a:p>
            <a:r>
              <a:rPr lang="en-US" sz="2000" dirty="0"/>
              <a:t>Utilize our ActionListener to receive notifications of an event and respond appropriately</a:t>
            </a:r>
          </a:p>
          <a:p>
            <a:r>
              <a:rPr lang="en-US" sz="2000" dirty="0"/>
              <a:t>Understand the three ways we could implement an ActionListener to respond to a user pressing a button contained in a our </a:t>
            </a:r>
            <a:r>
              <a:rPr lang="en-US" sz="2000" dirty="0" err="1"/>
              <a:t>JFrame</a:t>
            </a:r>
            <a:r>
              <a:rPr lang="en-US" sz="2000" dirty="0"/>
              <a:t>:</a:t>
            </a:r>
          </a:p>
          <a:p>
            <a:pPr marL="800100" lvl="1" indent="-342900">
              <a:buFont typeface="+mj-lt"/>
              <a:buAutoNum type="arabicPeriod"/>
            </a:pPr>
            <a:r>
              <a:rPr lang="en-US" sz="1600" dirty="0"/>
              <a:t>Implement an ActionListener interface in our  </a:t>
            </a:r>
            <a:r>
              <a:rPr lang="en-US" sz="1600" dirty="0" err="1"/>
              <a:t>JFrame</a:t>
            </a:r>
            <a:r>
              <a:rPr lang="en-US" sz="1600" dirty="0"/>
              <a:t> </a:t>
            </a:r>
          </a:p>
          <a:p>
            <a:pPr marL="800100" lvl="1" indent="-342900">
              <a:buFont typeface="+mj-lt"/>
              <a:buAutoNum type="arabicPeriod"/>
            </a:pPr>
            <a:r>
              <a:rPr lang="en-US" sz="1600" dirty="0"/>
              <a:t>Utilize an external class that implements ActionListener</a:t>
            </a:r>
          </a:p>
          <a:p>
            <a:pPr marL="800100" lvl="1" indent="-342900">
              <a:buFont typeface="+mj-lt"/>
              <a:buAutoNum type="arabicPeriod"/>
            </a:pPr>
            <a:r>
              <a:rPr lang="en-US" sz="1600" dirty="0"/>
              <a:t>Implement an ActionListener utilizing an Anonymous Inner Class  </a:t>
            </a:r>
          </a:p>
        </p:txBody>
      </p:sp>
    </p:spTree>
    <p:extLst>
      <p:ext uri="{BB962C8B-B14F-4D97-AF65-F5344CB8AC3E}">
        <p14:creationId xmlns:p14="http://schemas.microsoft.com/office/powerpoint/2010/main" val="1975654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Closing Comments</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Explain the difference between lightweight and heavyweight components</a:t>
            </a:r>
          </a:p>
          <a:p>
            <a:pPr marL="457200" indent="-457200">
              <a:buFont typeface="+mj-lt"/>
              <a:buAutoNum type="arabicPeriod"/>
            </a:pPr>
            <a:r>
              <a:rPr lang="en-US" sz="2000" dirty="0"/>
              <a:t>Identify lightweight and heavyweight components</a:t>
            </a:r>
          </a:p>
          <a:p>
            <a:pPr marL="457200" indent="-457200">
              <a:buFont typeface="+mj-lt"/>
              <a:buAutoNum type="arabicPeriod"/>
            </a:pPr>
            <a:r>
              <a:rPr lang="en-US" sz="2000" dirty="0"/>
              <a:t>Describe how lightweight and heavyweight components render themselves</a:t>
            </a:r>
          </a:p>
          <a:p>
            <a:pPr marL="457200" indent="-457200">
              <a:buFont typeface="+mj-lt"/>
              <a:buAutoNum type="arabicPeriod"/>
            </a:pPr>
            <a:r>
              <a:rPr lang="en-US" sz="2000" dirty="0"/>
              <a:t>Identify layout managers for heavyweight and lightweight components</a:t>
            </a:r>
          </a:p>
          <a:p>
            <a:pPr marL="457200" indent="-457200">
              <a:buFont typeface="+mj-lt"/>
              <a:buAutoNum type="arabicPeriod"/>
            </a:pPr>
            <a:r>
              <a:rPr lang="en-US" sz="2000" dirty="0"/>
              <a:t>Explain what a layout manager does and identify and describe three of them</a:t>
            </a:r>
          </a:p>
          <a:p>
            <a:pPr marL="457200" indent="-457200">
              <a:buFont typeface="+mj-lt"/>
              <a:buAutoNum type="arabicPeriod"/>
            </a:pPr>
            <a:r>
              <a:rPr lang="en-US" sz="2000" dirty="0"/>
              <a:t>Explain how to achieve true Model-View-Controller architecture by removing any reference from the view to the model and from the model to the view</a:t>
            </a:r>
          </a:p>
          <a:p>
            <a:pPr marL="457200" indent="-457200">
              <a:buFont typeface="+mj-lt"/>
              <a:buAutoNum type="arabicPeriod"/>
            </a:pPr>
            <a:r>
              <a:rPr lang="en-US" sz="2000" dirty="0"/>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solidFill>
                  <a:schemeClr val="bg1">
                    <a:lumMod val="65000"/>
                  </a:schemeClr>
                </a:solidFill>
              </a:rPr>
              <a:t>Create an event handler that implements the ActionListener interface to respond to the user clicking on a button</a:t>
            </a:r>
          </a:p>
          <a:p>
            <a:pPr marL="457200" indent="-457200">
              <a:buFont typeface="+mj-lt"/>
              <a:buAutoNum type="arabicPeriod"/>
            </a:pPr>
            <a:r>
              <a:rPr lang="en-US" sz="2000" dirty="0">
                <a:solidFill>
                  <a:schemeClr val="bg1">
                    <a:lumMod val="65000"/>
                  </a:schemeClr>
                </a:solidFill>
              </a:rPr>
              <a:t>Use paint and </a:t>
            </a:r>
            <a:r>
              <a:rPr lang="en-US" sz="2000" dirty="0" err="1">
                <a:solidFill>
                  <a:schemeClr val="bg1">
                    <a:lumMod val="65000"/>
                  </a:schemeClr>
                </a:solidFill>
              </a:rPr>
              <a:t>paintComponent's</a:t>
            </a:r>
            <a:r>
              <a:rPr lang="en-US" sz="2000" dirty="0">
                <a:solidFill>
                  <a:schemeClr val="bg1">
                    <a:lumMod val="65000"/>
                  </a:schemeClr>
                </a:solidFill>
              </a:rPr>
              <a:t> Graphics object to draw a variety of shapes</a:t>
            </a:r>
          </a:p>
        </p:txBody>
      </p:sp>
    </p:spTree>
    <p:extLst>
      <p:ext uri="{BB962C8B-B14F-4D97-AF65-F5344CB8AC3E}">
        <p14:creationId xmlns:p14="http://schemas.microsoft.com/office/powerpoint/2010/main" val="2064162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FaceDraw</a:t>
            </a:r>
            <a:r>
              <a:rPr lang="en-US" sz="3600" dirty="0"/>
              <a:t> Assignment  - Closing Comments</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u="sng" dirty="0" err="1"/>
              <a:t>FaceDraw</a:t>
            </a:r>
            <a:r>
              <a:rPr lang="en-US" sz="2000" u="sng" dirty="0"/>
              <a:t> and Learning Objectives</a:t>
            </a:r>
            <a:r>
              <a:rPr lang="en-US" sz="2000" dirty="0"/>
              <a:t>: </a:t>
            </a:r>
            <a:r>
              <a:rPr lang="en-US" sz="2000" dirty="0" err="1"/>
              <a:t>FaceDraw</a:t>
            </a:r>
            <a:r>
              <a:rPr lang="en-US" sz="2000" dirty="0"/>
              <a:t> will be a challenging assignment this week. Our Learning Objects, Discussion, Lecture, and Examples will all be focused on helping you complete the assignment and learn the key concepts through delivering a concrete example. </a:t>
            </a:r>
          </a:p>
          <a:p>
            <a:pPr marL="0" indent="0">
              <a:buNone/>
            </a:pPr>
            <a:r>
              <a:rPr lang="en-US" sz="2000" dirty="0"/>
              <a:t>In </a:t>
            </a:r>
            <a:r>
              <a:rPr lang="en-US" sz="2000" dirty="0" err="1"/>
              <a:t>FaceDraw</a:t>
            </a:r>
            <a:r>
              <a:rPr lang="en-US" sz="2000" dirty="0"/>
              <a:t> we will:</a:t>
            </a:r>
          </a:p>
          <a:p>
            <a:pPr marL="457200" indent="-457200">
              <a:buFont typeface="+mj-lt"/>
              <a:buAutoNum type="arabicPeriod"/>
            </a:pPr>
            <a:r>
              <a:rPr lang="en-US" sz="2000" dirty="0"/>
              <a:t>Create an application in Java that draws random faces on a window</a:t>
            </a:r>
          </a:p>
          <a:p>
            <a:pPr marL="457200" indent="-457200">
              <a:buFont typeface="+mj-lt"/>
              <a:buAutoNum type="arabicPeriod"/>
            </a:pPr>
            <a:r>
              <a:rPr lang="en-US" sz="2000" dirty="0"/>
              <a:t>Generate a random number between 3 &amp; 10 and draw that many faces</a:t>
            </a:r>
          </a:p>
          <a:p>
            <a:pPr marL="457200" indent="-457200">
              <a:buFont typeface="+mj-lt"/>
              <a:buAutoNum type="arabicPeriod"/>
            </a:pPr>
            <a:r>
              <a:rPr lang="en-US" sz="2000" dirty="0"/>
              <a:t>Randomly generate reasonable and visually appealing face</a:t>
            </a:r>
          </a:p>
          <a:p>
            <a:pPr marL="457200" indent="-457200">
              <a:buFont typeface="+mj-lt"/>
              <a:buAutoNum type="arabicPeriod"/>
            </a:pPr>
            <a:r>
              <a:rPr lang="en-US" sz="2000" dirty="0"/>
              <a:t>Position itself to a reasonable size and location</a:t>
            </a:r>
          </a:p>
          <a:p>
            <a:pPr marL="457200" indent="-457200">
              <a:buFont typeface="+mj-lt"/>
              <a:buAutoNum type="arabicPeriod"/>
            </a:pPr>
            <a:r>
              <a:rPr lang="en-US" sz="2000" dirty="0"/>
              <a:t>Draw all faces so they are entirely within the window. </a:t>
            </a:r>
          </a:p>
          <a:p>
            <a:pPr marL="457200" indent="-457200">
              <a:buFont typeface="+mj-lt"/>
              <a:buAutoNum type="arabicPeriod"/>
            </a:pPr>
            <a:r>
              <a:rPr lang="en-US" sz="2000" dirty="0"/>
              <a:t>Draw each face with two eyes and a mouth. </a:t>
            </a:r>
          </a:p>
          <a:p>
            <a:pPr marL="457200" indent="-457200">
              <a:buFont typeface="+mj-lt"/>
              <a:buAutoNum type="arabicPeriod"/>
            </a:pPr>
            <a:r>
              <a:rPr lang="en-US" sz="2000" dirty="0"/>
              <a:t>The mouth should be randomly smiling, frowning, or in-between</a:t>
            </a:r>
          </a:p>
        </p:txBody>
      </p:sp>
      <p:pic>
        <p:nvPicPr>
          <p:cNvPr id="4" name="Picture 3"/>
          <p:cNvPicPr>
            <a:picLocks noChangeAspect="1"/>
          </p:cNvPicPr>
          <p:nvPr/>
        </p:nvPicPr>
        <p:blipFill>
          <a:blip r:embed="rId3"/>
          <a:stretch>
            <a:fillRect/>
          </a:stretch>
        </p:blipFill>
        <p:spPr>
          <a:xfrm>
            <a:off x="8760798" y="2477718"/>
            <a:ext cx="3096276" cy="3120324"/>
          </a:xfrm>
          <a:prstGeom prst="rect">
            <a:avLst/>
          </a:prstGeom>
        </p:spPr>
      </p:pic>
    </p:spTree>
    <p:extLst>
      <p:ext uri="{BB962C8B-B14F-4D97-AF65-F5344CB8AC3E}">
        <p14:creationId xmlns:p14="http://schemas.microsoft.com/office/powerpoint/2010/main" val="2708234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3</a:t>
            </a:r>
          </a:p>
          <a:p>
            <a:pPr algn="l"/>
            <a:r>
              <a:rPr lang="en-US" dirty="0"/>
              <a:t>Session: 1</a:t>
            </a:r>
          </a:p>
          <a:p>
            <a:pPr algn="l"/>
            <a:r>
              <a:rPr lang="en-US" dirty="0"/>
              <a:t>Instructor: Eric Pogue</a:t>
            </a:r>
          </a:p>
        </p:txBody>
      </p:sp>
    </p:spTree>
    <p:extLst>
      <p:ext uri="{BB962C8B-B14F-4D97-AF65-F5344CB8AC3E}">
        <p14:creationId xmlns:p14="http://schemas.microsoft.com/office/powerpoint/2010/main" val="2689671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3 Session 2 </a:t>
            </a:r>
            <a:br>
              <a:rPr lang="en-US" sz="1800" dirty="0"/>
            </a:br>
            <a:r>
              <a:rPr lang="en-US" sz="1800" dirty="0"/>
              <a:t>Instructor: Eric Pogue</a:t>
            </a:r>
            <a:endParaRPr lang="en-US" sz="1800" b="1" i="1" u="sng" dirty="0"/>
          </a:p>
        </p:txBody>
      </p:sp>
      <p:sp>
        <p:nvSpPr>
          <p:cNvPr id="3" name="Content Placeholder 2"/>
          <p:cNvSpPr>
            <a:spLocks noGrp="1"/>
          </p:cNvSpPr>
          <p:nvPr>
            <p:ph idx="1"/>
          </p:nvPr>
        </p:nvSpPr>
        <p:spPr>
          <a:xfrm>
            <a:off x="838200" y="1943857"/>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where we left off is session 1</a:t>
            </a:r>
          </a:p>
          <a:p>
            <a:pPr marL="457200" indent="-457200">
              <a:buFont typeface="+mj-lt"/>
              <a:buAutoNum type="arabicPeriod"/>
            </a:pPr>
            <a:r>
              <a:rPr lang="en-US" sz="2000" dirty="0"/>
              <a:t>Identify the goal of session 2</a:t>
            </a:r>
          </a:p>
          <a:p>
            <a:pPr marL="457200" indent="-457200">
              <a:buFont typeface="+mj-lt"/>
              <a:buAutoNum type="arabicPeriod"/>
            </a:pPr>
            <a:r>
              <a:rPr lang="en-US" sz="2000" dirty="0"/>
              <a:t>Implement </a:t>
            </a:r>
            <a:r>
              <a:rPr lang="en-US" sz="2000" dirty="0" err="1"/>
              <a:t>ShapesLibrary.class</a:t>
            </a:r>
            <a:r>
              <a:rPr lang="en-US" sz="2000" dirty="0"/>
              <a:t> </a:t>
            </a:r>
          </a:p>
          <a:p>
            <a:pPr marL="457200" indent="-457200">
              <a:buFont typeface="+mj-lt"/>
              <a:buAutoNum type="arabicPeriod"/>
            </a:pPr>
            <a:r>
              <a:rPr lang="en-US" sz="2000" dirty="0"/>
              <a:t>Get ready for Graphics drawing session</a:t>
            </a:r>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Tree>
    <p:extLst>
      <p:ext uri="{BB962C8B-B14F-4D97-AF65-F5344CB8AC3E}">
        <p14:creationId xmlns:p14="http://schemas.microsoft.com/office/powerpoint/2010/main" val="1796555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FaceDraw</a:t>
            </a:r>
            <a:r>
              <a:rPr lang="en-US" sz="3600" dirty="0"/>
              <a:t> Assignment  &amp; Learning Objectives</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u="sng" dirty="0" err="1"/>
              <a:t>FaceDraw</a:t>
            </a:r>
            <a:r>
              <a:rPr lang="en-US" sz="2000" u="sng" dirty="0"/>
              <a:t> and Learning Objectives</a:t>
            </a:r>
            <a:r>
              <a:rPr lang="en-US" sz="2000" dirty="0"/>
              <a:t>: </a:t>
            </a:r>
            <a:r>
              <a:rPr lang="en-US" sz="2000" dirty="0" err="1"/>
              <a:t>FaceDraw</a:t>
            </a:r>
            <a:r>
              <a:rPr lang="en-US" sz="2000" dirty="0"/>
              <a:t> will be a challenging assignment this week. Our Learning Objects, Discussion, Lecture, and Examples will all be focused on helping you complete the assignment and learn the key concepts through delivering a concrete example. </a:t>
            </a:r>
          </a:p>
          <a:p>
            <a:pPr marL="0" indent="0">
              <a:buNone/>
            </a:pPr>
            <a:r>
              <a:rPr lang="en-US" sz="2000" dirty="0"/>
              <a:t>In </a:t>
            </a:r>
            <a:r>
              <a:rPr lang="en-US" sz="2000" dirty="0" err="1"/>
              <a:t>FaceDraw</a:t>
            </a:r>
            <a:r>
              <a:rPr lang="en-US" sz="2000" dirty="0"/>
              <a:t> we will:</a:t>
            </a:r>
          </a:p>
          <a:p>
            <a:pPr marL="457200" indent="-457200">
              <a:buFont typeface="+mj-lt"/>
              <a:buAutoNum type="arabicPeriod"/>
            </a:pPr>
            <a:r>
              <a:rPr lang="en-US" sz="2000" dirty="0"/>
              <a:t>Create an application in Java that draws random faces on a window</a:t>
            </a:r>
          </a:p>
          <a:p>
            <a:pPr marL="457200" indent="-457200">
              <a:buFont typeface="+mj-lt"/>
              <a:buAutoNum type="arabicPeriod"/>
            </a:pPr>
            <a:r>
              <a:rPr lang="en-US" sz="2000" dirty="0"/>
              <a:t>Generate a random number between 3 &amp; 10 and draw that many faces</a:t>
            </a:r>
          </a:p>
          <a:p>
            <a:pPr marL="457200" indent="-457200">
              <a:buFont typeface="+mj-lt"/>
              <a:buAutoNum type="arabicPeriod"/>
            </a:pPr>
            <a:r>
              <a:rPr lang="en-US" sz="2000" dirty="0"/>
              <a:t>Randomly generate reasonable and visually appealing face</a:t>
            </a:r>
          </a:p>
          <a:p>
            <a:pPr marL="457200" indent="-457200">
              <a:buFont typeface="+mj-lt"/>
              <a:buAutoNum type="arabicPeriod"/>
            </a:pPr>
            <a:r>
              <a:rPr lang="en-US" sz="2000" dirty="0"/>
              <a:t>Position itself to a reasonable size and location</a:t>
            </a:r>
          </a:p>
          <a:p>
            <a:pPr marL="457200" indent="-457200">
              <a:buFont typeface="+mj-lt"/>
              <a:buAutoNum type="arabicPeriod"/>
            </a:pPr>
            <a:r>
              <a:rPr lang="en-US" sz="2000" dirty="0"/>
              <a:t>Draw all faces so they are entirely within the window. </a:t>
            </a:r>
          </a:p>
          <a:p>
            <a:pPr marL="457200" indent="-457200">
              <a:buFont typeface="+mj-lt"/>
              <a:buAutoNum type="arabicPeriod"/>
            </a:pPr>
            <a:r>
              <a:rPr lang="en-US" sz="2000" dirty="0"/>
              <a:t>Draw each face with two eyes and a mouth. </a:t>
            </a:r>
          </a:p>
          <a:p>
            <a:pPr marL="457200" indent="-457200">
              <a:buFont typeface="+mj-lt"/>
              <a:buAutoNum type="arabicPeriod"/>
            </a:pPr>
            <a:r>
              <a:rPr lang="en-US" sz="2000" dirty="0"/>
              <a:t>The mouth should be randomly smiling, frowning, or in-between</a:t>
            </a:r>
          </a:p>
        </p:txBody>
      </p:sp>
      <p:pic>
        <p:nvPicPr>
          <p:cNvPr id="4" name="Picture 3"/>
          <p:cNvPicPr>
            <a:picLocks noChangeAspect="1"/>
          </p:cNvPicPr>
          <p:nvPr/>
        </p:nvPicPr>
        <p:blipFill>
          <a:blip r:embed="rId3"/>
          <a:stretch>
            <a:fillRect/>
          </a:stretch>
        </p:blipFill>
        <p:spPr>
          <a:xfrm>
            <a:off x="8760798" y="2477718"/>
            <a:ext cx="3096276" cy="3120324"/>
          </a:xfrm>
          <a:prstGeom prst="rect">
            <a:avLst/>
          </a:prstGeom>
        </p:spPr>
      </p:pic>
    </p:spTree>
    <p:extLst>
      <p:ext uri="{BB962C8B-B14F-4D97-AF65-F5344CB8AC3E}">
        <p14:creationId xmlns:p14="http://schemas.microsoft.com/office/powerpoint/2010/main" val="4213558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Session 1</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Explain the difference between lightweight and heavyweight components</a:t>
            </a:r>
          </a:p>
          <a:p>
            <a:pPr marL="457200" indent="-457200">
              <a:buFont typeface="+mj-lt"/>
              <a:buAutoNum type="arabicPeriod"/>
            </a:pPr>
            <a:r>
              <a:rPr lang="en-US" sz="2000" dirty="0"/>
              <a:t>Identify lightweight and heavyweight components</a:t>
            </a:r>
          </a:p>
          <a:p>
            <a:pPr marL="457200" indent="-457200">
              <a:buFont typeface="+mj-lt"/>
              <a:buAutoNum type="arabicPeriod"/>
            </a:pPr>
            <a:r>
              <a:rPr lang="en-US" sz="2000" dirty="0"/>
              <a:t>Describe how lightweight and heavyweight components render themselves</a:t>
            </a:r>
          </a:p>
          <a:p>
            <a:pPr marL="457200" indent="-457200">
              <a:buFont typeface="+mj-lt"/>
              <a:buAutoNum type="arabicPeriod"/>
            </a:pPr>
            <a:r>
              <a:rPr lang="en-US" sz="2000" dirty="0"/>
              <a:t>Identify layout managers for heavyweight and lightweight components</a:t>
            </a:r>
          </a:p>
          <a:p>
            <a:pPr marL="457200" indent="-457200">
              <a:buFont typeface="+mj-lt"/>
              <a:buAutoNum type="arabicPeriod"/>
            </a:pPr>
            <a:r>
              <a:rPr lang="en-US" sz="2000" dirty="0"/>
              <a:t>Explain what a layout manager does and identify and describe three of them</a:t>
            </a:r>
          </a:p>
          <a:p>
            <a:pPr marL="457200" indent="-457200">
              <a:buFont typeface="+mj-lt"/>
              <a:buAutoNum type="arabicPeriod"/>
            </a:pPr>
            <a:r>
              <a:rPr lang="en-US" sz="2000" dirty="0"/>
              <a:t>Explain how to achieve true Model-View-Controller architecture by removing any reference from the view to the model and from the model to the view</a:t>
            </a:r>
          </a:p>
          <a:p>
            <a:pPr marL="457200" indent="-457200">
              <a:buFont typeface="+mj-lt"/>
              <a:buAutoNum type="arabicPeriod"/>
            </a:pPr>
            <a:r>
              <a:rPr lang="en-US" sz="2000" dirty="0"/>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solidFill>
                  <a:schemeClr val="bg1">
                    <a:lumMod val="65000"/>
                  </a:schemeClr>
                </a:solidFill>
              </a:rPr>
              <a:t>Create an event handler that implements the ActionListener interface to respond to the user clicking on a button</a:t>
            </a:r>
          </a:p>
          <a:p>
            <a:pPr marL="457200" indent="-457200">
              <a:buFont typeface="+mj-lt"/>
              <a:buAutoNum type="arabicPeriod"/>
            </a:pPr>
            <a:r>
              <a:rPr lang="en-US" sz="2000" dirty="0">
                <a:solidFill>
                  <a:schemeClr val="bg1">
                    <a:lumMod val="65000"/>
                  </a:schemeClr>
                </a:solidFill>
              </a:rPr>
              <a:t>Use paint and </a:t>
            </a:r>
            <a:r>
              <a:rPr lang="en-US" sz="2000" dirty="0" err="1">
                <a:solidFill>
                  <a:schemeClr val="bg1">
                    <a:lumMod val="65000"/>
                  </a:schemeClr>
                </a:solidFill>
              </a:rPr>
              <a:t>paintComponent's</a:t>
            </a:r>
            <a:r>
              <a:rPr lang="en-US" sz="2000" dirty="0">
                <a:solidFill>
                  <a:schemeClr val="bg1">
                    <a:lumMod val="65000"/>
                  </a:schemeClr>
                </a:solidFill>
              </a:rPr>
              <a:t> Graphics object to draw a variety of shapes</a:t>
            </a:r>
          </a:p>
        </p:txBody>
      </p:sp>
    </p:spTree>
    <p:extLst>
      <p:ext uri="{BB962C8B-B14F-4D97-AF65-F5344CB8AC3E}">
        <p14:creationId xmlns:p14="http://schemas.microsoft.com/office/powerpoint/2010/main" val="814454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Session 2</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Explain the difference between lightweight and heavyweight components</a:t>
            </a:r>
          </a:p>
          <a:p>
            <a:pPr marL="457200" indent="-457200">
              <a:buFont typeface="+mj-lt"/>
              <a:buAutoNum type="arabicPeriod"/>
            </a:pPr>
            <a:r>
              <a:rPr lang="en-US" sz="2000" dirty="0">
                <a:solidFill>
                  <a:schemeClr val="bg1">
                    <a:lumMod val="65000"/>
                  </a:schemeClr>
                </a:solidFill>
              </a:rPr>
              <a:t>Identify lightweight and heavyweight components</a:t>
            </a:r>
          </a:p>
          <a:p>
            <a:pPr marL="457200" indent="-457200">
              <a:buFont typeface="+mj-lt"/>
              <a:buAutoNum type="arabicPeriod"/>
            </a:pPr>
            <a:r>
              <a:rPr lang="en-US" sz="2000" dirty="0">
                <a:solidFill>
                  <a:schemeClr val="bg1">
                    <a:lumMod val="65000"/>
                  </a:schemeClr>
                </a:solidFill>
              </a:rPr>
              <a:t>Describe how lightweight and heavyweight components render themselves</a:t>
            </a:r>
          </a:p>
          <a:p>
            <a:pPr marL="457200" indent="-457200">
              <a:buFont typeface="+mj-lt"/>
              <a:buAutoNum type="arabicPeriod"/>
            </a:pPr>
            <a:r>
              <a:rPr lang="en-US" sz="2000" dirty="0">
                <a:solidFill>
                  <a:schemeClr val="bg1">
                    <a:lumMod val="65000"/>
                  </a:schemeClr>
                </a:solidFill>
              </a:rPr>
              <a:t>Identify layout managers for heavyweight and lightweight components</a:t>
            </a:r>
          </a:p>
          <a:p>
            <a:pPr marL="457200" indent="-457200">
              <a:buFont typeface="+mj-lt"/>
              <a:buAutoNum type="arabicPeriod"/>
            </a:pPr>
            <a:r>
              <a:rPr lang="en-US" sz="2000" dirty="0">
                <a:solidFill>
                  <a:schemeClr val="bg1">
                    <a:lumMod val="65000"/>
                  </a:schemeClr>
                </a:solidFill>
              </a:rPr>
              <a:t>Explain what a layout manager does and identify and describe three of them</a:t>
            </a:r>
          </a:p>
          <a:p>
            <a:pPr marL="457200" indent="-457200">
              <a:buFont typeface="+mj-lt"/>
              <a:buAutoNum type="arabicPeriod"/>
            </a:pPr>
            <a:r>
              <a:rPr lang="en-US" sz="2000" dirty="0">
                <a:solidFill>
                  <a:schemeClr val="bg1">
                    <a:lumMod val="65000"/>
                  </a:schemeClr>
                </a:solidFill>
              </a:rPr>
              <a:t>Explain how to achieve true Model-View-Controller architecture by removing any reference from the view to the model and from the model to the view</a:t>
            </a:r>
          </a:p>
          <a:p>
            <a:pPr marL="457200" indent="-457200">
              <a:buFont typeface="+mj-lt"/>
              <a:buAutoNum type="arabicPeriod"/>
            </a:pPr>
            <a:r>
              <a:rPr lang="en-US" sz="2000" dirty="0">
                <a:solidFill>
                  <a:schemeClr val="bg1">
                    <a:lumMod val="65000"/>
                  </a:schemeClr>
                </a:solidFill>
              </a:rPr>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t>Create an event handler that implements the ActionListener interface to respond to the user clicking on a button</a:t>
            </a:r>
          </a:p>
          <a:p>
            <a:pPr marL="457200" indent="-457200">
              <a:buFont typeface="+mj-lt"/>
              <a:buAutoNum type="arabicPeriod"/>
            </a:pPr>
            <a:r>
              <a:rPr lang="en-US" sz="2000" dirty="0"/>
              <a:t>Use paint and </a:t>
            </a:r>
            <a:r>
              <a:rPr lang="en-US" sz="2000" dirty="0" err="1"/>
              <a:t>paintComponent's</a:t>
            </a:r>
            <a:r>
              <a:rPr lang="en-US" sz="2000" dirty="0"/>
              <a:t> Graphics object to draw a variety of shapes</a:t>
            </a:r>
          </a:p>
        </p:txBody>
      </p:sp>
      <p:sp>
        <p:nvSpPr>
          <p:cNvPr id="4" name="Rectangle 3"/>
          <p:cNvSpPr/>
          <p:nvPr/>
        </p:nvSpPr>
        <p:spPr>
          <a:xfrm>
            <a:off x="866554" y="5502351"/>
            <a:ext cx="10632558" cy="46251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0551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298199" y="1458813"/>
            <a:ext cx="4114800" cy="4583487"/>
          </a:xfrm>
          <a:prstGeom prst="rect">
            <a:avLst/>
          </a:prstGeom>
        </p:spPr>
      </p:pic>
      <p:sp>
        <p:nvSpPr>
          <p:cNvPr id="2" name="Title 1"/>
          <p:cNvSpPr>
            <a:spLocks noGrp="1"/>
          </p:cNvSpPr>
          <p:nvPr>
            <p:ph type="title"/>
          </p:nvPr>
        </p:nvSpPr>
        <p:spPr>
          <a:xfrm>
            <a:off x="838199" y="365125"/>
            <a:ext cx="10788503" cy="1325563"/>
          </a:xfrm>
        </p:spPr>
        <p:txBody>
          <a:bodyPr>
            <a:normAutofit/>
          </a:bodyPr>
          <a:lstStyle/>
          <a:p>
            <a:r>
              <a:rPr lang="en-US" sz="3600" dirty="0"/>
              <a:t>Graphics Objects</a:t>
            </a:r>
          </a:p>
        </p:txBody>
      </p:sp>
      <p:sp>
        <p:nvSpPr>
          <p:cNvPr id="3" name="Content Placeholder 2"/>
          <p:cNvSpPr>
            <a:spLocks noGrp="1"/>
          </p:cNvSpPr>
          <p:nvPr>
            <p:ph idx="1"/>
          </p:nvPr>
        </p:nvSpPr>
        <p:spPr>
          <a:xfrm>
            <a:off x="838199" y="1458813"/>
            <a:ext cx="6239720" cy="4351338"/>
          </a:xfrm>
        </p:spPr>
        <p:txBody>
          <a:bodyPr>
            <a:normAutofit/>
          </a:bodyPr>
          <a:lstStyle/>
          <a:p>
            <a:pPr marL="0" indent="0">
              <a:buNone/>
            </a:pPr>
            <a:r>
              <a:rPr lang="en-US" sz="2000" u="sng" dirty="0"/>
              <a:t>Graphics Objects </a:t>
            </a:r>
            <a:r>
              <a:rPr lang="en-US" sz="2000" u="sng" dirty="0">
                <a:hlinkClick r:id="rId4"/>
              </a:rPr>
              <a:t>[link]</a:t>
            </a:r>
            <a:r>
              <a:rPr lang="en-US" sz="2000" dirty="0"/>
              <a:t>: We will generally see the Graphics object as part of overriding </a:t>
            </a:r>
            <a:r>
              <a:rPr lang="en-US" sz="2000" dirty="0" err="1"/>
              <a:t>paintComponent</a:t>
            </a:r>
            <a:r>
              <a:rPr lang="en-US" sz="2000" dirty="0"/>
              <a:t>(Graphics g). The “g” object has many useful methods including:</a:t>
            </a:r>
          </a:p>
          <a:p>
            <a:r>
              <a:rPr lang="en-US" sz="2000" dirty="0" err="1"/>
              <a:t>drawOval</a:t>
            </a:r>
            <a:r>
              <a:rPr lang="en-US" sz="2000" dirty="0"/>
              <a:t>(</a:t>
            </a:r>
            <a:r>
              <a:rPr lang="en-US" sz="2000" dirty="0" err="1"/>
              <a:t>x,y,width,height</a:t>
            </a:r>
            <a:r>
              <a:rPr lang="en-US" sz="2000" dirty="0"/>
              <a:t>)</a:t>
            </a:r>
          </a:p>
          <a:p>
            <a:r>
              <a:rPr lang="en-US" sz="2000" dirty="0" err="1"/>
              <a:t>fillOval</a:t>
            </a:r>
            <a:r>
              <a:rPr lang="en-US" sz="2000" dirty="0"/>
              <a:t>(</a:t>
            </a:r>
            <a:r>
              <a:rPr lang="en-US" sz="2000" dirty="0" err="1"/>
              <a:t>x,y,width,height</a:t>
            </a:r>
            <a:r>
              <a:rPr lang="en-US" sz="2000" dirty="0"/>
              <a:t>)</a:t>
            </a:r>
          </a:p>
          <a:p>
            <a:r>
              <a:rPr lang="en-US" sz="2000" dirty="0" err="1"/>
              <a:t>setColor</a:t>
            </a:r>
            <a:r>
              <a:rPr lang="en-US" sz="2000" dirty="0"/>
              <a:t>(</a:t>
            </a:r>
            <a:r>
              <a:rPr lang="en-US" sz="2000" dirty="0" err="1"/>
              <a:t>Color.BLUE</a:t>
            </a:r>
            <a:r>
              <a:rPr lang="en-US" sz="2000" dirty="0"/>
              <a:t>)</a:t>
            </a:r>
          </a:p>
          <a:p>
            <a:r>
              <a:rPr lang="en-US" sz="2000" dirty="0" err="1"/>
              <a:t>drawRect</a:t>
            </a:r>
            <a:r>
              <a:rPr lang="en-US" sz="2000" dirty="0"/>
              <a:t>()</a:t>
            </a:r>
          </a:p>
          <a:p>
            <a:r>
              <a:rPr lang="en-US" sz="2000" dirty="0" err="1"/>
              <a:t>drawArc</a:t>
            </a:r>
            <a:r>
              <a:rPr lang="en-US" sz="2000" dirty="0"/>
              <a:t>() </a:t>
            </a:r>
            <a:r>
              <a:rPr lang="en-US" sz="2000" dirty="0">
                <a:hlinkClick r:id="rId5"/>
              </a:rPr>
              <a:t>[link]</a:t>
            </a:r>
            <a:r>
              <a:rPr lang="en-US" sz="2000" dirty="0"/>
              <a:t>… You will want to use this draw your smiling faces in the assignment this week. </a:t>
            </a:r>
          </a:p>
          <a:p>
            <a:r>
              <a:rPr lang="en-US" sz="2000" dirty="0" err="1"/>
              <a:t>drawString</a:t>
            </a:r>
            <a:r>
              <a:rPr lang="en-US" sz="2000" dirty="0"/>
              <a:t>()</a:t>
            </a:r>
          </a:p>
          <a:p>
            <a:r>
              <a:rPr lang="en-US" sz="2000" dirty="0" err="1"/>
              <a:t>setFont</a:t>
            </a:r>
            <a:r>
              <a:rPr lang="en-US" sz="2000" dirty="0"/>
              <a:t>()</a:t>
            </a:r>
          </a:p>
          <a:p>
            <a:pPr marL="0" indent="0">
              <a:buNone/>
            </a:pPr>
            <a:endParaRPr lang="en-US" sz="2000" dirty="0"/>
          </a:p>
        </p:txBody>
      </p:sp>
    </p:spTree>
    <p:extLst>
      <p:ext uri="{BB962C8B-B14F-4D97-AF65-F5344CB8AC3E}">
        <p14:creationId xmlns:p14="http://schemas.microsoft.com/office/powerpoint/2010/main" val="878755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7077919" y="1618301"/>
            <a:ext cx="4572000" cy="4005528"/>
          </a:xfrm>
          <a:prstGeom prst="rect">
            <a:avLst/>
          </a:prstGeom>
        </p:spPr>
      </p:pic>
      <p:sp>
        <p:nvSpPr>
          <p:cNvPr id="2" name="Title 1"/>
          <p:cNvSpPr>
            <a:spLocks noGrp="1"/>
          </p:cNvSpPr>
          <p:nvPr>
            <p:ph type="title"/>
          </p:nvPr>
        </p:nvSpPr>
        <p:spPr>
          <a:xfrm>
            <a:off x="838199" y="365125"/>
            <a:ext cx="10788503" cy="1325563"/>
          </a:xfrm>
        </p:spPr>
        <p:txBody>
          <a:bodyPr>
            <a:normAutofit/>
          </a:bodyPr>
          <a:lstStyle/>
          <a:p>
            <a:r>
              <a:rPr lang="en-US" sz="3600" dirty="0"/>
              <a:t>Code Sharing, Package Visibility, and </a:t>
            </a:r>
            <a:r>
              <a:rPr lang="en-US" sz="3600" dirty="0" err="1"/>
              <a:t>ShapesLibray.class</a:t>
            </a:r>
            <a:endParaRPr lang="en-US" sz="3600" dirty="0"/>
          </a:p>
        </p:txBody>
      </p:sp>
      <p:sp>
        <p:nvSpPr>
          <p:cNvPr id="3" name="Content Placeholder 2"/>
          <p:cNvSpPr>
            <a:spLocks noGrp="1"/>
          </p:cNvSpPr>
          <p:nvPr>
            <p:ph idx="1"/>
          </p:nvPr>
        </p:nvSpPr>
        <p:spPr>
          <a:xfrm>
            <a:off x="838199" y="1618301"/>
            <a:ext cx="6239720" cy="4351338"/>
          </a:xfrm>
        </p:spPr>
        <p:txBody>
          <a:bodyPr>
            <a:normAutofit/>
          </a:bodyPr>
          <a:lstStyle/>
          <a:p>
            <a:pPr marL="0" indent="0">
              <a:buNone/>
            </a:pPr>
            <a:r>
              <a:rPr lang="en-US" sz="2000" dirty="0"/>
              <a:t>Sharing or reusing source code is a fundamental practice in object-oriented programming. In this session we are going to demonstrate creating ShapesLibrary.java by:</a:t>
            </a:r>
          </a:p>
          <a:p>
            <a:pPr marL="457200" indent="-457200">
              <a:buFont typeface="+mj-lt"/>
              <a:buAutoNum type="arabicPeriod"/>
            </a:pPr>
            <a:r>
              <a:rPr lang="en-US" sz="2000" dirty="0"/>
              <a:t>Creating a new </a:t>
            </a:r>
            <a:r>
              <a:rPr lang="en-US" sz="2000" dirty="0" err="1"/>
              <a:t>ShapesLibrary</a:t>
            </a:r>
            <a:r>
              <a:rPr lang="en-US" sz="2000" dirty="0"/>
              <a:t> from our ShapesStep2 project from last week</a:t>
            </a:r>
          </a:p>
          <a:p>
            <a:pPr marL="457200" indent="-457200">
              <a:buFont typeface="+mj-lt"/>
              <a:buAutoNum type="arabicPeriod"/>
            </a:pPr>
            <a:r>
              <a:rPr lang="en-US" sz="2000" dirty="0"/>
              <a:t>Separating the reusable Shapes code into a separate ShapesLibrary.java file</a:t>
            </a:r>
          </a:p>
          <a:p>
            <a:pPr marL="457200" indent="-457200">
              <a:buFont typeface="+mj-lt"/>
              <a:buAutoNum type="arabicPeriod"/>
            </a:pPr>
            <a:r>
              <a:rPr lang="en-US" sz="2000" dirty="0"/>
              <a:t>Making a few enhancements to make the code more reusable including: </a:t>
            </a:r>
          </a:p>
          <a:p>
            <a:pPr lvl="1"/>
            <a:r>
              <a:rPr lang="en-US" sz="1600" dirty="0"/>
              <a:t>Demonstrate static “helper functions”</a:t>
            </a:r>
          </a:p>
          <a:p>
            <a:pPr lvl="1"/>
            <a:r>
              <a:rPr lang="en-US" sz="1600" dirty="0"/>
              <a:t>Creating a separate test </a:t>
            </a:r>
            <a:r>
              <a:rPr lang="en-US" sz="1600" dirty="0" err="1"/>
              <a:t>Test</a:t>
            </a:r>
            <a:r>
              <a:rPr lang="en-US" sz="1600" dirty="0"/>
              <a:t> application</a:t>
            </a:r>
          </a:p>
          <a:p>
            <a:pPr lvl="1"/>
            <a:r>
              <a:rPr lang="en-US" sz="1600" dirty="0"/>
              <a:t>Demonstrate assert </a:t>
            </a:r>
          </a:p>
          <a:p>
            <a:pPr marL="457200" indent="-457200">
              <a:buFont typeface="+mj-lt"/>
              <a:buAutoNum type="arabicPeriod"/>
            </a:pPr>
            <a:r>
              <a:rPr lang="en-US" sz="2000" dirty="0"/>
              <a:t>Compiling ShapesLibrary.java to </a:t>
            </a:r>
            <a:r>
              <a:rPr lang="en-US" sz="2000" dirty="0" err="1"/>
              <a:t>ShapesLibrary.class</a:t>
            </a:r>
            <a:endParaRPr lang="en-US" sz="2000" dirty="0"/>
          </a:p>
        </p:txBody>
      </p:sp>
    </p:spTree>
    <p:extLst>
      <p:ext uri="{BB962C8B-B14F-4D97-AF65-F5344CB8AC3E}">
        <p14:creationId xmlns:p14="http://schemas.microsoft.com/office/powerpoint/2010/main" val="1416097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3</a:t>
            </a:r>
          </a:p>
          <a:p>
            <a:pPr algn="l"/>
            <a:r>
              <a:rPr lang="en-US" dirty="0"/>
              <a:t>Session: 2</a:t>
            </a:r>
          </a:p>
          <a:p>
            <a:pPr algn="l"/>
            <a:r>
              <a:rPr lang="en-US" dirty="0"/>
              <a:t>Instructor: Eric Pogue</a:t>
            </a:r>
          </a:p>
        </p:txBody>
      </p:sp>
    </p:spTree>
    <p:extLst>
      <p:ext uri="{BB962C8B-B14F-4D97-AF65-F5344CB8AC3E}">
        <p14:creationId xmlns:p14="http://schemas.microsoft.com/office/powerpoint/2010/main" val="3476422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Discussion &amp; Lecture (Week 3 Session 3)</a:t>
            </a:r>
            <a:br>
              <a:rPr lang="en-US" sz="1800" dirty="0"/>
            </a:br>
            <a:r>
              <a:rPr lang="en-US" sz="1800" dirty="0"/>
              <a:t>Instructor: Eric Pogue</a:t>
            </a:r>
            <a:endParaRPr lang="en-US" sz="1800" b="1" i="1" u="sng" dirty="0"/>
          </a:p>
        </p:txBody>
      </p:sp>
      <p:sp>
        <p:nvSpPr>
          <p:cNvPr id="3" name="Content Placeholder 2"/>
          <p:cNvSpPr>
            <a:spLocks noGrp="1"/>
          </p:cNvSpPr>
          <p:nvPr>
            <p:ph idx="1"/>
          </p:nvPr>
        </p:nvSpPr>
        <p:spPr>
          <a:xfrm>
            <a:off x="838200" y="1943857"/>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where we left off is session 1</a:t>
            </a:r>
          </a:p>
          <a:p>
            <a:pPr marL="457200" indent="-457200">
              <a:buFont typeface="+mj-lt"/>
              <a:buAutoNum type="arabicPeriod"/>
            </a:pPr>
            <a:r>
              <a:rPr lang="en-US" sz="2000" dirty="0"/>
              <a:t>Identify the goal of session 2</a:t>
            </a:r>
          </a:p>
          <a:p>
            <a:pPr marL="457200" indent="-457200">
              <a:buFont typeface="+mj-lt"/>
              <a:buAutoNum type="arabicPeriod"/>
            </a:pPr>
            <a:r>
              <a:rPr lang="en-US" sz="2000" dirty="0"/>
              <a:t>Implement </a:t>
            </a:r>
            <a:r>
              <a:rPr lang="en-US" sz="2000" dirty="0" err="1"/>
              <a:t>ShapesLibrary.class</a:t>
            </a:r>
            <a:r>
              <a:rPr lang="en-US" sz="2000" dirty="0"/>
              <a:t> </a:t>
            </a:r>
          </a:p>
          <a:p>
            <a:pPr marL="457200" indent="-457200">
              <a:buFont typeface="+mj-lt"/>
              <a:buAutoNum type="arabicPeriod"/>
            </a:pPr>
            <a:r>
              <a:rPr lang="en-US" sz="2000" dirty="0"/>
              <a:t>Get ready for Graphics drawing session</a:t>
            </a:r>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Tree>
    <p:extLst>
      <p:ext uri="{BB962C8B-B14F-4D97-AF65-F5344CB8AC3E}">
        <p14:creationId xmlns:p14="http://schemas.microsoft.com/office/powerpoint/2010/main" val="475104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Discussion &amp; </a:t>
            </a:r>
            <a:r>
              <a:rPr lang="en-US" sz="3600" dirty="0" err="1"/>
              <a:t>Lecturession</a:t>
            </a:r>
            <a:r>
              <a:rPr lang="en-US" sz="3600" dirty="0"/>
              <a:t> 3 (Discussion</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Explain the difference between lightweight and heavyweight components</a:t>
            </a:r>
          </a:p>
          <a:p>
            <a:pPr marL="457200" indent="-457200">
              <a:buFont typeface="+mj-lt"/>
              <a:buAutoNum type="arabicPeriod"/>
            </a:pPr>
            <a:r>
              <a:rPr lang="en-US" sz="2000" dirty="0">
                <a:solidFill>
                  <a:schemeClr val="bg1">
                    <a:lumMod val="65000"/>
                  </a:schemeClr>
                </a:solidFill>
              </a:rPr>
              <a:t>Identify lightweight and heavyweight components</a:t>
            </a:r>
          </a:p>
          <a:p>
            <a:pPr marL="457200" indent="-457200">
              <a:buFont typeface="+mj-lt"/>
              <a:buAutoNum type="arabicPeriod"/>
            </a:pPr>
            <a:r>
              <a:rPr lang="en-US" sz="2000" dirty="0">
                <a:solidFill>
                  <a:schemeClr val="bg1">
                    <a:lumMod val="65000"/>
                  </a:schemeClr>
                </a:solidFill>
              </a:rPr>
              <a:t>Describe how lightweight and heavyweight components render themselves</a:t>
            </a:r>
          </a:p>
          <a:p>
            <a:pPr marL="457200" indent="-457200">
              <a:buFont typeface="+mj-lt"/>
              <a:buAutoNum type="arabicPeriod"/>
            </a:pPr>
            <a:r>
              <a:rPr lang="en-US" sz="2000" dirty="0">
                <a:solidFill>
                  <a:schemeClr val="bg1">
                    <a:lumMod val="65000"/>
                  </a:schemeClr>
                </a:solidFill>
              </a:rPr>
              <a:t>Identify layout managers for heavyweight and lightweight components</a:t>
            </a:r>
          </a:p>
          <a:p>
            <a:pPr marL="457200" indent="-457200">
              <a:buFont typeface="+mj-lt"/>
              <a:buAutoNum type="arabicPeriod"/>
            </a:pPr>
            <a:r>
              <a:rPr lang="en-US" sz="2000" dirty="0">
                <a:solidFill>
                  <a:schemeClr val="bg1">
                    <a:lumMod val="65000"/>
                  </a:schemeClr>
                </a:solidFill>
              </a:rPr>
              <a:t>Explain what a layout manager does and identify and describe three of them</a:t>
            </a:r>
          </a:p>
          <a:p>
            <a:pPr marL="457200" indent="-457200">
              <a:buFont typeface="+mj-lt"/>
              <a:buAutoNum type="arabicPeriod"/>
            </a:pPr>
            <a:r>
              <a:rPr lang="en-US" sz="2000" dirty="0">
                <a:solidFill>
                  <a:schemeClr val="bg1">
                    <a:lumMod val="65000"/>
                  </a:schemeClr>
                </a:solidFill>
              </a:rPr>
              <a:t>Explain how to achieve true Model-View-Controller architecture by removing any reference from the view to the model and from the model to the view</a:t>
            </a:r>
          </a:p>
          <a:p>
            <a:pPr marL="457200" indent="-457200">
              <a:buFont typeface="+mj-lt"/>
              <a:buAutoNum type="arabicPeriod"/>
            </a:pPr>
            <a:r>
              <a:rPr lang="en-US" sz="2000" dirty="0">
                <a:solidFill>
                  <a:schemeClr val="bg1">
                    <a:lumMod val="65000"/>
                  </a:schemeClr>
                </a:solidFill>
              </a:rPr>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t>Create an event handler that implements the ActionListener interface to respond to the user clicking on a button</a:t>
            </a:r>
          </a:p>
          <a:p>
            <a:pPr marL="457200" indent="-457200">
              <a:buFont typeface="+mj-lt"/>
              <a:buAutoNum type="arabicPeriod"/>
            </a:pPr>
            <a:r>
              <a:rPr lang="en-US" sz="2000" dirty="0"/>
              <a:t>Use paint and </a:t>
            </a:r>
            <a:r>
              <a:rPr lang="en-US" sz="2000" dirty="0" err="1"/>
              <a:t>paintComponent's</a:t>
            </a:r>
            <a:r>
              <a:rPr lang="en-US" sz="2000" dirty="0"/>
              <a:t> Graphics object to draw a variety of shapes</a:t>
            </a:r>
          </a:p>
        </p:txBody>
      </p:sp>
      <p:sp>
        <p:nvSpPr>
          <p:cNvPr id="4" name="Rectangle 3"/>
          <p:cNvSpPr/>
          <p:nvPr/>
        </p:nvSpPr>
        <p:spPr>
          <a:xfrm>
            <a:off x="866554" y="5502351"/>
            <a:ext cx="10632558" cy="46251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245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298199" y="1458813"/>
            <a:ext cx="4114800" cy="4583487"/>
          </a:xfrm>
          <a:prstGeom prst="rect">
            <a:avLst/>
          </a:prstGeom>
        </p:spPr>
      </p:pic>
      <p:sp>
        <p:nvSpPr>
          <p:cNvPr id="2" name="Title 1"/>
          <p:cNvSpPr>
            <a:spLocks noGrp="1"/>
          </p:cNvSpPr>
          <p:nvPr>
            <p:ph type="title"/>
          </p:nvPr>
        </p:nvSpPr>
        <p:spPr>
          <a:xfrm>
            <a:off x="838199" y="365125"/>
            <a:ext cx="10788503" cy="1325563"/>
          </a:xfrm>
        </p:spPr>
        <p:txBody>
          <a:bodyPr>
            <a:normAutofit/>
          </a:bodyPr>
          <a:lstStyle/>
          <a:p>
            <a:r>
              <a:rPr lang="en-US" sz="3600" dirty="0"/>
              <a:t>Graphics Objects</a:t>
            </a:r>
          </a:p>
        </p:txBody>
      </p:sp>
      <p:sp>
        <p:nvSpPr>
          <p:cNvPr id="3" name="Content Placeholder 2"/>
          <p:cNvSpPr>
            <a:spLocks noGrp="1"/>
          </p:cNvSpPr>
          <p:nvPr>
            <p:ph idx="1"/>
          </p:nvPr>
        </p:nvSpPr>
        <p:spPr>
          <a:xfrm>
            <a:off x="838199" y="1458813"/>
            <a:ext cx="6239720" cy="4351338"/>
          </a:xfrm>
        </p:spPr>
        <p:txBody>
          <a:bodyPr>
            <a:normAutofit/>
          </a:bodyPr>
          <a:lstStyle/>
          <a:p>
            <a:pPr marL="0" indent="0">
              <a:buNone/>
            </a:pPr>
            <a:r>
              <a:rPr lang="en-US" sz="2000" u="sng" dirty="0"/>
              <a:t>Graphics Objects </a:t>
            </a:r>
            <a:r>
              <a:rPr lang="en-US" sz="2000" u="sng" dirty="0">
                <a:hlinkClick r:id="rId4"/>
              </a:rPr>
              <a:t>[link]</a:t>
            </a:r>
            <a:r>
              <a:rPr lang="en-US" sz="2000" dirty="0"/>
              <a:t>: We will generally see the Graphics object as part of overriding </a:t>
            </a:r>
            <a:r>
              <a:rPr lang="en-US" sz="2000" dirty="0" err="1"/>
              <a:t>paintComponent</a:t>
            </a:r>
            <a:r>
              <a:rPr lang="en-US" sz="2000" dirty="0"/>
              <a:t>(Graphics g). The “g” object has many useful methods including:</a:t>
            </a:r>
          </a:p>
          <a:p>
            <a:r>
              <a:rPr lang="en-US" sz="2000" dirty="0" err="1"/>
              <a:t>drawOval</a:t>
            </a:r>
            <a:r>
              <a:rPr lang="en-US" sz="2000" dirty="0"/>
              <a:t>(</a:t>
            </a:r>
            <a:r>
              <a:rPr lang="en-US" sz="2000" dirty="0" err="1"/>
              <a:t>x,y,width,height</a:t>
            </a:r>
            <a:r>
              <a:rPr lang="en-US" sz="2000" dirty="0"/>
              <a:t>)</a:t>
            </a:r>
          </a:p>
          <a:p>
            <a:r>
              <a:rPr lang="en-US" sz="2000" dirty="0" err="1"/>
              <a:t>fillOval</a:t>
            </a:r>
            <a:r>
              <a:rPr lang="en-US" sz="2000" dirty="0"/>
              <a:t>(</a:t>
            </a:r>
            <a:r>
              <a:rPr lang="en-US" sz="2000" dirty="0" err="1"/>
              <a:t>x,y,width,height</a:t>
            </a:r>
            <a:r>
              <a:rPr lang="en-US" sz="2000" dirty="0"/>
              <a:t>)</a:t>
            </a:r>
          </a:p>
          <a:p>
            <a:r>
              <a:rPr lang="en-US" sz="2000" dirty="0" err="1"/>
              <a:t>setColor</a:t>
            </a:r>
            <a:r>
              <a:rPr lang="en-US" sz="2000" dirty="0"/>
              <a:t>(</a:t>
            </a:r>
            <a:r>
              <a:rPr lang="en-US" sz="2000" dirty="0" err="1"/>
              <a:t>Color.BLUE</a:t>
            </a:r>
            <a:r>
              <a:rPr lang="en-US" sz="2000" dirty="0"/>
              <a:t>)</a:t>
            </a:r>
          </a:p>
          <a:p>
            <a:r>
              <a:rPr lang="en-US" sz="2000" dirty="0" err="1"/>
              <a:t>drawRect</a:t>
            </a:r>
            <a:r>
              <a:rPr lang="en-US" sz="2000" dirty="0"/>
              <a:t>()</a:t>
            </a:r>
          </a:p>
          <a:p>
            <a:r>
              <a:rPr lang="en-US" sz="2000" dirty="0" err="1"/>
              <a:t>drawArc</a:t>
            </a:r>
            <a:r>
              <a:rPr lang="en-US" sz="2000" dirty="0"/>
              <a:t>() </a:t>
            </a:r>
            <a:r>
              <a:rPr lang="en-US" sz="2000" dirty="0">
                <a:hlinkClick r:id="rId5"/>
              </a:rPr>
              <a:t>[link]</a:t>
            </a:r>
            <a:r>
              <a:rPr lang="en-US" sz="2000" dirty="0"/>
              <a:t>… You will want to use this draw your smiling faces in the assignment this week. </a:t>
            </a:r>
          </a:p>
          <a:p>
            <a:r>
              <a:rPr lang="en-US" sz="2000" dirty="0" err="1"/>
              <a:t>drawString</a:t>
            </a:r>
            <a:r>
              <a:rPr lang="en-US" sz="2000" dirty="0"/>
              <a:t>()</a:t>
            </a:r>
          </a:p>
          <a:p>
            <a:r>
              <a:rPr lang="en-US" sz="2000" dirty="0" err="1"/>
              <a:t>setFont</a:t>
            </a:r>
            <a:r>
              <a:rPr lang="en-US" sz="2000" dirty="0"/>
              <a:t>()</a:t>
            </a:r>
          </a:p>
          <a:p>
            <a:pPr marL="0" indent="0">
              <a:buNone/>
            </a:pPr>
            <a:endParaRPr lang="en-US" sz="2000" dirty="0"/>
          </a:p>
        </p:txBody>
      </p:sp>
    </p:spTree>
    <p:extLst>
      <p:ext uri="{BB962C8B-B14F-4D97-AF65-F5344CB8AC3E}">
        <p14:creationId xmlns:p14="http://schemas.microsoft.com/office/powerpoint/2010/main" val="4255003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Graphical Views &amp; Drawing Shapes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594163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3</a:t>
            </a:r>
          </a:p>
          <a:p>
            <a:pPr algn="l"/>
            <a:r>
              <a:rPr lang="en-US" dirty="0"/>
              <a:t>Session: Discussion &amp; Lecture (Session 3)</a:t>
            </a:r>
          </a:p>
          <a:p>
            <a:pPr algn="l"/>
            <a:r>
              <a:rPr lang="en-US" dirty="0"/>
              <a:t>Instructor: Eric Pogue</a:t>
            </a:r>
          </a:p>
        </p:txBody>
      </p:sp>
    </p:spTree>
    <p:extLst>
      <p:ext uri="{BB962C8B-B14F-4D97-AF65-F5344CB8AC3E}">
        <p14:creationId xmlns:p14="http://schemas.microsoft.com/office/powerpoint/2010/main" val="1407976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3</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Explain the difference between lightweight and heavyweight components</a:t>
            </a:r>
          </a:p>
          <a:p>
            <a:pPr marL="457200" indent="-457200">
              <a:buFont typeface="+mj-lt"/>
              <a:buAutoNum type="arabicPeriod"/>
            </a:pPr>
            <a:r>
              <a:rPr lang="en-US" sz="2000" dirty="0"/>
              <a:t>Identify lightweight and heavyweight components</a:t>
            </a:r>
          </a:p>
          <a:p>
            <a:pPr marL="457200" indent="-457200">
              <a:buFont typeface="+mj-lt"/>
              <a:buAutoNum type="arabicPeriod"/>
            </a:pPr>
            <a:r>
              <a:rPr lang="en-US" sz="2000" dirty="0"/>
              <a:t>Describe how lightweight and heavyweight components render themselves</a:t>
            </a:r>
          </a:p>
          <a:p>
            <a:pPr marL="457200" indent="-457200">
              <a:buFont typeface="+mj-lt"/>
              <a:buAutoNum type="arabicPeriod"/>
            </a:pPr>
            <a:r>
              <a:rPr lang="en-US" sz="2000" dirty="0"/>
              <a:t>Identify layout managers for heavyweight and lightweight components</a:t>
            </a:r>
          </a:p>
          <a:p>
            <a:pPr marL="457200" indent="-457200">
              <a:buFont typeface="+mj-lt"/>
              <a:buAutoNum type="arabicPeriod"/>
            </a:pPr>
            <a:r>
              <a:rPr lang="en-US" sz="2000" dirty="0"/>
              <a:t>Explain what a layout manager does and identify and describe three of them</a:t>
            </a:r>
          </a:p>
          <a:p>
            <a:pPr marL="457200" indent="-457200">
              <a:buFont typeface="+mj-lt"/>
              <a:buAutoNum type="arabicPeriod"/>
            </a:pPr>
            <a:r>
              <a:rPr lang="en-US" sz="2000" dirty="0"/>
              <a:t>Explain how to achieve true Model-View-Controller architecture by removing any reference from the view to the model and from the model to the view</a:t>
            </a:r>
          </a:p>
          <a:p>
            <a:pPr marL="457200" indent="-457200">
              <a:buFont typeface="+mj-lt"/>
              <a:buAutoNum type="arabicPeriod"/>
            </a:pPr>
            <a:r>
              <a:rPr lang="en-US" sz="2000" dirty="0"/>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t>Create an event handler that implements the ActionListener interface to respond to the user clicking on a button</a:t>
            </a:r>
          </a:p>
          <a:p>
            <a:pPr marL="457200" indent="-457200">
              <a:buFont typeface="+mj-lt"/>
              <a:buAutoNum type="arabicPeriod"/>
            </a:pPr>
            <a:r>
              <a:rPr lang="en-US" sz="2000" dirty="0"/>
              <a:t>Use paint and </a:t>
            </a:r>
            <a:r>
              <a:rPr lang="en-US" sz="2000" dirty="0" err="1"/>
              <a:t>paintComponent's</a:t>
            </a:r>
            <a:r>
              <a:rPr lang="en-US" sz="2000" dirty="0"/>
              <a:t> Graphics object to draw a variety of shapes</a:t>
            </a:r>
          </a:p>
        </p:txBody>
      </p:sp>
    </p:spTree>
    <p:extLst>
      <p:ext uri="{BB962C8B-B14F-4D97-AF65-F5344CB8AC3E}">
        <p14:creationId xmlns:p14="http://schemas.microsoft.com/office/powerpoint/2010/main" val="10723995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Week 3 Session 4</a:t>
            </a:r>
            <a:br>
              <a:rPr lang="en-US" sz="1800" dirty="0"/>
            </a:br>
            <a:r>
              <a:rPr lang="en-US" sz="1800" dirty="0"/>
              <a:t>Eric Pogue</a:t>
            </a:r>
            <a:endParaRPr lang="en-US" sz="1800" b="1" i="1" u="sng" dirty="0"/>
          </a:p>
        </p:txBody>
      </p:sp>
      <p:sp>
        <p:nvSpPr>
          <p:cNvPr id="3" name="Content Placeholder 2"/>
          <p:cNvSpPr>
            <a:spLocks noGrp="1"/>
          </p:cNvSpPr>
          <p:nvPr>
            <p:ph idx="1"/>
          </p:nvPr>
        </p:nvSpPr>
        <p:spPr>
          <a:xfrm>
            <a:off x="838200" y="1943857"/>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t>Create an event handler that implements the ActionListener interface to respond to the user clicking on a button</a:t>
            </a:r>
          </a:p>
          <a:p>
            <a:pPr marL="457200" indent="-457200">
              <a:buFont typeface="+mj-lt"/>
              <a:buAutoNum type="arabicPeriod"/>
            </a:pPr>
            <a:r>
              <a:rPr lang="en-US" sz="2000" dirty="0"/>
              <a:t>Wrap-up Session 4 with our original week 3 Learning Objectives and our original overview of our </a:t>
            </a:r>
            <a:r>
              <a:rPr lang="en-US" sz="2000" dirty="0" err="1"/>
              <a:t>FaceDraw</a:t>
            </a:r>
            <a:r>
              <a:rPr lang="en-US" sz="2000" dirty="0"/>
              <a:t> programming assignment</a:t>
            </a:r>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Tree>
    <p:extLst>
      <p:ext uri="{BB962C8B-B14F-4D97-AF65-F5344CB8AC3E}">
        <p14:creationId xmlns:p14="http://schemas.microsoft.com/office/powerpoint/2010/main" val="16177113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3</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Explain the difference between lightweight and heavyweight components</a:t>
            </a:r>
          </a:p>
          <a:p>
            <a:pPr marL="457200" indent="-457200">
              <a:buFont typeface="+mj-lt"/>
              <a:buAutoNum type="arabicPeriod"/>
            </a:pPr>
            <a:r>
              <a:rPr lang="en-US" sz="2000" dirty="0">
                <a:solidFill>
                  <a:schemeClr val="bg1">
                    <a:lumMod val="65000"/>
                  </a:schemeClr>
                </a:solidFill>
              </a:rPr>
              <a:t>Identify lightweight and heavyweight components</a:t>
            </a:r>
          </a:p>
          <a:p>
            <a:pPr marL="457200" indent="-457200">
              <a:buFont typeface="+mj-lt"/>
              <a:buAutoNum type="arabicPeriod"/>
            </a:pPr>
            <a:r>
              <a:rPr lang="en-US" sz="2000" dirty="0">
                <a:solidFill>
                  <a:schemeClr val="bg1">
                    <a:lumMod val="65000"/>
                  </a:schemeClr>
                </a:solidFill>
              </a:rPr>
              <a:t>Describe how lightweight and heavyweight components render themselves</a:t>
            </a:r>
          </a:p>
          <a:p>
            <a:pPr marL="457200" indent="-457200">
              <a:buFont typeface="+mj-lt"/>
              <a:buAutoNum type="arabicPeriod"/>
            </a:pPr>
            <a:r>
              <a:rPr lang="en-US" sz="2000" dirty="0">
                <a:solidFill>
                  <a:schemeClr val="bg1">
                    <a:lumMod val="65000"/>
                  </a:schemeClr>
                </a:solidFill>
              </a:rPr>
              <a:t>Identify layout managers for heavyweight and lightweight components</a:t>
            </a:r>
          </a:p>
          <a:p>
            <a:pPr marL="457200" indent="-457200">
              <a:buFont typeface="+mj-lt"/>
              <a:buAutoNum type="arabicPeriod"/>
            </a:pPr>
            <a:r>
              <a:rPr lang="en-US" sz="2000" dirty="0">
                <a:solidFill>
                  <a:schemeClr val="bg1">
                    <a:lumMod val="65000"/>
                  </a:schemeClr>
                </a:solidFill>
              </a:rPr>
              <a:t>Explain what a layout manager does and identify and describe three of them</a:t>
            </a:r>
          </a:p>
          <a:p>
            <a:pPr marL="457200" indent="-457200">
              <a:buFont typeface="+mj-lt"/>
              <a:buAutoNum type="arabicPeriod"/>
            </a:pPr>
            <a:r>
              <a:rPr lang="en-US" sz="2000" dirty="0">
                <a:solidFill>
                  <a:schemeClr val="bg1">
                    <a:lumMod val="65000"/>
                  </a:schemeClr>
                </a:solidFill>
              </a:rPr>
              <a:t>Explain how to achieve true Model-View-Controller architecture by removing any reference from the view to the model and from the model to the view</a:t>
            </a:r>
          </a:p>
          <a:p>
            <a:pPr marL="457200" indent="-457200">
              <a:buFont typeface="+mj-lt"/>
              <a:buAutoNum type="arabicPeriod"/>
            </a:pPr>
            <a:r>
              <a:rPr lang="en-US" sz="2000" dirty="0">
                <a:solidFill>
                  <a:schemeClr val="bg1">
                    <a:lumMod val="65000"/>
                  </a:schemeClr>
                </a:solidFill>
              </a:rPr>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t>Create an event handler that implements the ActionListener interface to respond to the user clicking on a button</a:t>
            </a:r>
          </a:p>
          <a:p>
            <a:pPr marL="457200" indent="-457200">
              <a:buFont typeface="+mj-lt"/>
              <a:buAutoNum type="arabicPeriod"/>
            </a:pPr>
            <a:r>
              <a:rPr lang="en-US" sz="2000" dirty="0">
                <a:solidFill>
                  <a:schemeClr val="bg1">
                    <a:lumMod val="65000"/>
                  </a:schemeClr>
                </a:solidFill>
              </a:rPr>
              <a:t>Use paint and </a:t>
            </a:r>
            <a:r>
              <a:rPr lang="en-US" sz="2000" dirty="0" err="1">
                <a:solidFill>
                  <a:schemeClr val="bg1">
                    <a:lumMod val="65000"/>
                  </a:schemeClr>
                </a:solidFill>
              </a:rPr>
              <a:t>paintComponent's</a:t>
            </a:r>
            <a:r>
              <a:rPr lang="en-US" sz="2000" dirty="0">
                <a:solidFill>
                  <a:schemeClr val="bg1">
                    <a:lumMod val="65000"/>
                  </a:schemeClr>
                </a:solidFill>
              </a:rPr>
              <a:t> Graphics object to draw a variety of shapes</a:t>
            </a:r>
          </a:p>
        </p:txBody>
      </p:sp>
      <p:sp>
        <p:nvSpPr>
          <p:cNvPr id="4" name="Rectangle 3"/>
          <p:cNvSpPr/>
          <p:nvPr/>
        </p:nvSpPr>
        <p:spPr>
          <a:xfrm>
            <a:off x="824026" y="4183913"/>
            <a:ext cx="10632558" cy="133970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137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Quick Review: Event Handling</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Clicking Event Handling is the way that all graphic user interface environment allow an application to respond to user (or system) events. Possible events include:</a:t>
            </a:r>
          </a:p>
          <a:p>
            <a:r>
              <a:rPr lang="en-US" sz="2000" dirty="0"/>
              <a:t>Keyboard strokes</a:t>
            </a:r>
          </a:p>
          <a:p>
            <a:r>
              <a:rPr lang="en-US" sz="2000" dirty="0"/>
              <a:t>Clicking buttons</a:t>
            </a:r>
          </a:p>
          <a:p>
            <a:r>
              <a:rPr lang="en-US" sz="2000" dirty="0"/>
              <a:t>Dragging a mouse</a:t>
            </a:r>
          </a:p>
          <a:p>
            <a:r>
              <a:rPr lang="en-US" sz="2000" dirty="0"/>
              <a:t>Low power warning or automatic system hibernation</a:t>
            </a:r>
          </a:p>
          <a:p>
            <a:r>
              <a:rPr lang="en-US" sz="2000" dirty="0"/>
              <a:t>Attaching to an overhead projector</a:t>
            </a:r>
          </a:p>
          <a:p>
            <a:r>
              <a:rPr lang="en-US" sz="2000" dirty="0"/>
              <a:t>And many, many others</a:t>
            </a:r>
          </a:p>
          <a:p>
            <a:pPr marL="0" indent="0">
              <a:buNone/>
            </a:pPr>
            <a:endParaRPr lang="en-US" sz="2000" dirty="0"/>
          </a:p>
        </p:txBody>
      </p:sp>
    </p:spTree>
    <p:extLst>
      <p:ext uri="{BB962C8B-B14F-4D97-AF65-F5344CB8AC3E}">
        <p14:creationId xmlns:p14="http://schemas.microsoft.com/office/powerpoint/2010/main" val="3820303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Quick Review: Event Handling – ActionListener</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We will specifically need to implement Java </a:t>
            </a:r>
            <a:r>
              <a:rPr lang="en-US" sz="2000" dirty="0" err="1"/>
              <a:t>ActionListeners</a:t>
            </a:r>
            <a:r>
              <a:rPr lang="en-US" sz="2000" dirty="0"/>
              <a:t> to respond to button clicks. To do that we will need to:</a:t>
            </a:r>
          </a:p>
          <a:p>
            <a:r>
              <a:rPr lang="en-US" sz="2000" dirty="0"/>
              <a:t>Understand that </a:t>
            </a:r>
            <a:r>
              <a:rPr lang="en-US" sz="2000" b="1" dirty="0"/>
              <a:t>ActionListener</a:t>
            </a:r>
            <a:r>
              <a:rPr lang="en-US" sz="2000" dirty="0"/>
              <a:t>, like other listeners, are an </a:t>
            </a:r>
            <a:r>
              <a:rPr lang="en-US" sz="2000" b="1" dirty="0"/>
              <a:t>interface</a:t>
            </a:r>
            <a:r>
              <a:rPr lang="en-US" sz="2000" dirty="0"/>
              <a:t>… not a class</a:t>
            </a:r>
          </a:p>
          <a:p>
            <a:r>
              <a:rPr lang="en-US" sz="2000" dirty="0"/>
              <a:t>Implement a Java </a:t>
            </a:r>
            <a:r>
              <a:rPr lang="en-US" sz="2000" dirty="0" err="1"/>
              <a:t>ActionListeners</a:t>
            </a:r>
            <a:r>
              <a:rPr lang="en-US" sz="2000" dirty="0"/>
              <a:t> Interface</a:t>
            </a:r>
          </a:p>
          <a:p>
            <a:r>
              <a:rPr lang="en-US" sz="2000" dirty="0"/>
              <a:t>Utilize our ActionListener to receive notifications of an event and respond appropriately</a:t>
            </a:r>
          </a:p>
          <a:p>
            <a:r>
              <a:rPr lang="en-US" sz="2000" dirty="0"/>
              <a:t>Understand the three ways we could implement an ActionListener to respond to a user pressing a button contained in a our </a:t>
            </a:r>
            <a:r>
              <a:rPr lang="en-US" sz="2000" dirty="0" err="1"/>
              <a:t>JFrame</a:t>
            </a:r>
            <a:r>
              <a:rPr lang="en-US" sz="2000" dirty="0"/>
              <a:t>:</a:t>
            </a:r>
          </a:p>
          <a:p>
            <a:pPr marL="800100" lvl="1" indent="-342900">
              <a:buFont typeface="+mj-lt"/>
              <a:buAutoNum type="arabicPeriod"/>
            </a:pPr>
            <a:r>
              <a:rPr lang="en-US" sz="1600" dirty="0"/>
              <a:t>Implement an ActionListener interface in our  </a:t>
            </a:r>
            <a:r>
              <a:rPr lang="en-US" sz="1600" dirty="0" err="1"/>
              <a:t>JFrame</a:t>
            </a:r>
            <a:r>
              <a:rPr lang="en-US" sz="1600" dirty="0"/>
              <a:t> </a:t>
            </a:r>
          </a:p>
          <a:p>
            <a:pPr marL="800100" lvl="1" indent="-342900">
              <a:buFont typeface="+mj-lt"/>
              <a:buAutoNum type="arabicPeriod"/>
            </a:pPr>
            <a:r>
              <a:rPr lang="en-US" sz="1600" dirty="0"/>
              <a:t>Utilize an external class that implements ActionListener</a:t>
            </a:r>
          </a:p>
          <a:p>
            <a:pPr marL="800100" lvl="1" indent="-342900">
              <a:buFont typeface="+mj-lt"/>
              <a:buAutoNum type="arabicPeriod"/>
            </a:pPr>
            <a:r>
              <a:rPr lang="en-US" sz="1600" dirty="0"/>
              <a:t>Implement an ActionListener utilizing an Anonymous Inner Class  </a:t>
            </a:r>
          </a:p>
        </p:txBody>
      </p:sp>
    </p:spTree>
    <p:extLst>
      <p:ext uri="{BB962C8B-B14F-4D97-AF65-F5344CB8AC3E}">
        <p14:creationId xmlns:p14="http://schemas.microsoft.com/office/powerpoint/2010/main" val="27097682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Live Demo: Event Handlers &amp; Action Listener</a:t>
            </a:r>
            <a:endParaRPr lang="en-US" sz="3600" dirty="0"/>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Let’s implement a new Java application to demonstrate a graphic application that responds to clicking a button. To demonstrate this we will:</a:t>
            </a:r>
          </a:p>
          <a:p>
            <a:r>
              <a:rPr lang="en-US" sz="2000" dirty="0"/>
              <a:t>Create a Java graphic application</a:t>
            </a:r>
          </a:p>
          <a:p>
            <a:r>
              <a:rPr lang="en-US" sz="2000" dirty="0"/>
              <a:t>Create a </a:t>
            </a:r>
            <a:r>
              <a:rPr lang="en-US" sz="2000" dirty="0" err="1"/>
              <a:t>JFrame</a:t>
            </a:r>
            <a:r>
              <a:rPr lang="en-US" sz="2000" dirty="0"/>
              <a:t> and </a:t>
            </a:r>
            <a:r>
              <a:rPr lang="en-US" sz="2000" dirty="0" err="1"/>
              <a:t>JPanel</a:t>
            </a:r>
            <a:r>
              <a:rPr lang="en-US" sz="2000" dirty="0"/>
              <a:t> </a:t>
            </a:r>
          </a:p>
          <a:p>
            <a:r>
              <a:rPr lang="en-US" sz="2000" dirty="0"/>
              <a:t>Implement a Layout Manager (</a:t>
            </a:r>
            <a:r>
              <a:rPr lang="en-US" sz="2000" dirty="0" err="1"/>
              <a:t>BorderLayout</a:t>
            </a:r>
            <a:r>
              <a:rPr lang="en-US" sz="2000" dirty="0"/>
              <a:t>) </a:t>
            </a:r>
            <a:r>
              <a:rPr lang="en-US" sz="2000" dirty="0"/>
              <a:t>on our </a:t>
            </a:r>
            <a:r>
              <a:rPr lang="en-US" sz="2000" dirty="0" err="1"/>
              <a:t>JFrame</a:t>
            </a:r>
            <a:endParaRPr lang="en-US" sz="2000" dirty="0"/>
          </a:p>
          <a:p>
            <a:r>
              <a:rPr lang="en-US" sz="2000" dirty="0"/>
              <a:t>Create and insert </a:t>
            </a:r>
            <a:r>
              <a:rPr lang="en-US" sz="2000" dirty="0" err="1"/>
              <a:t>JButtons</a:t>
            </a:r>
            <a:r>
              <a:rPr lang="en-US" sz="2000" dirty="0"/>
              <a:t> in our </a:t>
            </a:r>
            <a:r>
              <a:rPr lang="en-US" sz="2000" dirty="0" err="1"/>
              <a:t>JPanel</a:t>
            </a:r>
            <a:r>
              <a:rPr lang="en-US" sz="2000" dirty="0"/>
              <a:t> </a:t>
            </a:r>
          </a:p>
          <a:p>
            <a:r>
              <a:rPr lang="en-US" sz="2000" dirty="0"/>
              <a:t>Insert our </a:t>
            </a:r>
            <a:r>
              <a:rPr lang="en-US" sz="2000" dirty="0" err="1"/>
              <a:t>JPanel</a:t>
            </a:r>
            <a:r>
              <a:rPr lang="en-US" sz="2000" dirty="0"/>
              <a:t> into the SOUTH section of our </a:t>
            </a:r>
            <a:r>
              <a:rPr lang="en-US" sz="2000" dirty="0" err="1"/>
              <a:t>BorderLayout</a:t>
            </a:r>
            <a:r>
              <a:rPr lang="en-US" sz="2000" dirty="0"/>
              <a:t>  Layout Manager</a:t>
            </a:r>
          </a:p>
          <a:p>
            <a:r>
              <a:rPr lang="en-US" sz="2000" dirty="0"/>
              <a:t>Create Action Listeners that can respond to our Buttons being clicked</a:t>
            </a:r>
          </a:p>
          <a:p>
            <a:r>
              <a:rPr lang="en-US" sz="2000" dirty="0"/>
              <a:t>Each of our three buttons will utilize one of  the ActionListener implementation practices:</a:t>
            </a:r>
          </a:p>
          <a:p>
            <a:pPr marL="800100" lvl="1" indent="-342900">
              <a:buFont typeface="+mj-lt"/>
              <a:buAutoNum type="arabicPeriod"/>
            </a:pPr>
            <a:r>
              <a:rPr lang="en-US" sz="1600" dirty="0"/>
              <a:t>Implement an ActionListener interface in our  </a:t>
            </a:r>
            <a:r>
              <a:rPr lang="en-US" sz="1600" dirty="0" err="1"/>
              <a:t>JFrame</a:t>
            </a:r>
            <a:r>
              <a:rPr lang="en-US" sz="1600" dirty="0"/>
              <a:t> </a:t>
            </a:r>
          </a:p>
          <a:p>
            <a:pPr marL="800100" lvl="1" indent="-342900">
              <a:buFont typeface="+mj-lt"/>
              <a:buAutoNum type="arabicPeriod"/>
            </a:pPr>
            <a:r>
              <a:rPr lang="en-US" sz="1600" dirty="0"/>
              <a:t>Utilize an external class that implements ActionListener</a:t>
            </a:r>
          </a:p>
          <a:p>
            <a:pPr marL="800100" lvl="1" indent="-342900">
              <a:buFont typeface="+mj-lt"/>
              <a:buAutoNum type="arabicPeriod"/>
            </a:pPr>
            <a:r>
              <a:rPr lang="en-US" sz="1600" dirty="0"/>
              <a:t>Implement an ActionListener utilizing an Anonymous Inner Class  </a:t>
            </a:r>
          </a:p>
        </p:txBody>
      </p:sp>
    </p:spTree>
    <p:extLst>
      <p:ext uri="{BB962C8B-B14F-4D97-AF65-F5344CB8AC3E}">
        <p14:creationId xmlns:p14="http://schemas.microsoft.com/office/powerpoint/2010/main" val="20323437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3</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Explain the difference between lightweight and heavyweight components</a:t>
            </a:r>
          </a:p>
          <a:p>
            <a:pPr marL="457200" indent="-457200">
              <a:buFont typeface="+mj-lt"/>
              <a:buAutoNum type="arabicPeriod"/>
            </a:pPr>
            <a:r>
              <a:rPr lang="en-US" sz="2000" dirty="0"/>
              <a:t>Identify lightweight and heavyweight components</a:t>
            </a:r>
          </a:p>
          <a:p>
            <a:pPr marL="457200" indent="-457200">
              <a:buFont typeface="+mj-lt"/>
              <a:buAutoNum type="arabicPeriod"/>
            </a:pPr>
            <a:r>
              <a:rPr lang="en-US" sz="2000" dirty="0"/>
              <a:t>Describe how lightweight and heavyweight components render themselves</a:t>
            </a:r>
          </a:p>
          <a:p>
            <a:pPr marL="457200" indent="-457200">
              <a:buFont typeface="+mj-lt"/>
              <a:buAutoNum type="arabicPeriod"/>
            </a:pPr>
            <a:r>
              <a:rPr lang="en-US" sz="2000" dirty="0"/>
              <a:t>Identify layout managers for heavyweight and lightweight components</a:t>
            </a:r>
          </a:p>
          <a:p>
            <a:pPr marL="457200" indent="-457200">
              <a:buFont typeface="+mj-lt"/>
              <a:buAutoNum type="arabicPeriod"/>
            </a:pPr>
            <a:r>
              <a:rPr lang="en-US" sz="2000" dirty="0"/>
              <a:t>Explain what a layout manager does and identify and describe three of them</a:t>
            </a:r>
          </a:p>
          <a:p>
            <a:pPr marL="457200" indent="-457200">
              <a:buFont typeface="+mj-lt"/>
              <a:buAutoNum type="arabicPeriod"/>
            </a:pPr>
            <a:r>
              <a:rPr lang="en-US" sz="2000" dirty="0"/>
              <a:t>Explain how to achieve true Model-View-Controller architecture by removing any reference from the view to the model and from the model to the view</a:t>
            </a:r>
          </a:p>
          <a:p>
            <a:pPr marL="457200" indent="-457200">
              <a:buFont typeface="+mj-lt"/>
              <a:buAutoNum type="arabicPeriod"/>
            </a:pPr>
            <a:r>
              <a:rPr lang="en-US" sz="2000" dirty="0"/>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t>Create an event handler that implements the ActionListener interface to respond to the user clicking on a button</a:t>
            </a:r>
          </a:p>
          <a:p>
            <a:pPr marL="457200" indent="-457200">
              <a:buFont typeface="+mj-lt"/>
              <a:buAutoNum type="arabicPeriod"/>
            </a:pPr>
            <a:r>
              <a:rPr lang="en-US" sz="2000" dirty="0"/>
              <a:t>Use paint and </a:t>
            </a:r>
            <a:r>
              <a:rPr lang="en-US" sz="2000" dirty="0" err="1"/>
              <a:t>paintComponent's</a:t>
            </a:r>
            <a:r>
              <a:rPr lang="en-US" sz="2000" dirty="0"/>
              <a:t> Graphics object to draw a variety of shapes</a:t>
            </a:r>
          </a:p>
        </p:txBody>
      </p:sp>
    </p:spTree>
    <p:extLst>
      <p:ext uri="{BB962C8B-B14F-4D97-AF65-F5344CB8AC3E}">
        <p14:creationId xmlns:p14="http://schemas.microsoft.com/office/powerpoint/2010/main" val="455343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FaceDraw</a:t>
            </a:r>
            <a:r>
              <a:rPr lang="en-US" sz="3600" dirty="0"/>
              <a:t> Assignment  &amp; Learning Objectives</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u="sng" dirty="0" err="1"/>
              <a:t>FaceDraw</a:t>
            </a:r>
            <a:r>
              <a:rPr lang="en-US" sz="2000" u="sng" dirty="0"/>
              <a:t> and Learning Objectives</a:t>
            </a:r>
            <a:r>
              <a:rPr lang="en-US" sz="2000" dirty="0"/>
              <a:t>: </a:t>
            </a:r>
            <a:r>
              <a:rPr lang="en-US" sz="2000" dirty="0" err="1"/>
              <a:t>FaceDraw</a:t>
            </a:r>
            <a:r>
              <a:rPr lang="en-US" sz="2000" dirty="0"/>
              <a:t> will be a challenging assignment this week. Our Learning Objects, Discussion, Lecture, and Examples will all be focused on helping you complete the assignment and learn the key concepts through delivering a concrete example. </a:t>
            </a:r>
          </a:p>
          <a:p>
            <a:pPr marL="0" indent="0">
              <a:buNone/>
            </a:pPr>
            <a:r>
              <a:rPr lang="en-US" sz="2000" dirty="0"/>
              <a:t>In </a:t>
            </a:r>
            <a:r>
              <a:rPr lang="en-US" sz="2000" dirty="0" err="1"/>
              <a:t>FaceDraw</a:t>
            </a:r>
            <a:r>
              <a:rPr lang="en-US" sz="2000" dirty="0"/>
              <a:t> we will:</a:t>
            </a:r>
          </a:p>
          <a:p>
            <a:pPr marL="457200" indent="-457200">
              <a:buFont typeface="+mj-lt"/>
              <a:buAutoNum type="arabicPeriod"/>
            </a:pPr>
            <a:r>
              <a:rPr lang="en-US" sz="2000" dirty="0"/>
              <a:t>Create an application in Java that draws random faces on a window</a:t>
            </a:r>
          </a:p>
          <a:p>
            <a:pPr marL="457200" indent="-457200">
              <a:buFont typeface="+mj-lt"/>
              <a:buAutoNum type="arabicPeriod"/>
            </a:pPr>
            <a:r>
              <a:rPr lang="en-US" sz="2000" dirty="0"/>
              <a:t>Generate a random number between 3 &amp; 10 and draw that many faces</a:t>
            </a:r>
          </a:p>
          <a:p>
            <a:pPr marL="457200" indent="-457200">
              <a:buFont typeface="+mj-lt"/>
              <a:buAutoNum type="arabicPeriod"/>
            </a:pPr>
            <a:r>
              <a:rPr lang="en-US" sz="2000" dirty="0"/>
              <a:t>Randomly generate reasonable and visually appealing face</a:t>
            </a:r>
          </a:p>
          <a:p>
            <a:pPr marL="457200" indent="-457200">
              <a:buFont typeface="+mj-lt"/>
              <a:buAutoNum type="arabicPeriod"/>
            </a:pPr>
            <a:r>
              <a:rPr lang="en-US" sz="2000" dirty="0"/>
              <a:t>Position itself to a reasonable size and location</a:t>
            </a:r>
          </a:p>
          <a:p>
            <a:pPr marL="457200" indent="-457200">
              <a:buFont typeface="+mj-lt"/>
              <a:buAutoNum type="arabicPeriod"/>
            </a:pPr>
            <a:r>
              <a:rPr lang="en-US" sz="2000" dirty="0"/>
              <a:t>Draw all faces so they are entirely within the window. </a:t>
            </a:r>
          </a:p>
          <a:p>
            <a:pPr marL="457200" indent="-457200">
              <a:buFont typeface="+mj-lt"/>
              <a:buAutoNum type="arabicPeriod"/>
            </a:pPr>
            <a:r>
              <a:rPr lang="en-US" sz="2000" dirty="0"/>
              <a:t>Draw each face with two eyes and a mouth. </a:t>
            </a:r>
          </a:p>
          <a:p>
            <a:pPr marL="457200" indent="-457200">
              <a:buFont typeface="+mj-lt"/>
              <a:buAutoNum type="arabicPeriod"/>
            </a:pPr>
            <a:r>
              <a:rPr lang="en-US" sz="2000" dirty="0"/>
              <a:t>The mouth should be randomly smiling, frowning, or in-between</a:t>
            </a:r>
          </a:p>
        </p:txBody>
      </p:sp>
      <p:pic>
        <p:nvPicPr>
          <p:cNvPr id="4" name="Picture 3"/>
          <p:cNvPicPr>
            <a:picLocks noChangeAspect="1"/>
          </p:cNvPicPr>
          <p:nvPr/>
        </p:nvPicPr>
        <p:blipFill>
          <a:blip r:embed="rId3"/>
          <a:stretch>
            <a:fillRect/>
          </a:stretch>
        </p:blipFill>
        <p:spPr>
          <a:xfrm>
            <a:off x="8760798" y="2477718"/>
            <a:ext cx="3096276" cy="3120324"/>
          </a:xfrm>
          <a:prstGeom prst="rect">
            <a:avLst/>
          </a:prstGeom>
        </p:spPr>
      </p:pic>
    </p:spTree>
    <p:extLst>
      <p:ext uri="{BB962C8B-B14F-4D97-AF65-F5344CB8AC3E}">
        <p14:creationId xmlns:p14="http://schemas.microsoft.com/office/powerpoint/2010/main" val="10014940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3</a:t>
            </a:r>
          </a:p>
          <a:p>
            <a:pPr algn="l"/>
            <a:r>
              <a:rPr lang="en-US" dirty="0"/>
              <a:t>Session: 4</a:t>
            </a:r>
          </a:p>
          <a:p>
            <a:pPr algn="l"/>
            <a:r>
              <a:rPr lang="en-US" dirty="0"/>
              <a:t>Instructor: Eric Pogue</a:t>
            </a:r>
          </a:p>
        </p:txBody>
      </p:sp>
    </p:spTree>
    <p:extLst>
      <p:ext uri="{BB962C8B-B14F-4D97-AF65-F5344CB8AC3E}">
        <p14:creationId xmlns:p14="http://schemas.microsoft.com/office/powerpoint/2010/main" val="3313884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3 / Session 1</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Explain the difference between lightweight and heavyweight components</a:t>
            </a:r>
          </a:p>
          <a:p>
            <a:pPr marL="457200" indent="-457200">
              <a:buFont typeface="+mj-lt"/>
              <a:buAutoNum type="arabicPeriod"/>
            </a:pPr>
            <a:r>
              <a:rPr lang="en-US" sz="2000" dirty="0"/>
              <a:t>Identify lightweight and heavyweight components</a:t>
            </a:r>
          </a:p>
          <a:p>
            <a:pPr marL="457200" indent="-457200">
              <a:buFont typeface="+mj-lt"/>
              <a:buAutoNum type="arabicPeriod"/>
            </a:pPr>
            <a:r>
              <a:rPr lang="en-US" sz="2000" dirty="0"/>
              <a:t>Describe how lightweight and heavyweight components render themselves</a:t>
            </a:r>
          </a:p>
          <a:p>
            <a:pPr marL="457200" indent="-457200">
              <a:buFont typeface="+mj-lt"/>
              <a:buAutoNum type="arabicPeriod"/>
            </a:pPr>
            <a:r>
              <a:rPr lang="en-US" sz="2000" dirty="0"/>
              <a:t>Identify layout managers for heavyweight and lightweight components</a:t>
            </a:r>
          </a:p>
          <a:p>
            <a:pPr marL="457200" indent="-457200">
              <a:buFont typeface="+mj-lt"/>
              <a:buAutoNum type="arabicPeriod"/>
            </a:pPr>
            <a:r>
              <a:rPr lang="en-US" sz="2000" dirty="0"/>
              <a:t>Explain what a layout manager does and identify and describe three of them</a:t>
            </a:r>
          </a:p>
          <a:p>
            <a:pPr marL="457200" indent="-457200">
              <a:buFont typeface="+mj-lt"/>
              <a:buAutoNum type="arabicPeriod"/>
            </a:pPr>
            <a:r>
              <a:rPr lang="en-US" sz="2000" dirty="0"/>
              <a:t>Explain how to achieve true Model-View-Controller architecture by removing any reference from the view to the model and from the model to the view</a:t>
            </a:r>
          </a:p>
          <a:p>
            <a:pPr marL="457200" indent="-457200">
              <a:buFont typeface="+mj-lt"/>
              <a:buAutoNum type="arabicPeriod"/>
            </a:pPr>
            <a:r>
              <a:rPr lang="en-US" sz="2000" dirty="0"/>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solidFill>
                  <a:schemeClr val="bg1">
                    <a:lumMod val="65000"/>
                  </a:schemeClr>
                </a:solidFill>
              </a:rPr>
              <a:t>Create an event handler that implements the ActionListener interface to respond to the user clicking on a button</a:t>
            </a:r>
          </a:p>
          <a:p>
            <a:pPr marL="457200" indent="-457200">
              <a:buFont typeface="+mj-lt"/>
              <a:buAutoNum type="arabicPeriod"/>
            </a:pPr>
            <a:r>
              <a:rPr lang="en-US" sz="2000" dirty="0">
                <a:solidFill>
                  <a:schemeClr val="bg1">
                    <a:lumMod val="65000"/>
                  </a:schemeClr>
                </a:solidFill>
              </a:rPr>
              <a:t>Use paint and </a:t>
            </a:r>
            <a:r>
              <a:rPr lang="en-US" sz="2000" dirty="0" err="1">
                <a:solidFill>
                  <a:schemeClr val="bg1">
                    <a:lumMod val="65000"/>
                  </a:schemeClr>
                </a:solidFill>
              </a:rPr>
              <a:t>paintComponent's</a:t>
            </a:r>
            <a:r>
              <a:rPr lang="en-US" sz="2000" dirty="0">
                <a:solidFill>
                  <a:schemeClr val="bg1">
                    <a:lumMod val="65000"/>
                  </a:schemeClr>
                </a:solidFill>
              </a:rPr>
              <a:t> Graphics object to draw a variety of shapes</a:t>
            </a:r>
          </a:p>
        </p:txBody>
      </p:sp>
    </p:spTree>
    <p:extLst>
      <p:ext uri="{BB962C8B-B14F-4D97-AF65-F5344CB8AC3E}">
        <p14:creationId xmlns:p14="http://schemas.microsoft.com/office/powerpoint/2010/main" val="1473924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298199" y="1825625"/>
            <a:ext cx="4114800" cy="4077113"/>
          </a:xfrm>
          <a:prstGeom prst="rect">
            <a:avLst/>
          </a:prstGeom>
        </p:spPr>
      </p:pic>
      <p:sp>
        <p:nvSpPr>
          <p:cNvPr id="2" name="Title 1"/>
          <p:cNvSpPr>
            <a:spLocks noGrp="1"/>
          </p:cNvSpPr>
          <p:nvPr>
            <p:ph type="title"/>
          </p:nvPr>
        </p:nvSpPr>
        <p:spPr>
          <a:xfrm>
            <a:off x="838199" y="365125"/>
            <a:ext cx="10788503" cy="1325563"/>
          </a:xfrm>
        </p:spPr>
        <p:txBody>
          <a:bodyPr>
            <a:normAutofit/>
          </a:bodyPr>
          <a:lstStyle/>
          <a:p>
            <a:r>
              <a:rPr lang="en-US" sz="3600" dirty="0"/>
              <a:t>Lightweight and Heavyweight User Interface Components</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UI Components</a:t>
            </a:r>
            <a:r>
              <a:rPr lang="en-US" sz="2000" dirty="0"/>
              <a:t>: There are two kinds of graphics components in the Java programming language: </a:t>
            </a:r>
            <a:r>
              <a:rPr lang="en-US" sz="2000" b="1" dirty="0"/>
              <a:t>heavyweight</a:t>
            </a:r>
            <a:r>
              <a:rPr lang="en-US" sz="2000" dirty="0"/>
              <a:t> and </a:t>
            </a:r>
            <a:r>
              <a:rPr lang="en-US" sz="2000" b="1" dirty="0"/>
              <a:t>lightweight</a:t>
            </a:r>
            <a:r>
              <a:rPr lang="en-US" sz="2000" dirty="0"/>
              <a:t>. </a:t>
            </a:r>
          </a:p>
          <a:p>
            <a:pPr marL="0" indent="0">
              <a:buNone/>
            </a:pPr>
            <a:r>
              <a:rPr lang="en-US" sz="2000" dirty="0"/>
              <a:t>A </a:t>
            </a:r>
            <a:r>
              <a:rPr lang="en-US" sz="2000" b="1" dirty="0"/>
              <a:t>heavyweight component</a:t>
            </a:r>
            <a:r>
              <a:rPr lang="en-US" sz="2000" dirty="0"/>
              <a:t> is associated with its own native screen resource. </a:t>
            </a:r>
            <a:r>
              <a:rPr lang="en-US" sz="2000" b="1" dirty="0"/>
              <a:t>AWT</a:t>
            </a:r>
            <a:r>
              <a:rPr lang="en-US" sz="2000" dirty="0"/>
              <a:t> Components from the </a:t>
            </a:r>
            <a:r>
              <a:rPr lang="en-US" sz="2000" dirty="0" err="1"/>
              <a:t>java.awt</a:t>
            </a:r>
            <a:r>
              <a:rPr lang="en-US" sz="2000" dirty="0"/>
              <a:t> package, such as Button and Label, are heavyweight</a:t>
            </a:r>
            <a:r>
              <a:rPr lang="en-US" sz="2000" b="1" dirty="0"/>
              <a:t> </a:t>
            </a:r>
            <a:r>
              <a:rPr lang="en-US" sz="2000" dirty="0"/>
              <a:t>components.</a:t>
            </a:r>
          </a:p>
          <a:p>
            <a:pPr marL="0" indent="0">
              <a:buNone/>
            </a:pPr>
            <a:r>
              <a:rPr lang="en-US" sz="2000" b="1" dirty="0"/>
              <a:t>Lightweight components </a:t>
            </a:r>
            <a:r>
              <a:rPr lang="en-US" sz="2000" dirty="0"/>
              <a:t>such as </a:t>
            </a:r>
            <a:r>
              <a:rPr lang="en-US" sz="2000" b="1" dirty="0"/>
              <a:t>Swing components</a:t>
            </a:r>
            <a:r>
              <a:rPr lang="en-US" sz="2000" dirty="0"/>
              <a:t> depend less on the target platform and use less native GUI resource. They also look less native. </a:t>
            </a:r>
          </a:p>
        </p:txBody>
      </p:sp>
    </p:spTree>
    <p:extLst>
      <p:ext uri="{BB962C8B-B14F-4D97-AF65-F5344CB8AC3E}">
        <p14:creationId xmlns:p14="http://schemas.microsoft.com/office/powerpoint/2010/main" val="3755672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Heavyweight Components</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Paint themselves using their “paint(Graphic g)” method.</a:t>
            </a:r>
          </a:p>
          <a:p>
            <a:r>
              <a:rPr lang="en-US" sz="2000" dirty="0"/>
              <a:t>Provide methods associate with “Graphic g” such as: </a:t>
            </a:r>
            <a:r>
              <a:rPr lang="en-US" sz="2000" dirty="0" err="1"/>
              <a:t>drawOval</a:t>
            </a:r>
            <a:r>
              <a:rPr lang="en-US" sz="2000" dirty="0"/>
              <a:t>(), </a:t>
            </a:r>
            <a:r>
              <a:rPr lang="en-US" sz="2000" dirty="0" err="1"/>
              <a:t>fillOval</a:t>
            </a:r>
            <a:r>
              <a:rPr lang="en-US" sz="2000" dirty="0"/>
              <a:t>(), </a:t>
            </a:r>
            <a:r>
              <a:rPr lang="en-US" sz="2000" dirty="0" err="1"/>
              <a:t>drawRect</a:t>
            </a:r>
            <a:r>
              <a:rPr lang="en-US" sz="2000" dirty="0"/>
              <a:t>(), </a:t>
            </a:r>
            <a:r>
              <a:rPr lang="en-US" sz="2000" dirty="0" err="1"/>
              <a:t>fillRect</a:t>
            </a:r>
            <a:r>
              <a:rPr lang="en-US" sz="2000" dirty="0"/>
              <a:t>(), and drawstring()</a:t>
            </a:r>
          </a:p>
          <a:p>
            <a:r>
              <a:rPr lang="en-US" sz="2000" dirty="0"/>
              <a:t>Own a Content Pane, which is a type of Container</a:t>
            </a:r>
          </a:p>
          <a:p>
            <a:r>
              <a:rPr lang="en-US" sz="2000" dirty="0"/>
              <a:t>Implement “</a:t>
            </a:r>
            <a:r>
              <a:rPr lang="en-US" sz="2000" dirty="0" err="1"/>
              <a:t>getContentPane</a:t>
            </a:r>
            <a:r>
              <a:rPr lang="en-US" sz="2000" dirty="0"/>
              <a:t>()” method to access their Content Pane</a:t>
            </a:r>
          </a:p>
          <a:p>
            <a:r>
              <a:rPr lang="en-US" sz="2000" dirty="0"/>
              <a:t>Can implement a </a:t>
            </a:r>
            <a:r>
              <a:rPr lang="en-US" sz="2000" b="1" dirty="0"/>
              <a:t>Layout Manager </a:t>
            </a:r>
            <a:r>
              <a:rPr lang="en-US" sz="2000" dirty="0"/>
              <a:t>via their Container</a:t>
            </a:r>
          </a:p>
        </p:txBody>
      </p:sp>
    </p:spTree>
    <p:extLst>
      <p:ext uri="{BB962C8B-B14F-4D97-AF65-F5344CB8AC3E}">
        <p14:creationId xmlns:p14="http://schemas.microsoft.com/office/powerpoint/2010/main" val="939276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Lightweight Components</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Paint themselves using their “</a:t>
            </a:r>
            <a:r>
              <a:rPr lang="en-US" sz="2000" dirty="0" err="1"/>
              <a:t>paintComponent</a:t>
            </a:r>
            <a:r>
              <a:rPr lang="en-US" sz="2000" dirty="0"/>
              <a:t>(Graphics g)” method</a:t>
            </a:r>
          </a:p>
          <a:p>
            <a:r>
              <a:rPr lang="en-US" sz="2000" dirty="0"/>
              <a:t>Provide methods associate with “Graphic g” such as: </a:t>
            </a:r>
            <a:r>
              <a:rPr lang="en-US" sz="2000" dirty="0" err="1"/>
              <a:t>drawOval</a:t>
            </a:r>
            <a:r>
              <a:rPr lang="en-US" sz="2000" dirty="0"/>
              <a:t>(), </a:t>
            </a:r>
            <a:r>
              <a:rPr lang="en-US" sz="2000" dirty="0" err="1"/>
              <a:t>fillOval</a:t>
            </a:r>
            <a:r>
              <a:rPr lang="en-US" sz="2000" dirty="0"/>
              <a:t>(), </a:t>
            </a:r>
            <a:r>
              <a:rPr lang="en-US" sz="2000" dirty="0" err="1"/>
              <a:t>drawRect</a:t>
            </a:r>
            <a:r>
              <a:rPr lang="en-US" sz="2000" dirty="0"/>
              <a:t>(), </a:t>
            </a:r>
            <a:r>
              <a:rPr lang="en-US" sz="2000" dirty="0" err="1"/>
              <a:t>fillRect</a:t>
            </a:r>
            <a:r>
              <a:rPr lang="en-US" sz="2000" dirty="0"/>
              <a:t>(), and drawstring()</a:t>
            </a:r>
          </a:p>
          <a:p>
            <a:r>
              <a:rPr lang="en-US" sz="2000" dirty="0"/>
              <a:t>Are a Container… so no need to call a method to get  a Container</a:t>
            </a:r>
          </a:p>
          <a:p>
            <a:r>
              <a:rPr lang="en-US" sz="2000" dirty="0"/>
              <a:t>Can implement a </a:t>
            </a:r>
            <a:r>
              <a:rPr lang="en-US" sz="2000" b="1" dirty="0"/>
              <a:t>Layout Manager </a:t>
            </a:r>
            <a:r>
              <a:rPr lang="en-US" sz="2000" dirty="0"/>
              <a:t>via their Container</a:t>
            </a:r>
          </a:p>
          <a:p>
            <a:pPr marL="0" indent="0">
              <a:buNone/>
            </a:pPr>
            <a:endParaRPr lang="en-US" sz="2000" dirty="0"/>
          </a:p>
          <a:p>
            <a:endParaRPr lang="en-US" sz="2000" dirty="0"/>
          </a:p>
        </p:txBody>
      </p:sp>
    </p:spTree>
    <p:extLst>
      <p:ext uri="{BB962C8B-B14F-4D97-AF65-F5344CB8AC3E}">
        <p14:creationId xmlns:p14="http://schemas.microsoft.com/office/powerpoint/2010/main" val="3403338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Layout Managers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Layout Managers arrange controls on the screen so they are visually appealing. The allow developers to be able to focus less on layout details. Both AWT and Swing provide general purpose Layout Managers including: </a:t>
            </a:r>
          </a:p>
          <a:p>
            <a:r>
              <a:rPr lang="en-US" sz="2000" dirty="0" err="1"/>
              <a:t>BorderLayout</a:t>
            </a:r>
            <a:endParaRPr lang="en-US" sz="2000" dirty="0"/>
          </a:p>
          <a:p>
            <a:r>
              <a:rPr lang="en-US" sz="2000" dirty="0" err="1"/>
              <a:t>BoxLayout</a:t>
            </a:r>
            <a:endParaRPr lang="en-US" sz="2000" dirty="0"/>
          </a:p>
          <a:p>
            <a:r>
              <a:rPr lang="en-US" sz="2000" dirty="0" err="1"/>
              <a:t>CardLayout</a:t>
            </a:r>
            <a:endParaRPr lang="en-US" sz="2000" dirty="0"/>
          </a:p>
          <a:p>
            <a:r>
              <a:rPr lang="en-US" sz="2000" dirty="0" err="1"/>
              <a:t>FlowLayout</a:t>
            </a:r>
            <a:endParaRPr lang="en-US" sz="2000" dirty="0"/>
          </a:p>
          <a:p>
            <a:r>
              <a:rPr lang="en-US" sz="2000" dirty="0" err="1"/>
              <a:t>GridBagLayout</a:t>
            </a:r>
            <a:endParaRPr lang="en-US" sz="2000" dirty="0"/>
          </a:p>
          <a:p>
            <a:r>
              <a:rPr lang="en-US" sz="2000" dirty="0" err="1"/>
              <a:t>GridLayout</a:t>
            </a:r>
            <a:endParaRPr lang="en-US" sz="2000" dirty="0"/>
          </a:p>
          <a:p>
            <a:r>
              <a:rPr lang="en-US" sz="2000" dirty="0" err="1"/>
              <a:t>GroupLayout</a:t>
            </a:r>
            <a:endParaRPr lang="en-US" sz="2000" dirty="0"/>
          </a:p>
          <a:p>
            <a:r>
              <a:rPr lang="en-US" sz="2000" dirty="0" err="1"/>
              <a:t>SpringLayout</a:t>
            </a:r>
            <a:endParaRPr lang="en-US" sz="2000" dirty="0"/>
          </a:p>
          <a:p>
            <a:endParaRPr lang="en-US" sz="2000" dirty="0"/>
          </a:p>
          <a:p>
            <a:endParaRPr lang="en-US" sz="2000" dirty="0"/>
          </a:p>
          <a:p>
            <a:pPr marL="0" indent="0">
              <a:buNone/>
            </a:pPr>
            <a:endParaRPr lang="en-US" sz="2000" dirty="0"/>
          </a:p>
          <a:p>
            <a:endParaRPr lang="en-US" sz="2000" dirty="0"/>
          </a:p>
        </p:txBody>
      </p:sp>
    </p:spTree>
    <p:extLst>
      <p:ext uri="{BB962C8B-B14F-4D97-AF65-F5344CB8AC3E}">
        <p14:creationId xmlns:p14="http://schemas.microsoft.com/office/powerpoint/2010/main" val="1220347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Layout Managers (continued)</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Layout Managers arrange controls on the screen so they are visually appealing. We will be focusing on three very common Layout Managers: </a:t>
            </a:r>
          </a:p>
          <a:p>
            <a:r>
              <a:rPr lang="en-US" sz="2000" dirty="0" err="1"/>
              <a:t>FlowLayout</a:t>
            </a:r>
            <a:r>
              <a:rPr lang="en-US" sz="2000" dirty="0"/>
              <a:t>: Arranges components left to right, top to bottom. When a </a:t>
            </a:r>
            <a:r>
              <a:rPr lang="en-US" sz="2000" dirty="0" err="1"/>
              <a:t>FlowLayout</a:t>
            </a:r>
            <a:r>
              <a:rPr lang="en-US" sz="2000" dirty="0"/>
              <a:t> runs out of room horizontally on a row, it places the next component as far left as it can go on the row below.</a:t>
            </a:r>
          </a:p>
          <a:p>
            <a:r>
              <a:rPr lang="en-US" sz="2000" dirty="0" err="1"/>
              <a:t>BorderLayout</a:t>
            </a:r>
            <a:r>
              <a:rPr lang="en-US" sz="2000" dirty="0"/>
              <a:t>: Arranges components in NORTH, SOUTH, EAST, WEST, and CENTER sections.</a:t>
            </a:r>
          </a:p>
          <a:p>
            <a:r>
              <a:rPr lang="en-US" sz="2000" dirty="0" err="1"/>
              <a:t>GridLayout</a:t>
            </a:r>
            <a:r>
              <a:rPr lang="en-US" sz="2000" dirty="0"/>
              <a:t>: Arranges components in an Excel-like table of rows and columns.</a:t>
            </a:r>
          </a:p>
          <a:p>
            <a:pPr marL="0" indent="0">
              <a:buNone/>
            </a:pPr>
            <a:endParaRPr lang="en-US" sz="2000" dirty="0"/>
          </a:p>
          <a:p>
            <a:endParaRPr lang="en-US" sz="2000" dirty="0"/>
          </a:p>
        </p:txBody>
      </p:sp>
      <p:pic>
        <p:nvPicPr>
          <p:cNvPr id="4" name="Picture 3"/>
          <p:cNvPicPr>
            <a:picLocks noChangeAspect="1"/>
          </p:cNvPicPr>
          <p:nvPr/>
        </p:nvPicPr>
        <p:blipFill>
          <a:blip r:embed="rId3"/>
          <a:stretch>
            <a:fillRect/>
          </a:stretch>
        </p:blipFill>
        <p:spPr>
          <a:xfrm>
            <a:off x="1833562" y="4767248"/>
            <a:ext cx="3934600" cy="1506172"/>
          </a:xfrm>
          <a:prstGeom prst="rect">
            <a:avLst/>
          </a:prstGeom>
        </p:spPr>
      </p:pic>
      <p:pic>
        <p:nvPicPr>
          <p:cNvPr id="5" name="Picture 4"/>
          <p:cNvPicPr>
            <a:picLocks noChangeAspect="1"/>
          </p:cNvPicPr>
          <p:nvPr/>
        </p:nvPicPr>
        <p:blipFill>
          <a:blip r:embed="rId4"/>
          <a:stretch>
            <a:fillRect/>
          </a:stretch>
        </p:blipFill>
        <p:spPr>
          <a:xfrm>
            <a:off x="1094322" y="4003529"/>
            <a:ext cx="4333599" cy="641102"/>
          </a:xfrm>
          <a:prstGeom prst="rect">
            <a:avLst/>
          </a:prstGeom>
        </p:spPr>
      </p:pic>
      <p:pic>
        <p:nvPicPr>
          <p:cNvPr id="6" name="Picture 5"/>
          <p:cNvPicPr>
            <a:picLocks noChangeAspect="1"/>
          </p:cNvPicPr>
          <p:nvPr/>
        </p:nvPicPr>
        <p:blipFill>
          <a:blip r:embed="rId5"/>
          <a:stretch>
            <a:fillRect/>
          </a:stretch>
        </p:blipFill>
        <p:spPr>
          <a:xfrm>
            <a:off x="6181440" y="4003529"/>
            <a:ext cx="2749632" cy="1814306"/>
          </a:xfrm>
          <a:prstGeom prst="rect">
            <a:avLst/>
          </a:prstGeom>
        </p:spPr>
      </p:pic>
    </p:spTree>
    <p:extLst>
      <p:ext uri="{BB962C8B-B14F-4D97-AF65-F5344CB8AC3E}">
        <p14:creationId xmlns:p14="http://schemas.microsoft.com/office/powerpoint/2010/main" val="252014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473EA1A-2744-48E8-B2A3-4F89C0FC849C}">
  <ds:schemaRefs>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87FD8B20-B89A-4B23-9329-175195DD4D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10479</TotalTime>
  <Words>4891</Words>
  <Application>Microsoft Office PowerPoint</Application>
  <PresentationFormat>Widescreen</PresentationFormat>
  <Paragraphs>453</Paragraphs>
  <Slides>37</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Object-Oriented Programming Session: Week 3 Session 1  Instructor: Eric Pogue</vt:lpstr>
      <vt:lpstr>FaceDraw Assignment  &amp; Learning Objectives</vt:lpstr>
      <vt:lpstr>Learning Objectives – Week 3</vt:lpstr>
      <vt:lpstr>Learning Objectives – Week 3 / Session 1</vt:lpstr>
      <vt:lpstr>Lightweight and Heavyweight User Interface Components</vt:lpstr>
      <vt:lpstr>Heavyweight Components</vt:lpstr>
      <vt:lpstr>Lightweight Components</vt:lpstr>
      <vt:lpstr>Layout Managers</vt:lpstr>
      <vt:lpstr>Layout Managers (continued)</vt:lpstr>
      <vt:lpstr>Model-View-Controller</vt:lpstr>
      <vt:lpstr>Interface Implementation vs. Class Extension</vt:lpstr>
      <vt:lpstr>Interface Implementation</vt:lpstr>
      <vt:lpstr>Class Extension</vt:lpstr>
      <vt:lpstr>Event Handling</vt:lpstr>
      <vt:lpstr>Event Handling – ActionListener</vt:lpstr>
      <vt:lpstr>Learning Objectives – Closing Comments</vt:lpstr>
      <vt:lpstr>FaceDraw Assignment  - Closing Comments</vt:lpstr>
      <vt:lpstr>End of Session</vt:lpstr>
      <vt:lpstr>Object-Oriented Programming Session: Week 3 Session 2  Instructor: Eric Pogue</vt:lpstr>
      <vt:lpstr>Learning Objectives – Session 1</vt:lpstr>
      <vt:lpstr>Learning Objectives – Session 2</vt:lpstr>
      <vt:lpstr>Graphics Objects</vt:lpstr>
      <vt:lpstr>Code Sharing, Package Visibility, and ShapesLibray.class</vt:lpstr>
      <vt:lpstr>End of Session</vt:lpstr>
      <vt:lpstr>Object-Oriented Programming Session: Discussion &amp; Lecture (Week 3 Session 3) Instructor: Eric Pogue</vt:lpstr>
      <vt:lpstr>Discussion &amp; Lecturession 3 (Discussion</vt:lpstr>
      <vt:lpstr>Graphics Objects</vt:lpstr>
      <vt:lpstr>Graphical Views &amp; Drawing Shapes</vt:lpstr>
      <vt:lpstr>End of Session</vt:lpstr>
      <vt:lpstr>Object-Oriented Programming Week 3 Session 4 Eric Pogue</vt:lpstr>
      <vt:lpstr>Learning Objectives – Week 3</vt:lpstr>
      <vt:lpstr>Quick Review: Event Handling</vt:lpstr>
      <vt:lpstr>Quick Review: Event Handling – ActionListener</vt:lpstr>
      <vt:lpstr>Live Demo: Event Handlers &amp; Action Listener</vt:lpstr>
      <vt:lpstr>Learning Objectives – Week 3</vt:lpstr>
      <vt:lpstr>FaceDraw Assignment  &amp; Learning Objectives</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J Pogue</cp:lastModifiedBy>
  <cp:revision>306</cp:revision>
  <cp:lastPrinted>2017-04-01T15:51:49Z</cp:lastPrinted>
  <dcterms:created xsi:type="dcterms:W3CDTF">2016-08-15T18:20:40Z</dcterms:created>
  <dcterms:modified xsi:type="dcterms:W3CDTF">2017-04-01T18:35:13Z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