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95"/>
  </p:notesMasterIdLst>
  <p:sldIdLst>
    <p:sldId id="327" r:id="rId3"/>
    <p:sldId id="328" r:id="rId4"/>
    <p:sldId id="334" r:id="rId5"/>
    <p:sldId id="258" r:id="rId6"/>
    <p:sldId id="257" r:id="rId7"/>
    <p:sldId id="261" r:id="rId8"/>
    <p:sldId id="262" r:id="rId9"/>
    <p:sldId id="324" r:id="rId10"/>
    <p:sldId id="330" r:id="rId11"/>
    <p:sldId id="263" r:id="rId12"/>
    <p:sldId id="335" r:id="rId13"/>
    <p:sldId id="264" r:id="rId14"/>
    <p:sldId id="325" r:id="rId15"/>
    <p:sldId id="322" r:id="rId16"/>
    <p:sldId id="331" r:id="rId17"/>
    <p:sldId id="260" r:id="rId18"/>
    <p:sldId id="265" r:id="rId19"/>
    <p:sldId id="266" r:id="rId20"/>
    <p:sldId id="267" r:id="rId21"/>
    <p:sldId id="332" r:id="rId22"/>
    <p:sldId id="268" r:id="rId23"/>
    <p:sldId id="269" r:id="rId24"/>
    <p:sldId id="333" r:id="rId25"/>
    <p:sldId id="336" r:id="rId26"/>
    <p:sldId id="270" r:id="rId27"/>
    <p:sldId id="352" r:id="rId28"/>
    <p:sldId id="259" r:id="rId29"/>
    <p:sldId id="323" r:id="rId30"/>
    <p:sldId id="272" r:id="rId31"/>
    <p:sldId id="273" r:id="rId32"/>
    <p:sldId id="353" r:id="rId33"/>
    <p:sldId id="337" r:id="rId34"/>
    <p:sldId id="317" r:id="rId35"/>
    <p:sldId id="275" r:id="rId36"/>
    <p:sldId id="276" r:id="rId37"/>
    <p:sldId id="354" r:id="rId38"/>
    <p:sldId id="277" r:id="rId39"/>
    <p:sldId id="338" r:id="rId40"/>
    <p:sldId id="318" r:id="rId41"/>
    <p:sldId id="278" r:id="rId42"/>
    <p:sldId id="279" r:id="rId43"/>
    <p:sldId id="340" r:id="rId44"/>
    <p:sldId id="339" r:id="rId45"/>
    <p:sldId id="280" r:id="rId46"/>
    <p:sldId id="281" r:id="rId47"/>
    <p:sldId id="320" r:id="rId48"/>
    <p:sldId id="355" r:id="rId49"/>
    <p:sldId id="321" r:id="rId50"/>
    <p:sldId id="282" r:id="rId51"/>
    <p:sldId id="341" r:id="rId52"/>
    <p:sldId id="284" r:id="rId53"/>
    <p:sldId id="285" r:id="rId54"/>
    <p:sldId id="286" r:id="rId55"/>
    <p:sldId id="287" r:id="rId56"/>
    <p:sldId id="342" r:id="rId57"/>
    <p:sldId id="289" r:id="rId58"/>
    <p:sldId id="290" r:id="rId59"/>
    <p:sldId id="291" r:id="rId60"/>
    <p:sldId id="292" r:id="rId61"/>
    <p:sldId id="356" r:id="rId62"/>
    <p:sldId id="343" r:id="rId63"/>
    <p:sldId id="294" r:id="rId64"/>
    <p:sldId id="295" r:id="rId65"/>
    <p:sldId id="296" r:id="rId66"/>
    <p:sldId id="297" r:id="rId67"/>
    <p:sldId id="298" r:id="rId68"/>
    <p:sldId id="346" r:id="rId69"/>
    <p:sldId id="357" r:id="rId70"/>
    <p:sldId id="344" r:id="rId71"/>
    <p:sldId id="301" r:id="rId72"/>
    <p:sldId id="302" r:id="rId73"/>
    <p:sldId id="345" r:id="rId74"/>
    <p:sldId id="303" r:id="rId75"/>
    <p:sldId id="347" r:id="rId76"/>
    <p:sldId id="348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04" r:id="rId86"/>
    <p:sldId id="313" r:id="rId87"/>
    <p:sldId id="314" r:id="rId88"/>
    <p:sldId id="349" r:id="rId89"/>
    <p:sldId id="350" r:id="rId90"/>
    <p:sldId id="315" r:id="rId91"/>
    <p:sldId id="316" r:id="rId92"/>
    <p:sldId id="358" r:id="rId93"/>
    <p:sldId id="329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266" autoAdjust="0"/>
  </p:normalViewPr>
  <p:slideViewPr>
    <p:cSldViewPr>
      <p:cViewPr varScale="1">
        <p:scale>
          <a:sx n="108" d="100"/>
          <a:sy n="108" d="100"/>
        </p:scale>
        <p:origin x="259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PI</a:t>
            </a:r>
            <a:r>
              <a:rPr lang="en-US" baseline="0" dirty="0"/>
              <a:t> is a property of Math</a:t>
            </a:r>
          </a:p>
          <a:p>
            <a:r>
              <a:rPr lang="en-US" baseline="0" dirty="0"/>
              <a:t>so </a:t>
            </a:r>
            <a:r>
              <a:rPr lang="en-US" baseline="0" dirty="0" err="1"/>
              <a:t>Math.PI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ex.:</a:t>
            </a:r>
          </a:p>
          <a:p>
            <a:r>
              <a:rPr lang="en-US" dirty="0" err="1"/>
              <a:t>num</a:t>
            </a:r>
            <a:r>
              <a:rPr lang="en-US" dirty="0"/>
              <a:t>=5;</a:t>
            </a:r>
          </a:p>
          <a:p>
            <a:r>
              <a:rPr lang="en-US" dirty="0" err="1"/>
              <a:t>num.toString</a:t>
            </a:r>
            <a:r>
              <a:rPr lang="en-US" dirty="0"/>
              <a:t>();</a:t>
            </a:r>
          </a:p>
          <a:p>
            <a:r>
              <a:rPr lang="en-US" dirty="0" err="1"/>
              <a:t>parseInt</a:t>
            </a:r>
            <a:r>
              <a:rPr lang="en-US" dirty="0"/>
              <a:t>(“5”);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http://www.epogue.info/cpsc-24700/Presentations/examples/w8code4/hello.html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debugdemo.js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1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window actually</a:t>
            </a:r>
            <a:r>
              <a:rPr lang="en-US" baseline="0" dirty="0"/>
              <a:t> contains all variables declared outside of functions (globally)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23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http://www.epogue.info/cpsc-24700/Presentations/examples/w8code4/roots.html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1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66D-80B2-4833-A45F-B900889965AC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37CB-75A2-459E-9139-6F2D304A42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C54D71-A523-45CB-A9DD-AD63A66D3D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1FA50-C114-44B5-A063-972E3310B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72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38E2-5159-464C-93A6-CD16EE151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3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9647-9229-46BC-8CE4-91787A01D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77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0F69-D742-41D5-A8DE-3254F81F72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815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9ECE-4EE6-4AFC-9E84-1A0C495A4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7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8C851-DA05-4B3F-B2C5-FCD72929B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0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FF506-C556-4D96-8574-1AF3A2F3F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37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F6B4-5C61-4F6B-AF9C-D27F4A8E7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8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DD0E-2338-4154-806D-187F41FAF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2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11CAE-A237-4DD8-B6D0-3FB5155C4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A36F1AFF-8B21-4CBF-A5F0-1338BBB132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hell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root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64730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are usually hidden from </a:t>
            </a:r>
            <a:r>
              <a:rPr lang="en-US" dirty="0">
                <a:solidFill>
                  <a:srgbClr val="7030A0"/>
                </a:solidFill>
              </a:rPr>
              <a:t>browsers that do not include JavaScript interpreters</a:t>
            </a:r>
            <a:r>
              <a:rPr lang="en-US" dirty="0"/>
              <a:t> by putting them in </a:t>
            </a:r>
            <a:r>
              <a:rPr lang="en-US" dirty="0">
                <a:solidFill>
                  <a:srgbClr val="00B050"/>
                </a:solidFill>
              </a:rPr>
              <a:t>special comments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&lt;!--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cs typeface="Courier New" pitchFamily="49" charset="0"/>
              </a:rPr>
              <a:t>-- JavaScript script –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//--&gt;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Also required by the HTML validator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4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Storing and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script allows for </a:t>
            </a:r>
            <a:r>
              <a:rPr lang="en-US" b="1" dirty="0"/>
              <a:t>storing data </a:t>
            </a:r>
            <a:r>
              <a:rPr lang="en-US" dirty="0"/>
              <a:t>in computer’s (client’s) main memory.</a:t>
            </a:r>
          </a:p>
          <a:p>
            <a:endParaRPr lang="en-US" dirty="0"/>
          </a:p>
          <a:p>
            <a:r>
              <a:rPr lang="en-US" dirty="0"/>
              <a:t>Data can be stored by </a:t>
            </a:r>
            <a:r>
              <a:rPr lang="en-US" dirty="0">
                <a:solidFill>
                  <a:srgbClr val="7030A0"/>
                </a:solidFill>
              </a:rPr>
              <a:t>declaring</a:t>
            </a:r>
            <a:r>
              <a:rPr lang="en-US" dirty="0"/>
              <a:t> a </a:t>
            </a:r>
            <a:r>
              <a:rPr lang="en-US" b="1" i="1" dirty="0">
                <a:solidFill>
                  <a:srgbClr val="FF0000"/>
                </a:solidFill>
              </a:rPr>
              <a:t>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then </a:t>
            </a:r>
            <a:r>
              <a:rPr lang="en-US" dirty="0">
                <a:solidFill>
                  <a:srgbClr val="7030A0"/>
                </a:solidFill>
              </a:rPr>
              <a:t>initializing</a:t>
            </a:r>
            <a:r>
              <a:rPr lang="en-US" dirty="0"/>
              <a:t> it with a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/>
              <a:t>Values can be assigned to by the </a:t>
            </a:r>
            <a:r>
              <a:rPr lang="en-US" sz="2400" b="1" dirty="0">
                <a:solidFill>
                  <a:srgbClr val="FF0000"/>
                </a:solidFill>
              </a:rPr>
              <a:t>= operator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This is called the </a:t>
            </a:r>
            <a:r>
              <a:rPr lang="en-US" sz="2400" b="1" i="1" dirty="0">
                <a:solidFill>
                  <a:srgbClr val="FF0000"/>
                </a:solidFill>
              </a:rPr>
              <a:t>assignment statement</a:t>
            </a:r>
            <a:r>
              <a:rPr lang="en-US" sz="2400" dirty="0"/>
              <a:t>.</a:t>
            </a:r>
          </a:p>
          <a:p>
            <a:endParaRPr lang="en-US" dirty="0"/>
          </a:p>
          <a:p>
            <a:r>
              <a:rPr lang="en-US" dirty="0"/>
              <a:t>General form: </a:t>
            </a:r>
            <a:r>
              <a:rPr lang="en-US" b="1" dirty="0"/>
              <a:t>LHS=RHS</a:t>
            </a:r>
          </a:p>
          <a:p>
            <a:r>
              <a:rPr lang="en-US" dirty="0"/>
              <a:t>(causes </a:t>
            </a:r>
            <a:r>
              <a:rPr lang="en-US" b="1" dirty="0"/>
              <a:t>RHS</a:t>
            </a:r>
            <a:r>
              <a:rPr lang="en-US" dirty="0"/>
              <a:t> value to be stored in </a:t>
            </a:r>
            <a:r>
              <a:rPr lang="en-US" b="1" dirty="0"/>
              <a:t>LHS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variable can store different </a:t>
            </a:r>
            <a:r>
              <a:rPr lang="en-US" b="1" dirty="0"/>
              <a:t>data types</a:t>
            </a:r>
          </a:p>
          <a:p>
            <a:endParaRPr lang="en-US" dirty="0"/>
          </a:p>
          <a:p>
            <a:r>
              <a:rPr lang="en-US" dirty="0"/>
              <a:t>JavaScript has five </a:t>
            </a:r>
            <a:r>
              <a:rPr lang="en-US" b="1" i="1" dirty="0">
                <a:solidFill>
                  <a:srgbClr val="FF0000"/>
                </a:solidFill>
              </a:rPr>
              <a:t>primitive types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Number, String, Boolean, Undefined, Null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store a single piece of data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Number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 stores double-precision floating point values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String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types store sequences of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delimited by either ' or 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include escape sequences (e.g.,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\t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String literals are primitive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 are logical values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endParaRPr lang="en-US" dirty="0"/>
          </a:p>
          <a:p>
            <a:r>
              <a:rPr lang="en-US" dirty="0"/>
              <a:t>The only </a:t>
            </a:r>
            <a:r>
              <a:rPr lang="en-US" b="1" i="1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  <a:p>
            <a:r>
              <a:rPr lang="en-US" dirty="0"/>
              <a:t>Variables that did not have any value assigned will have an </a:t>
            </a:r>
            <a:r>
              <a:rPr lang="en-US" b="1" i="1" dirty="0">
                <a:solidFill>
                  <a:srgbClr val="FF0000"/>
                </a:solidFill>
              </a:rPr>
              <a:t>Undefined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type with 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</a:p>
          <a:p>
            <a:endParaRPr lang="en-US" dirty="0"/>
          </a:p>
          <a:p>
            <a:r>
              <a:rPr lang="en-US" dirty="0"/>
              <a:t>Fixed values of different data types can be included in the script as </a:t>
            </a:r>
            <a:r>
              <a:rPr lang="en-US" b="1" i="1" dirty="0">
                <a:solidFill>
                  <a:srgbClr val="FF0000"/>
                </a:solidFill>
              </a:rPr>
              <a:t>literals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 Orientation and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also </a:t>
            </a:r>
            <a:r>
              <a:rPr lang="en-US" b="1" i="1" dirty="0">
                <a:solidFill>
                  <a:srgbClr val="FF0000"/>
                </a:solidFill>
              </a:rPr>
              <a:t>Object types </a:t>
            </a:r>
            <a:r>
              <a:rPr lang="en-US" dirty="0"/>
              <a:t>that can store multiple properties.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Properties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objects are either primitive types or other objects.</a:t>
            </a:r>
          </a:p>
          <a:p>
            <a:endParaRPr lang="en-US" dirty="0"/>
          </a:p>
          <a:p>
            <a:r>
              <a:rPr lang="en-US" dirty="0"/>
              <a:t>JavaScript objects are collections of properties, which are like the members (attributes) of classes in Java and C++</a:t>
            </a:r>
          </a:p>
          <a:p>
            <a:endParaRPr lang="en-US" dirty="0"/>
          </a:p>
          <a:p>
            <a:r>
              <a:rPr lang="en-US" dirty="0"/>
              <a:t>The root object in JavaScript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pPr marL="457200" lvl="1" indent="0">
              <a:buNone/>
            </a:pPr>
            <a:r>
              <a:rPr lang="en-US" dirty="0"/>
              <a:t>(All  objects are derived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Object)</a:t>
            </a:r>
          </a:p>
          <a:p>
            <a:endParaRPr lang="en-US" dirty="0"/>
          </a:p>
          <a:p>
            <a:r>
              <a:rPr lang="en-US" dirty="0"/>
              <a:t>An object variable stores a reference to the data of the object.</a:t>
            </a:r>
          </a:p>
          <a:p>
            <a:pPr lvl="1"/>
            <a:r>
              <a:rPr lang="en-US" dirty="0"/>
              <a:t>All JavaScript objects are accessed through 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86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Objects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Sometimes it is useful for the primitive data types to be treated like Object types</a:t>
            </a:r>
          </a:p>
          <a:p>
            <a:endParaRPr lang="en-US" b="1" dirty="0"/>
          </a:p>
          <a:p>
            <a:r>
              <a:rPr lang="en-US" b="1" dirty="0"/>
              <a:t>Number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and </a:t>
            </a:r>
            <a:r>
              <a:rPr lang="en-US" b="1" dirty="0"/>
              <a:t>Boolean</a:t>
            </a:r>
            <a:r>
              <a:rPr lang="en-US" dirty="0"/>
              <a:t> have </a:t>
            </a:r>
            <a:r>
              <a:rPr lang="en-US" b="1" i="1" dirty="0">
                <a:solidFill>
                  <a:srgbClr val="FF0000"/>
                </a:solidFill>
              </a:rPr>
              <a:t>wrapper objects </a:t>
            </a:r>
            <a:r>
              <a:rPr lang="en-US" dirty="0"/>
              <a:t>that do just that (called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Boolean)</a:t>
            </a:r>
          </a:p>
          <a:p>
            <a:endParaRPr lang="en-US" dirty="0"/>
          </a:p>
          <a:p>
            <a:r>
              <a:rPr lang="en-US" dirty="0"/>
              <a:t>In the cases of Number and String, primitive values and objects are </a:t>
            </a:r>
            <a:r>
              <a:rPr lang="en-US" b="1" dirty="0">
                <a:solidFill>
                  <a:srgbClr val="00B050"/>
                </a:solidFill>
              </a:rPr>
              <a:t>coerced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back and forth so that primitive values can be treated essentially as if they were objects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27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JavaScript is dynamically typed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variable can be used for anything (primitive value or reference to any object)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interpreter determines the type of a particular occurrence of a variable</a:t>
            </a:r>
          </a:p>
          <a:p>
            <a:endParaRPr lang="en-US" dirty="0"/>
          </a:p>
          <a:p>
            <a:r>
              <a:rPr lang="en-US" dirty="0"/>
              <a:t>Variables can be either implicitly or explicitly declared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today = </a:t>
            </a:r>
            <a:r>
              <a:rPr lang="en-US">
                <a:latin typeface="Courier New" pitchFamily="49" charset="0"/>
                <a:cs typeface="Courier New" pitchFamily="49" charset="0"/>
              </a:rPr>
              <a:t>"Monday";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flag = false;   </a:t>
            </a:r>
          </a:p>
          <a:p>
            <a:endParaRPr lang="en-US" dirty="0"/>
          </a:p>
          <a:p>
            <a:r>
              <a:rPr lang="en-US" dirty="0"/>
              <a:t>Note: JavaScript and Java are only related through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Since JavaScript is dynamically typed, there is </a:t>
            </a:r>
            <a:r>
              <a:rPr lang="en-US" b="1" dirty="0"/>
              <a:t>no need to declare a type before using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JavaScript’s support for objects is very different  from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50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Values (either literals or variables) can be manipulated using expressions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Expressions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combinations of operations and operands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Numeric operators: 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++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/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%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 operations are in double precision</a:t>
            </a:r>
          </a:p>
          <a:p>
            <a:endParaRPr lang="en-US" dirty="0"/>
          </a:p>
          <a:p>
            <a:r>
              <a:rPr lang="en-US" dirty="0"/>
              <a:t>Same precedence and associativity as Java: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</a:rPr>
              <a:t>	++,--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*,/,%,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+,-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see how scripts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able to use basic JavaScript programming constructs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user input and display output using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objects, arrays, and functions in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regular expressions to do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0291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Expression examples: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2 + 4 - 3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 + 7 * 15 / y %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x++ + 3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advanced math functions can be performed using 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 provides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min</a:t>
            </a:r>
            <a:r>
              <a:rPr lang="en-US" dirty="0"/>
              <a:t>,  trig functions, etc., e.g.: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Math.cos</a:t>
            </a:r>
            <a:r>
              <a:rPr lang="en-US" sz="2400" dirty="0">
                <a:latin typeface="Courier New" pitchFamily="49" charset="0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Math.round</a:t>
            </a:r>
            <a:r>
              <a:rPr lang="en-US" sz="2400" dirty="0">
                <a:latin typeface="Courier New" pitchFamily="49" charset="0"/>
              </a:rPr>
              <a:t>(3.43)</a:t>
            </a:r>
          </a:p>
          <a:p>
            <a:pPr marL="457200" lvl="1" indent="0"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Object provides some useful properties:</a:t>
            </a:r>
          </a:p>
          <a:p>
            <a:r>
              <a:rPr lang="en-US" sz="2400" dirty="0">
                <a:latin typeface="Courier New" pitchFamily="49" charset="0"/>
              </a:rPr>
              <a:t>MAX_VALUE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MIN_VALUE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NaN</a:t>
            </a:r>
            <a:r>
              <a:rPr lang="en-US" dirty="0"/>
              <a:t>,      </a:t>
            </a:r>
            <a:r>
              <a:rPr lang="en-US" sz="2400" dirty="0">
                <a:latin typeface="Courier New" pitchFamily="49" charset="0"/>
              </a:rPr>
              <a:t>POSITIVE_INFINITY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NEGATIVE_INFINITY</a:t>
            </a:r>
          </a:p>
          <a:p>
            <a:endParaRPr lang="en-US" dirty="0"/>
          </a:p>
          <a:p>
            <a:r>
              <a:rPr lang="en-US" dirty="0"/>
              <a:t>e.g., </a:t>
            </a:r>
            <a:r>
              <a:rPr lang="en-US" sz="2800" dirty="0" err="1">
                <a:latin typeface="Courier New" pitchFamily="49" charset="0"/>
              </a:rPr>
              <a:t>Number.MAX_VALUE</a:t>
            </a:r>
            <a:endParaRPr lang="en-US" sz="2800" dirty="0">
              <a:latin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An arithmetic operation that creates overflow returns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test for it with </a:t>
            </a:r>
            <a:r>
              <a:rPr lang="en-US" sz="2200" dirty="0" err="1">
                <a:latin typeface="Courier New" pitchFamily="49" charset="0"/>
              </a:rPr>
              <a:t>isNaN</a:t>
            </a:r>
            <a:r>
              <a:rPr lang="en-US" sz="2200" dirty="0">
                <a:latin typeface="Courier New" pitchFamily="49" charset="0"/>
              </a:rPr>
              <a:t>(x)</a:t>
            </a:r>
            <a:r>
              <a:rPr lang="en-US" dirty="0"/>
              <a:t> 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dirty="0"/>
              <a:t>Expressions can also involve String types</a:t>
            </a:r>
          </a:p>
          <a:p>
            <a:pPr marL="457200" indent="-457200">
              <a:lnSpc>
                <a:spcPct val="100000"/>
              </a:lnSpc>
            </a:pPr>
            <a:endParaRPr lang="en-US" b="1" dirty="0"/>
          </a:p>
          <a:p>
            <a:pPr marL="6350" indent="6350">
              <a:lnSpc>
                <a:spcPct val="100000"/>
              </a:lnSpc>
            </a:pPr>
            <a:r>
              <a:rPr lang="en-US" dirty="0"/>
              <a:t>Strings have a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concatenation operator</a:t>
            </a:r>
            <a:r>
              <a:rPr lang="en-US" b="1" dirty="0"/>
              <a:t> </a:t>
            </a:r>
            <a:r>
              <a:rPr lang="en-US" dirty="0"/>
              <a:t>(+) that appends one String to another, e.g.: </a:t>
            </a:r>
          </a:p>
          <a:p>
            <a:pPr marL="6350" indent="6350">
              <a:lnSpc>
                <a:spcPct val="100000"/>
              </a:lnSpc>
            </a:pPr>
            <a:endParaRPr lang="en-US" dirty="0"/>
          </a:p>
          <a:p>
            <a:pPr marL="6350" indent="6350" algn="ctr">
              <a:lnSpc>
                <a:spcPct val="10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Note that concatenation </a:t>
            </a:r>
            <a:r>
              <a:rPr lang="en-US" b="1" dirty="0">
                <a:solidFill>
                  <a:srgbClr val="7030A0"/>
                </a:solidFill>
              </a:rPr>
              <a:t>coerces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numbers to strings, e.g.: </a:t>
            </a:r>
          </a:p>
          <a:p>
            <a:pPr marL="457200" indent="-457200" algn="ct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+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"55" in variable s)</a:t>
            </a:r>
          </a:p>
          <a:p>
            <a:pPr marL="6858" indent="-45720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6858" indent="-457200"/>
            <a:r>
              <a:rPr lang="en-US" dirty="0"/>
              <a:t>If either operand of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 is a string, it is assumed to be concatenation</a:t>
            </a:r>
          </a:p>
          <a:p>
            <a:pPr marL="6858" indent="-457200"/>
            <a:endParaRPr lang="en-US" dirty="0"/>
          </a:p>
          <a:p>
            <a:pPr marL="6858" indent="-457200"/>
            <a:r>
              <a:rPr lang="en-US" dirty="0"/>
              <a:t>Numeric operators (other than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) coerce strings to numbers, e.g.:</a:t>
            </a:r>
          </a:p>
          <a:p>
            <a:pPr marL="6858" indent="-457200"/>
            <a:endParaRPr lang="en-US" dirty="0"/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-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0 in variable s)</a:t>
            </a:r>
          </a:p>
          <a:p>
            <a:pPr marL="6858" indent="-457200"/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Conversions that do not work return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  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You can also make explicit conversions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and </a:t>
            </a:r>
            <a:r>
              <a:rPr lang="en-US" sz="2400" dirty="0">
                <a:latin typeface="Courier New" pitchFamily="49" charset="0"/>
              </a:rPr>
              <a:t>Number</a:t>
            </a:r>
            <a:r>
              <a:rPr lang="en-US" dirty="0"/>
              <a:t> constructors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toString</a:t>
            </a:r>
            <a:r>
              <a:rPr lang="en-US" dirty="0"/>
              <a:t> method of numbers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parseInt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49" charset="0"/>
              </a:rPr>
              <a:t>parseFloat</a:t>
            </a:r>
            <a:r>
              <a:rPr lang="en-US" dirty="0"/>
              <a:t> on strings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In JavaScript the HTML document is accessed through the </a:t>
            </a:r>
            <a:r>
              <a:rPr lang="en-US" b="1" i="1" dirty="0">
                <a:solidFill>
                  <a:srgbClr val="FF0000"/>
                </a:solidFill>
              </a:rPr>
              <a:t>Document object </a:t>
            </a:r>
            <a:r>
              <a:rPr lang="en-US" dirty="0"/>
              <a:t>(named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Document object has a method,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/>
              <a:t>, which dynamically creates (HTML) content</a:t>
            </a:r>
          </a:p>
          <a:p>
            <a:endParaRPr lang="en-US" dirty="0"/>
          </a:p>
          <a:p>
            <a:r>
              <a:rPr lang="en-US" dirty="0"/>
              <a:t>The parameter (string) is sent to the browser, so it can be anything that can appear in an HTML document, e.g.: 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("Answer:"+result+"&lt;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</p:txBody>
      </p:sp>
    </p:spTree>
    <p:extLst>
      <p:ext uri="{BB962C8B-B14F-4D97-AF65-F5344CB8AC3E}">
        <p14:creationId xmlns:p14="http://schemas.microsoft.com/office/powerpoint/2010/main" val="240354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hello.html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6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Explorer</a:t>
            </a:r>
          </a:p>
          <a:p>
            <a:pPr lvl="1"/>
            <a:r>
              <a:rPr lang="en-US" dirty="0"/>
              <a:t>Hit “F12” to open developer tools (console)</a:t>
            </a:r>
          </a:p>
          <a:p>
            <a:endParaRPr lang="en-US" dirty="0"/>
          </a:p>
          <a:p>
            <a:r>
              <a:rPr lang="en-US" dirty="0"/>
              <a:t>Google Chrome</a:t>
            </a:r>
          </a:p>
          <a:p>
            <a:pPr lvl="1"/>
            <a:r>
              <a:rPr lang="en-US" dirty="0"/>
              <a:t>CTRL+SHIFT+J to open the JavaScript console</a:t>
            </a:r>
          </a:p>
          <a:p>
            <a:pPr lvl="1"/>
            <a:endParaRPr lang="en-US" dirty="0"/>
          </a:p>
          <a:p>
            <a:r>
              <a:rPr lang="en-US" dirty="0"/>
              <a:t>Firefox</a:t>
            </a:r>
          </a:p>
          <a:p>
            <a:pPr lvl="1"/>
            <a:r>
              <a:rPr lang="en-US" dirty="0"/>
              <a:t>CTRL+SHIFT+K to open web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browser display window can be accessed through the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b="1" i="1" dirty="0">
                <a:solidFill>
                  <a:srgbClr val="FF0000"/>
                </a:solidFill>
              </a:rPr>
              <a:t> object  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dirty="0"/>
              <a:t> object has several properties: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One property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– it refers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object inside the window</a:t>
            </a:r>
          </a:p>
          <a:p>
            <a:endParaRPr lang="en-US" dirty="0"/>
          </a:p>
          <a:p>
            <a:r>
              <a:rPr lang="en-US" dirty="0"/>
              <a:t>All variables globally declared are part of the window object </a:t>
            </a:r>
          </a:p>
          <a:p>
            <a:endParaRPr lang="en-US" dirty="0"/>
          </a:p>
          <a:p>
            <a:r>
              <a:rPr lang="en-US" dirty="0"/>
              <a:t>In references, window is the implied global context (so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/>
              <a:t> is actually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window.document.write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227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Window</a:t>
            </a:r>
            <a:r>
              <a:rPr lang="en-US" dirty="0"/>
              <a:t> object has three methods for creating </a:t>
            </a:r>
            <a:r>
              <a:rPr lang="en-US" b="1" i="1" dirty="0">
                <a:solidFill>
                  <a:srgbClr val="FF0000"/>
                </a:solidFill>
              </a:rPr>
              <a:t>dialog boxes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alert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confirm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sz="2400" dirty="0">
                <a:ea typeface="+mn-ea"/>
                <a:cs typeface="+mn-cs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ea typeface="+mn-ea"/>
                <a:cs typeface="+mn-cs"/>
              </a:rPr>
              <a:t>alert method </a:t>
            </a:r>
            <a:r>
              <a:rPr lang="en-US" sz="2400" dirty="0">
                <a:ea typeface="+mn-ea"/>
                <a:cs typeface="+mn-cs"/>
              </a:rPr>
              <a:t>opens a dialog box which displays the  </a:t>
            </a:r>
            <a:r>
              <a:rPr lang="en-US" sz="2400" b="1" dirty="0">
                <a:ea typeface="+mn-ea"/>
                <a:cs typeface="+mn-cs"/>
              </a:rPr>
              <a:t>parameter</a:t>
            </a:r>
            <a:r>
              <a:rPr lang="en-US" sz="2400" dirty="0">
                <a:ea typeface="+mn-ea"/>
                <a:cs typeface="+mn-cs"/>
              </a:rPr>
              <a:t> string and an OK button  (it waits for the user to press the OK button),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Courier New" pitchFamily="49" charset="0"/>
              </a:rPr>
              <a:t>alert(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Hey! \n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 that the parameter is plain text, not HTML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 Overview and Basics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confirm method </a:t>
            </a:r>
            <a:r>
              <a:rPr lang="en-US" dirty="0"/>
              <a:t>opens a dialog box and displays the parameter and two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It returns a Boolean value, depending on which button was pressed (it waits for one),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confirm(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Do you want to continue?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100" dirty="0"/>
          </a:p>
          <a:p>
            <a:pPr marL="0" lvl="1" indent="0">
              <a:buNone/>
            </a:pPr>
            <a:r>
              <a:rPr lang="en-US" sz="2100" dirty="0"/>
              <a:t>The </a:t>
            </a:r>
            <a:r>
              <a:rPr lang="en-US" sz="2100" b="1" i="1" dirty="0">
                <a:solidFill>
                  <a:srgbClr val="FF0000"/>
                </a:solidFill>
              </a:rPr>
              <a:t>prompt method</a:t>
            </a:r>
            <a:r>
              <a:rPr lang="en-US" sz="2100" dirty="0"/>
              <a:t> opens a dialog box and displays its string parameter, along with a text box and two 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The second parameter is for a default response  if the user presses OK without typing a response in the text box (waits for OK), e.g.: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algn="ctr"/>
            <a:r>
              <a:rPr lang="en-US" sz="2200" dirty="0">
                <a:latin typeface="Courier New" pitchFamily="49" charset="0"/>
              </a:rPr>
              <a:t>prompt("What is your name?", "");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User input example:</a:t>
            </a:r>
          </a:p>
          <a:p>
            <a:pPr algn="ctr"/>
            <a:r>
              <a:rPr lang="en-US" dirty="0">
                <a:cs typeface="Calibri" panose="020F0502020204030204" pitchFamily="34" charset="0"/>
              </a:rPr>
              <a:t>roots.js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65DB1-FE3A-402B-A2B7-3A6AFB782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62200"/>
            <a:ext cx="6963791" cy="2884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549D-69FF-47F0-999B-64463CBFA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5473555"/>
            <a:ext cx="5529263" cy="12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Useful Objects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Object Methods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provides a couple of objects that have useful methods and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String object </a:t>
            </a:r>
            <a:r>
              <a:rPr lang="en-US" dirty="0"/>
              <a:t>provides many methods for manipulating and getting information about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Date object </a:t>
            </a:r>
            <a:r>
              <a:rPr lang="en-US" dirty="0"/>
              <a:t>is used for retrieving a String containing a date in various formats</a:t>
            </a:r>
          </a:p>
        </p:txBody>
      </p:sp>
    </p:spTree>
    <p:extLst>
      <p:ext uri="{BB962C8B-B14F-4D97-AF65-F5344CB8AC3E}">
        <p14:creationId xmlns:p14="http://schemas.microsoft.com/office/powerpoint/2010/main" val="37084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900" dirty="0"/>
              <a:t>Here are some important String properties and methods: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length</a:t>
            </a:r>
            <a:r>
              <a:rPr lang="en-US" sz="2900" dirty="0"/>
              <a:t>  - a property that contains the String length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var</a:t>
            </a:r>
            <a:r>
              <a:rPr lang="en-US" sz="2900" dirty="0">
                <a:latin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</a:rPr>
              <a:t>len</a:t>
            </a:r>
            <a:r>
              <a:rPr lang="en-US" sz="2900" dirty="0">
                <a:latin typeface="Courier New" pitchFamily="49" charset="0"/>
              </a:rPr>
              <a:t> = str1.length; </a:t>
            </a:r>
            <a:endParaRPr lang="en-US" sz="2900" dirty="0"/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charAt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position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- a method that returns a character at a specific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str.charAt</a:t>
            </a:r>
            <a:r>
              <a:rPr lang="en-US" sz="2900" dirty="0">
                <a:latin typeface="Courier New" pitchFamily="49" charset="0"/>
              </a:rPr>
              <a:t>(3)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</a:rPr>
              <a:t>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string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a method that returns the position of a specific character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B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substring(</a:t>
            </a:r>
            <a:r>
              <a:rPr lang="en-US" sz="2900" dirty="0"/>
              <a:t>from, to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returns a substring from and to a given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str.substring</a:t>
            </a:r>
            <a:r>
              <a:rPr lang="en-US" sz="2900" dirty="0">
                <a:latin typeface="Courier New" pitchFamily="49" charset="0"/>
              </a:rPr>
              <a:t>(1, 3)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toLowerCase</a:t>
            </a:r>
            <a:r>
              <a:rPr lang="en-US" sz="2900" dirty="0">
                <a:latin typeface="Courier New" pitchFamily="49" charset="0"/>
              </a:rPr>
              <a:t>()</a:t>
            </a:r>
            <a:r>
              <a:rPr lang="en-US" sz="2900" dirty="0"/>
              <a:t> - returns a lower case version of the String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str.toLowerCase</a:t>
            </a:r>
            <a:r>
              <a:rPr lang="en-US" sz="2900" dirty="0">
                <a:latin typeface="Courier New" pitchFamily="49" charset="0"/>
              </a:rPr>
              <a:t>()</a:t>
            </a:r>
          </a:p>
          <a:p>
            <a:pPr marL="457200" indent="-457200"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object is useful for getting the current time</a:t>
            </a:r>
          </a:p>
          <a:p>
            <a:endParaRPr lang="en-US" dirty="0"/>
          </a:p>
          <a:p>
            <a:r>
              <a:rPr lang="en-US" dirty="0"/>
              <a:t>To use it, first create one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constructor (no </a:t>
            </a:r>
            <a:r>
              <a:rPr lang="en-US" dirty="0" err="1"/>
              <a:t>params</a:t>
            </a:r>
            <a:r>
              <a:rPr lang="en-US" dirty="0"/>
              <a:t>):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new Date();</a:t>
            </a:r>
          </a:p>
          <a:p>
            <a:endParaRPr lang="en-US" dirty="0"/>
          </a:p>
          <a:p>
            <a:r>
              <a:rPr lang="en-US" dirty="0"/>
              <a:t>Then you can access various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toLocaleString</a:t>
            </a:r>
            <a:r>
              <a:rPr lang="en-US" dirty="0"/>
              <a:t> – returns a string of the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getDate</a:t>
            </a:r>
            <a:r>
              <a:rPr lang="en-US" dirty="0"/>
              <a:t> – returns the day of the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getMonth</a:t>
            </a:r>
            <a:r>
              <a:rPr lang="en-US" dirty="0"/>
              <a:t> – returns the month of the year (0 – 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getDay</a:t>
            </a:r>
            <a:r>
              <a:rPr lang="en-US" dirty="0"/>
              <a:t> – returns the day of the week (0 – 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getFullYear</a:t>
            </a:r>
            <a:r>
              <a:rPr lang="en-US" dirty="0"/>
              <a:t> – returns the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dirty="0"/>
              <a:t> – returns the number of milliseconds since January 1, 1970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getHours</a:t>
            </a:r>
            <a:r>
              <a:rPr lang="en-US" dirty="0"/>
              <a:t> – returns the hour (0 – 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getMinutes</a:t>
            </a:r>
            <a:r>
              <a:rPr lang="en-US" dirty="0"/>
              <a:t> – returns the minutes (0 – 59)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getMilliseconds</a:t>
            </a:r>
            <a:r>
              <a:rPr lang="en-US" dirty="0"/>
              <a:t> – returns the millisecond (0 – 999)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Date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date.js</a:t>
            </a: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Sometimes it may be necessary to know the type of a given variable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This can be done using the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solidFill>
                  <a:srgbClr val="FF0000"/>
                </a:solidFill>
              </a:rPr>
              <a:t> operator</a:t>
            </a:r>
            <a:r>
              <a:rPr lang="en-US" dirty="0"/>
              <a:t>, which returns one of the following Strings: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"number"</a:t>
            </a:r>
            <a:r>
              <a:rPr lang="en-US" dirty="0"/>
              <a:t> for Number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dirty="0"/>
              <a:t> for String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 for Boolean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"undefined"</a:t>
            </a:r>
            <a:r>
              <a:rPr lang="en-US" dirty="0"/>
              <a:t> for variables that have not been assigned a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"object" for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"function"</a:t>
            </a:r>
            <a:r>
              <a:rPr lang="en-US" dirty="0"/>
              <a:t> for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Changing the 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Unless specified, programs are executed in sequence (line by line)</a:t>
            </a:r>
          </a:p>
          <a:p>
            <a:endParaRPr lang="en-US" dirty="0"/>
          </a:p>
          <a:p>
            <a:r>
              <a:rPr lang="en-US" dirty="0"/>
              <a:t>You can modify the sequence (called the </a:t>
            </a:r>
            <a:r>
              <a:rPr lang="en-US" b="1" i="1" dirty="0">
                <a:solidFill>
                  <a:srgbClr val="FF0000"/>
                </a:solidFill>
              </a:rPr>
              <a:t>flow of control</a:t>
            </a:r>
            <a:r>
              <a:rPr lang="en-US" dirty="0"/>
              <a:t>) by inserting </a:t>
            </a:r>
            <a:r>
              <a:rPr lang="en-US" b="1" i="1" dirty="0">
                <a:solidFill>
                  <a:srgbClr val="FF0000"/>
                </a:solidFill>
              </a:rPr>
              <a:t>conditional statements</a:t>
            </a:r>
          </a:p>
          <a:p>
            <a:endParaRPr lang="en-US" dirty="0"/>
          </a:p>
          <a:p>
            <a:r>
              <a:rPr lang="en-US" dirty="0"/>
              <a:t>Conditional statements determine which instruction (statement) should be executed next based on a </a:t>
            </a:r>
            <a:r>
              <a:rPr lang="en-US" b="1" i="1" dirty="0">
                <a:solidFill>
                  <a:srgbClr val="FF0000"/>
                </a:solidFill>
              </a:rPr>
              <a:t>logical (Boolean) expression</a:t>
            </a:r>
          </a:p>
        </p:txBody>
      </p:sp>
    </p:spTree>
    <p:extLst>
      <p:ext uri="{BB962C8B-B14F-4D97-AF65-F5344CB8AC3E}">
        <p14:creationId xmlns:p14="http://schemas.microsoft.com/office/powerpoint/2010/main" val="36237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JavaScript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programming language used for creating dynamic web documents</a:t>
            </a:r>
          </a:p>
          <a:p>
            <a:endParaRPr lang="en-US" dirty="0"/>
          </a:p>
          <a:p>
            <a:r>
              <a:rPr lang="en-US" dirty="0"/>
              <a:t>Allows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Accessing and modifying any elements within the HTML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Reacting to events that occur within the web page (e.g. mouse clicks, keyboard presses, etc.)</a:t>
            </a:r>
          </a:p>
          <a:p>
            <a:pPr lvl="1"/>
            <a:endParaRPr lang="en-US" dirty="0"/>
          </a:p>
          <a:p>
            <a:r>
              <a:rPr lang="en-US" dirty="0"/>
              <a:t>Main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Validate form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Game development (HTML5)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Updating parts of a page (AJAX)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Logical expressions evaluate to a </a:t>
            </a:r>
            <a:r>
              <a:rPr lang="en-US" b="1" i="1" dirty="0">
                <a:solidFill>
                  <a:srgbClr val="FF0000"/>
                </a:solidFill>
              </a:rPr>
              <a:t>Boolean value </a:t>
            </a:r>
            <a:r>
              <a:rPr lang="en-US" dirty="0"/>
              <a:t>(true or false)</a:t>
            </a:r>
          </a:p>
          <a:p>
            <a:endParaRPr lang="en-US" dirty="0"/>
          </a:p>
          <a:p>
            <a:r>
              <a:rPr lang="en-US" dirty="0"/>
              <a:t>3 kinds of logical expressions: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Primitive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Relational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Compound expressions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Primitive values </a:t>
            </a:r>
            <a:r>
              <a:rPr lang="en-US" dirty="0"/>
              <a:t>are strings or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string, it is </a:t>
            </a:r>
            <a:r>
              <a:rPr lang="en-US" b="1" dirty="0"/>
              <a:t>true</a:t>
            </a:r>
            <a:r>
              <a:rPr lang="en-US" dirty="0"/>
              <a:t> unless it is empty or "0"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number, it is </a:t>
            </a:r>
            <a:r>
              <a:rPr lang="en-US" b="1" dirty="0"/>
              <a:t>true</a:t>
            </a:r>
            <a:r>
              <a:rPr lang="en-US" dirty="0"/>
              <a:t> unless it is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Relational Expressions</a:t>
            </a:r>
            <a:r>
              <a:rPr lang="en-US" dirty="0"/>
              <a:t> are composed of operators that compare values and return a true or false Boolean value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six comparison operators: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== (equal)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!= (not equal)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  (less than)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  (greater than)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&lt;= (less than or equal to)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&gt;= (greater than or equal to)</a:t>
            </a:r>
          </a:p>
          <a:p>
            <a:endParaRPr lang="en-US" dirty="0"/>
          </a:p>
          <a:p>
            <a:r>
              <a:rPr lang="en-US" dirty="0"/>
              <a:t>Operands are coerced if necessary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a string and one is a number, it attempts to convert the string to a number 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Boolean and the other is not, the Boolean operand is coerced to a number (1 or 0)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JavaScript also has two unusual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===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!==</a:t>
            </a:r>
          </a:p>
          <a:p>
            <a:endParaRPr lang="en-US" dirty="0"/>
          </a:p>
          <a:p>
            <a:r>
              <a:rPr lang="en-US" dirty="0"/>
              <a:t>The semantics are the same as 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 and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!=,</a:t>
            </a:r>
            <a:r>
              <a:rPr lang="en-US" dirty="0"/>
              <a:t>except that no coercions are done (</a:t>
            </a:r>
            <a:r>
              <a:rPr lang="en-US" b="1" dirty="0"/>
              <a:t>operands must be identical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Note that comparisons of references to objects are not useful (addresses are compared, not values)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Compound Expressions</a:t>
            </a:r>
            <a:r>
              <a:rPr lang="en-US" dirty="0"/>
              <a:t> are composed of </a:t>
            </a:r>
            <a:r>
              <a:rPr lang="en-US" b="1" i="1" dirty="0">
                <a:solidFill>
                  <a:srgbClr val="FF0000"/>
                </a:solidFill>
              </a:rPr>
              <a:t>Boolean operators </a:t>
            </a:r>
            <a:r>
              <a:rPr lang="en-US" dirty="0"/>
              <a:t>that are a function of one or more truth values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operators: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&amp;&amp; (AND)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|| (OR)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!  (NOT)</a:t>
            </a:r>
          </a:p>
          <a:p>
            <a:endParaRPr lang="en-US" dirty="0"/>
          </a:p>
          <a:p>
            <a:r>
              <a:rPr lang="en-US" dirty="0"/>
              <a:t>The function of each operator can be expressed using a </a:t>
            </a:r>
            <a:r>
              <a:rPr lang="en-US" b="1" i="1" dirty="0">
                <a:solidFill>
                  <a:srgbClr val="FF0000"/>
                </a:solidFill>
              </a:rPr>
              <a:t>truth table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83603"/>
              </p:ext>
            </p:extLst>
          </p:nvPr>
        </p:nvGraphicFramePr>
        <p:xfrm>
          <a:off x="1524000" y="449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||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itchFamily="49" charset="0"/>
              </a:rPr>
              <a:t>Boolean expressions can be used as a condition for which statements will execute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statement selects one of two possible paths for code execution: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/>
          </a:p>
          <a:p>
            <a:r>
              <a:rPr lang="en-US" dirty="0"/>
              <a:t>Semantics: if condition is true, then execute the following statement(s); otherwise, execute statement(s) in the else clause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Clauses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either single statements or compound statements, delimited by </a:t>
            </a:r>
            <a:r>
              <a:rPr lang="en-US" b="1" dirty="0"/>
              <a:t>braces -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statement evaluates an expression and changes to the flow of control based on a matching case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 (expression) {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c1: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c2: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default: statement(s);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statements</a:t>
            </a:r>
            <a:r>
              <a:rPr lang="en-US" dirty="0"/>
              <a:t> can be either statement sequences or compound statements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control expression </a:t>
            </a:r>
            <a:r>
              <a:rPr lang="en-US" dirty="0"/>
              <a:t>can be a number, a string, or a Boolean</a:t>
            </a:r>
          </a:p>
          <a:p>
            <a:endParaRPr lang="en-US" dirty="0"/>
          </a:p>
          <a:p>
            <a:r>
              <a:rPr lang="en-US" dirty="0"/>
              <a:t> Different cases can have values of different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Switch and if statements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borders2.js</a:t>
            </a: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the code may be repeated using </a:t>
            </a:r>
            <a:r>
              <a:rPr lang="en-US" b="1" i="1" dirty="0">
                <a:solidFill>
                  <a:srgbClr val="FF0000"/>
                </a:solidFill>
              </a:rPr>
              <a:t>loop statements</a:t>
            </a:r>
          </a:p>
          <a:p>
            <a:endParaRPr lang="en-US" dirty="0"/>
          </a:p>
          <a:p>
            <a:r>
              <a:rPr lang="en-US" dirty="0"/>
              <a:t>The statements inside the loop will be executed until some condition is satisfied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 </a:t>
            </a:r>
            <a:br>
              <a:rPr lang="en-US" dirty="0"/>
            </a:br>
            <a:r>
              <a:rPr lang="en-US" dirty="0"/>
              <a:t>     statement(s)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(init; condition; increment)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 marL="285750" lvl="1"/>
            <a:r>
              <a:rPr lang="en-US" dirty="0" err="1"/>
              <a:t>init</a:t>
            </a:r>
            <a:r>
              <a:rPr lang="en-US" dirty="0"/>
              <a:t> can have declarations, but the scope of such variables is the whole script </a:t>
            </a:r>
          </a:p>
        </p:txBody>
      </p:sp>
    </p:spTree>
    <p:extLst>
      <p:ext uri="{BB962C8B-B14F-4D97-AF65-F5344CB8AC3E}">
        <p14:creationId xmlns:p14="http://schemas.microsoft.com/office/powerpoint/2010/main" val="41052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developed by Netscape, as </a:t>
            </a:r>
            <a:r>
              <a:rPr lang="en-US" b="1" dirty="0" err="1"/>
              <a:t>LiveScript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Became a joint venture of Netscape and Sun in 1995, renamed JavaScript</a:t>
            </a:r>
          </a:p>
          <a:p>
            <a:endParaRPr lang="en-US" dirty="0"/>
          </a:p>
          <a:p>
            <a:r>
              <a:rPr lang="en-US" dirty="0"/>
              <a:t>Now standardized by the European Computer Manufacturers Association as </a:t>
            </a:r>
            <a:r>
              <a:rPr lang="en-US" b="1" dirty="0"/>
              <a:t>ECMA-262</a:t>
            </a:r>
            <a:r>
              <a:rPr lang="en-US" dirty="0"/>
              <a:t> (also ISO 16262)</a:t>
            </a:r>
          </a:p>
          <a:p>
            <a:endParaRPr lang="en-US" dirty="0"/>
          </a:p>
          <a:p>
            <a:r>
              <a:rPr lang="en-US" dirty="0"/>
              <a:t>We’ll call collections of JavaScript code </a:t>
            </a:r>
            <a:r>
              <a:rPr lang="en-US" b="1" i="1" dirty="0">
                <a:solidFill>
                  <a:srgbClr val="FF0000"/>
                </a:solidFill>
              </a:rPr>
              <a:t>scripts</a:t>
            </a:r>
            <a:r>
              <a:rPr lang="en-US" dirty="0"/>
              <a:t>, not programs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3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Objects</a:t>
            </a:r>
          </a:p>
        </p:txBody>
      </p:sp>
    </p:spTree>
    <p:extLst>
      <p:ext uri="{BB962C8B-B14F-4D97-AF65-F5344CB8AC3E}">
        <p14:creationId xmlns:p14="http://schemas.microsoft.com/office/powerpoint/2010/main" val="2435012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Objects can be created with the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operator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most basic object is one that uses the </a:t>
            </a:r>
            <a:r>
              <a:rPr lang="en-US" sz="2200" dirty="0">
                <a:latin typeface="Courier New" pitchFamily="49" charset="0"/>
              </a:rPr>
              <a:t>Object</a:t>
            </a:r>
            <a:r>
              <a:rPr lang="en-US" sz="2200" dirty="0"/>
              <a:t> constructor: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myObject</a:t>
            </a:r>
            <a:r>
              <a:rPr lang="en-US" sz="2200" dirty="0">
                <a:latin typeface="Courier New" pitchFamily="49" charset="0"/>
              </a:rPr>
              <a:t> = new Object();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new object has </a:t>
            </a:r>
            <a:r>
              <a:rPr lang="en-US" sz="2200" u="sng" dirty="0"/>
              <a:t>no properties</a:t>
            </a:r>
            <a:r>
              <a:rPr lang="en-US" sz="2200" dirty="0"/>
              <a:t> - a blank object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dirty="0"/>
              <a:t>Properties can be added to an object, any time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myAirplane</a:t>
            </a:r>
            <a:r>
              <a:rPr lang="en-US" sz="2200" dirty="0">
                <a:latin typeface="Courier New" pitchFamily="49" charset="0"/>
              </a:rPr>
              <a:t> = new Object();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myAirplane.make</a:t>
            </a:r>
            <a:r>
              <a:rPr lang="en-US" sz="2200" dirty="0">
                <a:latin typeface="Courier New" pitchFamily="49" charset="0"/>
              </a:rPr>
              <a:t> = "Cessna";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myAirplane.model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Centurian</a:t>
            </a:r>
            <a:r>
              <a:rPr lang="en-US" sz="2200" dirty="0">
                <a:latin typeface="Courier New" pitchFamily="49" charset="0"/>
              </a:rPr>
              <a:t>";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4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method for creating objects is to enclose property list in curly brackets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my_car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{make: "Saturn", model: "Aura"};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84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 Creation and Modification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Objects can be </a:t>
            </a:r>
            <a:r>
              <a:rPr lang="en-US" dirty="0">
                <a:solidFill>
                  <a:srgbClr val="7030A0"/>
                </a:solidFill>
              </a:rPr>
              <a:t>nested</a:t>
            </a:r>
            <a:r>
              <a:rPr lang="en-US" dirty="0"/>
              <a:t>, so a property could be itself another object, created with </a:t>
            </a:r>
            <a:r>
              <a:rPr lang="en-US" sz="2800" dirty="0">
                <a:latin typeface="Courier New" pitchFamily="49" charset="0"/>
              </a:rPr>
              <a:t>new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cs typeface="Courier New" pitchFamily="49" charset="0"/>
              </a:rPr>
              <a:t>Can delete properties using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statement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Properties can be accessed by dot notation or in array notation: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property1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["model"];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myAirplane.model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 special type of a for (</a:t>
            </a:r>
            <a:r>
              <a:rPr lang="en-US" b="1" dirty="0" err="1"/>
              <a:t>foreach</a:t>
            </a:r>
            <a:r>
              <a:rPr lang="en-US" dirty="0"/>
              <a:t>) loop statement can be used to </a:t>
            </a:r>
            <a:r>
              <a:rPr lang="en-US" dirty="0">
                <a:solidFill>
                  <a:srgbClr val="7030A0"/>
                </a:solidFill>
              </a:rPr>
              <a:t>iterate across properties of an object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/>
              <a:t>identifier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 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/>
              <a:t>           statement or compound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for (</a:t>
            </a: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prop in 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[prop] + "&lt;</a:t>
            </a:r>
            <a:r>
              <a:rPr lang="en-US" sz="2000" dirty="0" err="1">
                <a:latin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</a:rPr>
              <a:t> /&gt;");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Arrays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objects that can be used to hold a set of elements</a:t>
            </a:r>
          </a:p>
          <a:p>
            <a:endParaRPr lang="en-US" dirty="0"/>
          </a:p>
          <a:p>
            <a:r>
              <a:rPr lang="en-US" dirty="0"/>
              <a:t>Array elements can be primitive values or references to other objects including other arrays</a:t>
            </a:r>
          </a:p>
          <a:p>
            <a:endParaRPr lang="en-US" dirty="0"/>
          </a:p>
          <a:p>
            <a:r>
              <a:rPr lang="en-US" dirty="0"/>
              <a:t>Length is dynamic -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/>
              <a:t> property stores the length</a:t>
            </a:r>
          </a:p>
          <a:p>
            <a:endParaRPr lang="en-US" dirty="0"/>
          </a:p>
          <a:p>
            <a:r>
              <a:rPr lang="en-US" dirty="0"/>
              <a:t>Array objects can be created in two ways: using the new operator or by assigning an array literal, e.g.: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Array(24, "bread", true);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myList2 = [24, "bread", true];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myList3 = new Array(24);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length of an array is the highest subscript to which an element has been assigned, plus 1</a:t>
            </a: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[122] = "bitsy"; // length is 123</a:t>
            </a:r>
          </a:p>
          <a:p>
            <a:endParaRPr lang="en-US" dirty="0"/>
          </a:p>
          <a:p>
            <a:r>
              <a:rPr lang="en-US" dirty="0"/>
              <a:t>Because the length property is writeable, you can set it to make the array any length you like, e.g.:</a:t>
            </a:r>
          </a:p>
          <a:p>
            <a:pPr marL="457200" lvl="1" indent="0">
              <a:buNone/>
            </a:pPr>
            <a:br>
              <a:rPr lang="en-US" sz="24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150;</a:t>
            </a:r>
          </a:p>
          <a:p>
            <a:endParaRPr lang="en-US" dirty="0"/>
          </a:p>
          <a:p>
            <a:r>
              <a:rPr lang="en-US" dirty="0"/>
              <a:t>Assigning a value to an element that does not exist creates that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listStr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list.join</a:t>
            </a:r>
            <a:r>
              <a:rPr lang="en-US" sz="2800" dirty="0">
                <a:latin typeface="Courier New" pitchFamily="49" charset="0"/>
              </a:rPr>
              <a:t>(", ");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reverse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sort</a:t>
            </a:r>
            <a:r>
              <a:rPr lang="en-US" sz="2800" dirty="0">
                <a:latin typeface="Courier New" pitchFamily="49" charset="0"/>
              </a:rPr>
              <a:t> 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names.sort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en-US" dirty="0"/>
          </a:p>
          <a:p>
            <a:pPr lvl="1"/>
            <a:r>
              <a:rPr lang="en-US" dirty="0"/>
              <a:t>Coerces elements to strings and puts them in  alphabetical order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concat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newList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list.concat</a:t>
            </a:r>
            <a:r>
              <a:rPr lang="en-US" sz="2800" dirty="0">
                <a:latin typeface="Courier New" pitchFamily="49" charset="0"/>
              </a:rPr>
              <a:t>(47, 26);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slice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listPart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(2, 5);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listPart2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2800" b="1" dirty="0" err="1">
                <a:latin typeface="Courier New" pitchFamily="49" charset="0"/>
              </a:rPr>
              <a:t>toString</a:t>
            </a:r>
            <a:endParaRPr lang="en-US" b="1" dirty="0"/>
          </a:p>
          <a:p>
            <a:pPr lvl="1"/>
            <a:r>
              <a:rPr lang="en-US" dirty="0"/>
              <a:t>Coerce elements to strings, if necessary, and  concatenate them together, separated by  commas (exactly like </a:t>
            </a:r>
            <a:r>
              <a:rPr lang="en-US" sz="2800" dirty="0">
                <a:latin typeface="Courier New" pitchFamily="49" charset="0"/>
              </a:rPr>
              <a:t>join(", ")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push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pop</a:t>
            </a:r>
          </a:p>
          <a:p>
            <a:pPr lvl="1"/>
            <a:r>
              <a:rPr lang="en-US" dirty="0"/>
              <a:t>add/remove element from end of the list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unshift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shift</a:t>
            </a:r>
          </a:p>
          <a:p>
            <a:pPr lvl="1"/>
            <a:r>
              <a:rPr lang="en-US" dirty="0"/>
              <a:t>add/remove element from the beginning of the 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Syntactic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JavaScript scripts can be </a:t>
            </a:r>
            <a:r>
              <a:rPr lang="en-US" dirty="0">
                <a:solidFill>
                  <a:srgbClr val="7030A0"/>
                </a:solidFill>
              </a:rPr>
              <a:t>embedded in HTML </a:t>
            </a:r>
            <a:r>
              <a:rPr lang="en-US" dirty="0"/>
              <a:t>documents</a:t>
            </a:r>
          </a:p>
          <a:p>
            <a:pPr marL="457200" lvl="1" indent="0">
              <a:buNone/>
            </a:pPr>
            <a:r>
              <a:rPr lang="en-US" dirty="0"/>
              <a:t>Either </a:t>
            </a:r>
            <a:r>
              <a:rPr lang="en-US" dirty="0">
                <a:solidFill>
                  <a:srgbClr val="00B050"/>
                </a:solidFill>
              </a:rPr>
              <a:t>directly</a:t>
            </a:r>
            <a:r>
              <a:rPr lang="en-US" dirty="0"/>
              <a:t>, as in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&lt;script type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"text/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dirty="0"/>
              <a:t>                         -- JavaScript script –</a:t>
            </a: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dirty="0"/>
              <a:t>Or </a:t>
            </a:r>
            <a:r>
              <a:rPr lang="en-US" dirty="0">
                <a:solidFill>
                  <a:srgbClr val="00B050"/>
                </a:solidFill>
              </a:rPr>
              <a:t>indirectly</a:t>
            </a:r>
            <a:r>
              <a:rPr lang="en-US" dirty="0"/>
              <a:t>, as a file specified in the 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dirty="0"/>
              <a:t>  attribute of </a:t>
            </a:r>
            <a:r>
              <a:rPr lang="en-US" sz="2400" dirty="0">
                <a:latin typeface="Courier New" pitchFamily="49" charset="0"/>
              </a:rPr>
              <a:t>&lt;script&gt;</a:t>
            </a:r>
            <a:r>
              <a:rPr lang="en-US" dirty="0"/>
              <a:t>, as in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	 &lt;script type = "t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myScript.js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 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Array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insert_names.js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nested_arrays.js</a:t>
            </a: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Sections of code that perform a similar task can be grouped together as a </a:t>
            </a:r>
            <a:r>
              <a:rPr lang="en-US" sz="4200" b="1" i="1" dirty="0">
                <a:solidFill>
                  <a:srgbClr val="FF0000"/>
                </a:solidFill>
              </a:rPr>
              <a:t>function</a:t>
            </a:r>
          </a:p>
          <a:p>
            <a:endParaRPr lang="en-US" sz="4200" dirty="0"/>
          </a:p>
          <a:p>
            <a:r>
              <a:rPr lang="en-US" sz="4200" dirty="0"/>
              <a:t>Functions take parameters as </a:t>
            </a:r>
            <a:r>
              <a:rPr lang="en-US" sz="4200" b="1" dirty="0">
                <a:solidFill>
                  <a:srgbClr val="7030A0"/>
                </a:solidFill>
              </a:rPr>
              <a:t>input</a:t>
            </a:r>
            <a:r>
              <a:rPr lang="en-US" sz="4200" dirty="0"/>
              <a:t>, execute statements in the function </a:t>
            </a:r>
            <a:r>
              <a:rPr lang="en-US" sz="4200" b="1" dirty="0">
                <a:solidFill>
                  <a:srgbClr val="7030A0"/>
                </a:solidFill>
              </a:rPr>
              <a:t>body</a:t>
            </a:r>
            <a:r>
              <a:rPr lang="en-US" sz="4200" dirty="0"/>
              <a:t>, and return an </a:t>
            </a:r>
            <a:r>
              <a:rPr lang="en-US" sz="4200" b="1" dirty="0">
                <a:solidFill>
                  <a:srgbClr val="7030A0"/>
                </a:solidFill>
              </a:rPr>
              <a:t>output</a:t>
            </a:r>
            <a:r>
              <a:rPr lang="en-US" sz="4200" dirty="0"/>
              <a:t> value</a:t>
            </a:r>
          </a:p>
          <a:p>
            <a:endParaRPr lang="en-US" sz="4200" dirty="0"/>
          </a:p>
          <a:p>
            <a:r>
              <a:rPr lang="en-US" sz="4200" dirty="0"/>
              <a:t>Syntax:</a:t>
            </a:r>
            <a:br>
              <a:rPr lang="en-US" sz="4000" dirty="0"/>
            </a:br>
            <a:r>
              <a:rPr lang="en-US" sz="3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600" dirty="0">
                <a:latin typeface="Courier New" pitchFamily="49" charset="0"/>
              </a:rPr>
              <a:t>unction</a:t>
            </a:r>
            <a:r>
              <a:rPr lang="en-US" sz="3600" dirty="0"/>
              <a:t> </a:t>
            </a:r>
            <a:r>
              <a:rPr lang="en-US" sz="3600" dirty="0" err="1"/>
              <a:t>function_name</a:t>
            </a:r>
            <a:r>
              <a:rPr lang="en-US" sz="3600" dirty="0">
                <a:latin typeface="Courier New" pitchFamily="49" charset="0"/>
              </a:rPr>
              <a:t>(</a:t>
            </a:r>
            <a:r>
              <a:rPr lang="en-US" sz="3600" dirty="0"/>
              <a:t>[</a:t>
            </a:r>
            <a:r>
              <a:rPr lang="en-US" sz="3600" dirty="0" err="1"/>
              <a:t>formal_parameters</a:t>
            </a:r>
            <a:r>
              <a:rPr lang="en-US" sz="3600" dirty="0"/>
              <a:t>]</a:t>
            </a:r>
            <a:r>
              <a:rPr lang="en-US" sz="3600" dirty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    -- body –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4200" dirty="0"/>
              <a:t>Return value is the parameter of a </a:t>
            </a:r>
            <a:r>
              <a:rPr lang="en-US" sz="4200" dirty="0">
                <a:latin typeface="Courier New" pitchFamily="49" charset="0"/>
              </a:rPr>
              <a:t>return </a:t>
            </a:r>
            <a:r>
              <a:rPr lang="en-US" sz="4200" dirty="0"/>
              <a:t>statement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there is no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, or if the end of the function is reached,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 has no parameter,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endParaRPr lang="en-US" sz="3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Functions are objects</a:t>
            </a:r>
            <a:r>
              <a:rPr lang="en-US" sz="2800" dirty="0"/>
              <a:t>, so variables that reference them can be treated as other object references</a:t>
            </a:r>
          </a:p>
          <a:p>
            <a:endParaRPr lang="en-US" sz="2800" dirty="0"/>
          </a:p>
          <a:p>
            <a:r>
              <a:rPr lang="en-US" sz="2800" dirty="0"/>
              <a:t>e.g.: if </a:t>
            </a:r>
            <a:r>
              <a:rPr lang="en-US" sz="2800" dirty="0">
                <a:latin typeface="Courier New" pitchFamily="49" charset="0"/>
              </a:rPr>
              <a:t>fun</a:t>
            </a:r>
            <a:r>
              <a:rPr lang="en-US" sz="2800" dirty="0"/>
              <a:t> is the name of a function, we can assign it to a different variable and invoke the function using it:</a:t>
            </a:r>
          </a:p>
          <a:p>
            <a:br>
              <a:rPr lang="en-US" sz="2800" dirty="0"/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 = fun;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…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();  /* A call to fun */</a:t>
            </a:r>
          </a:p>
          <a:p>
            <a:endParaRPr lang="en-US" sz="2800" dirty="0">
              <a:latin typeface="Courier New" pitchFamily="49" charset="0"/>
            </a:endParaRPr>
          </a:p>
          <a:p>
            <a:r>
              <a:rPr lang="en-US" sz="2800" dirty="0"/>
              <a:t>We place all </a:t>
            </a:r>
            <a:r>
              <a:rPr lang="en-US" sz="2800" b="1" dirty="0"/>
              <a:t>function definitions </a:t>
            </a:r>
            <a:r>
              <a:rPr lang="en-US" sz="2800" dirty="0"/>
              <a:t>in the </a:t>
            </a:r>
            <a:r>
              <a:rPr lang="en-US" sz="2800" dirty="0">
                <a:solidFill>
                  <a:srgbClr val="7030A0"/>
                </a:solidFill>
              </a:rPr>
              <a:t>head</a:t>
            </a:r>
            <a:r>
              <a:rPr lang="en-US" sz="2800" dirty="0"/>
              <a:t> of the HTML document (calls are usually in document body)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6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Scope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set of variables, objects, or functions that are accessible</a:t>
            </a:r>
          </a:p>
          <a:p>
            <a:endParaRPr lang="en-US" dirty="0"/>
          </a:p>
          <a:p>
            <a:r>
              <a:rPr lang="en-US" dirty="0"/>
              <a:t>All variables that are either implicitly declared or explicitly declared outside functions have </a:t>
            </a:r>
            <a:r>
              <a:rPr lang="en-US" b="1" dirty="0">
                <a:solidFill>
                  <a:srgbClr val="7030A0"/>
                </a:solidFill>
              </a:rPr>
              <a:t>global scope </a:t>
            </a:r>
            <a:r>
              <a:rPr lang="en-US" dirty="0"/>
              <a:t>(i.e. can be accessed anywhere)</a:t>
            </a:r>
          </a:p>
          <a:p>
            <a:endParaRPr lang="en-US" dirty="0"/>
          </a:p>
          <a:p>
            <a:r>
              <a:rPr lang="en-US" dirty="0"/>
              <a:t>Variables explicitly declared in a function have </a:t>
            </a:r>
            <a:r>
              <a:rPr lang="en-US" b="1" dirty="0">
                <a:solidFill>
                  <a:srgbClr val="7030A0"/>
                </a:solidFill>
              </a:rPr>
              <a:t>local scope </a:t>
            </a:r>
            <a:r>
              <a:rPr lang="en-US" dirty="0"/>
              <a:t>(i.e. can be accessed only within that function)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parameters in JavaScript are passed by value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Pass by value </a:t>
            </a:r>
            <a:r>
              <a:rPr lang="en-US" dirty="0"/>
              <a:t>means that actual parameters (ones specified in the function call) are copied into the formal parameters (ones specified in the function definition)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pass by value, any changes to the variables inside the function will have no effect outside of the function</a:t>
            </a:r>
          </a:p>
          <a:p>
            <a:endParaRPr lang="en-US" dirty="0"/>
          </a:p>
          <a:p>
            <a:r>
              <a:rPr lang="en-US" dirty="0"/>
              <a:t>However, when a reference variable is passed, the semantics are </a:t>
            </a:r>
            <a:r>
              <a:rPr lang="en-US" b="1" i="1" dirty="0">
                <a:solidFill>
                  <a:srgbClr val="FF0000"/>
                </a:solidFill>
              </a:rPr>
              <a:t>pass-by-reference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Pass-by-reference semantics means that changing an object’s property will affect the object outside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23407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if you wanted the </a:t>
            </a:r>
            <a:r>
              <a:rPr lang="en-US" dirty="0">
                <a:solidFill>
                  <a:srgbClr val="7030A0"/>
                </a:solidFill>
              </a:rPr>
              <a:t>function to change a value passed in </a:t>
            </a:r>
            <a:r>
              <a:rPr lang="en-US" dirty="0"/>
              <a:t>(have pass-by-reference semantics)?</a:t>
            </a:r>
          </a:p>
          <a:p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One (dirty) way is to </a:t>
            </a:r>
            <a:r>
              <a:rPr lang="en-US" dirty="0">
                <a:solidFill>
                  <a:srgbClr val="00B050"/>
                </a:solidFill>
              </a:rPr>
              <a:t>put the value in an array and send the array’s name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function by10(a) {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	a[0] *= 10;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 = new Array(1);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 = x;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by10(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A few comments about parameter passing:</a:t>
            </a:r>
          </a:p>
          <a:p>
            <a:endParaRPr lang="en-US" dirty="0"/>
          </a:p>
          <a:p>
            <a:r>
              <a:rPr lang="en-US" dirty="0"/>
              <a:t>There is </a:t>
            </a:r>
            <a:r>
              <a:rPr lang="en-US" b="1" dirty="0"/>
              <a:t>no type checking of parameters</a:t>
            </a:r>
            <a:r>
              <a:rPr lang="en-US" dirty="0"/>
              <a:t>, nor is the number of parameters checked </a:t>
            </a:r>
          </a:p>
          <a:p>
            <a:pPr lvl="1"/>
            <a:r>
              <a:rPr lang="en-US" dirty="0"/>
              <a:t>excess actual parameters are ignored</a:t>
            </a:r>
          </a:p>
          <a:p>
            <a:pPr lvl="1"/>
            <a:r>
              <a:rPr lang="en-US" dirty="0"/>
              <a:t>excess formal parameters are set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are sent through a property array,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dirty="0"/>
              <a:t>, which has the length property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20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Function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params.js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medians.js</a:t>
            </a:r>
          </a:p>
        </p:txBody>
      </p:sp>
    </p:spTree>
    <p:extLst>
      <p:ext uri="{BB962C8B-B14F-4D97-AF65-F5344CB8AC3E}">
        <p14:creationId xmlns:p14="http://schemas.microsoft.com/office/powerpoint/2010/main" val="2410896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Scripts are a sequence of </a:t>
            </a:r>
            <a:r>
              <a:rPr lang="en-US" b="1" i="1" dirty="0">
                <a:solidFill>
                  <a:srgbClr val="FF0000"/>
                </a:solidFill>
              </a:rPr>
              <a:t>statements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consist of identifiers.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words used in the script (e.g. names of variables, functions, etc.)</a:t>
            </a:r>
          </a:p>
          <a:p>
            <a:endParaRPr lang="en-US" dirty="0"/>
          </a:p>
          <a:p>
            <a:r>
              <a:rPr lang="en-US" dirty="0"/>
              <a:t>Each statement is an instruction (set) for the </a:t>
            </a:r>
            <a:r>
              <a:rPr lang="en-US" b="1" i="1" dirty="0">
                <a:solidFill>
                  <a:srgbClr val="FF0000"/>
                </a:solidFill>
              </a:rPr>
              <a:t>interpreter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JavaScript, the browsers usually contain the interpreter (aka </a:t>
            </a:r>
            <a:r>
              <a:rPr lang="en-US" b="1" i="1" dirty="0">
                <a:solidFill>
                  <a:srgbClr val="FF0000"/>
                </a:solidFill>
              </a:rPr>
              <a:t>JavaScript engine</a:t>
            </a:r>
            <a:r>
              <a:rPr lang="en-US" dirty="0"/>
              <a:t>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0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Constructors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special functions used to initialize objects, but actually create the properties</a:t>
            </a:r>
          </a:p>
          <a:p>
            <a:endParaRPr lang="en-US" dirty="0"/>
          </a:p>
          <a:p>
            <a:r>
              <a:rPr lang="en-US" dirty="0"/>
              <a:t>They take on the name of the object to be created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>
                <a:latin typeface="Courier New" pitchFamily="49" charset="0"/>
              </a:rPr>
              <a:t>function plane(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newYear</a:t>
            </a:r>
            <a:r>
              <a:rPr lang="en-US" dirty="0">
                <a:latin typeface="Courier New" pitchFamily="49" charset="0"/>
              </a:rPr>
              <a:t>){   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newYear</a:t>
            </a: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 err="1">
                <a:latin typeface="Courier New" pitchFamily="49" charset="0"/>
              </a:rPr>
              <a:t>myPlane</a:t>
            </a:r>
            <a:r>
              <a:rPr lang="en-US" dirty="0">
                <a:latin typeface="Courier New" pitchFamily="49" charset="0"/>
              </a:rPr>
              <a:t> = new plane(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Cessna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Centurian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1970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can </a:t>
            </a:r>
            <a:r>
              <a:rPr lang="en-US"/>
              <a:t>also add function </a:t>
            </a:r>
            <a:r>
              <a:rPr lang="en-US" dirty="0"/>
              <a:t>properties:</a:t>
            </a:r>
          </a:p>
          <a:p>
            <a:endParaRPr lang="en-US" dirty="0"/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() {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To include in object add the following to the constructor: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latin typeface="Courier New" pitchFamily="49" charset="0"/>
              </a:rPr>
              <a:t>this.display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use of JavaScript is to </a:t>
            </a:r>
            <a:r>
              <a:rPr lang="en-US" dirty="0">
                <a:solidFill>
                  <a:srgbClr val="00B050"/>
                </a:solidFill>
              </a:rPr>
              <a:t>validate whether form input has the right format</a:t>
            </a:r>
          </a:p>
          <a:p>
            <a:endParaRPr lang="en-US" dirty="0"/>
          </a:p>
          <a:p>
            <a:r>
              <a:rPr lang="en-US" dirty="0"/>
              <a:t>Validation can be done by </a:t>
            </a:r>
            <a:r>
              <a:rPr lang="en-US" b="1" i="1" dirty="0">
                <a:solidFill>
                  <a:srgbClr val="FF0000"/>
                </a:solidFill>
              </a:rPr>
              <a:t>pattern matching</a:t>
            </a:r>
            <a:r>
              <a:rPr lang="en-US" dirty="0"/>
              <a:t>, which involves looking for a specific sequence of characters in a String</a:t>
            </a:r>
          </a:p>
          <a:p>
            <a:endParaRPr lang="en-US" dirty="0"/>
          </a:p>
          <a:p>
            <a:r>
              <a:rPr lang="en-US" dirty="0"/>
              <a:t>JavaScript provides two ways to do pattern matching: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RegExp</a:t>
            </a:r>
            <a:r>
              <a:rPr lang="en-US" dirty="0"/>
              <a:t>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methods on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Patterns can be specified using </a:t>
            </a:r>
            <a:r>
              <a:rPr lang="en-US" b="1" i="1" dirty="0">
                <a:solidFill>
                  <a:srgbClr val="FF0000"/>
                </a:solidFill>
              </a:rPr>
              <a:t>regular expressions </a:t>
            </a:r>
            <a:r>
              <a:rPr lang="en-US" dirty="0"/>
              <a:t>that are a sequence of special characters which denote a pattern</a:t>
            </a:r>
          </a:p>
          <a:p>
            <a:endParaRPr lang="en-US" dirty="0"/>
          </a:p>
          <a:p>
            <a:r>
              <a:rPr lang="en-US" dirty="0"/>
              <a:t>There are two categories of characters in patterns: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normal characters (match themselves)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metacharacters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(can have special meanings in patterns):</a:t>
            </a:r>
            <a:br>
              <a:rPr lang="en-US" dirty="0"/>
            </a:br>
            <a:r>
              <a:rPr lang="en-US" dirty="0"/>
              <a:t>  </a:t>
            </a:r>
            <a:r>
              <a:rPr lang="en-US" sz="3000" dirty="0">
                <a:latin typeface="Courier New" pitchFamily="49" charset="0"/>
              </a:rPr>
              <a:t>\ | ( ) [ ] { } ^ $ * + ? .</a:t>
            </a:r>
          </a:p>
          <a:p>
            <a:pPr indent="-285750"/>
            <a:r>
              <a:rPr lang="en-US" dirty="0"/>
              <a:t> </a:t>
            </a:r>
          </a:p>
          <a:p>
            <a:r>
              <a:rPr lang="en-US" dirty="0"/>
              <a:t>Patterns are delimited with forward slashes /    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Examples: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\d\d-\d\d-\d\d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 date, e.g. 08-20-14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Lewis.*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anything that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85750"/>
            <a:endParaRPr lang="en-US" dirty="0"/>
          </a:p>
          <a:p>
            <a:pPr indent="-285750"/>
            <a:r>
              <a:rPr lang="en-US" b="1" dirty="0">
                <a:solidFill>
                  <a:srgbClr val="7030A0"/>
                </a:solidFill>
              </a:rPr>
              <a:t>Period</a:t>
            </a:r>
            <a:r>
              <a:rPr lang="en-US" dirty="0"/>
              <a:t> is a special </a:t>
            </a:r>
            <a:r>
              <a:rPr lang="en-US" dirty="0" err="1"/>
              <a:t>metacharacter</a:t>
            </a:r>
            <a:r>
              <a:rPr lang="en-US" dirty="0"/>
              <a:t> – it matches any character except newline,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/…/ </a:t>
            </a:r>
            <a:r>
              <a:rPr lang="en-US" dirty="0"/>
              <a:t>     - matches any three characters except newlines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A </a:t>
            </a:r>
            <a:r>
              <a:rPr lang="en-US" dirty="0" err="1"/>
              <a:t>metacharacter</a:t>
            </a:r>
            <a:r>
              <a:rPr lang="en-US" dirty="0"/>
              <a:t> is treated as a normal character if it is </a:t>
            </a:r>
            <a:r>
              <a:rPr lang="en-US" dirty="0" err="1"/>
              <a:t>backslashed</a:t>
            </a:r>
            <a:r>
              <a:rPr lang="en-US" dirty="0"/>
              <a:t>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/\./ </a:t>
            </a:r>
            <a:r>
              <a:rPr lang="en-US" dirty="0"/>
              <a:t>  - matches a period</a:t>
            </a:r>
          </a:p>
          <a:p>
            <a:pPr indent="-28575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Brackets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used to define a set of characters, any one of which matches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abcd</a:t>
            </a:r>
            <a:r>
              <a:rPr lang="en-US" sz="2800" dirty="0">
                <a:latin typeface="Courier New" pitchFamily="49" charset="0"/>
              </a:rPr>
              <a:t>]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Dashes</a:t>
            </a:r>
            <a:r>
              <a:rPr lang="en-US" dirty="0"/>
              <a:t> can be used to specify spans of characters in a class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[a-z]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caret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 the left end of a class definition means the opposite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[^0-9]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character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937063"/>
              </p:ext>
            </p:extLst>
          </p:nvPr>
        </p:nvGraphicFramePr>
        <p:xfrm>
          <a:off x="685800" y="1524000"/>
          <a:ext cx="7772400" cy="2944368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50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Name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Equivalent Pattern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Matches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[A-Za-z_0-9]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[^A-Za-z_0-9] 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whitespace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whitespace character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4485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classes – Quantifiers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65199"/>
              </p:ext>
            </p:extLst>
          </p:nvPr>
        </p:nvGraphicFramePr>
        <p:xfrm>
          <a:off x="685800" y="1676400"/>
          <a:ext cx="7772400" cy="24536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Quantifier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Meaning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exactly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 {m,}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at least m repetitions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{m, 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at least m but not more than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993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quantifiers (just abbreviations for the most commonly used quantifiers):</a:t>
            </a:r>
          </a:p>
          <a:p>
            <a:endParaRPr lang="en-US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2400" dirty="0"/>
              <a:t> means zero or more repetitions </a:t>
            </a:r>
          </a:p>
          <a:p>
            <a:pPr marL="6350" lvl="2" indent="0">
              <a:buNone/>
            </a:pPr>
            <a:r>
              <a:rPr lang="en-US" sz="2400" dirty="0"/>
              <a:t>Ex: </a:t>
            </a:r>
            <a:r>
              <a:rPr lang="en-US" sz="2400" dirty="0">
                <a:latin typeface="Courier New" pitchFamily="49" charset="0"/>
              </a:rPr>
              <a:t>\d*</a:t>
            </a:r>
            <a:r>
              <a:rPr lang="en-US" sz="2400" dirty="0"/>
              <a:t> means zero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en-US" sz="2400" dirty="0"/>
              <a:t> means one or more repetitions 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\d+</a:t>
            </a:r>
            <a:r>
              <a:rPr lang="en-US" sz="2400" dirty="0"/>
              <a:t> means one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?</a:t>
            </a:r>
            <a:r>
              <a:rPr lang="en-US" sz="2400" dirty="0"/>
              <a:t> Means zero or one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\d?</a:t>
            </a:r>
            <a:r>
              <a:rPr lang="en-US" sz="2400" dirty="0"/>
              <a:t> means zero or one digit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Identifier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Begin with a letter or underscore, followed by any number of letters, underscores,  and digits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25 </a:t>
            </a:r>
            <a:r>
              <a:rPr lang="en-US" b="1" i="1" dirty="0">
                <a:solidFill>
                  <a:srgbClr val="FF0000"/>
                </a:solidFill>
              </a:rPr>
              <a:t>reserved words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plus future reserved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cannot be used by the programmer for variable names, function names, etc.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 that is ignored by the interpreter.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Two kinds: // and /* … */ </a:t>
            </a:r>
          </a:p>
        </p:txBody>
      </p:sp>
    </p:spTree>
    <p:extLst>
      <p:ext uri="{BB962C8B-B14F-4D97-AF65-F5344CB8AC3E}">
        <p14:creationId xmlns:p14="http://schemas.microsoft.com/office/powerpoint/2010/main" val="923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anchor operators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^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</a:t>
            </a:r>
            <a:r>
              <a:rPr lang="en-US" dirty="0"/>
              <a:t>) are used to match positions, at the beginning or end</a:t>
            </a:r>
          </a:p>
          <a:p>
            <a:endParaRPr lang="en-US" dirty="0"/>
          </a:p>
          <a:p>
            <a:r>
              <a:rPr lang="en-US" dirty="0"/>
              <a:t>The pattern can be forced to match only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beginning with </a:t>
            </a:r>
            <a:r>
              <a:rPr lang="en-US" sz="2400" dirty="0">
                <a:latin typeface="Courier New" pitchFamily="49" charset="0"/>
              </a:rPr>
              <a:t>^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end with </a:t>
            </a:r>
            <a:r>
              <a:rPr lang="en-US" sz="2400" dirty="0">
                <a:latin typeface="Courier New" pitchFamily="49" charset="0"/>
              </a:rPr>
              <a:t>$</a:t>
            </a:r>
          </a:p>
          <a:p>
            <a:pPr lvl="1"/>
            <a:endParaRPr lang="en-US" sz="2400" dirty="0"/>
          </a:p>
          <a:p>
            <a:r>
              <a:rPr lang="en-US" dirty="0"/>
              <a:t>Examples:</a:t>
            </a:r>
          </a:p>
          <a:p>
            <a:r>
              <a:rPr lang="en-US" dirty="0">
                <a:latin typeface="Courier New" pitchFamily="49" charset="0"/>
              </a:rPr>
              <a:t>/^Lee/</a:t>
            </a:r>
            <a:r>
              <a:rPr lang="en-US" dirty="0"/>
              <a:t> matches </a:t>
            </a:r>
            <a:r>
              <a:rPr lang="en-US" dirty="0">
                <a:latin typeface="Courier New" pitchFamily="49" charset="0"/>
              </a:rPr>
              <a:t>"Lee Ann"</a:t>
            </a:r>
            <a:r>
              <a:rPr lang="en-US" dirty="0"/>
              <a:t> but not </a:t>
            </a:r>
            <a:r>
              <a:rPr lang="en-US" dirty="0">
                <a:latin typeface="Courier New" pitchFamily="49" charset="0"/>
              </a:rPr>
              <a:t>"Mary Lee Ann"</a:t>
            </a:r>
          </a:p>
          <a:p>
            <a:r>
              <a:rPr lang="en-US" dirty="0">
                <a:latin typeface="Courier New" pitchFamily="49" charset="0"/>
              </a:rPr>
              <a:t>/Lee Ann$/ </a:t>
            </a:r>
            <a:r>
              <a:rPr lang="en-US" dirty="0"/>
              <a:t>matches </a:t>
            </a:r>
            <a:r>
              <a:rPr lang="en-US" dirty="0">
                <a:latin typeface="Courier New" pitchFamily="49" charset="0"/>
              </a:rPr>
              <a:t>"Mary Lee Ann"</a:t>
            </a:r>
            <a:r>
              <a:rPr lang="en-US" dirty="0"/>
              <a:t>, but not 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Courier New" pitchFamily="49" charset="0"/>
              </a:rPr>
              <a:t>"Mary Lee Ann is nice"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Grouping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Place parenthesis around </a:t>
            </a:r>
            <a:r>
              <a:rPr lang="en-US" dirty="0">
                <a:solidFill>
                  <a:srgbClr val="7030A0"/>
                </a:solidFill>
              </a:rPr>
              <a:t>multiple tokens </a:t>
            </a:r>
            <a:r>
              <a:rPr lang="en-US" dirty="0"/>
              <a:t>to group them together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then apply a quantifier to the group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</a:p>
          <a:p>
            <a:pPr lvl="0"/>
            <a:r>
              <a:rPr lang="en-US" dirty="0">
                <a:latin typeface="Courier New" pitchFamily="49" charset="0"/>
              </a:rPr>
              <a:t>/(cat)+/ </a:t>
            </a:r>
            <a:r>
              <a:rPr lang="en-US" dirty="0"/>
              <a:t>- matches one of more of </a:t>
            </a:r>
            <a:r>
              <a:rPr lang="en-US" dirty="0">
                <a:latin typeface="Courier New" pitchFamily="49" charset="0"/>
              </a:rPr>
              <a:t>"cat"</a:t>
            </a:r>
          </a:p>
        </p:txBody>
      </p:sp>
    </p:spTree>
    <p:extLst>
      <p:ext uri="{BB962C8B-B14F-4D97-AF65-F5344CB8AC3E}">
        <p14:creationId xmlns:p14="http://schemas.microsoft.com/office/powerpoint/2010/main" val="30222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Alternation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Alternation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regular expression equivalent of "or"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/>
              <a:t> symbol is used for alternation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/^(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cat|dog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)$/</a:t>
            </a:r>
            <a:br>
              <a:rPr lang="en-US" dirty="0"/>
            </a:br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modifier </a:t>
            </a:r>
            <a:r>
              <a:rPr lang="en-US" dirty="0"/>
              <a:t>tells the matcher to ignore the case of letters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Example:</a:t>
            </a:r>
          </a:p>
          <a:p>
            <a:pPr indent="-285750"/>
            <a:r>
              <a:rPr lang="en-US" sz="2800" dirty="0">
                <a:latin typeface="Courier New" pitchFamily="49" charset="0"/>
              </a:rPr>
              <a:t>/oak/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dirty="0"/>
              <a:t>  matches </a:t>
            </a:r>
            <a:r>
              <a:rPr lang="en-US" sz="2800" dirty="0">
                <a:latin typeface="Courier New" pitchFamily="49" charset="0"/>
              </a:rPr>
              <a:t>"OAK"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"Oak"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simplest way to search for patterns is to use the </a:t>
            </a:r>
            <a:r>
              <a:rPr lang="en-US" b="1" dirty="0">
                <a:solidFill>
                  <a:srgbClr val="7030A0"/>
                </a:solidFill>
              </a:rPr>
              <a:t>search method</a:t>
            </a:r>
            <a:r>
              <a:rPr lang="en-US" dirty="0"/>
              <a:t> of String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search(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the position </a:t>
            </a:r>
            <a:r>
              <a:rPr lang="en-US" dirty="0"/>
              <a:t>in the object string of the pattern (position is relative to zero)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if it fails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</a:t>
            </a:r>
            <a:r>
              <a:rPr lang="en-US" sz="2400" dirty="0" err="1">
                <a:latin typeface="Courier New" pitchFamily="49" charset="0"/>
              </a:rPr>
              <a:t>Gluckenheimer</a:t>
            </a:r>
            <a:r>
              <a:rPr lang="en-US" sz="2400" dirty="0">
                <a:latin typeface="Courier New" pitchFamily="49" charset="0"/>
              </a:rPr>
              <a:t>";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position = </a:t>
            </a:r>
            <a:r>
              <a:rPr lang="en-US" sz="2400" dirty="0" err="1">
                <a:latin typeface="Courier New" pitchFamily="49" charset="0"/>
              </a:rPr>
              <a:t>str.search</a:t>
            </a:r>
            <a:r>
              <a:rPr lang="en-US" sz="2400" dirty="0">
                <a:latin typeface="Courier New" pitchFamily="49" charset="0"/>
              </a:rPr>
              <a:t>(/n/); 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/* position is now 6 */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400" dirty="0"/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replace method </a:t>
            </a:r>
            <a:r>
              <a:rPr lang="en-US" sz="2400" dirty="0"/>
              <a:t>finds a substring that matches the pattern and replaces it with the string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Syntax:</a:t>
            </a:r>
          </a:p>
          <a:p>
            <a:pPr algn="ctr"/>
            <a:r>
              <a:rPr lang="en-US" dirty="0">
                <a:latin typeface="Courier New" pitchFamily="49" charset="0"/>
              </a:rPr>
              <a:t>replace(</a:t>
            </a:r>
            <a:r>
              <a:rPr lang="en-US" dirty="0"/>
              <a:t>pattern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g</a:t>
            </a:r>
            <a:r>
              <a:rPr lang="en-US" dirty="0"/>
              <a:t> modifier can be used – done for every match in the string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"Some rabbits are rabid";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str.replace</a:t>
            </a:r>
            <a:r>
              <a:rPr lang="en-US" sz="2400" dirty="0">
                <a:latin typeface="Courier New" pitchFamily="49" charset="0"/>
              </a:rPr>
              <a:t>(/</a:t>
            </a:r>
            <a:r>
              <a:rPr lang="en-US" sz="2400" dirty="0" err="1">
                <a:latin typeface="Courier New" pitchFamily="49" charset="0"/>
              </a:rPr>
              <a:t>rab</a:t>
            </a:r>
            <a:r>
              <a:rPr lang="en-US" sz="2400" dirty="0">
                <a:latin typeface="Courier New" pitchFamily="49" charset="0"/>
              </a:rPr>
              <a:t>/g, "</a:t>
            </a:r>
            <a:r>
              <a:rPr lang="en-US" sz="2400" dirty="0" err="1">
                <a:latin typeface="Courier New" pitchFamily="49" charset="0"/>
              </a:rPr>
              <a:t>tim</a:t>
            </a:r>
            <a:r>
              <a:rPr lang="en-US" sz="2400" dirty="0">
                <a:latin typeface="Courier New" pitchFamily="49" charset="0"/>
              </a:rPr>
              <a:t>");</a:t>
            </a: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/>
              <a:t> is now </a:t>
            </a:r>
            <a:r>
              <a:rPr lang="en-US" sz="2400" dirty="0">
                <a:latin typeface="Courier New" pitchFamily="49" charset="0"/>
              </a:rPr>
              <a:t>"Some </a:t>
            </a:r>
            <a:r>
              <a:rPr lang="en-US" sz="2400" dirty="0" err="1">
                <a:latin typeface="Courier New" pitchFamily="49" charset="0"/>
              </a:rPr>
              <a:t>timbits</a:t>
            </a:r>
            <a:r>
              <a:rPr lang="en-US" sz="2400" dirty="0">
                <a:latin typeface="Courier New" pitchFamily="49" charset="0"/>
              </a:rPr>
              <a:t> are timid"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match method </a:t>
            </a:r>
            <a:r>
              <a:rPr lang="en-US" dirty="0"/>
              <a:t>is the most general pattern-matching method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match(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an array of results </a:t>
            </a:r>
            <a:r>
              <a:rPr lang="en-US" dirty="0"/>
              <a:t>of the pattern-matching operation</a:t>
            </a:r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it returns an array of the substrings that matched</a:t>
            </a:r>
          </a:p>
          <a:p>
            <a:endParaRPr lang="en-US" dirty="0"/>
          </a:p>
          <a:p>
            <a:r>
              <a:rPr lang="en-US" dirty="0"/>
              <a:t>Without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first element of the returned array has the matched substring, the other elements have the values of </a:t>
            </a:r>
            <a:r>
              <a:rPr lang="en-US" sz="2600" dirty="0">
                <a:latin typeface="Courier New" pitchFamily="49" charset="0"/>
              </a:rPr>
              <a:t>$1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Match method example:</a:t>
            </a:r>
            <a:br>
              <a:rPr lang="en-US" dirty="0"/>
            </a:br>
            <a:endParaRPr lang="en-US" dirty="0"/>
          </a:p>
          <a:p>
            <a:pPr indent="-285750"/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"My 3 kings beat your 2 aces";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matches = </a:t>
            </a:r>
            <a:r>
              <a:rPr lang="en-US" dirty="0" err="1">
                <a:latin typeface="Courier New" pitchFamily="49" charset="0"/>
              </a:rPr>
              <a:t>str.match</a:t>
            </a:r>
            <a:r>
              <a:rPr lang="en-US" dirty="0">
                <a:latin typeface="Courier New" pitchFamily="49" charset="0"/>
              </a:rPr>
              <a:t>(/[ab]/g);</a:t>
            </a:r>
            <a:br>
              <a:rPr lang="en-US" dirty="0">
                <a:latin typeface="Courier New" pitchFamily="49" charset="0"/>
              </a:rPr>
            </a:b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matches</a:t>
            </a:r>
            <a:r>
              <a:rPr lang="en-US" dirty="0"/>
              <a:t> is set to </a:t>
            </a:r>
            <a:r>
              <a:rPr lang="en-US" dirty="0">
                <a:latin typeface="Courier New" pitchFamily="49" charset="0"/>
              </a:rPr>
              <a:t>["b", "a", "a"]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useful method is </a:t>
            </a:r>
            <a:r>
              <a:rPr lang="en-US" b="1" i="1" dirty="0">
                <a:solidFill>
                  <a:srgbClr val="FF0000"/>
                </a:solidFill>
              </a:rPr>
              <a:t>split</a:t>
            </a:r>
            <a:r>
              <a:rPr lang="en-US" dirty="0"/>
              <a:t>, which divides a String into an array of substrings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</a:rPr>
              <a:t>split(</a:t>
            </a:r>
            <a:r>
              <a:rPr lang="en-US" dirty="0"/>
              <a:t>parameter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sz="2400" dirty="0">
              <a:latin typeface="Courier New" pitchFamily="49" charset="0"/>
            </a:endParaRPr>
          </a:p>
          <a:p>
            <a:r>
              <a:rPr lang="en-US" dirty="0"/>
              <a:t>The parameter is a character or regular expression that is used as a separator (so </a:t>
            </a:r>
            <a:r>
              <a:rPr lang="en-US" sz="2400" dirty="0">
                <a:latin typeface="Courier New" pitchFamily="49" charset="0"/>
              </a:rPr>
              <a:t>","</a:t>
            </a:r>
            <a:r>
              <a:rPr lang="en-US" sz="2400" dirty="0"/>
              <a:t> and  </a:t>
            </a:r>
            <a:r>
              <a:rPr lang="en-US" sz="2400" dirty="0">
                <a:latin typeface="Courier New" pitchFamily="49" charset="0"/>
              </a:rPr>
              <a:t>/,/</a:t>
            </a:r>
            <a:r>
              <a:rPr lang="en-US" sz="2400" dirty="0"/>
              <a:t> both work)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"How are you?";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"); 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/>
              <a:t> will then contain the following values:</a:t>
            </a:r>
          </a:p>
          <a:p>
            <a:r>
              <a:rPr lang="en-US" dirty="0">
                <a:latin typeface="Courier New" pitchFamily="49" charset="0"/>
              </a:rPr>
              <a:t>["How", "are", "you?"]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Another way of pattern matching in JavaScript is using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is used to store the regular expression</a:t>
            </a:r>
          </a:p>
          <a:p>
            <a:endParaRPr lang="en-US" dirty="0"/>
          </a:p>
          <a:p>
            <a:pPr lvl="0"/>
            <a:r>
              <a:rPr lang="en-US" dirty="0"/>
              <a:t>Declaring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("\\w*");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 assign a pattern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regex = /\w*/;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Semicolons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indicate an end of a statement.</a:t>
            </a:r>
          </a:p>
          <a:p>
            <a:endParaRPr lang="en-US" dirty="0"/>
          </a:p>
          <a:p>
            <a:r>
              <a:rPr lang="en-US" dirty="0"/>
              <a:t>They are "somewhat" optional</a:t>
            </a:r>
          </a:p>
          <a:p>
            <a:endParaRPr lang="en-US" dirty="0"/>
          </a:p>
          <a:p>
            <a:r>
              <a:rPr lang="en-US" dirty="0"/>
              <a:t>Problem: when the end of the line can be the end of a statement – JavaScript puts a semicolon here</a:t>
            </a:r>
          </a:p>
          <a:p>
            <a:r>
              <a:rPr lang="en-US" b="1" dirty="0"/>
              <a:t>(this may not be what you want)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2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Once the </a:t>
            </a:r>
            <a:r>
              <a:rPr lang="en-US" dirty="0" err="1"/>
              <a:t>RegExp</a:t>
            </a:r>
            <a:r>
              <a:rPr lang="en-US" dirty="0"/>
              <a:t> object is defined, we can search for patterns using one of 2 methods:</a:t>
            </a:r>
          </a:p>
          <a:p>
            <a:pPr lvl="0"/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test() </a:t>
            </a:r>
            <a:r>
              <a:rPr lang="en-US" b="1" dirty="0">
                <a:solidFill>
                  <a:srgbClr val="FF0000"/>
                </a:solidFill>
              </a:rPr>
              <a:t>method </a:t>
            </a:r>
            <a:r>
              <a:rPr lang="en-US" dirty="0"/>
              <a:t>searches a string for a specified value and returns true or false, e.g.: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b="1" dirty="0">
                <a:solidFill>
                  <a:srgbClr val="FF0000"/>
                </a:solidFill>
              </a:rPr>
              <a:t> method </a:t>
            </a:r>
            <a:r>
              <a:rPr lang="en-US" dirty="0"/>
              <a:t>searches a string for a specified value, e.g.: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regex.exec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Pattern matching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forms_check.js</a:t>
            </a:r>
          </a:p>
        </p:txBody>
      </p:sp>
    </p:spTree>
    <p:extLst>
      <p:ext uri="{BB962C8B-B14F-4D97-AF65-F5344CB8AC3E}">
        <p14:creationId xmlns:p14="http://schemas.microsoft.com/office/powerpoint/2010/main" val="31636055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 that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uses for JavaScript are input validation, communication, page updates, and implementing functionality of the HTML5 canvas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can store five different primitive data types as well as objects, arrays,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can be output using the write method of the document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input can be done via alert, confirm, or prompt dialog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objects can contain multiple properties which may be added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dynamically typed and uses call-by-value to pass function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expressions are a sequence of special characters used for denoting a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JavaScript, we can search for patterns using methods of String or using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3370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2842</TotalTime>
  <Words>4454</Words>
  <Application>Microsoft Office PowerPoint</Application>
  <PresentationFormat>On-screen Show (4:3)</PresentationFormat>
  <Paragraphs>838</Paragraphs>
  <Slides>92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Calibri</vt:lpstr>
      <vt:lpstr>Consolas</vt:lpstr>
      <vt:lpstr>Courier New</vt:lpstr>
      <vt:lpstr>Helvetica</vt:lpstr>
      <vt:lpstr>Times New Roman</vt:lpstr>
      <vt:lpstr>Wingdings</vt:lpstr>
      <vt:lpstr>MyTheme2</vt:lpstr>
      <vt:lpstr>Blends</vt:lpstr>
      <vt:lpstr>JavaScript Basics</vt:lpstr>
      <vt:lpstr>Objectives</vt:lpstr>
      <vt:lpstr>JavaScript Overview and Basics</vt:lpstr>
      <vt:lpstr>Overview of JavaScript</vt:lpstr>
      <vt:lpstr>History of JavaScript</vt:lpstr>
      <vt:lpstr>General Syntactic Characteristics</vt:lpstr>
      <vt:lpstr>Language Basics</vt:lpstr>
      <vt:lpstr>Language Basics</vt:lpstr>
      <vt:lpstr>General Syntactic Characteristics</vt:lpstr>
      <vt:lpstr>General Syntactic Characteristics</vt:lpstr>
      <vt:lpstr>Storing and Manipulating Data</vt:lpstr>
      <vt:lpstr>Primitives and Variables</vt:lpstr>
      <vt:lpstr>Primitives and Variables</vt:lpstr>
      <vt:lpstr>Data Types</vt:lpstr>
      <vt:lpstr>Data Types</vt:lpstr>
      <vt:lpstr>Object Orientation and JavaScript</vt:lpstr>
      <vt:lpstr>Wrapper Objects</vt:lpstr>
      <vt:lpstr>Primitives and Variables</vt:lpstr>
      <vt:lpstr>Operations and Expressions</vt:lpstr>
      <vt:lpstr>Operations and Expressions</vt:lpstr>
      <vt:lpstr>Operations and Expressions</vt:lpstr>
      <vt:lpstr>Operations and Expressions</vt:lpstr>
      <vt:lpstr>Operations and Expressions</vt:lpstr>
      <vt:lpstr>Input and Output</vt:lpstr>
      <vt:lpstr>Input and Output</vt:lpstr>
      <vt:lpstr>Examples</vt:lpstr>
      <vt:lpstr>Debugging JavaScript</vt:lpstr>
      <vt:lpstr>Input and Output</vt:lpstr>
      <vt:lpstr>Window I/O</vt:lpstr>
      <vt:lpstr>Window I/O (continued)</vt:lpstr>
      <vt:lpstr>Examples</vt:lpstr>
      <vt:lpstr>Useful Objects and Operators</vt:lpstr>
      <vt:lpstr>Accessing Object Methods and Properties</vt:lpstr>
      <vt:lpstr>String properties and methods</vt:lpstr>
      <vt:lpstr>The Date Object</vt:lpstr>
      <vt:lpstr>Examples</vt:lpstr>
      <vt:lpstr>The typeof operator</vt:lpstr>
      <vt:lpstr>Changing the Flow of Control</vt:lpstr>
      <vt:lpstr>Changing Flow of Control</vt:lpstr>
      <vt:lpstr>Logical Expressions</vt:lpstr>
      <vt:lpstr>Logical Expressions</vt:lpstr>
      <vt:lpstr>Logical Expressions</vt:lpstr>
      <vt:lpstr>Logical Expressions</vt:lpstr>
      <vt:lpstr>Selection Statements</vt:lpstr>
      <vt:lpstr>Switch</vt:lpstr>
      <vt:lpstr>Switch</vt:lpstr>
      <vt:lpstr>Examples</vt:lpstr>
      <vt:lpstr>Loop Statements</vt:lpstr>
      <vt:lpstr>Loop Statements</vt:lpstr>
      <vt:lpstr>Using Objects</vt:lpstr>
      <vt:lpstr>Object Creation and Modification</vt:lpstr>
      <vt:lpstr>Object Creation and Modification</vt:lpstr>
      <vt:lpstr>Object Creation and Modification</vt:lpstr>
      <vt:lpstr>Iterator</vt:lpstr>
      <vt:lpstr>Arrays</vt:lpstr>
      <vt:lpstr>Arrays</vt:lpstr>
      <vt:lpstr>Arrays</vt:lpstr>
      <vt:lpstr>Array Methods</vt:lpstr>
      <vt:lpstr>Array Methods (cont.)</vt:lpstr>
      <vt:lpstr>Examples</vt:lpstr>
      <vt:lpstr>Functions</vt:lpstr>
      <vt:lpstr>Functions</vt:lpstr>
      <vt:lpstr>Functions</vt:lpstr>
      <vt:lpstr>Functions and Variables</vt:lpstr>
      <vt:lpstr>Function parameters</vt:lpstr>
      <vt:lpstr>Function parameters</vt:lpstr>
      <vt:lpstr>Function parameters</vt:lpstr>
      <vt:lpstr>Examples</vt:lpstr>
      <vt:lpstr>Constructors</vt:lpstr>
      <vt:lpstr>Constructors</vt:lpstr>
      <vt:lpstr>Constructors</vt:lpstr>
      <vt:lpstr>Pattern Matching</vt:lpstr>
      <vt:lpstr>Pattern Matching</vt:lpstr>
      <vt:lpstr>Pattern Matching</vt:lpstr>
      <vt:lpstr>Pattern Matching</vt:lpstr>
      <vt:lpstr>Character classes</vt:lpstr>
      <vt:lpstr>Predefined character classes</vt:lpstr>
      <vt:lpstr>Character classes – Quantifiers</vt:lpstr>
      <vt:lpstr>Pattern matching – Quantifiers</vt:lpstr>
      <vt:lpstr>Pattern matching – Anchors</vt:lpstr>
      <vt:lpstr>Pattern matching – Grouping</vt:lpstr>
      <vt:lpstr>Pattern Matching – Alternation </vt:lpstr>
      <vt:lpstr>Pattern modifiers</vt:lpstr>
      <vt:lpstr>Pattern Matching</vt:lpstr>
      <vt:lpstr>Other Pattern Matching Methods of String</vt:lpstr>
      <vt:lpstr>Other Pattern Matching Methods of String</vt:lpstr>
      <vt:lpstr>Other Pattern Matching Methods of String</vt:lpstr>
      <vt:lpstr>Other Pattern Matching Methods of String</vt:lpstr>
      <vt:lpstr>The RegExp object </vt:lpstr>
      <vt:lpstr>Methods of the RegExp Object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738</cp:revision>
  <dcterms:created xsi:type="dcterms:W3CDTF">2012-08-28T17:16:18Z</dcterms:created>
  <dcterms:modified xsi:type="dcterms:W3CDTF">2017-09-18T16:01:54Z</dcterms:modified>
</cp:coreProperties>
</file>