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81" r:id="rId5"/>
    <p:sldId id="371" r:id="rId6"/>
    <p:sldId id="410" r:id="rId7"/>
    <p:sldId id="289"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357"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4/6/2017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this is often what a UI design looks like. In our first coding example this week, we are going to enhance the OvalDraw application to include menu elements to OvalDraw File|Exit and Edit|Clear. In addition, we will implement adding new random ovals with either a line color or a line weight. Finally, we will add file saving and opening and add the related Open and Save menu items to the application… more on that later. </a:t>
            </a:r>
          </a:p>
          <a:p>
            <a:endParaRPr lang="en-US" sz="1000" dirty="0"/>
          </a:p>
          <a:p>
            <a:r>
              <a:rPr lang="en-US" sz="1000" dirty="0"/>
              <a:t>I anticipate that we will also implement something with mouse clicking, mouse dragging, and timer also, but am uncertain what form that may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34790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have a final programming example that will show some animation using timers. I’m not sure what form that example will take.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93347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98086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51953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568671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second programming example this week will be implementing Save &amp; Open in our OvalDraw application.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69337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74184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05638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1924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 of these items would be a good candidate for your “interesting and unique” feature to add to your Mosaic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Overview: </a:t>
            </a:r>
          </a:p>
          <a:p>
            <a:r>
              <a:rPr lang="en-US" sz="1000" dirty="0"/>
              <a:t>You create the JMenuBar. You create JMenu items that have captions (like File, Edit, etc.). You create JMenuItem objects that have captions (like Open, Close, Save, etc.) and add them to the JMenu’s. You associate ActionListener objects with each JMenuItem to describe what should happen when the JMenuItem is clicked. You add each JMenuItem to the JMenu. You add the JMenu to the JMenuBar. You then tell the frame to set its JMenuBar using setJMenuBar.</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92587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64697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Adapter Classes are an alternative to implementing all five methods. For our examples, I will be implementing all five, even if some of them seem unnecessary. You ware welcome to use Adapters in your assignments if you prefer.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23023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734562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88462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4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last week’s FaceDraw Assignment</a:t>
            </a:r>
          </a:p>
          <a:p>
            <a:pPr marL="457200" indent="-457200">
              <a:buFont typeface="+mj-lt"/>
              <a:buAutoNum type="arabicPeriod"/>
            </a:pPr>
            <a:r>
              <a:rPr lang="en-US" sz="2000" dirty="0"/>
              <a:t>Review this week’s Mosaic Assignment</a:t>
            </a:r>
          </a:p>
          <a:p>
            <a:pPr marL="457200" indent="-457200">
              <a:buFont typeface="+mj-lt"/>
              <a:buAutoNum type="arabicPeriod"/>
            </a:pPr>
            <a:r>
              <a:rPr lang="en-US" sz="2000" dirty="0"/>
              <a:t>Introduce our Learning Objectives for the week</a:t>
            </a:r>
          </a:p>
          <a:p>
            <a:pPr marL="457200" indent="-457200">
              <a:buFont typeface="+mj-lt"/>
              <a:buAutoNum type="arabicPeriod"/>
            </a:pPr>
            <a:r>
              <a:rPr lang="en-US" sz="2000" dirty="0"/>
              <a:t>Review each Learning Objective</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endParaRPr lang="en-US" sz="3600" dirty="0"/>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65370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Timers</a:t>
            </a:r>
            <a:endParaRPr lang="en-US" sz="3600" dirty="0"/>
          </a:p>
        </p:txBody>
      </p:sp>
      <p:sp>
        <p:nvSpPr>
          <p:cNvPr id="3" name="Content Placeholder 2"/>
          <p:cNvSpPr>
            <a:spLocks noGrp="1"/>
          </p:cNvSpPr>
          <p:nvPr>
            <p:ph idx="1"/>
          </p:nvPr>
        </p:nvSpPr>
        <p:spPr>
          <a:xfrm>
            <a:off x="838198" y="1525772"/>
            <a:ext cx="6349411" cy="4651191"/>
          </a:xfrm>
        </p:spPr>
        <p:txBody>
          <a:bodyPr>
            <a:normAutofit/>
          </a:bodyPr>
          <a:lstStyle/>
          <a:p>
            <a:pPr marL="0" indent="0">
              <a:buNone/>
            </a:pPr>
            <a:r>
              <a:rPr lang="en-US" sz="2000" dirty="0"/>
              <a:t>Timers are pretty straight forward to implement:</a:t>
            </a:r>
            <a:endParaRPr lang="en-US" sz="2000" b="1" dirty="0"/>
          </a:p>
          <a:p>
            <a:r>
              <a:rPr lang="en-US" sz="2000" dirty="0"/>
              <a:t>Implement the ActionListener Interface</a:t>
            </a:r>
          </a:p>
          <a:p>
            <a:r>
              <a:rPr lang="en-US" sz="2000" dirty="0"/>
              <a:t>Create a new timer passing in the object that implemented the ActionListener</a:t>
            </a:r>
          </a:p>
        </p:txBody>
      </p:sp>
      <p:pic>
        <p:nvPicPr>
          <p:cNvPr id="4" name="Picture 3"/>
          <p:cNvPicPr>
            <a:picLocks noChangeAspect="1"/>
          </p:cNvPicPr>
          <p:nvPr/>
        </p:nvPicPr>
        <p:blipFill>
          <a:blip r:embed="rId3"/>
          <a:stretch>
            <a:fillRect/>
          </a:stretch>
        </p:blipFill>
        <p:spPr>
          <a:xfrm>
            <a:off x="7484656" y="1525772"/>
            <a:ext cx="4114800" cy="2672583"/>
          </a:xfrm>
          <a:prstGeom prst="rect">
            <a:avLst/>
          </a:prstGeom>
        </p:spPr>
      </p:pic>
    </p:spTree>
    <p:extLst>
      <p:ext uri="{BB962C8B-B14F-4D97-AF65-F5344CB8AC3E}">
        <p14:creationId xmlns:p14="http://schemas.microsoft.com/office/powerpoint/2010/main" val="17652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Model-View-Controller</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Throughout our design and development activates we are working to create applications that segregate our View from our their Model &amp; Data. </a:t>
            </a:r>
          </a:p>
          <a:p>
            <a:r>
              <a:rPr lang="en-US" sz="2000" dirty="0"/>
              <a:t>The Java environment makes this more challenging than it should be at times</a:t>
            </a:r>
          </a:p>
          <a:p>
            <a:r>
              <a:rPr lang="en-US" sz="2000" dirty="0"/>
              <a:t>Design tradeoffs need to be considered</a:t>
            </a:r>
          </a:p>
          <a:p>
            <a:r>
              <a:rPr lang="en-US" sz="2000" dirty="0"/>
              <a:t>The most import aspect of Model-View-Controller is that the Model has no visibility to the View</a:t>
            </a:r>
          </a:p>
        </p:txBody>
      </p:sp>
    </p:spTree>
    <p:extLst>
      <p:ext uri="{BB962C8B-B14F-4D97-AF65-F5344CB8AC3E}">
        <p14:creationId xmlns:p14="http://schemas.microsoft.com/office/powerpoint/2010/main" val="375090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Implement a menu system that enables the user to trigger a variety of actions in a familiar way</a:t>
            </a:r>
          </a:p>
          <a:p>
            <a:pPr marL="457200" indent="-457200">
              <a:buFont typeface="+mj-lt"/>
              <a:buAutoNum type="arabicPeriod"/>
            </a:pPr>
            <a:r>
              <a:rPr lang="en-US" sz="2000" dirty="0">
                <a:solidFill>
                  <a:schemeClr val="bg1">
                    <a:lumMod val="65000"/>
                  </a:schemeClr>
                </a:solidFill>
              </a:rPr>
              <a:t>Implement code that responds to of events including: clicking the mouse, moving or dragging the mouse, and typing a key on the keyboard</a:t>
            </a:r>
          </a:p>
          <a:p>
            <a:pPr marL="457200" indent="-457200">
              <a:buFont typeface="+mj-lt"/>
              <a:buAutoNum type="arabicPeriod"/>
            </a:pPr>
            <a:r>
              <a:rPr lang="en-US" sz="2000" dirty="0">
                <a:solidFill>
                  <a:schemeClr val="bg1">
                    <a:lumMod val="65000"/>
                  </a:schemeClr>
                </a:solidFill>
              </a:rPr>
              <a:t>Design multiple intuitive ways for a user to perform a particular task</a:t>
            </a:r>
          </a:p>
          <a:p>
            <a:pPr marL="457200" indent="-457200">
              <a:buFont typeface="+mj-lt"/>
              <a:buAutoNum type="arabicPeriod"/>
            </a:pPr>
            <a:r>
              <a:rPr lang="en-US" sz="2000" dirty="0">
                <a:solidFill>
                  <a:schemeClr val="bg1">
                    <a:lumMod val="65000"/>
                  </a:schemeClr>
                </a:solidFill>
              </a:rPr>
              <a:t>Implement animation using a timer and a corresponding event handler</a:t>
            </a:r>
          </a:p>
          <a:p>
            <a:pPr marL="457200" indent="-457200">
              <a:buFont typeface="+mj-lt"/>
              <a:buAutoNum type="arabicPeriod"/>
            </a:pPr>
            <a:r>
              <a:rPr lang="en-US" sz="2000" dirty="0">
                <a:solidFill>
                  <a:schemeClr val="bg1">
                    <a:lumMod val="65000"/>
                  </a:schemeClr>
                </a:solidFill>
              </a:rPr>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33135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Reading/Writing Text Files</a:t>
            </a:r>
            <a:endParaRPr lang="en-US" sz="3600" dirty="0"/>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133165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OvalDraw Plus User Interface Design</a:t>
            </a:r>
            <a:endParaRPr lang="en-US" sz="3600" dirty="0"/>
          </a:p>
        </p:txBody>
      </p:sp>
      <p:pic>
        <p:nvPicPr>
          <p:cNvPr id="6" name="Picture 5"/>
          <p:cNvPicPr>
            <a:picLocks noChangeAspect="1"/>
          </p:cNvPicPr>
          <p:nvPr/>
        </p:nvPicPr>
        <p:blipFill>
          <a:blip r:embed="rId3"/>
          <a:stretch>
            <a:fillRect/>
          </a:stretch>
        </p:blipFill>
        <p:spPr>
          <a:xfrm>
            <a:off x="838200" y="1441487"/>
            <a:ext cx="5562600" cy="37623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303" y="2392326"/>
            <a:ext cx="5472223" cy="4104167"/>
          </a:xfrm>
          <a:prstGeom prst="rect">
            <a:avLst/>
          </a:prstGeom>
        </p:spPr>
      </p:pic>
    </p:spTree>
    <p:extLst>
      <p:ext uri="{BB962C8B-B14F-4D97-AF65-F5344CB8AC3E}">
        <p14:creationId xmlns:p14="http://schemas.microsoft.com/office/powerpoint/2010/main" val="199536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Closing Comments &amp; Next Steps</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As promised, less theory and more development</a:t>
            </a:r>
          </a:p>
          <a:p>
            <a:r>
              <a:rPr lang="en-US" sz="2000" dirty="0"/>
              <a:t>Look for three follow-up development examples this week:</a:t>
            </a:r>
          </a:p>
          <a:p>
            <a:pPr lvl="1"/>
            <a:r>
              <a:rPr lang="en-US" sz="1600" dirty="0"/>
              <a:t>OvalDraw with User Experience Enhancements</a:t>
            </a:r>
          </a:p>
          <a:p>
            <a:pPr lvl="1"/>
            <a:r>
              <a:rPr lang="en-US" sz="1600" dirty="0"/>
              <a:t>OvalDraw reading and writing files</a:t>
            </a:r>
          </a:p>
          <a:p>
            <a:pPr lvl="1"/>
            <a:r>
              <a:rPr lang="en-US" sz="1600" dirty="0"/>
              <a:t>Something with Timers and Animation</a:t>
            </a:r>
          </a:p>
        </p:txBody>
      </p:sp>
    </p:spTree>
    <p:extLst>
      <p:ext uri="{BB962C8B-B14F-4D97-AF65-F5344CB8AC3E}">
        <p14:creationId xmlns:p14="http://schemas.microsoft.com/office/powerpoint/2010/main" val="247775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4</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Discuss 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a:t>
            </a:r>
            <a:r>
              <a:rPr lang="en-US" sz="2000" u="sng" dirty="0"/>
              <a:t>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of events including: clicking the mouse,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Create interactive applications that adhere to the Model-View-Controller pattern</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Menu Bars, Menus, and Menu Items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Java Menus are implemented with three related classes:</a:t>
            </a:r>
          </a:p>
          <a:p>
            <a:r>
              <a:rPr lang="en-US" sz="2000" b="1" dirty="0"/>
              <a:t>JMenuBar</a:t>
            </a:r>
            <a:r>
              <a:rPr lang="en-US" sz="2000" dirty="0"/>
              <a:t>: the horizontal component across the top of the frame that contains Menus</a:t>
            </a:r>
          </a:p>
          <a:p>
            <a:r>
              <a:rPr lang="en-US" sz="2000" b="1" dirty="0"/>
              <a:t>JMenu</a:t>
            </a:r>
            <a:r>
              <a:rPr lang="en-US" sz="2000" dirty="0"/>
              <a:t>: the user interface element that implements “File” in the image below</a:t>
            </a:r>
          </a:p>
          <a:p>
            <a:r>
              <a:rPr lang="en-US" sz="2000" b="1" dirty="0"/>
              <a:t>JMenuItem</a:t>
            </a:r>
            <a:r>
              <a:rPr lang="en-US" sz="2000" dirty="0"/>
              <a:t>: the sub-items that can be selected from a Menu like “New” and “Exit” in the  example below</a:t>
            </a:r>
          </a:p>
          <a:p>
            <a:r>
              <a:rPr lang="en-US" sz="2000" dirty="0"/>
              <a:t>The inheritance hierarchy for menu-related classes:</a:t>
            </a:r>
          </a:p>
          <a:p>
            <a:pPr marL="0" indent="0">
              <a:buNone/>
            </a:pPr>
            <a:endParaRPr lang="en-US" sz="1600" dirty="0"/>
          </a:p>
        </p:txBody>
      </p:sp>
      <p:pic>
        <p:nvPicPr>
          <p:cNvPr id="1026" name="Picture 2" descr="Image result for jmenu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769" y="3434317"/>
            <a:ext cx="2986858" cy="2003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635086" y="3851367"/>
            <a:ext cx="4460912" cy="2443031"/>
          </a:xfrm>
          <a:prstGeom prst="rect">
            <a:avLst/>
          </a:prstGeom>
        </p:spPr>
      </p:pic>
    </p:spTree>
    <p:extLst>
      <p:ext uri="{BB962C8B-B14F-4D97-AF65-F5344CB8AC3E}">
        <p14:creationId xmlns:p14="http://schemas.microsoft.com/office/powerpoint/2010/main" val="66983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 Clicking, Mouse Dragging, and Keystrokes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Nearly all graphical applications respond to Mouse Clicking and Keystrokes. Many applications also implement special behavior for Mouse Dragging. With Java in order to respond to these events we implement ActionListeners including:</a:t>
            </a:r>
          </a:p>
          <a:p>
            <a:r>
              <a:rPr lang="en-US" sz="2000" b="1" dirty="0"/>
              <a:t>MouseListener: </a:t>
            </a:r>
            <a:r>
              <a:rPr lang="en-US" sz="2000" dirty="0"/>
              <a:t>Interface to implement to respond to Mouse Clicking</a:t>
            </a:r>
          </a:p>
          <a:p>
            <a:r>
              <a:rPr lang="en-US" sz="2000" b="1" dirty="0"/>
              <a:t>MouseMotionListener</a:t>
            </a:r>
            <a:r>
              <a:rPr lang="en-US" sz="2000" dirty="0"/>
              <a:t>: Interface to implement to respond to Mouse Dragging</a:t>
            </a:r>
          </a:p>
          <a:p>
            <a:r>
              <a:rPr lang="en-US" sz="2000" b="1" dirty="0"/>
              <a:t>KeyListener: </a:t>
            </a:r>
            <a:r>
              <a:rPr lang="en-US" sz="2000" dirty="0"/>
              <a:t>Interface to implement to respond to Keystrokes</a:t>
            </a:r>
          </a:p>
        </p:txBody>
      </p:sp>
    </p:spTree>
    <p:extLst>
      <p:ext uri="{BB962C8B-B14F-4D97-AF65-F5344CB8AC3E}">
        <p14:creationId xmlns:p14="http://schemas.microsoft.com/office/powerpoint/2010/main" val="410502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MouseListener 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MouseListener interface requires five methods to be implemented:</a:t>
            </a:r>
            <a:endParaRPr lang="en-US" sz="2000" b="1" dirty="0"/>
          </a:p>
          <a:p>
            <a:r>
              <a:rPr lang="en-US" sz="2000" dirty="0"/>
              <a:t>mouseClicked(MouseEvent e): Invoked when the mouse button has been clicked on a component</a:t>
            </a:r>
          </a:p>
          <a:p>
            <a:r>
              <a:rPr lang="en-US" sz="2000" dirty="0"/>
              <a:t>mouseEntered(MouseEvent e): Invoked when the mouse enters a component</a:t>
            </a:r>
          </a:p>
          <a:p>
            <a:r>
              <a:rPr lang="en-US" sz="2000" dirty="0"/>
              <a:t>mouseExited(MouseEvent e): Invoked when the mouse exits a component</a:t>
            </a:r>
          </a:p>
          <a:p>
            <a:r>
              <a:rPr lang="en-US" sz="2000" dirty="0"/>
              <a:t>mousePressed(MouseEvent e): Invoked when a mouse button has been pressed on a component</a:t>
            </a:r>
          </a:p>
          <a:p>
            <a:r>
              <a:rPr lang="en-US" sz="2000" dirty="0"/>
              <a:t>mouseReleased(MouseEvent e): </a:t>
            </a:r>
            <a:r>
              <a:rPr lang="en-US" sz="2000" dirty="0"/>
              <a:t>I</a:t>
            </a:r>
            <a:r>
              <a:rPr lang="en-US" sz="2000" dirty="0"/>
              <a:t>nvoked when a mouse button has been released on a component</a:t>
            </a:r>
          </a:p>
        </p:txBody>
      </p:sp>
    </p:spTree>
    <p:extLst>
      <p:ext uri="{BB962C8B-B14F-4D97-AF65-F5344CB8AC3E}">
        <p14:creationId xmlns:p14="http://schemas.microsoft.com/office/powerpoint/2010/main" val="14747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MouseMotionListener </a:t>
            </a:r>
            <a:r>
              <a:rPr lang="en-US" sz="3600" dirty="0"/>
              <a:t>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a:t>
            </a:r>
            <a:r>
              <a:rPr lang="en-US" sz="2000" dirty="0"/>
              <a:t>MouseMotionListener interface includes the following </a:t>
            </a:r>
            <a:r>
              <a:rPr lang="en-US" sz="2000" dirty="0"/>
              <a:t>methods:</a:t>
            </a:r>
            <a:endParaRPr lang="en-US" sz="2000" b="1" dirty="0"/>
          </a:p>
          <a:p>
            <a:r>
              <a:rPr lang="en-US" sz="2000" dirty="0"/>
              <a:t>mouseDragged(MouseEvent e): Invoked when a mouse button is pressed on a component and then dragged</a:t>
            </a:r>
          </a:p>
          <a:p>
            <a:r>
              <a:rPr lang="en-US" sz="2000" dirty="0"/>
              <a:t>mouseMoved(MouseEvent e): Invoked when the mouse cursor has been moved onto a component but no buttons have been pushed</a:t>
            </a:r>
          </a:p>
        </p:txBody>
      </p:sp>
    </p:spTree>
    <p:extLst>
      <p:ext uri="{BB962C8B-B14F-4D97-AF65-F5344CB8AC3E}">
        <p14:creationId xmlns:p14="http://schemas.microsoft.com/office/powerpoint/2010/main" val="13375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KeyListener </a:t>
            </a:r>
            <a:r>
              <a:rPr lang="en-US" sz="3600" dirty="0"/>
              <a:t>Interface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The Key</a:t>
            </a:r>
            <a:r>
              <a:rPr lang="en-US" sz="2000" dirty="0"/>
              <a:t>Listener interface includes the following </a:t>
            </a:r>
            <a:r>
              <a:rPr lang="en-US" sz="2000" dirty="0"/>
              <a:t>methods:</a:t>
            </a:r>
            <a:endParaRPr lang="en-US" sz="2000" b="1" dirty="0"/>
          </a:p>
          <a:p>
            <a:r>
              <a:rPr lang="en-US" sz="2000" dirty="0"/>
              <a:t>keyPressed(KeyEvent e): Invoked when a key has been pressed</a:t>
            </a:r>
          </a:p>
          <a:p>
            <a:r>
              <a:rPr lang="en-US" sz="2000" dirty="0"/>
              <a:t>keyReleased(KeyEvent e): Invoked when a key has been released</a:t>
            </a:r>
          </a:p>
          <a:p>
            <a:r>
              <a:rPr lang="en-US" sz="2000" dirty="0"/>
              <a:t>keyTyped(KeyEvent e): Invoked when a key has been typed</a:t>
            </a:r>
          </a:p>
        </p:txBody>
      </p:sp>
    </p:spTree>
    <p:extLst>
      <p:ext uri="{BB962C8B-B14F-4D97-AF65-F5344CB8AC3E}">
        <p14:creationId xmlns:p14="http://schemas.microsoft.com/office/powerpoint/2010/main" val="308385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12501</TotalTime>
  <Words>1578</Words>
  <Application>Microsoft Office PowerPoint</Application>
  <PresentationFormat>Widescreen</PresentationFormat>
  <Paragraphs>139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Session: Week 4 Session 1  Instructor: Eric Pogue</vt:lpstr>
      <vt:lpstr>Discuss FaceDraw Assignment</vt:lpstr>
      <vt:lpstr>Review Mosaic Assignment</vt:lpstr>
      <vt:lpstr>Learning Objectives – Week 4</vt:lpstr>
      <vt:lpstr>Menu Bars, Menus, and Menu Items</vt:lpstr>
      <vt:lpstr>Mouse Clicking, Mouse Dragging, and Keystrokes</vt:lpstr>
      <vt:lpstr>MouseListener Interface</vt:lpstr>
      <vt:lpstr>MouseMotionListener Interface</vt:lpstr>
      <vt:lpstr>KeyListener Interface</vt:lpstr>
      <vt:lpstr>OvalDraw Plus User Interface Design</vt:lpstr>
      <vt:lpstr>Timers</vt:lpstr>
      <vt:lpstr>Model-View-Controller</vt:lpstr>
      <vt:lpstr>Learning Objectives – Week 4</vt:lpstr>
      <vt:lpstr>Serialization and Reading/Writing Text Files</vt:lpstr>
      <vt:lpstr>OvalDraw Plus User Interface Design</vt:lpstr>
      <vt:lpstr>Closing Comments &amp; Next Steps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345</cp:revision>
  <cp:lastPrinted>2017-04-06T21:54:11Z</cp:lastPrinted>
  <dcterms:created xsi:type="dcterms:W3CDTF">2016-08-15T18:20:40Z</dcterms:created>
  <dcterms:modified xsi:type="dcterms:W3CDTF">2017-04-06T21:54:20Z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