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3" r:id="rId2"/>
    <p:sldId id="301" r:id="rId3"/>
    <p:sldId id="305" r:id="rId4"/>
    <p:sldId id="308" r:id="rId5"/>
    <p:sldId id="309" r:id="rId6"/>
    <p:sldId id="314" r:id="rId7"/>
    <p:sldId id="311" r:id="rId8"/>
    <p:sldId id="310" r:id="rId9"/>
    <p:sldId id="263" r:id="rId10"/>
    <p:sldId id="307"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6374" autoAdjust="0"/>
  </p:normalViewPr>
  <p:slideViewPr>
    <p:cSldViewPr snapToGrid="0">
      <p:cViewPr varScale="1">
        <p:scale>
          <a:sx n="97" d="100"/>
          <a:sy n="97" d="100"/>
        </p:scale>
        <p:origin x="456"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12/4/2017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ejp-meanjs.azurewebsites.ne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26362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30394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80983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Database</a:t>
            </a:r>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309397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0851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our text book, lecture, quiz, and test materials were very consistent with previous classes… our projects have exposed us to subjects and materials that are substantially beyond what would be required… particularly in the area of Azure cloud, Git, Database deployment and implementation</a:t>
            </a:r>
          </a:p>
          <a:p>
            <a:endParaRPr lang="en-US" dirty="0"/>
          </a:p>
          <a:p>
            <a:r>
              <a:rPr lang="en-US" dirty="0"/>
              <a:t>Reward your for your efforts</a:t>
            </a:r>
          </a:p>
          <a:p>
            <a:endParaRPr lang="en-US" dirty="0"/>
          </a:p>
          <a:p>
            <a:r>
              <a:rPr lang="en-US" dirty="0"/>
              <a:t>I would like to include the work that you did on the Azure Labs 12, 13, and 14 in the Project 5 grade… </a:t>
            </a:r>
          </a:p>
          <a:p>
            <a:endParaRPr lang="en-US" dirty="0"/>
          </a:p>
          <a:p>
            <a:r>
              <a:rPr lang="en-US" dirty="0"/>
              <a:t>Suggestion: This type of work that requires precision on a short timeline and mistakes are difficult to recover from are good candidates for paired programming…. Feel free to </a:t>
            </a:r>
            <a:r>
              <a:rPr lang="en-US"/>
              <a:t>work together.</a:t>
            </a:r>
            <a:endParaRPr lang="en-US" dirty="0"/>
          </a:p>
          <a:p>
            <a:endParaRPr lang="en-US" dirty="0"/>
          </a:p>
          <a:p>
            <a:r>
              <a:rPr lang="en-US" dirty="0"/>
              <a:t>Other ideas…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19516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Mean.js or PHP</a:t>
            </a:r>
          </a:p>
          <a:p>
            <a:r>
              <a:rPr lang="en-US" sz="1000" dirty="0"/>
              <a:t>Completed Labs 12, 13, and 14… running Lab 14 local and on Azure</a:t>
            </a:r>
          </a:p>
          <a:p>
            <a:r>
              <a:rPr lang="en-US" sz="1000" dirty="0"/>
              <a:t>Plus something unique from your contact manager project</a:t>
            </a:r>
          </a:p>
          <a:p>
            <a:endParaRPr lang="en-US" sz="1000" dirty="0"/>
          </a:p>
          <a:p>
            <a:r>
              <a:rPr lang="en-US" sz="1000" dirty="0"/>
              <a:t>Submit your project during class on Wednesday… however, I will not be reviewing/grading them on Friday/Monday.</a:t>
            </a:r>
          </a:p>
          <a:p>
            <a:endParaRPr lang="en-US" sz="1000" dirty="0"/>
          </a:p>
          <a:p>
            <a:r>
              <a:rPr lang="en-US" sz="1000" dirty="0"/>
              <a:t>Thoughts?</a:t>
            </a:r>
          </a:p>
          <a:p>
            <a:endParaRPr lang="en-US" sz="1000" dirty="0"/>
          </a:p>
          <a:p>
            <a:r>
              <a:rPr lang="en-US" sz="1000" dirty="0"/>
              <a:t>URL to sample implementation:</a:t>
            </a:r>
          </a:p>
          <a:p>
            <a:r>
              <a:rPr lang="en-US" sz="1200" b="0" i="0" kern="1200">
                <a:solidFill>
                  <a:schemeClr val="tx1"/>
                </a:solidFill>
                <a:effectLst/>
                <a:latin typeface="+mn-lt"/>
                <a:ea typeface="+mn-ea"/>
                <a:cs typeface="+mn-cs"/>
                <a:hlinkClick r:id="rId3"/>
              </a:rPr>
              <a:t>http://myejp-meanjs.azurewebsites.net/</a:t>
            </a:r>
            <a:endParaRPr lang="en-US" sz="1200" b="0" i="0" kern="1200">
              <a:solidFill>
                <a:schemeClr val="tx1"/>
              </a:solidFill>
              <a:effectLst/>
              <a:latin typeface="+mn-lt"/>
              <a:ea typeface="+mn-ea"/>
              <a:cs typeface="+mn-cs"/>
            </a:endParaRPr>
          </a:p>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60638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4182334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9736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app-service/app-service-web-tutorial-nodejs-mongodb-ap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tutorial-php-mysq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Web and Distributed Programming</a:t>
            </a:r>
            <a:br>
              <a:rPr lang="en-US" dirty="0"/>
            </a:br>
            <a:r>
              <a:rPr lang="en-US" sz="1800" dirty="0"/>
              <a:t>Instructor: Eric Pogue</a:t>
            </a:r>
            <a:br>
              <a:rPr lang="en-US" sz="1800" dirty="0"/>
            </a:br>
            <a:r>
              <a:rPr lang="en-US" sz="1800" dirty="0"/>
              <a:t>Session: 39</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p:txBody>
          <a:bodyPr>
            <a:normAutofit lnSpcReduction="10000"/>
          </a:bodyPr>
          <a:lstStyle/>
          <a:p>
            <a:pPr marL="0" indent="0">
              <a:buNone/>
            </a:pPr>
            <a:r>
              <a:rPr lang="en-US" sz="2000" dirty="0"/>
              <a:t>Agenda: </a:t>
            </a:r>
          </a:p>
          <a:p>
            <a:pPr marL="457200" indent="-457200">
              <a:buFont typeface="+mj-lt"/>
              <a:buAutoNum type="arabicPeriod"/>
            </a:pPr>
            <a:r>
              <a:rPr lang="en-US" sz="2000" dirty="0"/>
              <a:t>Friendly Conversation &amp; Good Natured Banter</a:t>
            </a:r>
          </a:p>
          <a:p>
            <a:pPr marL="457200" indent="-457200">
              <a:buFont typeface="+mj-lt"/>
              <a:buAutoNum type="arabicPeriod"/>
            </a:pPr>
            <a:r>
              <a:rPr lang="en-US" sz="2000" dirty="0"/>
              <a:t>Quick Review of Assignments From Last Class</a:t>
            </a:r>
          </a:p>
          <a:p>
            <a:pPr marL="457200" indent="-457200">
              <a:buFont typeface="+mj-lt"/>
              <a:buAutoNum type="arabicPeriod"/>
            </a:pPr>
            <a:r>
              <a:rPr lang="en-US" sz="2000" dirty="0"/>
              <a:t>Schedule through the end of the Semester</a:t>
            </a:r>
          </a:p>
          <a:p>
            <a:pPr marL="457200" indent="-457200">
              <a:buFont typeface="+mj-lt"/>
              <a:buAutoNum type="arabicPeriod"/>
            </a:pPr>
            <a:r>
              <a:rPr lang="en-US" sz="2000" dirty="0"/>
              <a:t>Quick Introduction to Cloud Computing &amp; Map Reduce</a:t>
            </a:r>
          </a:p>
          <a:p>
            <a:pPr marL="457200" indent="-457200">
              <a:buFont typeface="+mj-lt"/>
              <a:buAutoNum type="arabicPeriod"/>
            </a:pPr>
            <a:r>
              <a:rPr lang="en-US" sz="2000" dirty="0"/>
              <a:t>Project 5 Discussion… do we need to make adjustments in scope/rubrics</a:t>
            </a:r>
          </a:p>
          <a:p>
            <a:pPr marL="457200" indent="-457200">
              <a:buFont typeface="+mj-lt"/>
              <a:buAutoNum type="arabicPeriod"/>
            </a:pPr>
            <a:r>
              <a:rPr lang="en-US" sz="2000" dirty="0"/>
              <a:t>Friday Class Presentations… </a:t>
            </a:r>
            <a:r>
              <a:rPr lang="en-US" sz="2000" dirty="0" err="1"/>
              <a:t>Khaldoon</a:t>
            </a:r>
            <a:r>
              <a:rPr lang="en-US" sz="2000" dirty="0"/>
              <a:t>, Daniel (Bewley) / Jimmy, and Ryan? </a:t>
            </a:r>
          </a:p>
          <a:p>
            <a:pPr marL="457200" indent="-457200">
              <a:buFont typeface="+mj-lt"/>
              <a:buAutoNum type="arabicPeriod"/>
            </a:pPr>
            <a:r>
              <a:rPr lang="en-US" sz="2000" dirty="0"/>
              <a:t>Today’s Assignment</a:t>
            </a:r>
          </a:p>
          <a:p>
            <a:pPr marL="457200" indent="-457200">
              <a:buFont typeface="+mj-lt"/>
              <a:buAutoNum type="arabicPeriod"/>
            </a:pPr>
            <a:r>
              <a:rPr lang="en-US" sz="2000" dirty="0"/>
              <a:t>Project 5 Lab time</a:t>
            </a:r>
          </a:p>
          <a:p>
            <a:pPr marL="0" indent="0">
              <a:spcBef>
                <a:spcPts val="2400"/>
              </a:spcBef>
              <a:buNone/>
            </a:pPr>
            <a:r>
              <a:rPr lang="en-US" sz="2000" dirty="0"/>
              <a:t>Discussion &amp; Questions welcome at any time… please be present with no phones or email during our discussion time</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326545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by Friday, Dec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endParaRPr lang="en-US" sz="2000" dirty="0"/>
          </a:p>
          <a:p>
            <a:r>
              <a:rPr lang="en-US" sz="2000" dirty="0"/>
              <a:t>Ch.13.1 to 13.6 on Web Application access to Databases</a:t>
            </a:r>
          </a:p>
          <a:p>
            <a:r>
              <a:rPr lang="en-US" sz="2000" dirty="0"/>
              <a:t>Work on Project 5 &amp; Labs</a:t>
            </a:r>
          </a:p>
          <a:p>
            <a:r>
              <a:rPr lang="en-US" sz="2000" dirty="0"/>
              <a:t>Complete </a:t>
            </a:r>
          </a:p>
          <a:p>
            <a:pPr marL="0" indent="0">
              <a:buNone/>
            </a:pPr>
            <a:r>
              <a:rPr lang="en-US" sz="2000" dirty="0"/>
              <a:t>	Week 12 Lab: Static Website in Azure</a:t>
            </a:r>
          </a:p>
          <a:p>
            <a:pPr marL="0" indent="0">
              <a:buNone/>
            </a:pPr>
            <a:r>
              <a:rPr lang="en-US" sz="2000" dirty="0"/>
              <a:t>	Week 13a Lab: Create a </a:t>
            </a:r>
            <a:r>
              <a:rPr lang="nl-NL" sz="2000" dirty="0"/>
              <a:t>Node.js web in Azure OR</a:t>
            </a:r>
          </a:p>
          <a:p>
            <a:pPr marL="0" indent="0">
              <a:buNone/>
            </a:pPr>
            <a:r>
              <a:rPr lang="nl-NL" sz="2000" dirty="0"/>
              <a:t>	</a:t>
            </a:r>
            <a:r>
              <a:rPr lang="en-US" sz="2000" dirty="0"/>
              <a:t>Week 13b Lab: Create a PHP web app in Azure </a:t>
            </a:r>
          </a:p>
        </p:txBody>
      </p:sp>
    </p:spTree>
    <p:extLst>
      <p:ext uri="{BB962C8B-B14F-4D97-AF65-F5344CB8AC3E}">
        <p14:creationId xmlns:p14="http://schemas.microsoft.com/office/powerpoint/2010/main" val="89281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by Monday, Dec 4</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endParaRPr lang="en-US" sz="2000" dirty="0"/>
          </a:p>
          <a:p>
            <a:r>
              <a:rPr lang="en-US" sz="2000" dirty="0"/>
              <a:t>Compete Ch.13 on Web Application access to Databases</a:t>
            </a:r>
          </a:p>
          <a:p>
            <a:r>
              <a:rPr lang="en-US" sz="2000" dirty="0"/>
              <a:t>Continue to focus on Project 5… which is due one week from today</a:t>
            </a:r>
          </a:p>
          <a:p>
            <a:r>
              <a:rPr lang="en-US" sz="2000" dirty="0"/>
              <a:t>Final Lab – Complete Either: </a:t>
            </a:r>
          </a:p>
          <a:p>
            <a:pPr marL="0" indent="0">
              <a:buNone/>
            </a:pPr>
            <a:r>
              <a:rPr lang="en-US" sz="2000" dirty="0"/>
              <a:t>	Week 14a: Build a Node.js and MongoDB web app in Azure </a:t>
            </a:r>
            <a:r>
              <a:rPr lang="en-US" sz="2000" dirty="0">
                <a:hlinkClick r:id="rId3"/>
              </a:rPr>
              <a:t>[link]</a:t>
            </a:r>
            <a:r>
              <a:rPr lang="en-US" sz="2000" dirty="0"/>
              <a:t>     </a:t>
            </a:r>
            <a:r>
              <a:rPr lang="nl-NL" sz="2000" dirty="0"/>
              <a:t>OR</a:t>
            </a:r>
          </a:p>
          <a:p>
            <a:pPr marL="0" indent="0">
              <a:buNone/>
            </a:pPr>
            <a:r>
              <a:rPr lang="nl-NL" sz="2000" dirty="0"/>
              <a:t>	</a:t>
            </a:r>
            <a:r>
              <a:rPr lang="en-US" sz="2000" dirty="0"/>
              <a:t>Week 14b Lab: Build a PHP and MySQL web app in Azure </a:t>
            </a:r>
            <a:r>
              <a:rPr lang="en-US" sz="2000" dirty="0">
                <a:hlinkClick r:id="rId4"/>
              </a:rPr>
              <a:t>[link]</a:t>
            </a: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1941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Schedule through the end of the Semester</a:t>
            </a:r>
          </a:p>
        </p:txBody>
      </p:sp>
      <p:pic>
        <p:nvPicPr>
          <p:cNvPr id="6" name="Picture 5">
            <a:extLst>
              <a:ext uri="{FF2B5EF4-FFF2-40B4-BE49-F238E27FC236}">
                <a16:creationId xmlns:a16="http://schemas.microsoft.com/office/drawing/2014/main" id="{BC660199-C455-434B-9878-4185AFDD2BBB}"/>
              </a:ext>
            </a:extLst>
          </p:cNvPr>
          <p:cNvPicPr>
            <a:picLocks noChangeAspect="1"/>
          </p:cNvPicPr>
          <p:nvPr/>
        </p:nvPicPr>
        <p:blipFill>
          <a:blip r:embed="rId3"/>
          <a:stretch>
            <a:fillRect/>
          </a:stretch>
        </p:blipFill>
        <p:spPr>
          <a:xfrm>
            <a:off x="1135486" y="1690688"/>
            <a:ext cx="9921028" cy="3538602"/>
          </a:xfrm>
          <a:prstGeom prst="rect">
            <a:avLst/>
          </a:prstGeom>
        </p:spPr>
      </p:pic>
    </p:spTree>
    <p:extLst>
      <p:ext uri="{BB962C8B-B14F-4D97-AF65-F5344CB8AC3E}">
        <p14:creationId xmlns:p14="http://schemas.microsoft.com/office/powerpoint/2010/main" val="196954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807612"/>
          </a:xfrm>
        </p:spPr>
        <p:txBody>
          <a:bodyPr>
            <a:noAutofit/>
          </a:bodyPr>
          <a:lstStyle/>
          <a:p>
            <a:br>
              <a:rPr lang="en-US" sz="4000" dirty="0"/>
            </a:br>
            <a:r>
              <a:rPr lang="en-US" sz="4000" dirty="0"/>
              <a:t>Cloud Computing &amp; Map Reduce</a:t>
            </a:r>
          </a:p>
        </p:txBody>
      </p:sp>
    </p:spTree>
    <p:extLst>
      <p:ext uri="{BB962C8B-B14F-4D97-AF65-F5344CB8AC3E}">
        <p14:creationId xmlns:p14="http://schemas.microsoft.com/office/powerpoint/2010/main" val="341081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11893"/>
          </a:xfrm>
        </p:spPr>
        <p:txBody>
          <a:bodyPr>
            <a:noAutofit/>
          </a:bodyPr>
          <a:lstStyle/>
          <a:p>
            <a:br>
              <a:rPr lang="en-US" sz="4000" dirty="0"/>
            </a:br>
            <a:r>
              <a:rPr lang="en-US" sz="4000" dirty="0"/>
              <a:t>Project 5 Discussion… do we need to </a:t>
            </a:r>
            <a:br>
              <a:rPr lang="en-US" sz="4000" dirty="0"/>
            </a:br>
            <a:r>
              <a:rPr lang="en-US" sz="4000" dirty="0"/>
              <a:t>make adjustments in scope and/or rubrics</a:t>
            </a:r>
          </a:p>
        </p:txBody>
      </p:sp>
    </p:spTree>
    <p:extLst>
      <p:ext uri="{BB962C8B-B14F-4D97-AF65-F5344CB8AC3E}">
        <p14:creationId xmlns:p14="http://schemas.microsoft.com/office/powerpoint/2010/main" val="125073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What does Project 5 Success Look Like… Proposed</a:t>
            </a:r>
          </a:p>
        </p:txBody>
      </p:sp>
      <p:pic>
        <p:nvPicPr>
          <p:cNvPr id="9" name="Picture 8">
            <a:extLst>
              <a:ext uri="{FF2B5EF4-FFF2-40B4-BE49-F238E27FC236}">
                <a16:creationId xmlns:a16="http://schemas.microsoft.com/office/drawing/2014/main" id="{74ADDAE4-4AFC-4878-9B48-554078F27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45" y="1466722"/>
            <a:ext cx="6358790" cy="4240607"/>
          </a:xfrm>
          <a:prstGeom prst="rect">
            <a:avLst/>
          </a:prstGeom>
        </p:spPr>
      </p:pic>
      <p:pic>
        <p:nvPicPr>
          <p:cNvPr id="6" name="Picture 5">
            <a:extLst>
              <a:ext uri="{FF2B5EF4-FFF2-40B4-BE49-F238E27FC236}">
                <a16:creationId xmlns:a16="http://schemas.microsoft.com/office/drawing/2014/main" id="{DE940D0D-D084-4E2A-A8B4-7A52859753F6}"/>
              </a:ext>
            </a:extLst>
          </p:cNvPr>
          <p:cNvPicPr>
            <a:picLocks noChangeAspect="1"/>
          </p:cNvPicPr>
          <p:nvPr/>
        </p:nvPicPr>
        <p:blipFill>
          <a:blip r:embed="rId4"/>
          <a:stretch>
            <a:fillRect/>
          </a:stretch>
        </p:blipFill>
        <p:spPr>
          <a:xfrm>
            <a:off x="5666929" y="2184742"/>
            <a:ext cx="6134654" cy="4050362"/>
          </a:xfrm>
          <a:prstGeom prst="rect">
            <a:avLst/>
          </a:prstGeom>
        </p:spPr>
      </p:pic>
      <p:sp>
        <p:nvSpPr>
          <p:cNvPr id="10" name="Rectangle 9">
            <a:extLst>
              <a:ext uri="{FF2B5EF4-FFF2-40B4-BE49-F238E27FC236}">
                <a16:creationId xmlns:a16="http://schemas.microsoft.com/office/drawing/2014/main" id="{05071B0B-5B96-4B17-ACA5-7CD05859A997}"/>
              </a:ext>
            </a:extLst>
          </p:cNvPr>
          <p:cNvSpPr/>
          <p:nvPr/>
        </p:nvSpPr>
        <p:spPr>
          <a:xfrm>
            <a:off x="377345" y="1466722"/>
            <a:ext cx="864059" cy="28941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197B2F-078C-4CF4-B540-D62D4D482880}"/>
              </a:ext>
            </a:extLst>
          </p:cNvPr>
          <p:cNvSpPr/>
          <p:nvPr/>
        </p:nvSpPr>
        <p:spPr>
          <a:xfrm>
            <a:off x="6095999" y="2325362"/>
            <a:ext cx="1855041" cy="2846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D02B5E-B0EB-4A08-B362-B1D7A5D62C65}"/>
              </a:ext>
            </a:extLst>
          </p:cNvPr>
          <p:cNvSpPr/>
          <p:nvPr/>
        </p:nvSpPr>
        <p:spPr>
          <a:xfrm>
            <a:off x="6095999" y="4816494"/>
            <a:ext cx="5257801" cy="113013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24CF9C-FAF6-4BE3-A479-778F668FC37A}"/>
              </a:ext>
            </a:extLst>
          </p:cNvPr>
          <p:cNvSpPr/>
          <p:nvPr/>
        </p:nvSpPr>
        <p:spPr>
          <a:xfrm>
            <a:off x="687191" y="6235104"/>
            <a:ext cx="4181535" cy="6228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Plus something unique from your project… </a:t>
            </a:r>
          </a:p>
        </p:txBody>
      </p:sp>
    </p:spTree>
    <p:extLst>
      <p:ext uri="{BB962C8B-B14F-4D97-AF65-F5344CB8AC3E}">
        <p14:creationId xmlns:p14="http://schemas.microsoft.com/office/powerpoint/2010/main" val="9876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by Wednesday, Dec 6</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endParaRPr lang="en-US" sz="2000" dirty="0"/>
          </a:p>
          <a:p>
            <a:r>
              <a:rPr lang="en-US" sz="2000" dirty="0"/>
              <a:t>Verify the you can access Final Exam Study Guide… let’s do that now</a:t>
            </a:r>
          </a:p>
          <a:p>
            <a:r>
              <a:rPr lang="en-US" sz="2000" dirty="0"/>
              <a:t>Signup for a Project 5 review timeslot for Friday… if you are not already presenting in class</a:t>
            </a:r>
          </a:p>
          <a:p>
            <a:r>
              <a:rPr lang="en-US" sz="2000" dirty="0"/>
              <a:t>Continue to focus on Project 5… which is due one week from today</a:t>
            </a:r>
          </a:p>
          <a:p>
            <a:r>
              <a:rPr lang="en-US" sz="2000" dirty="0"/>
              <a:t>Review Cloud Computing and MapReduce slides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19549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807612"/>
          </a:xfrm>
        </p:spPr>
        <p:txBody>
          <a:bodyPr>
            <a:noAutofit/>
          </a:bodyPr>
          <a:lstStyle/>
          <a:p>
            <a:br>
              <a:rPr lang="en-US" sz="4000" dirty="0"/>
            </a:br>
            <a:r>
              <a:rPr lang="en-US" sz="4000" dirty="0"/>
              <a:t>Lab</a:t>
            </a:r>
          </a:p>
        </p:txBody>
      </p:sp>
    </p:spTree>
    <p:extLst>
      <p:ext uri="{BB962C8B-B14F-4D97-AF65-F5344CB8AC3E}">
        <p14:creationId xmlns:p14="http://schemas.microsoft.com/office/powerpoint/2010/main" val="370059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6690</TotalTime>
  <Words>444</Words>
  <Application>Microsoft Office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Web and Distributed Programming Instructor: Eric Pogue Session: 39</vt:lpstr>
      <vt:lpstr>Assignment by Monday, Dec 4</vt:lpstr>
      <vt:lpstr>Schedule through the end of the Semester</vt:lpstr>
      <vt:lpstr> Cloud Computing &amp; Map Reduce</vt:lpstr>
      <vt:lpstr> Project 5 Discussion… do we need to  make adjustments in scope and/or rubrics</vt:lpstr>
      <vt:lpstr>What does Project 5 Success Look Like… Proposed</vt:lpstr>
      <vt:lpstr>Assignment by Wednesday, Dec 6</vt:lpstr>
      <vt:lpstr> Lab</vt:lpstr>
      <vt:lpstr>End of Session</vt:lpstr>
      <vt:lpstr>Assignment by Friday, Dec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215</cp:revision>
  <cp:lastPrinted>2017-09-22T21:12:54Z</cp:lastPrinted>
  <dcterms:created xsi:type="dcterms:W3CDTF">2017-08-24T13:36:27Z</dcterms:created>
  <dcterms:modified xsi:type="dcterms:W3CDTF">2017-12-04T17:45:34Z</dcterms:modified>
</cp:coreProperties>
</file>