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sldIdLst>
    <p:sldId id="330" r:id="rId5"/>
    <p:sldId id="289" r:id="rId6"/>
    <p:sldId id="304" r:id="rId7"/>
    <p:sldId id="266" r:id="rId8"/>
    <p:sldId id="293" r:id="rId9"/>
    <p:sldId id="294" r:id="rId10"/>
    <p:sldId id="292" r:id="rId11"/>
    <p:sldId id="268" r:id="rId12"/>
    <p:sldId id="272" r:id="rId13"/>
    <p:sldId id="270" r:id="rId14"/>
    <p:sldId id="333" r:id="rId15"/>
    <p:sldId id="332" r:id="rId16"/>
    <p:sldId id="316" r:id="rId17"/>
    <p:sldId id="306" r:id="rId18"/>
    <p:sldId id="307" r:id="rId19"/>
    <p:sldId id="326" r:id="rId20"/>
    <p:sldId id="327" r:id="rId21"/>
    <p:sldId id="328" r:id="rId22"/>
    <p:sldId id="274" r:id="rId23"/>
    <p:sldId id="309" r:id="rId24"/>
    <p:sldId id="310" r:id="rId25"/>
    <p:sldId id="275" r:id="rId26"/>
    <p:sldId id="278" r:id="rId27"/>
    <p:sldId id="279" r:id="rId28"/>
    <p:sldId id="280" r:id="rId29"/>
    <p:sldId id="282" r:id="rId30"/>
    <p:sldId id="283" r:id="rId31"/>
    <p:sldId id="284" r:id="rId32"/>
    <p:sldId id="286" r:id="rId33"/>
    <p:sldId id="287" r:id="rId34"/>
    <p:sldId id="295" r:id="rId35"/>
    <p:sldId id="296" r:id="rId36"/>
    <p:sldId id="334" r:id="rId37"/>
    <p:sldId id="335" r:id="rId38"/>
    <p:sldId id="317" r:id="rId39"/>
    <p:sldId id="312" r:id="rId40"/>
    <p:sldId id="297" r:id="rId41"/>
    <p:sldId id="301" r:id="rId42"/>
    <p:sldId id="313" r:id="rId43"/>
    <p:sldId id="314" r:id="rId44"/>
    <p:sldId id="315" r:id="rId45"/>
    <p:sldId id="318" r:id="rId46"/>
    <p:sldId id="319" r:id="rId47"/>
    <p:sldId id="320" r:id="rId48"/>
    <p:sldId id="321" r:id="rId49"/>
    <p:sldId id="322" r:id="rId50"/>
    <p:sldId id="323" r:id="rId51"/>
    <p:sldId id="324" r:id="rId52"/>
    <p:sldId id="299" r:id="rId53"/>
    <p:sldId id="298" r:id="rId54"/>
    <p:sldId id="336" r:id="rId55"/>
    <p:sldId id="302" r:id="rId56"/>
    <p:sldId id="259" r:id="rId57"/>
    <p:sldId id="25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2948" y="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D72D7-FE6F-4B82-8D31-76BC00B06094}" type="datetimeFigureOut">
              <a:rPr lang="en-US" smtClean="0"/>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u="none" dirty="0"/>
              <a:t>: Proven industry guidelines… Using a Factory Pattern is a good start; however, I think we should focus more on making sure that  we follow the Open Close Principle throughout our product (weeks+)</a:t>
            </a:r>
          </a:p>
          <a:p>
            <a:endParaRPr lang="en-US" sz="1000" u="none" dirty="0"/>
          </a:p>
          <a:p>
            <a:r>
              <a:rPr lang="en-US" sz="1000" u="none"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u="none" dirty="0"/>
          </a:p>
          <a:p>
            <a:r>
              <a:rPr lang="en-US" sz="1000" u="none"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Welcome back for Section 2. In Section 1 we covered some important topics. We made our way though defining a BMI class that was pretty but didn’t work as expected. Now we our going to learn some more OOP concepts and use those concepts to “fix” our BMI implementation. Well, to be fare the BMI implementation worked… as long as we used metric units.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69373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Section 2 we are going to cover some OOP concepts, use those concepts to extend our BMI example, and then talk a little about UML.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333284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Sometimes I will include notes from the Summer 2015 section of this class the Dr. </a:t>
            </a:r>
            <a:r>
              <a:rPr lang="en-US" sz="1000" dirty="0" err="1"/>
              <a:t>Klump</a:t>
            </a:r>
            <a:r>
              <a:rPr lang="en-US" sz="1000" dirty="0"/>
              <a:t>. The following notes about polymorphism is an example. </a:t>
            </a:r>
          </a:p>
          <a:p>
            <a:endParaRPr lang="en-US" sz="1000" dirty="0"/>
          </a:p>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go back to where we left off in our BMI example. We had both Procedural (C) code and Object-Oriented Java code. Both compiled. Both ran. Neither produce the expected result because…</a:t>
            </a:r>
          </a:p>
          <a:p>
            <a:endParaRPr lang="en-US" sz="1000" dirty="0"/>
          </a:p>
          <a:p>
            <a:r>
              <a:rPr lang="en-US" sz="1000" dirty="0"/>
              <a:t>The function / method only worked if we used metric units where we were using English units. Specifically, our BMI formula assumes metric inputs of kg &amp; m while our interactions with the BMI procedures and methods are using English units if inches &amp; lbs. So our implementations do work; however, they only work for metric. </a:t>
            </a:r>
          </a:p>
          <a:p>
            <a:endParaRPr lang="en-US" sz="1000" dirty="0"/>
          </a:p>
          <a:p>
            <a:r>
              <a:rPr lang="en-US" sz="1000" dirty="0"/>
              <a:t>Let fix our BMI (C) implementation in our normal procedural way.</a:t>
            </a:r>
          </a:p>
          <a:p>
            <a:endParaRPr lang="en-US" sz="1000" dirty="0"/>
          </a:p>
          <a:p>
            <a:r>
              <a:rPr lang="en-US" sz="1000" dirty="0"/>
              <a:t>After that we will enhance our Java implementation using Encapsulation and Inheritance concepts. </a:t>
            </a:r>
          </a:p>
          <a:p>
            <a:endParaRPr lang="en-US" sz="1000" dirty="0"/>
          </a:p>
          <a:p>
            <a:r>
              <a:rPr lang="en-US" sz="1000" dirty="0"/>
              <a:t>Polymorphism will need a different example… definitely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spend a couple minutes revising our procedural  C implementation the “old fashioned” way.</a:t>
            </a:r>
          </a:p>
          <a:p>
            <a:endParaRPr lang="en-US" sz="1000" dirty="0"/>
          </a:p>
          <a:p>
            <a:r>
              <a:rPr lang="en-US" sz="1000" dirty="0"/>
              <a:t>Since our current implementation actually works for metric units, lets not lose that. We will rename are variables to reflect that they are metric only units (</a:t>
            </a:r>
            <a:r>
              <a:rPr lang="en-US" sz="1000" dirty="0" err="1"/>
              <a:t>hightinm</a:t>
            </a:r>
            <a:r>
              <a:rPr lang="en-US" sz="1000" dirty="0"/>
              <a:t> and </a:t>
            </a:r>
            <a:r>
              <a:rPr lang="en-US" sz="1000" dirty="0" err="1"/>
              <a:t>weightinkg</a:t>
            </a:r>
            <a:r>
              <a:rPr lang="en-US" sz="1000" dirty="0"/>
              <a:t>). Note that since our variables were global, this change alone will break anyone else who was reusing our code (ouch!)</a:t>
            </a:r>
          </a:p>
          <a:p>
            <a:endParaRPr lang="en-US" sz="1000" dirty="0"/>
          </a:p>
          <a:p>
            <a:r>
              <a:rPr lang="en-US" sz="1000" dirty="0"/>
              <a:t>We will also rename our C function to reflect its Metric requirement.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we will add in English variables and functions. Finally, we will call the new English function… and voilà! It works as expected. </a:t>
            </a:r>
            <a:r>
              <a:rPr lang="en-US" sz="1000" dirty="0" err="1"/>
              <a:t>Hmmmm</a:t>
            </a:r>
            <a:r>
              <a:rPr lang="en-US" sz="1000" dirty="0"/>
              <a:t>, 25.6? I thought it would be lower than that. </a:t>
            </a:r>
          </a:p>
          <a:p>
            <a:endParaRPr lang="en-US" sz="1000" dirty="0"/>
          </a:p>
          <a:p>
            <a:r>
              <a:rPr lang="en-US" sz="1000" dirty="0"/>
              <a:t>Not bad. However, when we do these examples, always imagine thousands or tens-of-thousands of lines of code. And recognize that as the size of the code grows and the number of developers grows that the complexity grows exponentially.</a:t>
            </a:r>
          </a:p>
          <a:p>
            <a:endParaRPr lang="en-US" sz="1000" dirty="0"/>
          </a:p>
          <a:p>
            <a:r>
              <a:rPr lang="en-US" sz="1000" dirty="0"/>
              <a:t>Now think about the opportunity to reuse this type of code. If this was a complex ten thousand line implementation, would you want your livelihood dependent on this code and it’s owner? I would not want to be on call the Sunday night that he or she decided to make a last minute change and update the global variable name… and, of  course, it would be my code that actually broke because my implementation would be dependent on the variable name remaining the same. This is one reason that the  (very bad) practice of “copy-paste” code sharing has become so prevalent. </a:t>
            </a:r>
          </a:p>
          <a:p>
            <a:endParaRPr lang="en-US" sz="1000" dirty="0"/>
          </a:p>
          <a:p>
            <a:r>
              <a:rPr lang="en-US" sz="1000" dirty="0"/>
              <a:t>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Repeat from last slide: 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a:p>
            <a:endParaRPr lang="en-US" sz="1000" dirty="0"/>
          </a:p>
          <a:p>
            <a:r>
              <a:rPr lang="en-US" sz="1000" dirty="0"/>
              <a:t>Now let’s revise our Java OOP BPI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000" dirty="0"/>
              <a:t>Section 1 will be focused on where object-oriented design and programming (OOP) fits into the Software Development Lifecycle, what platforms and tools we will be using as we explore OOP, and then get us started with classes and objects.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53301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use Inheritance to implement English unit support in BMI. There are really two Inheritance class hierarchy options in this case. Option #1 is very practical and safe… and very unlikely to break anyone’s code who is currently using our class. Option #2 is more pure and elegant.  </a:t>
            </a:r>
          </a:p>
          <a:p>
            <a:endParaRPr lang="en-US" sz="1000" dirty="0"/>
          </a:p>
          <a:p>
            <a:r>
              <a:rPr lang="en-US" sz="1000" dirty="0"/>
              <a:t>In the real world where not breaking existing code (causing a retest or potentially a defect) is a </a:t>
            </a:r>
            <a:r>
              <a:rPr lang="en-US" sz="1000" u="sng" dirty="0"/>
              <a:t>VERY</a:t>
            </a:r>
            <a:r>
              <a:rPr lang="en-US" sz="1000" dirty="0"/>
              <a:t> high priority, we would have chosen Option #1. It is simpler, less risky, more practical, and can be done with less code. Profession developer rule #1: Don’t break what is working.</a:t>
            </a:r>
          </a:p>
          <a:p>
            <a:endParaRPr lang="en-US" sz="1000" dirty="0"/>
          </a:p>
          <a:p>
            <a:r>
              <a:rPr lang="en-US" sz="1000" dirty="0"/>
              <a:t>For our Learning exercise we will implement Option #2. It is a more pure and elegant implementation where BMI Metric and BMI English are at the same level in the class </a:t>
            </a:r>
            <a:r>
              <a:rPr lang="en-US" sz="1000" kern="1200" dirty="0">
                <a:solidFill>
                  <a:schemeClr val="tx1"/>
                </a:solidFill>
                <a:effectLst/>
                <a:latin typeface="+mn-lt"/>
                <a:ea typeface="+mn-ea"/>
                <a:cs typeface="+mn-cs"/>
              </a:rPr>
              <a:t>hierarchy… which satisfies my artistic needs. It also will allow us to demonstrate Abstraction, Superclass, and Subclass at the same time we are demonstrating Inheritance. </a:t>
            </a:r>
          </a:p>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look at how we enhanced our class hierarchy. We created a new Abstract base class call BMI. Yes, the fact that we did this likely broke others that were using our class. We will need to call them and apologize. Note that implementing Option #1 on the proceeding slide should have avoided this. Notice the Abstract </a:t>
            </a:r>
            <a:r>
              <a:rPr lang="en-US" sz="1000" dirty="0" err="1"/>
              <a:t>CalcBMI</a:t>
            </a:r>
            <a:r>
              <a:rPr lang="en-US" sz="1000" dirty="0"/>
              <a:t> method in BMI. We have not learned the difference between Abstract and Virtual yet. Virtual means a Method can be overridden where Abstract means it must be overridden.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 also implemented two classes that extend BMI. Our original class was renamed to “</a:t>
            </a:r>
            <a:r>
              <a:rPr lang="en-US" sz="1000" dirty="0" err="1"/>
              <a:t>BMIMetric</a:t>
            </a:r>
            <a:r>
              <a:rPr lang="en-US" sz="1000" dirty="0"/>
              <a:t>” and we added a new class “</a:t>
            </a:r>
            <a:r>
              <a:rPr lang="en-US" sz="1000" dirty="0" err="1"/>
              <a:t>BMIEnglish</a:t>
            </a:r>
            <a:r>
              <a:rPr lang="en-US" sz="1000" dirty="0"/>
              <a:t>”… seem elegant and simple.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Now we create a new BMI that is actually a </a:t>
            </a:r>
            <a:r>
              <a:rPr lang="en-US" sz="1000" dirty="0" err="1"/>
              <a:t>BMIEnglish</a:t>
            </a:r>
            <a:r>
              <a:rPr lang="en-US" sz="1000" dirty="0"/>
              <a:t>. If that doesn’t mess with you mind just a little, think about it some more. Note that we could have made the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“BMI </a:t>
            </a:r>
            <a:r>
              <a:rPr lang="en-US" sz="1000" dirty="0" err="1"/>
              <a:t>myBMI</a:t>
            </a:r>
            <a:r>
              <a:rPr lang="en-US" sz="1000" dirty="0"/>
              <a:t> = new </a:t>
            </a:r>
            <a:r>
              <a:rPr lang="en-US" sz="1000" dirty="0" err="1"/>
              <a:t>BMIEnglish</a:t>
            </a:r>
            <a:r>
              <a:rPr lang="en-US" sz="1000" dirty="0"/>
              <a:t>();” read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
            </a:r>
            <a:r>
              <a:rPr lang="en-US" sz="1000" dirty="0" err="1"/>
              <a:t>BMIEnglish</a:t>
            </a:r>
            <a:r>
              <a:rPr lang="en-US" sz="1000" dirty="0"/>
              <a:t> </a:t>
            </a:r>
            <a:r>
              <a:rPr lang="en-US" sz="1000" dirty="0" err="1"/>
              <a:t>myBMIEnglish</a:t>
            </a:r>
            <a:r>
              <a:rPr lang="en-US" sz="1000" dirty="0"/>
              <a:t> = new </a:t>
            </a:r>
            <a:r>
              <a:rPr lang="en-US" sz="1000" dirty="0" err="1"/>
              <a:t>BMIEnglish</a:t>
            </a:r>
            <a:r>
              <a:rPr lang="en-US" sz="10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And have gotten the same results. I actually think the second line is cleaner and simpler. It avoids Polymorphism… which really isn’t need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If you understand why these two line produce the same results in this example? If so you are well on your way to understanding Abstraction and Polymorphism. Or you might want to come back to this after our Polymorphism example and see if it makes more sense.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152813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backtrack and cover a couple required (and valuable) items.</a:t>
            </a:r>
          </a:p>
          <a:p>
            <a:r>
              <a:rPr lang="en-US" sz="1000" dirty="0"/>
              <a:t>We now have an example of a Superclass in BMI</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507889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two examples of Subclasses. That was easy.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824858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And we hav</a:t>
            </a:r>
            <a:r>
              <a:rPr lang="en-US" sz="1000" dirty="0"/>
              <a:t>e and example of Abstraction.</a:t>
            </a:r>
            <a:endParaRPr lang="en-US" sz="1000" kern="1200" dirty="0">
              <a:solidFill>
                <a:schemeClr val="tx1"/>
              </a:solidFill>
              <a:effectLst/>
              <a:latin typeface="+mn-lt"/>
              <a:ea typeface="+mn-ea"/>
              <a:cs typeface="+mn-cs"/>
            </a:endParaRPr>
          </a:p>
          <a:p>
            <a:endParaRPr lang="en-US" sz="1000" b="1" dirty="0"/>
          </a:p>
          <a:p>
            <a:r>
              <a:rPr lang="en-US" sz="1000" kern="1200" dirty="0">
                <a:solidFill>
                  <a:schemeClr val="tx1"/>
                </a:solidFill>
                <a:effectLst/>
                <a:latin typeface="+mn-lt"/>
                <a:ea typeface="+mn-ea"/>
                <a:cs typeface="+mn-cs"/>
              </a:rPr>
              <a:t>Abstraction</a:t>
            </a:r>
          </a:p>
          <a:p>
            <a:r>
              <a:rPr lang="en-US" sz="1000" kern="1200" dirty="0">
                <a:solidFill>
                  <a:schemeClr val="tx1"/>
                </a:solidFill>
                <a:effectLst/>
                <a:latin typeface="+mn-lt"/>
                <a:ea typeface="+mn-ea"/>
                <a:cs typeface="+mn-cs"/>
              </a:rPr>
              <a:t>Abstraction is another key concept. Something is abstract when it is a concept but is not concrete or defined enough to actually be built. Generally, in OO design, we start with abstract things, and then we build on them through inheritance.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An </a:t>
            </a:r>
            <a:r>
              <a:rPr lang="en-US" sz="1000" i="1" u="sng" kern="1200" dirty="0">
                <a:solidFill>
                  <a:schemeClr val="tx1"/>
                </a:solidFill>
                <a:effectLst/>
                <a:latin typeface="+mn-lt"/>
                <a:ea typeface="+mn-ea"/>
                <a:cs typeface="+mn-cs"/>
              </a:rPr>
              <a:t>abstract class</a:t>
            </a:r>
            <a:r>
              <a:rPr lang="en-US" sz="1000" kern="1200" dirty="0">
                <a:solidFill>
                  <a:schemeClr val="tx1"/>
                </a:solidFill>
                <a:effectLst/>
                <a:latin typeface="+mn-lt"/>
                <a:ea typeface="+mn-ea"/>
                <a:cs typeface="+mn-cs"/>
              </a:rPr>
              <a:t> is one that has one or more </a:t>
            </a:r>
            <a:r>
              <a:rPr lang="en-US" sz="1000" i="1" kern="1200" dirty="0">
                <a:solidFill>
                  <a:schemeClr val="tx1"/>
                </a:solidFill>
                <a:effectLst/>
                <a:latin typeface="+mn-lt"/>
                <a:ea typeface="+mn-ea"/>
                <a:cs typeface="+mn-cs"/>
              </a:rPr>
              <a:t>abstract methods</a:t>
            </a:r>
            <a:r>
              <a:rPr lang="en-US" sz="1000" kern="1200" dirty="0">
                <a:solidFill>
                  <a:schemeClr val="tx1"/>
                </a:solidFill>
                <a:effectLst/>
                <a:latin typeface="+mn-lt"/>
                <a:ea typeface="+mn-ea"/>
                <a:cs typeface="+mn-cs"/>
              </a:rPr>
              <a:t>.</a:t>
            </a:r>
          </a:p>
          <a:p>
            <a:r>
              <a:rPr lang="en-US" sz="1000" kern="1200" dirty="0">
                <a:solidFill>
                  <a:schemeClr val="tx1"/>
                </a:solidFill>
                <a:effectLst/>
                <a:latin typeface="+mn-lt"/>
                <a:ea typeface="+mn-ea"/>
                <a:cs typeface="+mn-cs"/>
              </a:rPr>
              <a:t>An </a:t>
            </a:r>
            <a:r>
              <a:rPr lang="en-US" sz="1000" i="1" kern="1200" dirty="0">
                <a:solidFill>
                  <a:schemeClr val="tx1"/>
                </a:solidFill>
                <a:effectLst/>
                <a:latin typeface="+mn-lt"/>
                <a:ea typeface="+mn-ea"/>
                <a:cs typeface="+mn-cs"/>
              </a:rPr>
              <a:t>abstract method</a:t>
            </a:r>
            <a:r>
              <a:rPr lang="en-US" sz="1000" kern="1200" dirty="0">
                <a:solidFill>
                  <a:schemeClr val="tx1"/>
                </a:solidFill>
                <a:effectLst/>
                <a:latin typeface="+mn-lt"/>
                <a:ea typeface="+mn-ea"/>
                <a:cs typeface="+mn-cs"/>
              </a:rPr>
              <a:t> is a method / function that has no body – just a name, return type, and parameters.</a:t>
            </a:r>
          </a:p>
          <a:p>
            <a:r>
              <a:rPr lang="en-US" sz="1000" kern="1200" dirty="0">
                <a:solidFill>
                  <a:schemeClr val="tx1"/>
                </a:solidFill>
                <a:effectLst/>
                <a:latin typeface="+mn-lt"/>
                <a:ea typeface="+mn-ea"/>
                <a:cs typeface="+mn-cs"/>
              </a:rPr>
              <a:t>An </a:t>
            </a:r>
            <a:r>
              <a:rPr lang="en-US" sz="1000" i="1" u="sng" kern="1200" dirty="0">
                <a:solidFill>
                  <a:schemeClr val="tx1"/>
                </a:solidFill>
                <a:effectLst/>
                <a:latin typeface="+mn-lt"/>
                <a:ea typeface="+mn-ea"/>
                <a:cs typeface="+mn-cs"/>
              </a:rPr>
              <a:t>interface</a:t>
            </a:r>
            <a:r>
              <a:rPr lang="en-US" sz="1000" kern="1200" dirty="0">
                <a:solidFill>
                  <a:schemeClr val="tx1"/>
                </a:solidFill>
                <a:effectLst/>
                <a:latin typeface="+mn-lt"/>
                <a:ea typeface="+mn-ea"/>
                <a:cs typeface="+mn-cs"/>
              </a:rPr>
              <a:t> is the strictest interpretation of an abstract class – it is a data structure that consists entirely of abstract methods. In other words, none of its methods/functions have a body.</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Composition: An example of composition: the relationship between Face and Nose, Mouth, and Eye</a:t>
            </a:r>
          </a:p>
          <a:p>
            <a:r>
              <a:rPr lang="en-US" sz="1000" kern="1200" dirty="0">
                <a:solidFill>
                  <a:schemeClr val="tx1"/>
                </a:solidFill>
                <a:effectLst/>
                <a:latin typeface="+mn-lt"/>
                <a:ea typeface="+mn-ea"/>
                <a:cs typeface="+mn-cs"/>
              </a:rPr>
              <a:t>class Face {</a:t>
            </a:r>
          </a:p>
          <a:p>
            <a:r>
              <a:rPr lang="en-US" sz="1000" kern="1200" dirty="0">
                <a:solidFill>
                  <a:schemeClr val="tx1"/>
                </a:solidFill>
                <a:effectLst/>
                <a:latin typeface="+mn-lt"/>
                <a:ea typeface="+mn-ea"/>
                <a:cs typeface="+mn-cs"/>
              </a:rPr>
              <a:t>	Nose n;</a:t>
            </a:r>
          </a:p>
          <a:p>
            <a:r>
              <a:rPr lang="en-US" sz="1000" kern="1200" dirty="0">
                <a:solidFill>
                  <a:schemeClr val="tx1"/>
                </a:solidFill>
                <a:effectLst/>
                <a:latin typeface="+mn-lt"/>
                <a:ea typeface="+mn-ea"/>
                <a:cs typeface="+mn-cs"/>
              </a:rPr>
              <a:t>	Mouth m;</a:t>
            </a:r>
          </a:p>
          <a:p>
            <a:r>
              <a:rPr lang="en-US" sz="1000" kern="1200" dirty="0">
                <a:solidFill>
                  <a:schemeClr val="tx1"/>
                </a:solidFill>
                <a:effectLst/>
                <a:latin typeface="+mn-lt"/>
                <a:ea typeface="+mn-ea"/>
                <a:cs typeface="+mn-cs"/>
              </a:rPr>
              <a:t>	Eye le;</a:t>
            </a:r>
          </a:p>
          <a:p>
            <a:r>
              <a:rPr lang="en-US" sz="1000" kern="1200" dirty="0">
                <a:solidFill>
                  <a:schemeClr val="tx1"/>
                </a:solidFill>
                <a:effectLst/>
                <a:latin typeface="+mn-lt"/>
                <a:ea typeface="+mn-ea"/>
                <a:cs typeface="+mn-cs"/>
              </a:rPr>
              <a:t>	Eye re;</a:t>
            </a:r>
          </a:p>
          <a:p>
            <a:r>
              <a:rPr lang="en-US" sz="1000" kern="1200" dirty="0">
                <a:solidFill>
                  <a:schemeClr val="tx1"/>
                </a:solidFill>
                <a:effectLst/>
                <a:latin typeface="+mn-lt"/>
                <a:ea typeface="+mn-ea"/>
                <a:cs typeface="+mn-cs"/>
              </a:rPr>
              <a:t>}</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We probably wouldn’t let the Nose, Mouth, or Eye objects live beyond the Face. They are owned exclusively by the Face. That’s what composition is: exclusive ownership.</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Aggregation: Aggregation is also a form of ownership, but it’s non-exclusive ownership. The owned objects can live on and perhaps existed prior to the owned object.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An example of aggregation: A library patron borrows a book. That’s not exclusive ownership, since several people can borrow a book over its lifetime.</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UML helps us see the design without having to wade through lots of text to understand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UML reached its peak with Iterative Development methodologies like the Rational Unified Process (RUP) and </a:t>
            </a:r>
            <a:r>
              <a:rPr lang="en-US" sz="1000" kern="1200" dirty="0" err="1">
                <a:solidFill>
                  <a:schemeClr val="tx1"/>
                </a:solidFill>
                <a:effectLst/>
                <a:latin typeface="+mn-lt"/>
                <a:ea typeface="+mn-ea"/>
                <a:cs typeface="+mn-cs"/>
              </a:rPr>
              <a:t>OpenUp</a:t>
            </a:r>
            <a:r>
              <a:rPr lang="en-US" sz="1000" kern="1200" dirty="0">
                <a:solidFill>
                  <a:schemeClr val="tx1"/>
                </a:solidFill>
                <a:effectLst/>
                <a:latin typeface="+mn-lt"/>
                <a:ea typeface="+mn-ea"/>
                <a:cs typeface="+mn-cs"/>
              </a:rPr>
              <a:t>. It still is viewed as a critical part of Design for many Waterfall and Iterative organizations.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UML helps us see the design without having to wade through lots of text to understand it.</a:t>
            </a:r>
          </a:p>
          <a:p>
            <a:endParaRPr lang="en-US" sz="1000" dirty="0"/>
          </a:p>
          <a:p>
            <a:r>
              <a:rPr lang="en-US" sz="1000" kern="1200" dirty="0">
                <a:solidFill>
                  <a:schemeClr val="tx1"/>
                </a:solidFill>
                <a:effectLst/>
                <a:latin typeface="+mn-lt"/>
                <a:ea typeface="+mn-ea"/>
                <a:cs typeface="+mn-cs"/>
              </a:rPr>
              <a:t>UML</a:t>
            </a:r>
          </a:p>
          <a:p>
            <a:r>
              <a:rPr lang="en-US" sz="1000" kern="1200" dirty="0">
                <a:solidFill>
                  <a:schemeClr val="tx1"/>
                </a:solidFill>
                <a:effectLst/>
                <a:latin typeface="+mn-lt"/>
                <a:ea typeface="+mn-ea"/>
                <a:cs typeface="+mn-cs"/>
              </a:rPr>
              <a:t>UML, or Unified Modeling Language, is a way to show a system’s architecture in graphical form. UML represents</a:t>
            </a:r>
          </a:p>
          <a:p>
            <a:pPr lvl="0"/>
            <a:r>
              <a:rPr lang="en-US" sz="1000" kern="1200" dirty="0">
                <a:solidFill>
                  <a:schemeClr val="tx1"/>
                </a:solidFill>
                <a:effectLst/>
                <a:latin typeface="+mn-lt"/>
                <a:ea typeface="+mn-ea"/>
                <a:cs typeface="+mn-cs"/>
              </a:rPr>
              <a:t>classes as boxes with three sections, the top of which specifies the name of the class, the middle of which specifies the data, and the bottom of which specifies the functions.</a:t>
            </a:r>
          </a:p>
          <a:p>
            <a:pPr lvl="0"/>
            <a:r>
              <a:rPr lang="en-US" sz="1000" kern="1200" dirty="0">
                <a:solidFill>
                  <a:schemeClr val="tx1"/>
                </a:solidFill>
                <a:effectLst/>
                <a:latin typeface="+mn-lt"/>
                <a:ea typeface="+mn-ea"/>
                <a:cs typeface="+mn-cs"/>
              </a:rPr>
              <a:t>Lines between the classes.</a:t>
            </a:r>
          </a:p>
          <a:p>
            <a:pPr lvl="1"/>
            <a:r>
              <a:rPr lang="en-US" sz="1000" kern="1200" dirty="0">
                <a:solidFill>
                  <a:schemeClr val="tx1"/>
                </a:solidFill>
                <a:effectLst/>
                <a:latin typeface="+mn-lt"/>
                <a:ea typeface="+mn-ea"/>
                <a:cs typeface="+mn-cs"/>
              </a:rPr>
              <a:t>A line with an arrow / triangle pointing to the parent – inheritance</a:t>
            </a:r>
          </a:p>
          <a:p>
            <a:pPr lvl="1"/>
            <a:r>
              <a:rPr lang="en-US" sz="1000" kern="1200" dirty="0">
                <a:solidFill>
                  <a:schemeClr val="tx1"/>
                </a:solidFill>
                <a:effectLst/>
                <a:latin typeface="+mn-lt"/>
                <a:ea typeface="+mn-ea"/>
                <a:cs typeface="+mn-cs"/>
              </a:rPr>
              <a:t>A line with a filled diamond next to the owner – composition</a:t>
            </a:r>
          </a:p>
          <a:p>
            <a:pPr lvl="1"/>
            <a:r>
              <a:rPr lang="en-US" sz="1000" kern="1200" dirty="0">
                <a:solidFill>
                  <a:schemeClr val="tx1"/>
                </a:solidFill>
                <a:effectLst/>
                <a:latin typeface="+mn-lt"/>
                <a:ea typeface="+mn-ea"/>
                <a:cs typeface="+mn-cs"/>
              </a:rPr>
              <a:t>A line with an open  diamond next to the owner – aggregation</a:t>
            </a:r>
          </a:p>
          <a:p>
            <a:pPr lvl="1"/>
            <a:r>
              <a:rPr lang="en-US" sz="1000" kern="1200" dirty="0">
                <a:solidFill>
                  <a:schemeClr val="tx1"/>
                </a:solidFill>
                <a:effectLst/>
                <a:latin typeface="+mn-lt"/>
                <a:ea typeface="+mn-ea"/>
                <a:cs typeface="+mn-cs"/>
              </a:rPr>
              <a:t>A line with no decorations – just an association (a using kind of relationship)</a:t>
            </a:r>
          </a:p>
          <a:p>
            <a:r>
              <a:rPr lang="en-US" sz="1000" kern="1200" dirty="0">
                <a:solidFill>
                  <a:schemeClr val="tx1"/>
                </a:solidFill>
                <a:effectLst/>
                <a:latin typeface="+mn-lt"/>
                <a:ea typeface="+mn-ea"/>
                <a:cs typeface="+mn-cs"/>
              </a:rPr>
              <a:t>UML helps us see the design without having to wade through lots of text to understand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kern="1200" dirty="0">
                <a:solidFill>
                  <a:schemeClr val="tx1"/>
                </a:solidFill>
                <a:effectLst/>
                <a:latin typeface="+mn-lt"/>
                <a:ea typeface="+mn-ea"/>
                <a:cs typeface="+mn-cs"/>
              </a:rPr>
              <a:t>Walking through the slide, you will see that  words and terminology will be important as we discuss and learn new concepts. During the course I am sure you will notice that at times I will struggle with the attribute/property vs. data and method vs. </a:t>
            </a:r>
            <a:r>
              <a:rPr lang="en-US" sz="1000" u="none" dirty="0"/>
              <a:t>procedure</a:t>
            </a:r>
            <a:r>
              <a:rPr lang="en-US" sz="1000" kern="1200" dirty="0">
                <a:solidFill>
                  <a:schemeClr val="tx1"/>
                </a:solidFill>
                <a:effectLst/>
                <a:latin typeface="+mn-lt"/>
                <a:ea typeface="+mn-ea"/>
                <a:cs typeface="+mn-cs"/>
              </a:rPr>
              <a:t> distinction when I am talking. I would like for us to try to make that distinction in our work  as we go through the term.</a:t>
            </a:r>
          </a:p>
          <a:p>
            <a:pPr lvl="0"/>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For the purposes of this class, “attributes” and “properties” will be used interchangeably to describe variable belonging to a class or object. Also “procedures” and “functions” will be used interchangeably. </a:t>
            </a: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ends Section 2. We  have covered a lot including object-oriented concepts, encapsulation, inheritance, polymorphism, superclass, subclass, inheritance, abstraction, aggregation, composition, UML, and likely a few other topics as well. </a:t>
            </a:r>
          </a:p>
          <a:p>
            <a:endParaRPr lang="en-US" sz="1000" dirty="0"/>
          </a:p>
          <a:p>
            <a:r>
              <a:rPr lang="en-US" sz="1000" dirty="0"/>
              <a:t>It’s a lot. Be sure to take a break and come back to finish out this week’s topics with patterns, principles, and a recap of the  week.</a:t>
            </a:r>
          </a:p>
          <a:p>
            <a:endParaRPr lang="en-US" sz="1000" dirty="0"/>
          </a:p>
          <a:p>
            <a:r>
              <a:rPr lang="en-US" sz="1000" dirty="0"/>
              <a:t>Be forewarned, even thought  patterns and principles are “one-liners”, there’s a lot there. It will likely take as much time on thought to get through Section 3 as it did for us to get through Sections 1 and 3.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2769585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On to Section 3.</a:t>
            </a:r>
          </a:p>
          <a:p>
            <a:endParaRPr lang="en-US" sz="1000" dirty="0"/>
          </a:p>
          <a:p>
            <a:r>
              <a:rPr lang="en-US" sz="1000" dirty="0"/>
              <a:t>We made it to patterns, principles, and a recap of the week. These are big topics and will likely take us about as long to get through as sections 1 and 2. </a:t>
            </a:r>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2875541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900" b="0" dirty="0"/>
          </a:p>
          <a:p>
            <a:r>
              <a:rPr lang="en-US" sz="900" b="0" dirty="0"/>
              <a:t>Why Use Patterns?</a:t>
            </a:r>
          </a:p>
          <a:p>
            <a:r>
              <a:rPr lang="en-US" sz="900" b="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Singleton are pretty easy to understand and come in very handy. A application Logfile class or Configuration file manager are common examples of singletons. </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Singleton (making sure there is just one instance of something to avoid conflicts - </a:t>
            </a:r>
            <a:r>
              <a:rPr lang="en-US" sz="1000" u="sng" kern="1200" dirty="0">
                <a:solidFill>
                  <a:schemeClr val="tx1"/>
                </a:solidFill>
                <a:effectLst/>
                <a:latin typeface="+mn-lt"/>
                <a:ea typeface="+mn-ea"/>
                <a:cs typeface="+mn-cs"/>
                <a:hlinkClick r:id="rId3"/>
              </a:rPr>
              <a:t>http://www.oodesign.com/singleton-pattern.html</a:t>
            </a:r>
            <a:r>
              <a:rPr lang="en-US" sz="1000" kern="1200" dirty="0">
                <a:solidFill>
                  <a:schemeClr val="tx1"/>
                </a:solidFill>
                <a:effectLst/>
                <a:latin typeface="+mn-lt"/>
                <a:ea typeface="+mn-ea"/>
                <a:cs typeface="+mn-cs"/>
              </a:rPr>
              <a:t>) These are great for coordinating activity across multiple threads of execution or making sure there is a single point of control for a limited resource like a file or printer.</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 singleton can be written in Java by making the constructor for the class private and equipping the class with a static function that ensures that the constructor is called only if no other objects of that class already exist.</a:t>
            </a:r>
          </a:p>
          <a:p>
            <a:r>
              <a:rPr lang="en-US" sz="1000" kern="1200" dirty="0">
                <a:solidFill>
                  <a:schemeClr val="tx1"/>
                </a:solidFill>
                <a:effectLst/>
                <a:latin typeface="+mn-lt"/>
                <a:ea typeface="+mn-ea"/>
                <a:cs typeface="+mn-cs"/>
              </a:rPr>
              <a: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An example would have been in our Polymorphic Animal. We could have made an Animal Factory that his the fact that we were just creating random Dogs, Cats, and </a:t>
            </a:r>
            <a:r>
              <a:rPr lang="en-US" sz="1000" dirty="0" err="1"/>
              <a:t>Bigcats</a:t>
            </a:r>
            <a:r>
              <a:rPr lang="en-US" sz="1000" dirty="0"/>
              <a:t>. Then if we wanted to change the ratios or add Animals, we could do it without forcing code changes outside of the Animal Factory.</a:t>
            </a:r>
          </a:p>
          <a:p>
            <a:pPr marL="0" indent="0">
              <a:buNone/>
            </a:pPr>
            <a:endParaRPr lang="en-US" sz="1000" dirty="0"/>
          </a:p>
          <a:p>
            <a:pPr marL="0" indent="0">
              <a:buNone/>
            </a:pPr>
            <a:r>
              <a:rPr lang="en-US" sz="1000" dirty="0"/>
              <a:t>Another example would be  a Shape Factory that return shapes based on input, but does not expose how the shapes are created. See coding example.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a:p>
        </p:txBody>
      </p:sp>
    </p:spTree>
    <p:extLst>
      <p:ext uri="{BB962C8B-B14F-4D97-AF65-F5344CB8AC3E}">
        <p14:creationId xmlns:p14="http://schemas.microsoft.com/office/powerpoint/2010/main" val="1723500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endParaRPr lang="en-US" sz="1000" b="1" i="1" u="sng" kern="1200" dirty="0">
              <a:solidFill>
                <a:schemeClr val="tx1"/>
              </a:solidFill>
              <a:effectLst/>
              <a:latin typeface="+mn-lt"/>
              <a:ea typeface="+mn-ea"/>
              <a:cs typeface="+mn-cs"/>
            </a:endParaRPr>
          </a:p>
          <a:p>
            <a:r>
              <a:rPr lang="en-US" sz="1000" i="1" u="sng" kern="1200" dirty="0">
                <a:solidFill>
                  <a:schemeClr val="tx1"/>
                </a:solidFill>
                <a:effectLst/>
                <a:latin typeface="+mn-lt"/>
                <a:ea typeface="+mn-ea"/>
                <a:cs typeface="+mn-cs"/>
              </a:rPr>
              <a:t>Delegation</a:t>
            </a:r>
            <a:r>
              <a:rPr lang="en-US" sz="1000" kern="1200" dirty="0">
                <a:solidFill>
                  <a:schemeClr val="tx1"/>
                </a:solidFill>
                <a:effectLst/>
                <a:latin typeface="+mn-lt"/>
                <a:ea typeface="+mn-ea"/>
                <a:cs typeface="+mn-cs"/>
              </a:rPr>
              <a:t> (chain of command; ask an object to do something, which tells something else to do that thing)</a:t>
            </a:r>
          </a:p>
          <a:p>
            <a:r>
              <a:rPr lang="en-US" sz="1000" b="0" kern="1200" dirty="0">
                <a:solidFill>
                  <a:schemeClr val="tx1"/>
                </a:solidFill>
                <a:effectLst/>
                <a:latin typeface="+mn-lt"/>
                <a:ea typeface="+mn-ea"/>
                <a:cs typeface="+mn-cs"/>
              </a:rPr>
              <a:t>Example of the Delegation pattern</a:t>
            </a:r>
          </a:p>
          <a:p>
            <a:r>
              <a:rPr lang="en-US" sz="1000" kern="1200" dirty="0">
                <a:solidFill>
                  <a:schemeClr val="tx1"/>
                </a:solidFill>
                <a:effectLst/>
                <a:latin typeface="+mn-lt"/>
                <a:ea typeface="+mn-ea"/>
                <a:cs typeface="+mn-cs"/>
              </a:rPr>
              <a:t>In this example, we have software for managing inventory for a manufacturer who makes classroom furniture. We have a variety of writing surfaces that consist of parts. We want to print out our inventory of parts.</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class Part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class </a:t>
            </a:r>
            <a:r>
              <a:rPr lang="en-US" sz="1000" kern="1200" dirty="0" err="1">
                <a:solidFill>
                  <a:schemeClr val="tx1"/>
                </a:solidFill>
                <a:effectLst/>
                <a:latin typeface="+mn-lt"/>
                <a:ea typeface="+mn-ea"/>
                <a:cs typeface="+mn-cs"/>
              </a:rPr>
              <a:t>WritingSurface</a:t>
            </a:r>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	private Part[] parts;</a:t>
            </a:r>
          </a:p>
          <a:p>
            <a:r>
              <a:rPr lang="en-US" sz="1000" kern="1200" dirty="0">
                <a:solidFill>
                  <a:schemeClr val="tx1"/>
                </a:solidFill>
                <a:effectLst/>
                <a:latin typeface="+mn-lt"/>
                <a:ea typeface="+mn-ea"/>
                <a:cs typeface="+mn-cs"/>
              </a:rPr>
              <a:t>	public Part[] </a:t>
            </a:r>
            <a:r>
              <a:rPr lang="en-US" sz="1000" kern="1200" dirty="0" err="1">
                <a:solidFill>
                  <a:schemeClr val="tx1"/>
                </a:solidFill>
                <a:effectLst/>
                <a:latin typeface="+mn-lt"/>
                <a:ea typeface="+mn-ea"/>
                <a:cs typeface="+mn-cs"/>
              </a:rPr>
              <a:t>listParts</a:t>
            </a:r>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t>
            </a:r>
          </a:p>
          <a:p>
            <a:r>
              <a:rPr lang="en-US" sz="1000" kern="1200" dirty="0">
                <a:solidFill>
                  <a:schemeClr val="tx1"/>
                </a:solidFill>
                <a:effectLst/>
                <a:latin typeface="+mn-lt"/>
                <a:ea typeface="+mn-ea"/>
                <a:cs typeface="+mn-cs"/>
              </a:rPr>
              <a:t>[[Left up to interested reader to complete… or ask for the </a:t>
            </a:r>
            <a:r>
              <a:rPr lang="en-US" sz="1000" kern="1200">
                <a:solidFill>
                  <a:schemeClr val="tx1"/>
                </a:solidFill>
                <a:effectLst/>
                <a:latin typeface="+mn-lt"/>
                <a:ea typeface="+mn-ea"/>
                <a:cs typeface="+mn-cs"/>
              </a:rPr>
              <a:t>code.]]</a:t>
            </a:r>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a:p>
        </p:txBody>
      </p:sp>
    </p:spTree>
    <p:extLst>
      <p:ext uri="{BB962C8B-B14F-4D97-AF65-F5344CB8AC3E}">
        <p14:creationId xmlns:p14="http://schemas.microsoft.com/office/powerpoint/2010/main" val="2703620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pPr>
              <a:spcBef>
                <a:spcPts val="0"/>
              </a:spcBef>
            </a:pPr>
            <a:r>
              <a:rPr lang="en-US" sz="1000" dirty="0"/>
              <a:t>student view</a:t>
            </a:r>
          </a:p>
          <a:p>
            <a:pPr>
              <a:spcBef>
                <a:spcPts val="0"/>
              </a:spcBef>
            </a:pPr>
            <a:r>
              <a:rPr lang="en-US" sz="1000" dirty="0"/>
              <a:t>faculty view </a:t>
            </a:r>
          </a:p>
          <a:p>
            <a:pPr>
              <a:spcBef>
                <a:spcPts val="0"/>
              </a:spcBef>
            </a:pPr>
            <a:r>
              <a:rPr lang="en-US" sz="1000" dirty="0"/>
              <a:t>administrator view, </a:t>
            </a:r>
          </a:p>
          <a:p>
            <a:pPr>
              <a:spcBef>
                <a:spcPts val="0"/>
              </a:spcBef>
            </a:pPr>
            <a:r>
              <a:rPr lang="en-US" sz="1000" dirty="0"/>
              <a:t>Web student view, </a:t>
            </a:r>
          </a:p>
          <a:p>
            <a:pPr>
              <a:spcBef>
                <a:spcPts val="0"/>
              </a:spcBef>
            </a:pPr>
            <a:r>
              <a:rPr lang="en-US" sz="1000" dirty="0"/>
              <a:t>mobile student view, etc. </a:t>
            </a:r>
          </a:p>
          <a:p>
            <a:endParaRPr lang="en-US" sz="1000" b="0" i="0" u="none" kern="1200" dirty="0">
              <a:solidFill>
                <a:schemeClr val="tx1"/>
              </a:solidFill>
              <a:effectLst/>
              <a:latin typeface="+mn-lt"/>
              <a:ea typeface="+mn-ea"/>
              <a:cs typeface="+mn-cs"/>
            </a:endParaRPr>
          </a:p>
          <a:p>
            <a:r>
              <a:rPr lang="en-US" sz="1000" b="0" i="0" u="none" kern="1200" dirty="0">
                <a:solidFill>
                  <a:schemeClr val="tx1"/>
                </a:solidFill>
                <a:effectLst/>
                <a:latin typeface="+mn-lt"/>
                <a:ea typeface="+mn-ea"/>
                <a:cs typeface="+mn-cs"/>
              </a:rPr>
              <a:t>Evolution of UI and Data segregation</a:t>
            </a:r>
          </a:p>
          <a:p>
            <a:pPr marL="171450" indent="-171450">
              <a:buFont typeface="Arial" panose="020B0604020202020204" pitchFamily="34" charset="0"/>
              <a:buChar char="•"/>
            </a:pPr>
            <a:r>
              <a:rPr lang="en-US" sz="1000" b="0" i="0" u="none" kern="1200" dirty="0">
                <a:solidFill>
                  <a:schemeClr val="tx1"/>
                </a:solidFill>
                <a:effectLst/>
                <a:latin typeface="+mn-lt"/>
                <a:ea typeface="+mn-ea"/>
                <a:cs typeface="+mn-cs"/>
              </a:rPr>
              <a:t>Document-View (View was responsible for View-Controller functionality)</a:t>
            </a:r>
          </a:p>
          <a:p>
            <a:pPr marL="171450" indent="-171450">
              <a:buFont typeface="Arial" panose="020B0604020202020204" pitchFamily="34" charset="0"/>
              <a:buChar char="•"/>
            </a:pPr>
            <a:r>
              <a:rPr lang="en-US" sz="1000" b="0" i="0" u="none" kern="1200" dirty="0">
                <a:solidFill>
                  <a:schemeClr val="tx1"/>
                </a:solidFill>
                <a:effectLst/>
                <a:latin typeface="+mn-lt"/>
                <a:ea typeface="+mn-ea"/>
                <a:cs typeface="+mn-cs"/>
              </a:rPr>
              <a:t>Model-View-Controller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Model–View–</a:t>
            </a:r>
            <a:r>
              <a:rPr lang="en-US" sz="1000" b="0" i="0" kern="1200" dirty="0" err="1">
                <a:solidFill>
                  <a:schemeClr val="tx1"/>
                </a:solidFill>
                <a:effectLst/>
                <a:latin typeface="+mn-lt"/>
                <a:ea typeface="+mn-ea"/>
                <a:cs typeface="+mn-cs"/>
              </a:rPr>
              <a:t>Viewmodel</a:t>
            </a:r>
            <a:endParaRPr lang="en-US" sz="10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a:solidFill>
                  <a:schemeClr val="tx1"/>
                </a:solidFill>
                <a:effectLst/>
                <a:latin typeface="+mn-lt"/>
                <a:ea typeface="+mn-ea"/>
                <a:cs typeface="+mn-cs"/>
              </a:rPr>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5</a:t>
            </a:fld>
            <a:endParaRPr lang="en-US" dirty="0"/>
          </a:p>
        </p:txBody>
      </p:sp>
    </p:spTree>
    <p:extLst>
      <p:ext uri="{BB962C8B-B14F-4D97-AF65-F5344CB8AC3E}">
        <p14:creationId xmlns:p14="http://schemas.microsoft.com/office/powerpoint/2010/main" val="140385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u="none" kern="1200" dirty="0">
                <a:solidFill>
                  <a:schemeClr val="tx1"/>
                </a:solidFill>
                <a:effectLst/>
                <a:latin typeface="+mn-lt"/>
                <a:ea typeface="+mn-ea"/>
                <a:cs typeface="+mn-cs"/>
              </a:rPr>
              <a:t>For example a Manager class should  not have to behave differently depending on if a what type of workers. </a:t>
            </a:r>
          </a:p>
          <a:p>
            <a:r>
              <a:rPr lang="en-US" sz="1000" b="0" u="none" kern="1200" dirty="0">
                <a:solidFill>
                  <a:schemeClr val="tx1"/>
                </a:solidFill>
                <a:effectLst/>
                <a:latin typeface="+mn-lt"/>
                <a:ea typeface="+mn-ea"/>
                <a:cs typeface="+mn-cs"/>
              </a:rPr>
              <a:t>One way to comply with Dependency Inversion Principle is to use an interface. An interface is a class-like data type that prescribes behaviors rather than data.</a:t>
            </a:r>
          </a:p>
          <a:p>
            <a:endParaRPr lang="en-US" sz="1000" u="non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a:p>
        </p:txBody>
      </p:sp>
    </p:spTree>
    <p:extLst>
      <p:ext uri="{BB962C8B-B14F-4D97-AF65-F5344CB8AC3E}">
        <p14:creationId xmlns:p14="http://schemas.microsoft.com/office/powerpoint/2010/main" val="2666982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47</a:t>
            </a:fld>
            <a:endParaRPr lang="en-US"/>
          </a:p>
        </p:txBody>
      </p:sp>
    </p:spTree>
    <p:extLst>
      <p:ext uri="{BB962C8B-B14F-4D97-AF65-F5344CB8AC3E}">
        <p14:creationId xmlns:p14="http://schemas.microsoft.com/office/powerpoint/2010/main" val="833167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dirty="0">
                <a:solidFill>
                  <a:schemeClr val="tx1"/>
                </a:solidFill>
                <a:effectLst/>
                <a:latin typeface="+mn-lt"/>
                <a:ea typeface="+mn-ea"/>
                <a:cs typeface="+mn-cs"/>
              </a:rPr>
              <a:t>Bottom Line About These Principles</a:t>
            </a:r>
          </a:p>
          <a:p>
            <a:r>
              <a:rPr lang="en-US" sz="1000" b="0" kern="1200" dirty="0">
                <a:solidFill>
                  <a:schemeClr val="tx1"/>
                </a:solidFill>
                <a:effectLst/>
                <a:latin typeface="+mn-lt"/>
                <a:ea typeface="+mn-ea"/>
                <a:cs typeface="+mn-cs"/>
              </a:rPr>
              <a:t>We’ll see these principles again as the course continues. </a:t>
            </a:r>
          </a:p>
          <a:p>
            <a:r>
              <a:rPr lang="en-US" sz="1000" b="0" kern="1200" dirty="0">
                <a:solidFill>
                  <a:schemeClr val="tx1"/>
                </a:solidFill>
                <a:effectLst/>
                <a:latin typeface="+mn-lt"/>
                <a:ea typeface="+mn-ea"/>
                <a:cs typeface="+mn-cs"/>
              </a:rPr>
              <a:t> </a:t>
            </a:r>
          </a:p>
          <a:p>
            <a:r>
              <a:rPr lang="en-US" sz="1000" b="0" kern="1200" dirty="0">
                <a:solidFill>
                  <a:schemeClr val="tx1"/>
                </a:solidFill>
                <a:effectLst/>
                <a:latin typeface="+mn-lt"/>
                <a:ea typeface="+mn-ea"/>
                <a:cs typeface="+mn-cs"/>
              </a:rPr>
              <a:t>This course mixes theory and practice</a:t>
            </a:r>
          </a:p>
          <a:p>
            <a:r>
              <a:rPr lang="en-US" sz="1000" b="0" kern="1200" dirty="0">
                <a:solidFill>
                  <a:schemeClr val="tx1"/>
                </a:solidFill>
                <a:effectLst/>
                <a:latin typeface="+mn-lt"/>
                <a:ea typeface="+mn-ea"/>
                <a:cs typeface="+mn-cs"/>
              </a:rPr>
              <a:t>We will learn and re-learn these concepts as we learn three object-oriented programming languages. The patterns and principles should remain (largely) consistent across languages and platforms.</a:t>
            </a:r>
          </a:p>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48</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49</a:t>
            </a:fld>
            <a:endParaRPr lang="en-US"/>
          </a:p>
        </p:txBody>
      </p:sp>
    </p:spTree>
    <p:extLst>
      <p:ext uri="{BB962C8B-B14F-4D97-AF65-F5344CB8AC3E}">
        <p14:creationId xmlns:p14="http://schemas.microsoft.com/office/powerpoint/2010/main" val="3292034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You may have different reasons why you think it is important to learn object-oriented design and programming. That’s okay. </a:t>
            </a:r>
          </a:p>
        </p:txBody>
      </p:sp>
      <p:sp>
        <p:nvSpPr>
          <p:cNvPr id="4" name="Slide Number Placeholder 3"/>
          <p:cNvSpPr>
            <a:spLocks noGrp="1"/>
          </p:cNvSpPr>
          <p:nvPr>
            <p:ph type="sldNum" sz="quarter" idx="10"/>
          </p:nvPr>
        </p:nvSpPr>
        <p:spPr/>
        <p:txBody>
          <a:bodyPr/>
          <a:lstStyle/>
          <a:p>
            <a:fld id="{5394DE12-7B9B-46AA-AC19-C30A49928B9B}" type="slidenum">
              <a:rPr lang="en-US" smtClean="0"/>
              <a:t>50</a:t>
            </a:fld>
            <a:endParaRPr lang="en-US"/>
          </a:p>
        </p:txBody>
      </p:sp>
    </p:spTree>
    <p:extLst>
      <p:ext uri="{BB962C8B-B14F-4D97-AF65-F5344CB8AC3E}">
        <p14:creationId xmlns:p14="http://schemas.microsoft.com/office/powerpoint/2010/main" val="3218404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52</a:t>
            </a:fld>
            <a:endParaRPr lang="en-US"/>
          </a:p>
        </p:txBody>
      </p:sp>
    </p:spTree>
    <p:extLst>
      <p:ext uri="{BB962C8B-B14F-4D97-AF65-F5344CB8AC3E}">
        <p14:creationId xmlns:p14="http://schemas.microsoft.com/office/powerpoint/2010/main" val="3226226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53</a:t>
            </a:fld>
            <a:endParaRPr lang="en-US"/>
          </a:p>
        </p:txBody>
      </p:sp>
    </p:spTree>
    <p:extLst>
      <p:ext uri="{BB962C8B-B14F-4D97-AF65-F5344CB8AC3E}">
        <p14:creationId xmlns:p14="http://schemas.microsoft.com/office/powerpoint/2010/main" val="2150061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54</a:t>
            </a:fld>
            <a:endParaRPr lang="en-US"/>
          </a:p>
        </p:txBody>
      </p:sp>
    </p:spTree>
    <p:extLst>
      <p:ext uri="{BB962C8B-B14F-4D97-AF65-F5344CB8AC3E}">
        <p14:creationId xmlns:p14="http://schemas.microsoft.com/office/powerpoint/2010/main" val="11556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89416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21242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7" Type="http://schemas.openxmlformats.org/officeDocument/2006/relationships/hyperlink" Target="https://en.wikipedia.org/wiki/DevOp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en.wikipedia.org/wiki/Extreme_programming" TargetMode="Externa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Session: 1</a:t>
            </a:r>
          </a:p>
          <a:p>
            <a:pPr algn="l"/>
            <a:r>
              <a:rPr lang="en-US" dirty="0"/>
              <a:t>Instructor: Eric Pogue</a:t>
            </a:r>
          </a:p>
        </p:txBody>
      </p:sp>
      <p:pic>
        <p:nvPicPr>
          <p:cNvPr id="4" name="Content Placeholder 4"/>
          <p:cNvPicPr>
            <a:picLocks noChangeAspect="1"/>
          </p:cNvPicPr>
          <p:nvPr/>
        </p:nvPicPr>
        <p:blipFill>
          <a:blip r:embed="rId2"/>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Session: 1</a:t>
            </a:r>
          </a:p>
          <a:p>
            <a:pPr algn="l"/>
            <a:r>
              <a:rPr lang="en-US" dirty="0"/>
              <a:t>Instructor: Eric Pogue</a:t>
            </a:r>
          </a:p>
        </p:txBody>
      </p:sp>
      <p:pic>
        <p:nvPicPr>
          <p:cNvPr id="4" name="Content Placeholder 4"/>
          <p:cNvPicPr>
            <a:picLocks noChangeAspect="1"/>
          </p:cNvPicPr>
          <p:nvPr/>
        </p:nvPicPr>
        <p:blipFill>
          <a:blip r:embed="rId2"/>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194485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Session: 2</a:t>
            </a:r>
          </a:p>
          <a:p>
            <a:pPr algn="l"/>
            <a:r>
              <a:rPr lang="en-US" dirty="0"/>
              <a:t>Instructor: Eric Pogue</a:t>
            </a:r>
          </a:p>
        </p:txBody>
      </p:sp>
      <p:pic>
        <p:nvPicPr>
          <p:cNvPr id="4" name="Content Placeholder 4"/>
          <p:cNvPicPr>
            <a:picLocks noChangeAspect="1"/>
          </p:cNvPicPr>
          <p:nvPr/>
        </p:nvPicPr>
        <p:blipFill>
          <a:blip r:embed="rId2"/>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8473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75665"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366785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startAt="6"/>
            </a:pPr>
            <a:r>
              <a:rPr lang="en-US" sz="2200" dirty="0"/>
              <a:t>Identify and define “six” object-oriented </a:t>
            </a:r>
            <a:r>
              <a:rPr lang="en-US" sz="2200" u="sng" dirty="0"/>
              <a:t>concepts</a:t>
            </a:r>
          </a:p>
          <a:p>
            <a:pPr marL="457200" indent="-457200">
              <a:spcBef>
                <a:spcPts val="1800"/>
              </a:spcBef>
              <a:buFont typeface="+mj-lt"/>
              <a:buAutoNum type="arabicPeriod" startAt="6"/>
            </a:pPr>
            <a:r>
              <a:rPr lang="en-US" sz="2200" dirty="0"/>
              <a:t>Identify the superclass and the subclass in an inheritance relationship</a:t>
            </a:r>
          </a:p>
          <a:p>
            <a:pPr marL="457200" indent="-457200">
              <a:spcBef>
                <a:spcPts val="1800"/>
              </a:spcBef>
              <a:buFont typeface="+mj-lt"/>
              <a:buAutoNum type="arabicPeriod" startAt="6"/>
            </a:pPr>
            <a:r>
              <a:rPr lang="en-US" sz="2200" dirty="0"/>
              <a:t>Demonstrate inheritance, ownership, and abstraction in snippets of Java code</a:t>
            </a:r>
          </a:p>
          <a:p>
            <a:pPr marL="457200" indent="-457200">
              <a:spcBef>
                <a:spcPts val="1800"/>
              </a:spcBef>
              <a:buFont typeface="+mj-lt"/>
              <a:buAutoNum type="arabicPeriod" startAt="6"/>
            </a:pPr>
            <a:r>
              <a:rPr lang="en-US" sz="2200" dirty="0"/>
              <a:t>Distinguish between aggregation and composition</a:t>
            </a:r>
          </a:p>
          <a:p>
            <a:pPr marL="457200" indent="-457200">
              <a:spcBef>
                <a:spcPts val="1800"/>
              </a:spcBef>
              <a:buFont typeface="+mj-lt"/>
              <a:buAutoNum type="arabicPeriod" startAt="6"/>
            </a:pPr>
            <a:r>
              <a:rPr lang="en-US" sz="2200" dirty="0"/>
              <a:t>Depict classes and their relationships using UML class diagrams</a:t>
            </a:r>
          </a:p>
          <a:p>
            <a:pPr marL="0" indent="0">
              <a:buNone/>
            </a:pPr>
            <a:endParaRPr lang="en-US" sz="2200" dirty="0"/>
          </a:p>
        </p:txBody>
      </p:sp>
    </p:spTree>
    <p:extLst>
      <p:ext uri="{BB962C8B-B14F-4D97-AF65-F5344CB8AC3E}">
        <p14:creationId xmlns:p14="http://schemas.microsoft.com/office/powerpoint/2010/main" val="384129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pic>
        <p:nvPicPr>
          <p:cNvPr id="17" name="Picture 16"/>
          <p:cNvPicPr>
            <a:picLocks noChangeAspect="1"/>
          </p:cNvPicPr>
          <p:nvPr/>
        </p:nvPicPr>
        <p:blipFill>
          <a:blip r:embed="rId4"/>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739656" cy="757272"/>
          </a:xfrm>
        </p:spPr>
        <p:txBody>
          <a:bodyPr>
            <a:noAutofit/>
          </a:bodyPr>
          <a:lstStyle/>
          <a:p>
            <a:r>
              <a:rPr lang="en-US" sz="3600" dirty="0"/>
              <a:t>The Problem? </a:t>
            </a:r>
          </a:p>
        </p:txBody>
      </p:sp>
      <p:sp>
        <p:nvSpPr>
          <p:cNvPr id="10" name="Title 1"/>
          <p:cNvSpPr txBox="1">
            <a:spLocks/>
          </p:cNvSpPr>
          <p:nvPr/>
        </p:nvSpPr>
        <p:spPr>
          <a:xfrm>
            <a:off x="3525493" y="368745"/>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9076510" y="5305694"/>
            <a:ext cx="2743200" cy="1489584"/>
          </a:xfrm>
          <a:prstGeom prst="rect">
            <a:avLst/>
          </a:prstGeom>
        </p:spPr>
      </p:pic>
    </p:spTree>
    <p:extLst>
      <p:ext uri="{BB962C8B-B14F-4D97-AF65-F5344CB8AC3E}">
        <p14:creationId xmlns:p14="http://schemas.microsoft.com/office/powerpoint/2010/main" val="9399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11620" y="365126"/>
            <a:ext cx="10819178" cy="757272"/>
          </a:xfrm>
        </p:spPr>
        <p:txBody>
          <a:bodyPr>
            <a:normAutofit/>
          </a:bodyPr>
          <a:lstStyle/>
          <a:p>
            <a:r>
              <a:rPr lang="en-US" sz="36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Autofit/>
          </a:bodyPr>
          <a:lstStyle/>
          <a:p>
            <a:r>
              <a:rPr lang="en-US" sz="36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a:pPr>
            <a:r>
              <a:rPr lang="en-US" sz="2200" dirty="0"/>
              <a:t>Define object-oriented programming</a:t>
            </a:r>
          </a:p>
          <a:p>
            <a:pPr marL="457200" indent="-457200">
              <a:spcBef>
                <a:spcPts val="1800"/>
              </a:spcBef>
              <a:buFont typeface="+mj-lt"/>
              <a:buAutoNum type="arabicPeriod"/>
            </a:pPr>
            <a:r>
              <a:rPr lang="en-US" sz="2200" dirty="0"/>
              <a:t>Position object-oriented programming within Software Development Lifecycle (SDLC)</a:t>
            </a:r>
          </a:p>
          <a:p>
            <a:pPr marL="457200" indent="-457200">
              <a:spcBef>
                <a:spcPts val="1800"/>
              </a:spcBef>
              <a:buFont typeface="+mj-lt"/>
              <a:buAutoNum type="arabicPeriod"/>
            </a:pPr>
            <a:r>
              <a:rPr lang="en-US" sz="2200" dirty="0"/>
              <a:t>Review object-oriented language and tool selection</a:t>
            </a:r>
          </a:p>
          <a:p>
            <a:pPr marL="457200" indent="-457200">
              <a:spcBef>
                <a:spcPts val="1800"/>
              </a:spcBef>
              <a:buFont typeface="+mj-lt"/>
              <a:buAutoNum type="arabicPeriod"/>
            </a:pPr>
            <a:r>
              <a:rPr lang="en-US" sz="2200" dirty="0"/>
              <a:t>Demonstrate object-oriented programming </a:t>
            </a:r>
            <a:r>
              <a:rPr lang="en-US" sz="2200" u="sng" dirty="0"/>
              <a:t>concepts</a:t>
            </a:r>
            <a:r>
              <a:rPr lang="en-US" sz="2200" dirty="0"/>
              <a:t> with examples</a:t>
            </a:r>
          </a:p>
          <a:p>
            <a:pPr marL="457200" indent="-457200">
              <a:spcBef>
                <a:spcPts val="1800"/>
              </a:spcBef>
              <a:buFont typeface="+mj-lt"/>
              <a:buAutoNum type="arabicPeriod"/>
            </a:pPr>
            <a:r>
              <a:rPr lang="en-US" sz="2200" dirty="0"/>
              <a:t>Distinguish between a class and an object</a:t>
            </a:r>
          </a:p>
          <a:p>
            <a:pPr marL="0" indent="0">
              <a:buNone/>
            </a:pPr>
            <a:endParaRPr lang="en-US" sz="2200" dirty="0"/>
          </a:p>
        </p:txBody>
      </p:sp>
    </p:spTree>
    <p:extLst>
      <p:ext uri="{BB962C8B-B14F-4D97-AF65-F5344CB8AC3E}">
        <p14:creationId xmlns:p14="http://schemas.microsoft.com/office/powerpoint/2010/main" val="1371205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Unified Modeling Language </a:t>
            </a:r>
            <a:r>
              <a:rPr lang="en-US" sz="3600" dirty="0">
                <a:hlinkClick r:id="rId3"/>
              </a:rPr>
              <a:t>[link]</a:t>
            </a:r>
            <a:endParaRPr lang="en-US" sz="3600"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Session: 2</a:t>
            </a:r>
          </a:p>
          <a:p>
            <a:pPr algn="l"/>
            <a:r>
              <a:rPr lang="en-US" dirty="0"/>
              <a:t>Instructor: Eric Pogue</a:t>
            </a:r>
          </a:p>
        </p:txBody>
      </p:sp>
      <p:pic>
        <p:nvPicPr>
          <p:cNvPr id="4" name="Content Placeholder 4"/>
          <p:cNvPicPr>
            <a:picLocks noChangeAspect="1"/>
          </p:cNvPicPr>
          <p:nvPr/>
        </p:nvPicPr>
        <p:blipFill>
          <a:blip r:embed="rId2"/>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4176517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Session: 3</a:t>
            </a:r>
          </a:p>
          <a:p>
            <a:pPr algn="l"/>
            <a:r>
              <a:rPr lang="en-US" dirty="0"/>
              <a:t>Instructor: Eric Pogue</a:t>
            </a:r>
          </a:p>
        </p:txBody>
      </p:sp>
      <p:pic>
        <p:nvPicPr>
          <p:cNvPr id="4" name="Content Placeholder 4"/>
          <p:cNvPicPr>
            <a:picLocks noChangeAspect="1"/>
          </p:cNvPicPr>
          <p:nvPr/>
        </p:nvPicPr>
        <p:blipFill>
          <a:blip r:embed="rId2"/>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1627078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48613"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solidFill>
                  <a:schemeClr val="bg1">
                    <a:lumMod val="65000"/>
                  </a:schemeClr>
                </a:solidFill>
              </a:rPr>
              <a:t>Identify and define “six” object-oriented concepts</a:t>
            </a:r>
          </a:p>
          <a:p>
            <a:pPr marL="457200" indent="-457200">
              <a:buFont typeface="+mj-lt"/>
              <a:buAutoNum type="arabicPeriod"/>
            </a:pPr>
            <a:r>
              <a:rPr lang="en-US" sz="2200" dirty="0">
                <a:solidFill>
                  <a:schemeClr val="bg1">
                    <a:lumMod val="65000"/>
                  </a:schemeClr>
                </a:solidFill>
              </a:rPr>
              <a:t>Identify the superclass and the subclass in an inheritance relationship</a:t>
            </a:r>
          </a:p>
          <a:p>
            <a:pPr marL="457200" indent="-457200">
              <a:buFont typeface="+mj-lt"/>
              <a:buAutoNum type="arabicPeriod"/>
            </a:pPr>
            <a:r>
              <a:rPr lang="en-US" sz="2200" dirty="0">
                <a:solidFill>
                  <a:schemeClr val="bg1">
                    <a:lumMod val="65000"/>
                  </a:schemeClr>
                </a:solidFill>
              </a:rPr>
              <a:t>Demonstrate inheritance, ownership, and abstraction in snippets of Java code</a:t>
            </a:r>
          </a:p>
          <a:p>
            <a:pPr marL="457200" indent="-457200">
              <a:buFont typeface="+mj-lt"/>
              <a:buAutoNum type="arabicPeriod"/>
            </a:pPr>
            <a:r>
              <a:rPr lang="en-US" sz="2200" dirty="0">
                <a:solidFill>
                  <a:schemeClr val="bg1">
                    <a:lumMod val="65000"/>
                  </a:schemeClr>
                </a:solidFill>
              </a:rPr>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endParaRPr lang="en-US" sz="2200" u="sng" dirty="0"/>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216030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3</a:t>
            </a:r>
            <a:endParaRPr lang="en-US" sz="3600" b="1" i="1" u="sng" dirty="0"/>
          </a:p>
        </p:txBody>
      </p:sp>
      <p:sp>
        <p:nvSpPr>
          <p:cNvPr id="3" name="Content Placeholder 2"/>
          <p:cNvSpPr>
            <a:spLocks noGrp="1"/>
          </p:cNvSpPr>
          <p:nvPr>
            <p:ph idx="1"/>
          </p:nvPr>
        </p:nvSpPr>
        <p:spPr>
          <a:xfrm>
            <a:off x="838199" y="1051756"/>
            <a:ext cx="11005716" cy="5463343"/>
          </a:xfrm>
        </p:spPr>
        <p:txBody>
          <a:bodyPr>
            <a:normAutofit/>
          </a:bodyPr>
          <a:lstStyle/>
          <a:p>
            <a:pPr marL="457200" indent="-457200">
              <a:spcBef>
                <a:spcPts val="1800"/>
              </a:spcBef>
              <a:buFont typeface="+mj-lt"/>
              <a:buAutoNum type="arabicPeriod" startAt="11"/>
            </a:pPr>
            <a:r>
              <a:rPr lang="en-US" sz="2000" dirty="0"/>
              <a:t>Define and discuss common object-oriented design </a:t>
            </a:r>
            <a:r>
              <a:rPr lang="en-US" sz="2000" u="sng" dirty="0"/>
              <a:t>patterns</a:t>
            </a:r>
            <a:r>
              <a:rPr lang="en-US" sz="2000" dirty="0"/>
              <a:t> </a:t>
            </a:r>
          </a:p>
          <a:p>
            <a:pPr marL="457200" indent="-457200">
              <a:spcBef>
                <a:spcPts val="1800"/>
              </a:spcBef>
              <a:buFont typeface="+mj-lt"/>
              <a:buAutoNum type="arabicPeriod" startAt="11"/>
            </a:pPr>
            <a:r>
              <a:rPr lang="en-US" sz="2000" dirty="0"/>
              <a:t>Define and discuss common object-oriented design </a:t>
            </a:r>
            <a:r>
              <a:rPr lang="en-US" sz="2000" u="sng" dirty="0"/>
              <a:t>principles</a:t>
            </a:r>
            <a:r>
              <a:rPr lang="en-US" sz="2000" dirty="0"/>
              <a:t> and characteristics of bad software </a:t>
            </a:r>
          </a:p>
          <a:p>
            <a:pPr marL="457200" indent="-457200">
              <a:spcBef>
                <a:spcPts val="1800"/>
              </a:spcBef>
              <a:buFont typeface="+mj-lt"/>
              <a:buAutoNum type="arabicPeriod" startAt="11"/>
            </a:pPr>
            <a:r>
              <a:rPr lang="en-US" sz="2000" dirty="0"/>
              <a:t>Recap: How is object-oriented programming is different</a:t>
            </a:r>
          </a:p>
          <a:p>
            <a:pPr marL="457200" indent="-457200">
              <a:spcBef>
                <a:spcPts val="1800"/>
              </a:spcBef>
              <a:buFont typeface="+mj-lt"/>
              <a:buAutoNum type="arabicPeriod" startAt="11"/>
            </a:pPr>
            <a:r>
              <a:rPr lang="en-US" sz="2000" dirty="0"/>
              <a:t>Recap: Why did we choose to learn an object-oriented approach in developing software</a:t>
            </a:r>
          </a:p>
          <a:p>
            <a:pPr marL="0" indent="0">
              <a:buNone/>
            </a:pPr>
            <a:endParaRPr lang="en-US" sz="2000" dirty="0"/>
          </a:p>
        </p:txBody>
      </p:sp>
    </p:spTree>
    <p:extLst>
      <p:ext uri="{BB962C8B-B14F-4D97-AF65-F5344CB8AC3E}">
        <p14:creationId xmlns:p14="http://schemas.microsoft.com/office/powerpoint/2010/main" val="3687749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Factory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Delegation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4089484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sz="3600" dirty="0"/>
              <a:t>Dependency Inversion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endParaRPr lang="en-US" sz="2000" dirty="0"/>
          </a:p>
        </p:txBody>
      </p:sp>
      <p:pic>
        <p:nvPicPr>
          <p:cNvPr id="7" name="Picture 6"/>
          <p:cNvPicPr>
            <a:picLocks noChangeAspect="1"/>
          </p:cNvPicPr>
          <p:nvPr/>
        </p:nvPicPr>
        <p:blipFill>
          <a:blip r:embed="rId4"/>
          <a:stretch>
            <a:fillRect/>
          </a:stretch>
        </p:blipFill>
        <p:spPr>
          <a:xfrm>
            <a:off x="7371806" y="1106351"/>
            <a:ext cx="4114800" cy="5751649"/>
          </a:xfrm>
          <a:prstGeom prst="rect">
            <a:avLst/>
          </a:prstGeom>
        </p:spPr>
      </p:pic>
    </p:spTree>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Single Responsibility Principle</a:t>
            </a:r>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might be a video player. If you build into the video player class both the responsibility to render the content and control the networking and buffering, you now have two reasons to have to change that </a:t>
            </a:r>
            <a:r>
              <a:rPr lang="en-US" sz="2000" dirty="0" err="1"/>
              <a:t>VideoPlayer</a:t>
            </a:r>
            <a:r>
              <a:rPr lang="en-US" sz="2000" dirty="0"/>
              <a:t> class. Instead, separate out the rendering and the networking/buffering among classes that the </a:t>
            </a:r>
            <a:r>
              <a:rPr lang="en-US" sz="2000" dirty="0" err="1"/>
              <a:t>VideoPlayer</a:t>
            </a:r>
            <a:r>
              <a:rPr lang="en-US" sz="2000" dirty="0"/>
              <a:t> class owns.</a:t>
            </a:r>
          </a:p>
        </p:txBody>
      </p:sp>
    </p:spTree>
    <p:extLst>
      <p:ext uri="{BB962C8B-B14F-4D97-AF65-F5344CB8AC3E}">
        <p14:creationId xmlns:p14="http://schemas.microsoft.com/office/powerpoint/2010/main" val="1301388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Object-Oriented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Rich is practice and theory with well accepted </a:t>
            </a:r>
            <a:r>
              <a:rPr lang="en-US" sz="2000" u="sng" dirty="0"/>
              <a:t>concepts</a:t>
            </a:r>
            <a:r>
              <a:rPr lang="en-US" sz="2000" dirty="0"/>
              <a:t>, </a:t>
            </a:r>
            <a:r>
              <a:rPr lang="en-US" sz="2000" u="sng" dirty="0"/>
              <a:t>patterns</a:t>
            </a:r>
            <a:r>
              <a:rPr lang="en-US" sz="2000" dirty="0"/>
              <a:t>, and </a:t>
            </a:r>
            <a:r>
              <a:rPr lang="en-US" sz="2000" u="sng" dirty="0"/>
              <a:t>principles</a:t>
            </a:r>
          </a:p>
          <a:p>
            <a:pPr>
              <a:buFont typeface="Wingdings" panose="05000000000000000000" pitchFamily="2" charset="2"/>
              <a:buChar char="§"/>
            </a:pPr>
            <a:r>
              <a:rPr lang="en-US" sz="2000" dirty="0"/>
              <a:t>Consistent support for powerful concepts including features that support:</a:t>
            </a:r>
          </a:p>
          <a:p>
            <a:pPr lvl="1">
              <a:buFont typeface="Wingdings" panose="05000000000000000000" pitchFamily="2" charset="2"/>
              <a:buChar char="q"/>
            </a:pPr>
            <a:r>
              <a:rPr lang="en-US" sz="1600" dirty="0"/>
              <a:t>Encapsulation… and Information Hiding </a:t>
            </a:r>
          </a:p>
          <a:p>
            <a:pPr lvl="1">
              <a:buFont typeface="Wingdings" panose="05000000000000000000" pitchFamily="2" charset="2"/>
              <a:buChar char="q"/>
            </a:pPr>
            <a:r>
              <a:rPr lang="en-US" sz="1600" dirty="0"/>
              <a:t>Inheritance… and Abstraction</a:t>
            </a:r>
          </a:p>
          <a:p>
            <a:pPr lvl="1">
              <a:buFont typeface="Wingdings" panose="05000000000000000000" pitchFamily="2" charset="2"/>
              <a:buChar char="q"/>
            </a:pPr>
            <a:r>
              <a:rPr lang="en-US" sz="1600" dirty="0"/>
              <a:t>Polymorphism</a:t>
            </a:r>
          </a:p>
          <a:p>
            <a:pPr>
              <a:buFont typeface="Wingdings" panose="05000000000000000000" pitchFamily="2" charset="2"/>
              <a:buChar char="§"/>
            </a:pPr>
            <a:r>
              <a:rPr lang="en-US" sz="2000" dirty="0"/>
              <a:t>Strong support for delivering extensible, maintainable, supportable, and scalable solutions</a:t>
            </a:r>
          </a:p>
          <a:p>
            <a:pPr>
              <a:buFont typeface="Wingdings" panose="05000000000000000000" pitchFamily="2" charset="2"/>
              <a:buChar char="§"/>
            </a:pPr>
            <a:r>
              <a:rPr lang="en-US" sz="2000" dirty="0"/>
              <a:t>Long history of industry success in managing complexity and delivering solutions that minimize rigidity, fragility, and immobility.</a:t>
            </a:r>
          </a:p>
          <a:p>
            <a:pPr>
              <a:buFont typeface="Wingdings" panose="05000000000000000000" pitchFamily="2" charset="2"/>
              <a:buChar char="§"/>
            </a:pPr>
            <a:r>
              <a:rPr lang="en-US" sz="2000" dirty="0"/>
              <a:t>Encompasses both design and programming activities</a:t>
            </a:r>
          </a:p>
          <a:p>
            <a:pPr>
              <a:buFont typeface="Wingdings" panose="05000000000000000000" pitchFamily="2" charset="2"/>
              <a:buChar char="§"/>
            </a:pPr>
            <a:r>
              <a:rPr lang="en-US" sz="2000" dirty="0"/>
              <a:t>Provides benefit across various development methodologies</a:t>
            </a:r>
          </a:p>
        </p:txBody>
      </p:sp>
    </p:spTree>
    <p:extLst>
      <p:ext uri="{BB962C8B-B14F-4D97-AF65-F5344CB8AC3E}">
        <p14:creationId xmlns:p14="http://schemas.microsoft.com/office/powerpoint/2010/main" val="37027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Why Choose an Object-Oriented Approach</a:t>
            </a:r>
          </a:p>
        </p:txBody>
      </p:sp>
      <p:sp>
        <p:nvSpPr>
          <p:cNvPr id="3" name="Content Placeholder 2"/>
          <p:cNvSpPr>
            <a:spLocks noGrp="1"/>
          </p:cNvSpPr>
          <p:nvPr>
            <p:ph idx="1"/>
          </p:nvPr>
        </p:nvSpPr>
        <p:spPr/>
        <p:txBody>
          <a:bodyPr>
            <a:normAutofit/>
          </a:bodyPr>
          <a:lstStyle/>
          <a:p>
            <a:pPr marL="0" indent="0">
              <a:buNone/>
            </a:pPr>
            <a:r>
              <a:rPr lang="en-US" sz="2000" dirty="0"/>
              <a:t>#1 – This is the best way we know to consistently deliver high quality software products</a:t>
            </a:r>
          </a:p>
          <a:p>
            <a:pPr marL="0" indent="0">
              <a:buNone/>
            </a:pPr>
            <a:endParaRPr lang="en-US" sz="2000" dirty="0"/>
          </a:p>
          <a:p>
            <a:pPr marL="0" indent="0">
              <a:buNone/>
            </a:pPr>
            <a:r>
              <a:rPr lang="en-US" sz="2000" dirty="0"/>
              <a:t>#2 – It is the approach demanded by the industry where we hope to be employed</a:t>
            </a:r>
          </a:p>
          <a:p>
            <a:pPr marL="0" indent="0">
              <a:buNone/>
            </a:pPr>
            <a:endParaRPr lang="en-US" sz="2000" dirty="0"/>
          </a:p>
          <a:p>
            <a:pPr marL="0" indent="0">
              <a:buNone/>
            </a:pPr>
            <a:r>
              <a:rPr lang="en-US" sz="2000" dirty="0"/>
              <a:t>#3 – It’s an enjoyable way to build, enhance, and support software solutions</a:t>
            </a:r>
          </a:p>
        </p:txBody>
      </p:sp>
    </p:spTree>
    <p:extLst>
      <p:ext uri="{BB962C8B-B14F-4D97-AF65-F5344CB8AC3E}">
        <p14:creationId xmlns:p14="http://schemas.microsoft.com/office/powerpoint/2010/main" val="977180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Session: 3</a:t>
            </a:r>
          </a:p>
          <a:p>
            <a:pPr algn="l"/>
            <a:r>
              <a:rPr lang="en-US" dirty="0"/>
              <a:t>Instructor: Eric Pogue</a:t>
            </a:r>
          </a:p>
        </p:txBody>
      </p:sp>
      <p:pic>
        <p:nvPicPr>
          <p:cNvPr id="4" name="Content Placeholder 4"/>
          <p:cNvPicPr>
            <a:picLocks noChangeAspect="1"/>
          </p:cNvPicPr>
          <p:nvPr/>
        </p:nvPicPr>
        <p:blipFill>
          <a:blip r:embed="rId2"/>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3"/>
              </a:rPr>
              <a:t>Waterfall</a:t>
            </a:r>
            <a:r>
              <a:rPr lang="en-US" dirty="0"/>
              <a:t> vs </a:t>
            </a:r>
            <a:r>
              <a:rPr lang="en-US" dirty="0">
                <a:hlinkClick r:id="rId4"/>
              </a:rPr>
              <a:t>Iterative</a:t>
            </a:r>
            <a:r>
              <a:rPr lang="en-US" dirty="0"/>
              <a:t> vs </a:t>
            </a:r>
            <a:r>
              <a:rPr lang="en-US" dirty="0">
                <a:hlinkClick r:id="rId5"/>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7"/>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5840470" y="2990999"/>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5529</TotalTime>
  <Words>7404</Words>
  <Application>Microsoft Office PowerPoint</Application>
  <PresentationFormat>Widescreen</PresentationFormat>
  <Paragraphs>645</Paragraphs>
  <Slides>54</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Object-Oriented Programming</vt:lpstr>
      <vt:lpstr>Learning Objectives</vt:lpstr>
      <vt:lpstr>Learning Objectives – Session 1</vt:lpstr>
      <vt:lpstr>Object-Oriented Programming [link]</vt:lpstr>
      <vt:lpstr>Object-Oriented Programming within Various Development Methodologies</vt:lpstr>
      <vt:lpstr>Object-Oriented Languages and Tools</vt:lpstr>
      <vt:lpstr>Object-Oriented Concepts Example</vt:lpstr>
      <vt:lpstr>Example: Procedural vs. Object Oriented Programming</vt:lpstr>
      <vt:lpstr>Distinguish Between a Class and an Object</vt:lpstr>
      <vt:lpstr>Distinguish Between a Class and an Object</vt:lpstr>
      <vt:lpstr>End of Session</vt:lpstr>
      <vt:lpstr>Object-Oriented Programming</vt:lpstr>
      <vt:lpstr>Learning Objectives</vt:lpstr>
      <vt:lpstr>Learning Objectives – Session 2</vt:lpstr>
      <vt:lpstr>The “six” (Three plus) Object-Oriented Concepts</vt:lpstr>
      <vt:lpstr>Encapsulation &amp; Information Hiding</vt:lpstr>
      <vt:lpstr>Inheritance &amp; Abstraction</vt:lpstr>
      <vt:lpstr>Polymorphism</vt:lpstr>
      <vt:lpstr>The Problem? </vt:lpstr>
      <vt:lpstr>Revising Procedural (C) BMI Implementation</vt:lpstr>
      <vt:lpstr>Revising Procedural (C) BMI Implementation</vt:lpstr>
      <vt:lpstr>Revising BMI Implementations</vt:lpstr>
      <vt:lpstr>Encapsulation</vt:lpstr>
      <vt:lpstr>Inheritance… Options to Implement English Units</vt:lpstr>
      <vt:lpstr>Inheritance to implement English units… And Abstraction</vt:lpstr>
      <vt:lpstr>Superclass and Subclass</vt:lpstr>
      <vt:lpstr>Superclass and Subclass</vt:lpstr>
      <vt:lpstr>Abstraction</vt:lpstr>
      <vt:lpstr>Polymorphism</vt:lpstr>
      <vt:lpstr>Composition &amp; Aggregation</vt:lpstr>
      <vt:lpstr>Unified Modeling Language [link]</vt:lpstr>
      <vt:lpstr>UML Example: Robot Arm</vt:lpstr>
      <vt:lpstr>End of Session</vt:lpstr>
      <vt:lpstr>Object-Oriented Programming</vt:lpstr>
      <vt:lpstr>Learning Objectives</vt:lpstr>
      <vt:lpstr>Learning Objectives - Session 3</vt:lpstr>
      <vt:lpstr>Object-Oriented Design Patterns </vt:lpstr>
      <vt:lpstr>Singleton Design Pattern</vt:lpstr>
      <vt:lpstr>Factory Design Pattern</vt:lpstr>
      <vt:lpstr>Delegation Design Pattern</vt:lpstr>
      <vt:lpstr>Model-View-Controller</vt:lpstr>
      <vt:lpstr>Object-Oriented Design Principles </vt:lpstr>
      <vt:lpstr>Object-Oriented Design Principles </vt:lpstr>
      <vt:lpstr>Open Close Principle</vt:lpstr>
      <vt:lpstr>Dependency Inversion Principle</vt:lpstr>
      <vt:lpstr>Interface Segregation Principle</vt:lpstr>
      <vt:lpstr>Single Responsibility Principle</vt:lpstr>
      <vt:lpstr>Liskov Substitution Principle</vt:lpstr>
      <vt:lpstr>Recap: Object-Oriented Programming</vt:lpstr>
      <vt:lpstr>Recap: Why Choose an Object-Oriented Approach</vt:lpstr>
      <vt:lpstr>End of Session</vt:lpstr>
      <vt:lpstr>Bonus Slides</vt:lpstr>
      <vt:lpstr>Waterfall vs Iterative vs Agile</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203</cp:revision>
  <cp:lastPrinted>2017-03-16T21:31:00Z</cp:lastPrinted>
  <dcterms:created xsi:type="dcterms:W3CDTF">2016-08-15T18:20:40Z</dcterms:created>
  <dcterms:modified xsi:type="dcterms:W3CDTF">2017-03-17T19:23:57Z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