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381" r:id="rId5"/>
    <p:sldId id="466" r:id="rId6"/>
    <p:sldId id="289" r:id="rId7"/>
    <p:sldId id="506" r:id="rId8"/>
    <p:sldId id="502" r:id="rId9"/>
    <p:sldId id="457" r:id="rId10"/>
    <p:sldId id="501" r:id="rId11"/>
    <p:sldId id="503" r:id="rId12"/>
    <p:sldId id="504" r:id="rId13"/>
    <p:sldId id="505" r:id="rId14"/>
    <p:sldId id="507" r:id="rId15"/>
    <p:sldId id="467" r:id="rId16"/>
    <p:sldId id="509" r:id="rId17"/>
    <p:sldId id="470" r:id="rId18"/>
    <p:sldId id="481" r:id="rId19"/>
    <p:sldId id="510" r:id="rId20"/>
    <p:sldId id="511" r:id="rId21"/>
    <p:sldId id="512" r:id="rId22"/>
    <p:sldId id="513" r:id="rId23"/>
    <p:sldId id="515" r:id="rId24"/>
    <p:sldId id="516" r:id="rId25"/>
    <p:sldId id="517" r:id="rId26"/>
    <p:sldId id="475" r:id="rId27"/>
    <p:sldId id="514" r:id="rId28"/>
    <p:sldId id="473" r:id="rId29"/>
    <p:sldId id="497" r:id="rId30"/>
    <p:sldId id="490" r:id="rId3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18" d="100"/>
          <a:sy n="118" d="100"/>
        </p:scale>
        <p:origin x="1788"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4/25/2017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124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5203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This time we are primarily focused on using a familiar topic (performance, threading, and prime numbers) to learn a new environment and language.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Once again, this time we are primarily focused on using a familiar topic (performance, threading, and prime numbers) to learn the Visual Studio environment and C# language. </a:t>
            </a:r>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If you are going to adopt an IDE, </a:t>
            </a:r>
            <a:r>
              <a:rPr lang="en-US" sz="1000" u="sng" dirty="0"/>
              <a:t>understand how it works </a:t>
            </a:r>
            <a:r>
              <a:rPr lang="en-US" sz="1000" dirty="0"/>
              <a:t>and embrace it’s preferences whenever possible.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New Application Wizard’s are great, but not nearly as great as they first appear. You must invest the time to understand their “magic” so that when there is a problem you know where to look.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u="sng" dirty="0"/>
              <a:t>*Important</a:t>
            </a:r>
            <a:r>
              <a:rPr lang="en-US" sz="1000" dirty="0"/>
              <a:t>: For this week’s assignment you will want to start with File-&gt;New-&gt;Project-&gt;Visual C#-&gt;Console App (.NET Framework)… And name your project “</a:t>
            </a:r>
            <a:r>
              <a:rPr lang="en-US" sz="1000" dirty="0" err="1"/>
              <a:t>FastPrimeCS</a:t>
            </a:r>
            <a:r>
              <a:rPr lang="en-US" sz="1000" dirty="0"/>
              <a:t>”</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Command Line Arguments: Right click “ConsoleApp1”and select Properties-&gt;Debug-&gt;Command line arguments.</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Bracket Formatting: Tools-&gt;Options-&gt;Text Editor-&gt;C#-&gt;Code Style-&gt;Formatting-&gt;New Lines-&gt;Place open brace on new line for types (unmark all)</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Hello World C#:</a:t>
            </a:r>
          </a:p>
          <a:p>
            <a:pPr marL="0" indent="0">
              <a:spcBef>
                <a:spcPts val="1800"/>
              </a:spcBef>
              <a:buFont typeface="Wingdings" panose="05000000000000000000" pitchFamily="2" charset="2"/>
              <a:buNone/>
            </a:pPr>
            <a:r>
              <a:rPr lang="en-US" sz="1000" dirty="0"/>
              <a:t>https://msdn.microsoft.com/en-us/library/aa288463(v=vs.71).aspx</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62379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Many Visual Studio languages other that C# (which grew up with .NET) have access to multiple (often competing) class libraries. This can be a substantial challenge as the implementations of similar classes are often not compatible with each other or other elements of their respective libraries. For example, there is at least four competing implementations of  “string” that exists in C++ (C, C++, Windows API, MFC, .NET, etc.).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In many cases knowing a library or set of APIs has become more important than a given language.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82788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Shockingly similar code.</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81104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64363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buffered writer or buffered stream efficiently organization reads and writes for optimal disk performance. The danger is that if there is a power failure (or someone accidentally kicks your power strip) you could lose data. It is good to “flush the buffer” at critical times when using a buffered writer on mission critical projects. There is little or no danger in using a buffered reader. </a:t>
            </a:r>
          </a:p>
          <a:p>
            <a:endParaRPr lang="en-US" sz="1000" dirty="0"/>
          </a:p>
          <a:p>
            <a:r>
              <a:rPr lang="en-US" sz="1000" dirty="0"/>
              <a:t>Binary files versus text files. </a:t>
            </a:r>
          </a:p>
          <a:p>
            <a:endParaRPr lang="en-US" sz="1000" dirty="0"/>
          </a:p>
          <a:p>
            <a:r>
              <a:rPr lang="en-US" sz="1000" dirty="0"/>
              <a:t>XML – Text file format for structured data… HTML for data.</a:t>
            </a:r>
          </a:p>
          <a:p>
            <a:r>
              <a:rPr lang="en-US" sz="1000" dirty="0"/>
              <a:t>JSON – “Simplified” text file format for structured data.</a:t>
            </a:r>
          </a:p>
          <a:p>
            <a:r>
              <a:rPr lang="en-US" sz="1000" dirty="0"/>
              <a:t>Binary</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785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946640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Become comfortable in looking at the online documentation and examples… be aware of “reputable” sources and conflicting documentation.</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.NET </a:t>
            </a:r>
            <a:r>
              <a:rPr lang="en-US" sz="1000" dirty="0" err="1"/>
              <a:t>ArrayList</a:t>
            </a:r>
            <a:r>
              <a:rPr lang="en-US" sz="1000" dirty="0"/>
              <a:t> Thread Safety: Any public static (Shared in Visual Basic) members of this type are thread safe. Any instance members are not guaranteed to be thread safe.</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If you run into threading issues with </a:t>
            </a:r>
            <a:r>
              <a:rPr lang="en-US" sz="1000" dirty="0" err="1"/>
              <a:t>ArrayaList</a:t>
            </a:r>
            <a:r>
              <a:rPr lang="en-US" sz="1000" dirty="0"/>
              <a:t> in your assignment, you will need to switch over to a “</a:t>
            </a:r>
            <a:r>
              <a:rPr lang="en-US" sz="1000" dirty="0" err="1"/>
              <a:t>Concerrent</a:t>
            </a:r>
            <a:r>
              <a:rPr lang="en-US" sz="1000" dirty="0"/>
              <a:t>” collection list “</a:t>
            </a:r>
            <a:r>
              <a:rPr lang="en-US" sz="1000" dirty="0" err="1"/>
              <a:t>ConcurrentQueue</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54867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531770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568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system.io.file(v=vs.110).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6sh2ey19(v=vs.110).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msdn.microsoft.com/en-us/library/dd267265(v=vs.110).aspx" TargetMode="External"/><Relationship Id="rId4" Type="http://schemas.openxmlformats.org/officeDocument/2006/relationships/hyperlink" Target="https://msdn.microsoft.com/en-us/library/system.collections.arraylist.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visualstudi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24791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t>Use Visual Studio 2017 to define C# classes, complete with properties, methods, and constructors… and much more</a:t>
            </a:r>
          </a:p>
          <a:p>
            <a:pPr marL="457200" indent="-457200">
              <a:buFont typeface="+mj-lt"/>
              <a:buAutoNum type="arabicPeriod"/>
            </a:pPr>
            <a:r>
              <a:rPr lang="en-US" sz="2000" dirty="0"/>
              <a:t>Create classes and objects to carry out the work of your program</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Use </a:t>
            </a:r>
            <a:r>
              <a:rPr lang="en-US" sz="2000" dirty="0" err="1"/>
              <a:t>.Net</a:t>
            </a:r>
            <a:r>
              <a:rPr lang="en-US" sz="2000" dirty="0"/>
              <a:t> (C#) built-in text file objects to create and read text files</a:t>
            </a:r>
          </a:p>
          <a:p>
            <a:pPr marL="457200" indent="-457200">
              <a:buFont typeface="+mj-lt"/>
              <a:buAutoNum type="arabicPeriod"/>
            </a:pPr>
            <a:r>
              <a:rPr lang="en-US" sz="2000" dirty="0"/>
              <a:t>Work with </a:t>
            </a:r>
            <a:r>
              <a:rPr lang="en-US" sz="2000" dirty="0" err="1"/>
              <a:t>.Net</a:t>
            </a:r>
            <a:r>
              <a:rPr lang="en-US" sz="2000" dirty="0"/>
              <a:t>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28448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But First… </a:t>
            </a:r>
            <a:r>
              <a:rPr lang="en-US" sz="3600" dirty="0" err="1"/>
              <a:t>FastPrime</a:t>
            </a:r>
            <a:r>
              <a:rPr lang="en-US" sz="3600" dirty="0"/>
              <a:t> C#</a:t>
            </a:r>
          </a:p>
        </p:txBody>
      </p:sp>
      <p:sp>
        <p:nvSpPr>
          <p:cNvPr id="3" name="Content Placeholder 2"/>
          <p:cNvSpPr>
            <a:spLocks noGrp="1"/>
          </p:cNvSpPr>
          <p:nvPr>
            <p:ph idx="1"/>
          </p:nvPr>
        </p:nvSpPr>
        <p:spPr>
          <a:xfrm>
            <a:off x="838199" y="1549178"/>
            <a:ext cx="10453578" cy="4783519"/>
          </a:xfrm>
        </p:spPr>
        <p:txBody>
          <a:bodyPr>
            <a:normAutofit fontScale="92500" lnSpcReduction="10000"/>
          </a:bodyPr>
          <a:lstStyle/>
          <a:p>
            <a:pPr marL="0" indent="0">
              <a:buNone/>
            </a:pPr>
            <a:r>
              <a:rPr lang="en-US" sz="2000" dirty="0"/>
              <a:t>Write a command line C# application in Visual Studio 2017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C# application that will:</a:t>
            </a:r>
          </a:p>
          <a:p>
            <a:pPr marL="457200" indent="-457200">
              <a:buFont typeface="+mj-lt"/>
              <a:buAutoNum type="arabicPeriod"/>
            </a:pPr>
            <a:r>
              <a:rPr lang="en-US" sz="2000" dirty="0"/>
              <a:t>Utilize C#</a:t>
            </a:r>
          </a:p>
          <a:p>
            <a:pPr marL="457200" indent="-457200">
              <a:buFont typeface="+mj-lt"/>
              <a:buAutoNum type="arabicPeriod"/>
            </a:pPr>
            <a:r>
              <a:rPr lang="en-US" sz="2000" dirty="0"/>
              <a:t>Utilize Visual Studio and the integrated environment &amp; debugger</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Come to our Thursday lunch session with any questions… or email your questions head of time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2177" cy="1325563"/>
          </a:xfrm>
        </p:spPr>
        <p:txBody>
          <a:bodyPr>
            <a:normAutofit/>
          </a:bodyPr>
          <a:lstStyle/>
          <a:p>
            <a:r>
              <a:rPr lang="en-US" sz="3600" dirty="0"/>
              <a:t>Example: Visual Studio, C#, and Random Numbers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endParaRPr lang="en-US" sz="2000" dirty="0"/>
          </a:p>
          <a:p>
            <a:pPr marL="0" indent="0">
              <a:buNone/>
            </a:pPr>
            <a:endParaRPr lang="en-US" sz="2000" dirty="0"/>
          </a:p>
          <a:p>
            <a:pPr marL="0" indent="0">
              <a:buNone/>
            </a:pPr>
            <a:r>
              <a:rPr lang="en-US" sz="2000" u="sng" dirty="0"/>
              <a:t>Progressing through</a:t>
            </a:r>
            <a:r>
              <a:rPr lang="en-US" sz="2000" dirty="0"/>
              <a:t>:</a:t>
            </a:r>
          </a:p>
          <a:p>
            <a:pPr marL="0" indent="0">
              <a:buNone/>
            </a:pPr>
            <a:r>
              <a:rPr lang="en-US" sz="2000" dirty="0" err="1"/>
              <a:t>HelloWorldCS</a:t>
            </a:r>
            <a:endParaRPr lang="en-US" sz="2000" dirty="0"/>
          </a:p>
          <a:p>
            <a:pPr marL="0" indent="0">
              <a:buNone/>
            </a:pPr>
            <a:r>
              <a:rPr lang="en-US" sz="2000" dirty="0" err="1"/>
              <a:t>RandomNumbersCS</a:t>
            </a:r>
            <a:endParaRPr lang="en-US" sz="2000" dirty="0"/>
          </a:p>
          <a:p>
            <a:pPr marL="0" indent="0">
              <a:buNone/>
            </a:pPr>
            <a:r>
              <a:rPr lang="en-US" sz="2000" dirty="0" err="1"/>
              <a:t>RandomNumbersThreadedCS</a:t>
            </a:r>
            <a:endParaRPr lang="en-US" sz="2000" dirty="0"/>
          </a:p>
          <a:p>
            <a:pPr marL="0" indent="0">
              <a:buNone/>
            </a:pPr>
            <a:endParaRPr lang="en-US" sz="2000" dirty="0"/>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Let’s make sure that we understand:</a:t>
            </a:r>
          </a:p>
          <a:p>
            <a:r>
              <a:rPr lang="en-US" sz="2000" dirty="0"/>
              <a:t>Visual Studio 2017… embrace your IDE</a:t>
            </a:r>
          </a:p>
          <a:p>
            <a:r>
              <a:rPr lang="en-US" sz="2000" dirty="0"/>
              <a:t>Visual Studio New Application Wizard*… mixed blessings</a:t>
            </a:r>
          </a:p>
          <a:p>
            <a:r>
              <a:rPr lang="en-US" sz="2000" dirty="0"/>
              <a:t>Visual Studio Text Editor</a:t>
            </a:r>
          </a:p>
          <a:p>
            <a:r>
              <a:rPr lang="en-US" sz="2000" dirty="0"/>
              <a:t>Debugger!</a:t>
            </a:r>
          </a:p>
          <a:p>
            <a:r>
              <a:rPr lang="en-US" sz="2000" dirty="0"/>
              <a:t>Debug vs. Release builds</a:t>
            </a:r>
          </a:p>
          <a:p>
            <a:r>
              <a:rPr lang="en-US" sz="2000" dirty="0"/>
              <a:t>Project and source code files</a:t>
            </a:r>
          </a:p>
          <a:p>
            <a:r>
              <a:rPr lang="en-US" sz="2000" dirty="0"/>
              <a:t>C# Hello World</a:t>
            </a:r>
          </a:p>
          <a:p>
            <a:r>
              <a:rPr lang="en-US" sz="2000" dirty="0"/>
              <a:t>Command line arguments in debugger</a:t>
            </a:r>
          </a:p>
          <a:p>
            <a:r>
              <a:rPr lang="en-US" sz="2000" dirty="0"/>
              <a:t>Debug and Release configurations</a:t>
            </a:r>
          </a:p>
          <a:p>
            <a:r>
              <a:rPr lang="en-US" sz="2000" dirty="0"/>
              <a:t>Text formatting options ({)</a:t>
            </a:r>
          </a:p>
          <a:p>
            <a:r>
              <a:rPr lang="en-US" sz="2000" dirty="0"/>
              <a:t>Full screen text editing (</a:t>
            </a:r>
            <a:r>
              <a:rPr lang="en-US" sz="2000" dirty="0" err="1"/>
              <a:t>shift+alt+enter</a:t>
            </a:r>
            <a:r>
              <a:rPr lang="en-US" sz="2000" dirty="0"/>
              <a:t>)</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96053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Visual Studio &amp; C# (continued)</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System.Console.WriteLine</a:t>
            </a:r>
            <a:endParaRPr lang="en-US" sz="2000" dirty="0"/>
          </a:p>
          <a:p>
            <a:r>
              <a:rPr lang="en-US" sz="2000" dirty="0"/>
              <a:t>Classes</a:t>
            </a:r>
          </a:p>
          <a:p>
            <a:r>
              <a:rPr lang="en-US" sz="2000" dirty="0"/>
              <a:t>Methods</a:t>
            </a:r>
          </a:p>
          <a:p>
            <a:r>
              <a:rPr lang="en-US" sz="2000" dirty="0"/>
              <a:t>Properties, Setters, and Getters</a:t>
            </a:r>
          </a:p>
          <a:p>
            <a:r>
              <a:rPr lang="en-US" sz="2000" dirty="0"/>
              <a:t>Framework classes.. .NET classes and not C# classes*</a:t>
            </a:r>
          </a:p>
          <a:p>
            <a:r>
              <a:rPr lang="en-US" sz="2000" dirty="0"/>
              <a:t>Time &amp; Duration</a:t>
            </a:r>
          </a:p>
          <a:p>
            <a:r>
              <a:rPr lang="en-US" sz="2000" dirty="0"/>
              <a:t>Threads</a:t>
            </a:r>
          </a:p>
          <a:p>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49411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vs. Java </a:t>
            </a:r>
            <a:r>
              <a:rPr lang="en-US" sz="3600" dirty="0" err="1"/>
              <a:t>GetRandomNumbers</a:t>
            </a:r>
            <a:r>
              <a:rPr lang="en-US" sz="3600" dirty="0"/>
              <a:t> Class</a:t>
            </a:r>
          </a:p>
        </p:txBody>
      </p:sp>
      <p:pic>
        <p:nvPicPr>
          <p:cNvPr id="3" name="Picture 2"/>
          <p:cNvPicPr>
            <a:picLocks noChangeAspect="1"/>
          </p:cNvPicPr>
          <p:nvPr/>
        </p:nvPicPr>
        <p:blipFill>
          <a:blip r:embed="rId3"/>
          <a:stretch>
            <a:fillRect/>
          </a:stretch>
        </p:blipFill>
        <p:spPr>
          <a:xfrm>
            <a:off x="381000" y="1690688"/>
            <a:ext cx="5486400" cy="3981025"/>
          </a:xfrm>
          <a:prstGeom prst="rect">
            <a:avLst/>
          </a:prstGeom>
        </p:spPr>
      </p:pic>
      <p:pic>
        <p:nvPicPr>
          <p:cNvPr id="4" name="Picture 3"/>
          <p:cNvPicPr>
            <a:picLocks noChangeAspect="1"/>
          </p:cNvPicPr>
          <p:nvPr/>
        </p:nvPicPr>
        <p:blipFill>
          <a:blip r:embed="rId4"/>
          <a:stretch>
            <a:fillRect/>
          </a:stretch>
        </p:blipFill>
        <p:spPr>
          <a:xfrm>
            <a:off x="6280056" y="1687465"/>
            <a:ext cx="5486400" cy="3987472"/>
          </a:xfrm>
          <a:prstGeom prst="rect">
            <a:avLst/>
          </a:prstGeom>
        </p:spPr>
      </p:pic>
    </p:spTree>
    <p:extLst>
      <p:ext uri="{BB962C8B-B14F-4D97-AF65-F5344CB8AC3E}">
        <p14:creationId xmlns:p14="http://schemas.microsoft.com/office/powerpoint/2010/main" val="181329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solidFill>
                  <a:schemeClr val="bg1">
                    <a:lumMod val="65000"/>
                  </a:schemeClr>
                </a:solidFill>
              </a:rPr>
              <a:t>Use Visual Studio 2017 to define C# classes, complete with properties, methods, and constructors… and much more</a:t>
            </a:r>
          </a:p>
          <a:p>
            <a:pPr marL="457200" indent="-457200">
              <a:buFont typeface="+mj-lt"/>
              <a:buAutoNum type="arabicPeriod"/>
            </a:pPr>
            <a:r>
              <a:rPr lang="en-US" sz="2000" dirty="0">
                <a:solidFill>
                  <a:schemeClr val="bg1">
                    <a:lumMod val="65000"/>
                  </a:schemeClr>
                </a:solidFill>
              </a:rPr>
              <a:t>Create classes and objects to carry out the work of your program</a:t>
            </a:r>
          </a:p>
          <a:p>
            <a:pPr marL="457200" indent="-457200">
              <a:buFont typeface="+mj-lt"/>
              <a:buAutoNum type="arabicPeriod"/>
            </a:pPr>
            <a:r>
              <a:rPr lang="en-US" sz="2000" dirty="0">
                <a:solidFill>
                  <a:schemeClr val="bg1">
                    <a:lumMod val="65000"/>
                  </a:schemeClr>
                </a:solidFill>
              </a:rPr>
              <a:t>Use inheritance to create a hierarchy of classes that are related to each other</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311068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Review: Serialization and Writing/Reading Text Files (IO)</a:t>
            </a:r>
          </a:p>
        </p:txBody>
      </p:sp>
      <p:sp>
        <p:nvSpPr>
          <p:cNvPr id="3" name="Content Placeholder 2"/>
          <p:cNvSpPr>
            <a:spLocks noGrp="1"/>
          </p:cNvSpPr>
          <p:nvPr>
            <p:ph idx="1"/>
          </p:nvPr>
        </p:nvSpPr>
        <p:spPr>
          <a:xfrm>
            <a:off x="838198" y="1525772"/>
            <a:ext cx="10515601" cy="4651191"/>
          </a:xfrm>
        </p:spPr>
        <p:txBody>
          <a:bodyPr>
            <a:normAutofit lnSpcReduction="10000"/>
          </a:bodyPr>
          <a:lstStyle/>
          <a:p>
            <a:pPr marL="0" indent="0">
              <a:buNone/>
            </a:pPr>
            <a:r>
              <a:rPr lang="en-US" sz="2000" dirty="0"/>
              <a:t>When we were working with Java we learned that… Serialization is an object-oriented programming term that means converting an object to a byte steam usually to be written to or read from a text or binary file.</a:t>
            </a:r>
          </a:p>
          <a:p>
            <a:pPr marL="0" indent="0">
              <a:buNone/>
            </a:pPr>
            <a:r>
              <a:rPr lang="en-US" sz="2000" dirty="0"/>
              <a:t>To write to a Java text file:</a:t>
            </a:r>
          </a:p>
          <a:p>
            <a:r>
              <a:rPr lang="en-US" sz="2000" dirty="0"/>
              <a:t>Create a File object, feeding the file’s path to the File class constructor</a:t>
            </a:r>
          </a:p>
          <a:p>
            <a:r>
              <a:rPr lang="en-US" sz="2000" dirty="0"/>
              <a:t>Create a FileWriter to access the File</a:t>
            </a:r>
          </a:p>
          <a:p>
            <a:r>
              <a:rPr lang="en-US" sz="2000" dirty="0"/>
              <a:t>Create a BufferedWriter to write data to the FileWriter efficiently </a:t>
            </a:r>
          </a:p>
          <a:p>
            <a:r>
              <a:rPr lang="en-US" sz="2000" dirty="0"/>
              <a:t>Use BufferedWriter’s write and newLine functions to commit the data to the file.</a:t>
            </a:r>
          </a:p>
          <a:p>
            <a:pPr marL="0" indent="0">
              <a:buNone/>
            </a:pPr>
            <a:endParaRPr lang="en-US" sz="2000" dirty="0"/>
          </a:p>
          <a:p>
            <a:pPr marL="0" indent="0">
              <a:buNone/>
            </a:pPr>
            <a:r>
              <a:rPr lang="en-US" sz="2000" dirty="0"/>
              <a:t>To read from a Java text file: </a:t>
            </a:r>
          </a:p>
          <a:p>
            <a:r>
              <a:rPr lang="en-US" sz="2000" dirty="0"/>
              <a:t>Create a File object, feeding the file’s path to the File class constructor</a:t>
            </a:r>
          </a:p>
          <a:p>
            <a:r>
              <a:rPr lang="en-US" sz="2000" dirty="0"/>
              <a:t>Attach a Scanner object to it</a:t>
            </a:r>
          </a:p>
          <a:p>
            <a:r>
              <a:rPr lang="en-US" sz="2000" dirty="0"/>
              <a:t>Use Scanner’s readLine and hasNextLine functions to read the file</a:t>
            </a:r>
          </a:p>
          <a:p>
            <a:pPr marL="0" indent="0">
              <a:buNone/>
            </a:pPr>
            <a:endParaRPr lang="en-US" sz="2000" dirty="0"/>
          </a:p>
        </p:txBody>
      </p:sp>
    </p:spTree>
    <p:extLst>
      <p:ext uri="{BB962C8B-B14F-4D97-AF65-F5344CB8AC3E}">
        <p14:creationId xmlns:p14="http://schemas.microsoft.com/office/powerpoint/2010/main" val="333894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Writing &amp; Reading Files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There a multiple C# classes and (static) methods that we can use to write and read files. We will be looking at several including:</a:t>
            </a:r>
          </a:p>
          <a:p>
            <a:r>
              <a:rPr lang="en-US" sz="2000" dirty="0" err="1"/>
              <a:t>System.IO.File.WriteAllLines</a:t>
            </a:r>
            <a:endParaRPr lang="en-US" sz="2000" dirty="0"/>
          </a:p>
          <a:p>
            <a:r>
              <a:rPr lang="en-US" sz="2000" dirty="0" err="1"/>
              <a:t>FileStream</a:t>
            </a:r>
            <a:r>
              <a:rPr lang="en-US" sz="2000" dirty="0"/>
              <a:t>: Used to read from and write to any location in a file</a:t>
            </a:r>
          </a:p>
          <a:p>
            <a:r>
              <a:rPr lang="en-US" sz="2000" dirty="0"/>
              <a:t>File Class </a:t>
            </a:r>
            <a:r>
              <a:rPr lang="en-US" sz="2000" dirty="0">
                <a:hlinkClick r:id="rId3"/>
              </a:rPr>
              <a:t>[link]</a:t>
            </a:r>
            <a:r>
              <a:rPr lang="en-US" sz="2000" dirty="0"/>
              <a:t>… get used to looking these things up online</a:t>
            </a:r>
          </a:p>
          <a:p>
            <a:pPr marL="0" indent="0">
              <a:buNone/>
            </a:pPr>
            <a:endParaRPr lang="en-US" sz="2000" dirty="0"/>
          </a:p>
          <a:p>
            <a:pPr marL="0" indent="0">
              <a:buNone/>
            </a:pPr>
            <a:r>
              <a:rPr lang="en-US" sz="2000" dirty="0"/>
              <a:t> </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36973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298" cy="1325563"/>
          </a:xfrm>
        </p:spPr>
        <p:txBody>
          <a:bodyPr>
            <a:normAutofit/>
          </a:bodyPr>
          <a:lstStyle/>
          <a:p>
            <a:r>
              <a:rPr lang="en-US" sz="3600" dirty="0"/>
              <a:t>.NET (C#) Lists</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.NET framework offers multiple implementations of Collections and </a:t>
            </a:r>
            <a:r>
              <a:rPr lang="en-US" sz="2000" dirty="0" err="1"/>
              <a:t>Collections.Concurrent</a:t>
            </a:r>
            <a:r>
              <a:rPr lang="en-US" sz="2000" dirty="0"/>
              <a:t> including:</a:t>
            </a:r>
          </a:p>
          <a:p>
            <a:r>
              <a:rPr lang="en-US" sz="2000" dirty="0"/>
              <a:t>List </a:t>
            </a:r>
            <a:r>
              <a:rPr lang="en-US" sz="2000" dirty="0">
                <a:hlinkClick r:id="rId3"/>
              </a:rPr>
              <a:t>[link]</a:t>
            </a:r>
            <a:r>
              <a:rPr lang="en-US" sz="2000" dirty="0"/>
              <a:t>: Represents a strongly typed list of objects that can be accessed by index. Provides methods to search, sort, and manipulate lists.</a:t>
            </a:r>
          </a:p>
          <a:p>
            <a:r>
              <a:rPr lang="en-US" sz="2000" dirty="0" err="1"/>
              <a:t>ArrayList</a:t>
            </a:r>
            <a:r>
              <a:rPr lang="en-US" sz="2000" dirty="0"/>
              <a:t> </a:t>
            </a:r>
            <a:r>
              <a:rPr lang="en-US" sz="2000" dirty="0">
                <a:hlinkClick r:id="rId4"/>
              </a:rPr>
              <a:t>[link]</a:t>
            </a:r>
            <a:r>
              <a:rPr lang="en-US" sz="2000" dirty="0"/>
              <a:t>: Implements the </a:t>
            </a:r>
            <a:r>
              <a:rPr lang="en-US" sz="2000" dirty="0" err="1"/>
              <a:t>IList</a:t>
            </a:r>
            <a:r>
              <a:rPr lang="en-US" sz="2000" dirty="0"/>
              <a:t> interface using an array whose size is dynamically increased as required.</a:t>
            </a:r>
          </a:p>
          <a:p>
            <a:r>
              <a:rPr lang="en-US" sz="2000" dirty="0" err="1"/>
              <a:t>ConcurrentQueue</a:t>
            </a:r>
            <a:r>
              <a:rPr lang="en-US" sz="2000" dirty="0"/>
              <a:t>  </a:t>
            </a:r>
            <a:r>
              <a:rPr lang="en-US" sz="2000" dirty="0">
                <a:hlinkClick r:id="rId5"/>
              </a:rPr>
              <a:t>[link]</a:t>
            </a:r>
            <a:r>
              <a:rPr lang="en-US" sz="2000" dirty="0"/>
              <a:t>: Represents a thread-safe first in-first out (FIFO) collection.</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00685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3</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solidFill>
                  <a:schemeClr val="bg1">
                    <a:lumMod val="65000"/>
                  </a:schemeClr>
                </a:solidFill>
              </a:rPr>
              <a:t>Use Visual Studio 2017 to define C# classes, complete with properties, methods, and constructors… and much more</a:t>
            </a:r>
          </a:p>
          <a:p>
            <a:pPr marL="457200" indent="-457200">
              <a:buFont typeface="+mj-lt"/>
              <a:buAutoNum type="arabicPeriod"/>
            </a:pPr>
            <a:r>
              <a:rPr lang="en-US" sz="2000" dirty="0">
                <a:solidFill>
                  <a:schemeClr val="bg1">
                    <a:lumMod val="65000"/>
                  </a:schemeClr>
                </a:solidFill>
              </a:rPr>
              <a:t>Create classes and objects to carry out the work of your program</a:t>
            </a:r>
          </a:p>
          <a:p>
            <a:pPr marL="457200" indent="-457200">
              <a:buFont typeface="+mj-lt"/>
              <a:buAutoNum type="arabicPeriod"/>
            </a:pPr>
            <a:r>
              <a:rPr lang="en-US" sz="2000" dirty="0">
                <a:solidFill>
                  <a:schemeClr val="bg1">
                    <a:lumMod val="65000"/>
                  </a:schemeClr>
                </a:solidFill>
              </a:rPr>
              <a:t>Use inheritance to create a hierarchy of classes that are related to each other</a:t>
            </a:r>
          </a:p>
          <a:p>
            <a:pPr marL="457200" indent="-457200">
              <a:buFont typeface="+mj-lt"/>
              <a:buAutoNum type="arabicPeriod"/>
            </a:pPr>
            <a:r>
              <a:rPr lang="en-US" sz="2000" dirty="0"/>
              <a:t>Use .NET (C#) text file objects to create and read text files</a:t>
            </a:r>
          </a:p>
          <a:p>
            <a:pPr marL="457200" indent="-457200">
              <a:buFont typeface="+mj-lt"/>
              <a:buAutoNum type="arabicPeriod"/>
            </a:pPr>
            <a:r>
              <a:rPr lang="en-US" sz="2000" dirty="0"/>
              <a:t>Work with .NET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2244440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6</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Download and install Visual Studio... And implement Hello World in C#</a:t>
            </a:r>
          </a:p>
          <a:p>
            <a:pPr marL="457200" indent="-457200">
              <a:buFont typeface="+mj-lt"/>
              <a:buAutoNum type="arabicPeriod"/>
            </a:pPr>
            <a:r>
              <a:rPr lang="en-US" sz="2000" dirty="0"/>
              <a:t>Identify characteristics of Java, Python, and C#</a:t>
            </a:r>
          </a:p>
          <a:p>
            <a:pPr marL="457200" indent="-457200">
              <a:buFont typeface="+mj-lt"/>
              <a:buAutoNum type="arabicPeriod"/>
            </a:pPr>
            <a:r>
              <a:rPr lang="en-US" sz="2000" dirty="0"/>
              <a:t>Professional positioning </a:t>
            </a:r>
          </a:p>
          <a:p>
            <a:pPr marL="457200" indent="-457200">
              <a:buFont typeface="+mj-lt"/>
              <a:buAutoNum type="arabicPeriod"/>
            </a:pPr>
            <a:r>
              <a:rPr lang="en-US" sz="2000" strike="sngStrike" dirty="0"/>
              <a:t>Write non-object-oriented programs that use sequence, selection, and repetition </a:t>
            </a:r>
          </a:p>
          <a:p>
            <a:pPr marL="457200" indent="-457200">
              <a:buFont typeface="+mj-lt"/>
              <a:buAutoNum type="arabicPeriod"/>
            </a:pPr>
            <a:r>
              <a:rPr lang="en-US" sz="2000" dirty="0"/>
              <a:t>Define a C# class, complete with properties, methods, and constructors</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Create objects of classes and use them to carry out the work of your program</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a:p>
            <a:r>
              <a:rPr lang="en-US" sz="2000" dirty="0"/>
              <a:t>Download and install Visual Studio and C# </a:t>
            </a:r>
            <a:r>
              <a:rPr lang="en-US" sz="2000" dirty="0">
                <a:hlinkClick r:id="rId4"/>
              </a:rPr>
              <a:t>[link]</a:t>
            </a:r>
            <a:endParaRPr lang="en-US" sz="2000" dirty="0"/>
          </a:p>
          <a:p>
            <a:r>
              <a:rPr lang="en-US" sz="2000" dirty="0"/>
              <a:t>Download the Visual Studio Community 2017 edition with C# selected as your primary environment</a:t>
            </a:r>
          </a:p>
        </p:txBody>
      </p:sp>
    </p:spTree>
    <p:extLst>
      <p:ext uri="{BB962C8B-B14F-4D97-AF65-F5344CB8AC3E}">
        <p14:creationId xmlns:p14="http://schemas.microsoft.com/office/powerpoint/2010/main" val="25017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18799</TotalTime>
  <Words>2860</Words>
  <Application>Microsoft Office PowerPoint</Application>
  <PresentationFormat>Widescreen</PresentationFormat>
  <Paragraphs>282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Object-Oriented Programming Session: Week 6 Session 1  Instructor: Eric Pogue</vt:lpstr>
      <vt:lpstr>FastPrime in C#</vt:lpstr>
      <vt:lpstr>Learning Objectives – Week 6</vt:lpstr>
      <vt:lpstr>Microsoft Visual Studio</vt:lpstr>
      <vt:lpstr>Object-Oriented Languages and Tools</vt:lpstr>
      <vt:lpstr>Java</vt:lpstr>
      <vt:lpstr>Python</vt:lpstr>
      <vt:lpstr>C#... And .NET</vt:lpstr>
      <vt:lpstr>C#... And .NET (continued)</vt:lpstr>
      <vt:lpstr>C#... And .NET (continued)</vt:lpstr>
      <vt:lpstr>Professional Positioning</vt:lpstr>
      <vt:lpstr>End of Session</vt:lpstr>
      <vt:lpstr>Object-Oriented Programming Session: Week 6 Session 2  Instructor: Eric Pogue</vt:lpstr>
      <vt:lpstr>But First… FastPrime C#</vt:lpstr>
      <vt:lpstr>Example: Visual Studio, C#, and Random Numbers</vt:lpstr>
      <vt:lpstr>Visual Studio &amp; C#</vt:lpstr>
      <vt:lpstr>Visual Studio &amp; C# (continued)</vt:lpstr>
      <vt:lpstr>C# vs. Java GetRandomNumbers Class</vt:lpstr>
      <vt:lpstr>Object-Oriented Programming Session: Week 6 Session 3 Preview Instructor: Eric Pogue</vt:lpstr>
      <vt:lpstr>Review: Serialization and Writing/Reading Text Files (IO)</vt:lpstr>
      <vt:lpstr>.NET (C#) Writing &amp; Reading Files</vt:lpstr>
      <vt:lpstr>.NET (C#) Lists</vt:lpstr>
      <vt:lpstr>End of Session</vt:lpstr>
      <vt:lpstr>Object-Oriented Programming Session: Week 6 Session 3 Instructor: Eric Pogue</vt:lpstr>
      <vt:lpstr>FastPrime… plus Questions</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493</cp:revision>
  <cp:lastPrinted>2017-04-25T19:17:45Z</cp:lastPrinted>
  <dcterms:created xsi:type="dcterms:W3CDTF">2016-08-15T18:20:40Z</dcterms:created>
  <dcterms:modified xsi:type="dcterms:W3CDTF">2017-04-25T21:40:25Z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