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6"/>
  </p:notesMasterIdLst>
  <p:sldIdLst>
    <p:sldId id="256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5" r:id="rId31"/>
    <p:sldId id="331" r:id="rId32"/>
    <p:sldId id="332" r:id="rId33"/>
    <p:sldId id="333" r:id="rId34"/>
    <p:sldId id="334" r:id="rId35"/>
    <p:sldId id="283" r:id="rId36"/>
    <p:sldId id="284" r:id="rId37"/>
    <p:sldId id="336" r:id="rId38"/>
    <p:sldId id="285" r:id="rId39"/>
    <p:sldId id="286" r:id="rId40"/>
    <p:sldId id="287" r:id="rId41"/>
    <p:sldId id="288" r:id="rId42"/>
    <p:sldId id="289" r:id="rId43"/>
    <p:sldId id="337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8" r:id="rId52"/>
    <p:sldId id="299" r:id="rId53"/>
    <p:sldId id="302" r:id="rId54"/>
    <p:sldId id="338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138" y="11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26F5-A2E7-4901-A403-BBD25C17198C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5A9F4-14AB-4E34-9372-28158D5523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066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/>
          <a:lstStyle>
            <a:lvl1pPr algn="ctr">
              <a:defRPr sz="3600" u="none">
                <a:solidFill>
                  <a:srgbClr val="FF0000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7010400" cy="1752600"/>
          </a:xfrm>
        </p:spPr>
        <p:txBody>
          <a:bodyPr/>
          <a:lstStyle>
            <a:lvl1pPr marL="0" indent="0" algn="ctr">
              <a:buNone/>
              <a:defRPr sz="2000" b="1">
                <a:latin typeface="Lucida Sans" panose="020B0602030504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6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6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85800"/>
            <a:ext cx="19621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73405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6E06-0F29-43E3-9201-8686C612D655}" type="datetime1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 cmpd="sng">
            <a:solidFill>
              <a:schemeClr val="tx1"/>
            </a:solidFill>
            <a:prstDash val="solid"/>
          </a:ln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200">
                <a:latin typeface="Lucida Sans" panose="020B0602030504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Lucida Sans" panose="020B0602030504020204" pitchFamily="34" charset="0"/>
              </a:defRPr>
            </a:lvl2pPr>
            <a:lvl3pPr marL="1143000" indent="-228600">
              <a:buFont typeface="Lucida Sans" panose="020B0602030504020204" pitchFamily="34" charset="0"/>
              <a:buChar char="–"/>
              <a:defRPr>
                <a:latin typeface="Lucida Sans" panose="020B0602030504020204" pitchFamily="34" charset="0"/>
              </a:defRPr>
            </a:lvl3pPr>
            <a:lvl4pPr marL="1600200" indent="-228600">
              <a:buFont typeface="Lucida Sans" panose="020B0602030504020204" pitchFamily="34" charset="0"/>
              <a:buChar char="•"/>
              <a:defRPr>
                <a:latin typeface="Lucida Sans" panose="020B0602030504020204" pitchFamily="34" charset="0"/>
              </a:defRPr>
            </a:lvl4pPr>
            <a:lvl5pPr>
              <a:defRPr>
                <a:latin typeface="Lucida Sans" panose="020B0602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175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FB7712AD-3B21-4FE9-B722-CF9B0200D9B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Databases</a:t>
            </a:r>
            <a:br>
              <a:rPr lang="en-US" dirty="0"/>
            </a:br>
            <a:r>
              <a:rPr lang="en-US" dirty="0"/>
              <a:t>(PHP + MySQL)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9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States</a:t>
            </a:r>
            <a:r>
              <a:rPr lang="en-US" dirty="0"/>
              <a:t>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981968"/>
              </p:ext>
            </p:extLst>
          </p:nvPr>
        </p:nvGraphicFramePr>
        <p:xfrm>
          <a:off x="2209800" y="1219200"/>
          <a:ext cx="5029200" cy="46268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6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2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/>
                        <a:t>State_ID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State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1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Alabama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2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Alaska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3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Arizona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4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Arkansas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5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California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6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Colorado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7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Connecticut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8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Delaware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9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Florida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10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Georgia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81413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Equipment</a:t>
            </a:r>
            <a:r>
              <a:rPr lang="en-US" dirty="0"/>
              <a:t>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297936"/>
              </p:ext>
            </p:extLst>
          </p:nvPr>
        </p:nvGraphicFramePr>
        <p:xfrm>
          <a:off x="1981200" y="1219200"/>
          <a:ext cx="5181600" cy="31502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/>
                        <a:t>Equip_id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Equipment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1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Automatic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1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2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4-speed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1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3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5-speed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1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4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6-speed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1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5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CD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1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6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leather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90281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Corvettes_Equipment</a:t>
            </a:r>
            <a:r>
              <a:rPr lang="en-US" dirty="0"/>
              <a:t> cross-reference table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729871"/>
              </p:ext>
            </p:extLst>
          </p:nvPr>
        </p:nvGraphicFramePr>
        <p:xfrm>
          <a:off x="2895600" y="1371600"/>
          <a:ext cx="3048000" cy="47320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Vette_id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Equip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1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1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1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5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1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6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2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1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2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5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2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6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3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1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3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6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4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2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4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6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5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1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5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6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6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2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baseline="0" dirty="0">
                          <a:latin typeface="MT Extra" panose="05050102010205020202" pitchFamily="18" charset="2"/>
                          <a:ea typeface="Calibri"/>
                          <a:cs typeface="Courier New" pitchFamily="49" charset="0"/>
                        </a:rPr>
                        <a:t>M</a:t>
                      </a: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baseline="0" dirty="0">
                          <a:latin typeface="MT Extra" panose="05050102010205020202" pitchFamily="18" charset="2"/>
                          <a:ea typeface="Calibri"/>
                          <a:cs typeface="Courier New" pitchFamily="49" charset="0"/>
                        </a:rPr>
                        <a:t>M</a:t>
                      </a:r>
                      <a:endParaRPr lang="en-US" sz="18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09057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Structured Query Language (SQL)</a:t>
            </a:r>
          </a:p>
        </p:txBody>
      </p:sp>
    </p:spTree>
    <p:extLst>
      <p:ext uri="{BB962C8B-B14F-4D97-AF65-F5344CB8AC3E}">
        <p14:creationId xmlns:p14="http://schemas.microsoft.com/office/powerpoint/2010/main" val="2610587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Structured Query Language (SQL)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i="1" dirty="0">
                <a:solidFill>
                  <a:srgbClr val="FF0000"/>
                </a:solidFill>
              </a:rPr>
              <a:t>SQL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standard language to create, query, and modify relational databases</a:t>
            </a:r>
          </a:p>
          <a:p>
            <a:pPr lvl="1"/>
            <a:r>
              <a:rPr lang="en-US" dirty="0"/>
              <a:t>Supported by all major database vendors</a:t>
            </a:r>
          </a:p>
          <a:p>
            <a:pPr lvl="1"/>
            <a:r>
              <a:rPr lang="en-US" dirty="0"/>
              <a:t>More like structured English than a programming language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We will cover 6 basic SQL commands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/>
              <a:t>:  Retrieves records from a table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dirty="0"/>
              <a:t>:  Adds records to a table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dirty="0"/>
              <a:t>:  Updates records in a table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dirty="0"/>
              <a:t>:  Deletes records from a table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DROP</a:t>
            </a:r>
            <a:r>
              <a:rPr lang="en-US" dirty="0"/>
              <a:t>:  Deletes a database or table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en-US" dirty="0"/>
              <a:t>:  Creates a database or table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Syntax notes</a:t>
            </a:r>
          </a:p>
          <a:p>
            <a:pPr lvl="1"/>
            <a:r>
              <a:rPr lang="en-US" dirty="0"/>
              <a:t>SQL statements end with a semi-colon</a:t>
            </a:r>
          </a:p>
          <a:p>
            <a:pPr lvl="1"/>
            <a:r>
              <a:rPr lang="en-US" dirty="0"/>
              <a:t>SQL reserved words are case insensitive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70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SELECT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the most common SQL command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It’s used to specify </a:t>
            </a:r>
            <a:r>
              <a:rPr lang="en-US" i="1" dirty="0">
                <a:solidFill>
                  <a:srgbClr val="7030A0"/>
                </a:solidFill>
              </a:rPr>
              <a:t>queries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(i.e. retrieve data)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Has three clauses: </a:t>
            </a:r>
            <a:r>
              <a:rPr lang="en-US" sz="2800" dirty="0">
                <a:latin typeface="Courier New" pitchFamily="49" charset="0"/>
              </a:rPr>
              <a:t>SELECT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FROM</a:t>
            </a:r>
            <a:r>
              <a:rPr lang="en-US" dirty="0"/>
              <a:t>, and </a:t>
            </a:r>
            <a:r>
              <a:rPr lang="en-US" sz="2800" dirty="0">
                <a:latin typeface="Courier New" pitchFamily="49" charset="0"/>
              </a:rPr>
              <a:t>WHERE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General form: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      </a:t>
            </a:r>
            <a:r>
              <a:rPr lang="en-US" sz="2800" dirty="0">
                <a:latin typeface="Courier New" pitchFamily="49" charset="0"/>
              </a:rPr>
              <a:t>SELECT</a:t>
            </a:r>
            <a:r>
              <a:rPr lang="en-US" dirty="0"/>
              <a:t> </a:t>
            </a:r>
            <a:r>
              <a:rPr lang="en-US" i="1" dirty="0"/>
              <a:t>column name(s</a:t>
            </a:r>
            <a:r>
              <a:rPr lang="en-US" dirty="0"/>
              <a:t> )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            </a:t>
            </a:r>
            <a:r>
              <a:rPr lang="en-US" sz="2800" dirty="0">
                <a:latin typeface="Courier New" pitchFamily="49" charset="0"/>
              </a:rPr>
              <a:t>FROM</a:t>
            </a:r>
            <a:r>
              <a:rPr lang="en-US" dirty="0"/>
              <a:t> </a:t>
            </a:r>
            <a:r>
              <a:rPr lang="en-US" i="1" dirty="0"/>
              <a:t>table names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            </a:t>
            </a:r>
            <a:r>
              <a:rPr lang="en-US" sz="2800" dirty="0">
                <a:latin typeface="Courier New" pitchFamily="49" charset="0"/>
              </a:rPr>
              <a:t>WHERE</a:t>
            </a:r>
            <a:r>
              <a:rPr lang="en-US" dirty="0"/>
              <a:t> </a:t>
            </a:r>
            <a:r>
              <a:rPr lang="en-US" i="1" dirty="0"/>
              <a:t>condition</a:t>
            </a:r>
          </a:p>
          <a:p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27279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Command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Basic statement</a:t>
            </a:r>
          </a:p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2200" dirty="0"/>
              <a:t> </a:t>
            </a:r>
            <a:r>
              <a:rPr lang="en-US" sz="2200" i="1" dirty="0"/>
              <a:t>field1, field2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200" dirty="0"/>
              <a:t> </a:t>
            </a:r>
            <a:r>
              <a:rPr lang="en-US" sz="2200" i="1" dirty="0"/>
              <a:t>table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350" lvl="1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6350" lvl="1" indent="0">
              <a:buNone/>
            </a:pPr>
            <a:r>
              <a:rPr lang="en-US" sz="2200" dirty="0"/>
              <a:t>Example:</a:t>
            </a:r>
            <a:br>
              <a:rPr lang="en-US" sz="2200" dirty="0"/>
            </a:br>
            <a:r>
              <a:rPr lang="en-US" sz="2200" dirty="0">
                <a:latin typeface="Courier New" panose="02070309020205020404" pitchFamily="49" charset="0"/>
                <a:cs typeface="Courier New" pitchFamily="49" charset="0"/>
              </a:rPr>
              <a:t>    SELECT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Body_style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, Year FROM Corvettes;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Use </a:t>
            </a:r>
            <a:r>
              <a:rPr lang="en-US" b="1" dirty="0"/>
              <a:t>*</a:t>
            </a:r>
            <a:r>
              <a:rPr lang="en-US" dirty="0"/>
              <a:t> to select all fields, e.g.:</a:t>
            </a:r>
          </a:p>
          <a:p>
            <a:pPr lvl="0"/>
            <a:r>
              <a:rPr lang="en-US" sz="2200" dirty="0">
                <a:latin typeface="Courier New" pitchFamily="49" charset="0"/>
                <a:cs typeface="Courier New" pitchFamily="49" charset="0"/>
              </a:rPr>
              <a:t>    SELECT * FROM Corvettes;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79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Command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To retrieve data with specific criteria - use a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clause, e.g.:</a:t>
            </a:r>
          </a:p>
          <a:p>
            <a:pPr lvl="0"/>
            <a:r>
              <a:rPr lang="en-US" sz="1900" dirty="0">
                <a:latin typeface="Courier New" pitchFamily="49" charset="0"/>
              </a:rPr>
              <a:t>SELECT </a:t>
            </a:r>
            <a:r>
              <a:rPr lang="en-US" sz="1900" dirty="0" err="1">
                <a:latin typeface="Courier New" pitchFamily="49" charset="0"/>
              </a:rPr>
              <a:t>Body_style</a:t>
            </a:r>
            <a:r>
              <a:rPr lang="en-US" sz="1900" dirty="0">
                <a:latin typeface="Courier New" pitchFamily="49" charset="0"/>
              </a:rPr>
              <a:t> FROM Corvettes WHERE Year &gt; 1994</a:t>
            </a:r>
            <a:endParaRPr lang="en-US" sz="1900" dirty="0"/>
          </a:p>
          <a:p>
            <a:pPr lvl="0"/>
            <a:endParaRPr lang="en-US" dirty="0"/>
          </a:p>
          <a:p>
            <a:pPr lvl="0"/>
            <a:r>
              <a:rPr lang="en-US" dirty="0"/>
              <a:t>Useful comparison operators:</a:t>
            </a:r>
          </a:p>
          <a:p>
            <a:pPr marL="457200" lvl="1" indent="0">
              <a:buNone/>
            </a:pPr>
            <a:r>
              <a:rPr lang="en-US" sz="2200" dirty="0"/>
              <a:t>= , &gt; , &lt;, &gt;=, &lt;=, != or &lt;&gt; (not equal)</a:t>
            </a:r>
          </a:p>
          <a:p>
            <a:pPr marL="457200" lvl="1" indent="0">
              <a:buNone/>
            </a:pPr>
            <a:r>
              <a:rPr lang="en-US" sz="2200" dirty="0"/>
              <a:t>IS NOT NULL, IS NULL, BETWEEN </a:t>
            </a:r>
          </a:p>
          <a:p>
            <a:pPr indent="-228600"/>
            <a:endParaRPr lang="en-US" dirty="0"/>
          </a:p>
          <a:p>
            <a:pPr indent="-228600"/>
            <a:r>
              <a:rPr lang="en-US" dirty="0"/>
              <a:t>Example: 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SELECT * FROM Corvettes WHERE Year BETWEEN 1995 and 2000;</a:t>
            </a:r>
          </a:p>
          <a:p>
            <a:pPr lvl="2"/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31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If you want all cars that have CD players, you need information from </a:t>
            </a:r>
            <a:r>
              <a:rPr lang="en-US" dirty="0">
                <a:solidFill>
                  <a:srgbClr val="7030A0"/>
                </a:solidFill>
              </a:rPr>
              <a:t>two tables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Corvettes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Equipment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sz="2800" dirty="0">
                <a:latin typeface="Courier New" pitchFamily="49" charset="0"/>
              </a:rPr>
              <a:t>SELECT</a:t>
            </a:r>
            <a:r>
              <a:rPr lang="en-US" dirty="0"/>
              <a:t> can build a </a:t>
            </a:r>
            <a:r>
              <a:rPr lang="en-US" dirty="0">
                <a:solidFill>
                  <a:srgbClr val="7030A0"/>
                </a:solidFill>
              </a:rPr>
              <a:t>temporary table</a:t>
            </a:r>
            <a:r>
              <a:rPr lang="en-US" dirty="0"/>
              <a:t> with info </a:t>
            </a:r>
            <a:r>
              <a:rPr lang="en-US" dirty="0">
                <a:solidFill>
                  <a:srgbClr val="7030A0"/>
                </a:solidFill>
              </a:rPr>
              <a:t>from two tables</a:t>
            </a:r>
            <a:r>
              <a:rPr lang="en-US" dirty="0"/>
              <a:t>, from which the desired results can be retrieved 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/>
              <a:t>This is called a </a:t>
            </a:r>
            <a:r>
              <a:rPr lang="en-US" b="1" i="1" dirty="0">
                <a:solidFill>
                  <a:srgbClr val="FF0000"/>
                </a:solidFill>
              </a:rPr>
              <a:t>join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the two tables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/>
              <a:t>A </a:t>
            </a:r>
            <a:r>
              <a:rPr lang="en-US" sz="2800" dirty="0">
                <a:latin typeface="Courier New" pitchFamily="49" charset="0"/>
              </a:rPr>
              <a:t>SELECT</a:t>
            </a:r>
            <a:r>
              <a:rPr lang="en-US" dirty="0"/>
              <a:t> that does a join operation specifies two tables in its </a:t>
            </a:r>
            <a:r>
              <a:rPr lang="en-US" sz="2800" dirty="0">
                <a:latin typeface="Courier New" pitchFamily="49" charset="0"/>
              </a:rPr>
              <a:t>FROM</a:t>
            </a:r>
            <a:r>
              <a:rPr lang="en-US" dirty="0"/>
              <a:t> clause and also has a </a:t>
            </a:r>
            <a:r>
              <a:rPr lang="en-US" dirty="0">
                <a:solidFill>
                  <a:srgbClr val="7030A0"/>
                </a:solidFill>
              </a:rPr>
              <a:t>compound </a:t>
            </a:r>
            <a:r>
              <a:rPr lang="en-US" sz="2800" dirty="0">
                <a:solidFill>
                  <a:srgbClr val="7030A0"/>
                </a:solidFill>
                <a:latin typeface="Courier New" pitchFamily="49" charset="0"/>
              </a:rPr>
              <a:t>WHERE</a:t>
            </a:r>
            <a:r>
              <a:rPr lang="en-US" dirty="0">
                <a:solidFill>
                  <a:srgbClr val="7030A0"/>
                </a:solidFill>
              </a:rPr>
              <a:t> clause</a:t>
            </a:r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34639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For our example, we must have three </a:t>
            </a:r>
            <a:r>
              <a:rPr lang="en-US" sz="2800" dirty="0">
                <a:latin typeface="Courier New" pitchFamily="49" charset="0"/>
              </a:rPr>
              <a:t>WHERE </a:t>
            </a:r>
            <a:r>
              <a:rPr lang="en-US" dirty="0"/>
              <a:t>conditions:</a:t>
            </a:r>
          </a:p>
          <a:p>
            <a:pPr marL="285750" lvl="1">
              <a:defRPr/>
            </a:pPr>
            <a:r>
              <a:rPr lang="en-US" dirty="0"/>
              <a:t>The </a:t>
            </a:r>
            <a:r>
              <a:rPr lang="en-US" sz="2400" dirty="0" err="1">
                <a:latin typeface="Courier New" pitchFamily="49" charset="0"/>
              </a:rPr>
              <a:t>Vette_id</a:t>
            </a:r>
            <a:r>
              <a:rPr lang="en-US" dirty="0" err="1"/>
              <a:t>s</a:t>
            </a:r>
            <a:r>
              <a:rPr lang="en-US" dirty="0"/>
              <a:t> column from the </a:t>
            </a:r>
            <a:r>
              <a:rPr lang="en-US" sz="2400" dirty="0">
                <a:latin typeface="Courier New" pitchFamily="49" charset="0"/>
              </a:rPr>
              <a:t>Corvettes</a:t>
            </a:r>
            <a:r>
              <a:rPr lang="en-US" dirty="0"/>
              <a:t> table and the </a:t>
            </a:r>
            <a:r>
              <a:rPr lang="en-US" sz="2800" dirty="0" err="1">
                <a:latin typeface="Courier New" pitchFamily="49" charset="0"/>
              </a:rPr>
              <a:t>Corvettes_Equipment</a:t>
            </a:r>
            <a:r>
              <a:rPr lang="en-US" dirty="0"/>
              <a:t> table </a:t>
            </a:r>
            <a:r>
              <a:rPr lang="en-US" dirty="0">
                <a:solidFill>
                  <a:srgbClr val="7030A0"/>
                </a:solidFill>
              </a:rPr>
              <a:t>must match</a:t>
            </a:r>
          </a:p>
          <a:p>
            <a:pPr marL="285750" lvl="1">
              <a:defRPr/>
            </a:pPr>
            <a:r>
              <a:rPr lang="en-US" dirty="0"/>
              <a:t>The </a:t>
            </a:r>
            <a:r>
              <a:rPr lang="en-US" sz="2400" dirty="0">
                <a:latin typeface="Courier New" pitchFamily="49" charset="0"/>
              </a:rPr>
              <a:t>Equip</a:t>
            </a:r>
            <a:r>
              <a:rPr lang="en-US" dirty="0"/>
              <a:t> column from the </a:t>
            </a:r>
            <a:r>
              <a:rPr lang="en-US" sz="2400" dirty="0" err="1">
                <a:latin typeface="Courier New" pitchFamily="49" charset="0"/>
              </a:rPr>
              <a:t>Corvettes_Equipment</a:t>
            </a:r>
            <a:r>
              <a:rPr lang="en-US" dirty="0"/>
              <a:t> table </a:t>
            </a:r>
            <a:r>
              <a:rPr lang="en-US" dirty="0">
                <a:solidFill>
                  <a:srgbClr val="7030A0"/>
                </a:solidFill>
              </a:rPr>
              <a:t>must match </a:t>
            </a:r>
            <a:r>
              <a:rPr lang="en-US" dirty="0"/>
              <a:t>the </a:t>
            </a:r>
            <a:r>
              <a:rPr lang="en-US" sz="2400" dirty="0" err="1">
                <a:latin typeface="Courier New" pitchFamily="49" charset="0"/>
              </a:rPr>
              <a:t>Equip_id</a:t>
            </a:r>
            <a:r>
              <a:rPr lang="en-US" dirty="0"/>
              <a:t> column from the </a:t>
            </a:r>
            <a:r>
              <a:rPr lang="en-US" sz="2400" dirty="0">
                <a:latin typeface="Courier New" pitchFamily="49" charset="0"/>
              </a:rPr>
              <a:t>Equipment</a:t>
            </a:r>
            <a:r>
              <a:rPr lang="en-US" dirty="0"/>
              <a:t> table</a:t>
            </a:r>
          </a:p>
          <a:p>
            <a:pPr marL="285750" lvl="1">
              <a:defRPr/>
            </a:pPr>
            <a:r>
              <a:rPr lang="en-US" dirty="0"/>
              <a:t>The </a:t>
            </a:r>
            <a:r>
              <a:rPr lang="en-US" sz="2400" dirty="0">
                <a:latin typeface="Courier New" pitchFamily="49" charset="0"/>
              </a:rPr>
              <a:t>Equip</a:t>
            </a:r>
            <a:r>
              <a:rPr lang="en-US" dirty="0"/>
              <a:t> column from the </a:t>
            </a:r>
            <a:r>
              <a:rPr lang="en-US" sz="2400" dirty="0">
                <a:latin typeface="Courier New" pitchFamily="49" charset="0"/>
              </a:rPr>
              <a:t>Equipment</a:t>
            </a:r>
            <a:r>
              <a:rPr lang="en-US" dirty="0"/>
              <a:t> table </a:t>
            </a:r>
            <a:r>
              <a:rPr lang="en-US" dirty="0">
                <a:solidFill>
                  <a:srgbClr val="7030A0"/>
                </a:solidFill>
              </a:rPr>
              <a:t>must have the value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'</a:t>
            </a:r>
            <a:r>
              <a:rPr lang="en-US" sz="2400" dirty="0">
                <a:solidFill>
                  <a:srgbClr val="7030A0"/>
                </a:solidFill>
                <a:latin typeface="Courier New" pitchFamily="49" charset="0"/>
              </a:rPr>
              <a:t>CD'</a:t>
            </a:r>
            <a:endParaRPr lang="en-US" dirty="0">
              <a:solidFill>
                <a:srgbClr val="7030A0"/>
              </a:solidFill>
            </a:endParaRPr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7296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use relational databases for storing and accessing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Querying using 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MySQL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Accessing MySQL from PHP</a:t>
            </a:r>
          </a:p>
        </p:txBody>
      </p:sp>
    </p:spTree>
    <p:extLst>
      <p:ext uri="{BB962C8B-B14F-4D97-AF65-F5344CB8AC3E}">
        <p14:creationId xmlns:p14="http://schemas.microsoft.com/office/powerpoint/2010/main" val="2934957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Example:  </a:t>
            </a:r>
          </a:p>
          <a:p>
            <a:pPr marL="463550" indent="-463550"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SELECT </a:t>
            </a:r>
            <a:r>
              <a:rPr lang="en-US" dirty="0" err="1">
                <a:latin typeface="Courier New" pitchFamily="49" charset="0"/>
              </a:rPr>
              <a:t>Corvettes.Vette_id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Corvettes.Body_style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Corvettes.Miles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Corvettes.Year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Corvettes.State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Equipment.Equip</a:t>
            </a:r>
            <a:endParaRPr lang="en-US" dirty="0">
              <a:latin typeface="Courier New" pitchFamily="49" charset="0"/>
            </a:endParaRPr>
          </a:p>
          <a:p>
            <a:pPr marL="463550" indent="-463550"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FROM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Corvettes, Equipment</a:t>
            </a:r>
          </a:p>
          <a:p>
            <a:pPr marL="463550" indent="-463550"/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WHERE </a:t>
            </a:r>
            <a:r>
              <a:rPr lang="en-US" dirty="0" err="1">
                <a:latin typeface="Courier New" pitchFamily="49" charset="0"/>
              </a:rPr>
              <a:t>Corvettes.Vette_id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Corvettes_Equipment.Vette_id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AND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Corvettes_Equipment.Equip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Equipment.Equip_id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AND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Equipment.Equip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</a:rPr>
              <a:t> 'CD'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67550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762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The query produces: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21</a:t>
            </a:fld>
            <a:endParaRPr kumimoji="0"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838729"/>
              </p:ext>
            </p:extLst>
          </p:nvPr>
        </p:nvGraphicFramePr>
        <p:xfrm>
          <a:off x="304800" y="1905000"/>
          <a:ext cx="8534400" cy="210312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/>
                        <a:t>VETTE_ID</a:t>
                      </a:r>
                      <a:endParaRPr lang="en-US" sz="20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/>
                        <a:t>BODY_STYLE</a:t>
                      </a:r>
                      <a:endParaRPr lang="en-US" sz="20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/>
                        <a:t>MILES</a:t>
                      </a:r>
                      <a:endParaRPr lang="en-US" sz="20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/>
                        <a:t>YEAR</a:t>
                      </a:r>
                      <a:endParaRPr lang="en-US" sz="20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/>
                        <a:t>STATE</a:t>
                      </a:r>
                      <a:endParaRPr lang="en-US" sz="2000" b="1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/>
                        <a:t>EQUIPMENT</a:t>
                      </a:r>
                      <a:endParaRPr lang="en-US" sz="20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coupe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18.0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1997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4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CD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2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hatchback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58.0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1996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7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CD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8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convertible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17.0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1999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5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CD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9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hardtop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17.0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2000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5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CD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10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hatchback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50.0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1995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7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CD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110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INSERT</a:t>
            </a:r>
            <a:r>
              <a:rPr lang="en-US" dirty="0"/>
              <a:t> Command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Autofit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INSERT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is used to insert data into a database</a:t>
            </a:r>
          </a:p>
          <a:p>
            <a:endParaRPr lang="en-US" dirty="0"/>
          </a:p>
          <a:p>
            <a:r>
              <a:rPr lang="en-US" dirty="0"/>
              <a:t>General form: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INSERT INTO</a:t>
            </a:r>
            <a:r>
              <a:rPr lang="en-US" dirty="0"/>
              <a:t> </a:t>
            </a:r>
            <a:r>
              <a:rPr lang="en-US" i="1" dirty="0" err="1"/>
              <a:t>table_name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/>
              <a:t>col_name</a:t>
            </a:r>
            <a:r>
              <a:rPr lang="en-US" baseline="-25000" dirty="0"/>
              <a:t>1</a:t>
            </a:r>
            <a:r>
              <a:rPr lang="en-US" dirty="0"/>
              <a:t>, … </a:t>
            </a:r>
            <a:r>
              <a:rPr lang="en-US" i="1" dirty="0" err="1"/>
              <a:t>col_name</a:t>
            </a:r>
            <a:r>
              <a:rPr lang="en-US" baseline="-25000" dirty="0" err="1"/>
              <a:t>n</a:t>
            </a:r>
            <a:r>
              <a:rPr lang="en-US" dirty="0">
                <a:latin typeface="Courier New" pitchFamily="49" charset="0"/>
              </a:rPr>
              <a:t>)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   VALUES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/>
              <a:t>value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i="1" dirty="0" err="1"/>
              <a:t>value</a:t>
            </a:r>
            <a:r>
              <a:rPr lang="en-US" baseline="-25000" dirty="0" err="1"/>
              <a:t>n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correspondence between column names and values is positional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36508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INSERT</a:t>
            </a:r>
            <a:r>
              <a:rPr lang="en-US" dirty="0"/>
              <a:t> Command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INSERT INTO Corvettes(</a:t>
            </a:r>
            <a:r>
              <a:rPr lang="en-US" dirty="0" err="1">
                <a:latin typeface="Courier New" pitchFamily="49" charset="0"/>
              </a:rPr>
              <a:t>Vette_id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Body_style</a:t>
            </a:r>
            <a:r>
              <a:rPr lang="en-US" dirty="0">
                <a:latin typeface="Courier New" pitchFamily="49" charset="0"/>
              </a:rPr>
              <a:t>, 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    Miles, Year, State)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  VALUES (37, 'convertible', 25.5, 1986, 17)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85096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UPDATE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UPDATE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used to change one or more values of a row in a table</a:t>
            </a:r>
          </a:p>
          <a:p>
            <a:pPr>
              <a:lnSpc>
                <a:spcPct val="100000"/>
              </a:lnSpc>
            </a:pPr>
            <a:br>
              <a:rPr lang="en-US" dirty="0"/>
            </a:br>
            <a:r>
              <a:rPr lang="en-US" dirty="0">
                <a:latin typeface="Courier New" pitchFamily="49" charset="0"/>
              </a:rPr>
              <a:t>UPDATE</a:t>
            </a:r>
            <a:r>
              <a:rPr lang="en-US" dirty="0"/>
              <a:t> </a:t>
            </a:r>
            <a:r>
              <a:rPr lang="en-US" i="1" dirty="0" err="1"/>
              <a:t>table_name</a:t>
            </a:r>
            <a:br>
              <a:rPr lang="en-US" i="1" dirty="0"/>
            </a:br>
            <a:r>
              <a:rPr lang="en-US" i="1" dirty="0"/>
              <a:t>  </a:t>
            </a:r>
            <a:r>
              <a:rPr lang="en-US" dirty="0">
                <a:latin typeface="Courier New" pitchFamily="49" charset="0"/>
              </a:rPr>
              <a:t>SET</a:t>
            </a:r>
            <a:r>
              <a:rPr lang="en-US" dirty="0"/>
              <a:t> </a:t>
            </a:r>
            <a:r>
              <a:rPr lang="en-US" i="1" dirty="0"/>
              <a:t>col_name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=</a:t>
            </a:r>
            <a:r>
              <a:rPr lang="en-US" dirty="0"/>
              <a:t> </a:t>
            </a:r>
            <a:r>
              <a:rPr lang="en-US" i="1" dirty="0"/>
              <a:t>value</a:t>
            </a:r>
            <a:r>
              <a:rPr lang="en-US" baseline="-25000" dirty="0"/>
              <a:t>1</a:t>
            </a:r>
            <a:r>
              <a:rPr lang="en-US" dirty="0"/>
              <a:t>,   …  </a:t>
            </a:r>
            <a:r>
              <a:rPr lang="en-US" i="1" dirty="0" err="1"/>
              <a:t>col_name</a:t>
            </a:r>
            <a:r>
              <a:rPr lang="en-US" baseline="-25000" dirty="0" err="1"/>
              <a:t>n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=</a:t>
            </a:r>
            <a:r>
              <a:rPr lang="en-US" dirty="0"/>
              <a:t> </a:t>
            </a:r>
            <a:r>
              <a:rPr lang="en-US" i="1" dirty="0" err="1"/>
              <a:t>value</a:t>
            </a:r>
            <a:r>
              <a:rPr lang="en-US" baseline="-25000" dirty="0" err="1"/>
              <a:t>n</a:t>
            </a:r>
            <a:br>
              <a:rPr lang="en-US" baseline="-25000" dirty="0"/>
            </a:br>
            <a:r>
              <a:rPr lang="en-US" baseline="-25000" dirty="0"/>
              <a:t>   </a:t>
            </a:r>
            <a:r>
              <a:rPr lang="en-US" dirty="0">
                <a:latin typeface="Courier New" pitchFamily="49" charset="0"/>
              </a:rPr>
              <a:t>WHERE</a:t>
            </a:r>
            <a:r>
              <a:rPr lang="en-US" dirty="0"/>
              <a:t> </a:t>
            </a:r>
            <a:r>
              <a:rPr lang="en-US" i="1" dirty="0" err="1"/>
              <a:t>col_name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=</a:t>
            </a:r>
            <a:r>
              <a:rPr lang="en-US" dirty="0"/>
              <a:t> </a:t>
            </a:r>
            <a:r>
              <a:rPr lang="en-US" i="1" dirty="0"/>
              <a:t>value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WHERE</a:t>
            </a:r>
            <a:r>
              <a:rPr lang="en-US" dirty="0"/>
              <a:t> clause is the primary key of the row to be updated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28492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UPDATE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    UPDATE Corvettes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      SET Year = 1996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      WHERE </a:t>
            </a:r>
            <a:r>
              <a:rPr lang="en-US" dirty="0" err="1">
                <a:latin typeface="Courier New" pitchFamily="49" charset="0"/>
              </a:rPr>
              <a:t>Vette_id</a:t>
            </a:r>
            <a:r>
              <a:rPr lang="en-US" dirty="0">
                <a:latin typeface="Courier New" pitchFamily="49" charset="0"/>
              </a:rPr>
              <a:t> = 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50478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711200" y="914400"/>
            <a:ext cx="96245" cy="315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Helvetica" pitchFamily="34" charset="0"/>
            </a:endParaRP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740833" y="2788444"/>
            <a:ext cx="288541" cy="31777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Helvetica" pitchFamily="34" charset="0"/>
              </a:rPr>
              <a:t>   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DELETE</a:t>
            </a:r>
            <a:r>
              <a:rPr lang="en-US" dirty="0"/>
              <a:t> Command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Use the </a:t>
            </a:r>
            <a:r>
              <a:rPr lang="en-US" b="1" dirty="0">
                <a:solidFill>
                  <a:srgbClr val="FF0000"/>
                </a:solidFill>
              </a:rPr>
              <a:t>DELETE FROM </a:t>
            </a:r>
            <a:r>
              <a:rPr lang="en-US" dirty="0"/>
              <a:t>statement to remove rows</a:t>
            </a:r>
          </a:p>
          <a:p>
            <a:endParaRPr lang="en-US" dirty="0"/>
          </a:p>
          <a:p>
            <a:r>
              <a:rPr lang="en-US" dirty="0"/>
              <a:t>Can be combined with a WHERE clause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DELETE FROM Corvettes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  WHERE </a:t>
            </a:r>
            <a:r>
              <a:rPr lang="en-US" dirty="0" err="1">
                <a:latin typeface="Courier New" pitchFamily="49" charset="0"/>
              </a:rPr>
              <a:t>Vette_id</a:t>
            </a:r>
            <a:r>
              <a:rPr lang="en-US" dirty="0">
                <a:latin typeface="Courier New" pitchFamily="49" charset="0"/>
              </a:rPr>
              <a:t> = 27</a:t>
            </a:r>
            <a:endParaRPr lang="en-US" dirty="0"/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4826651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DROP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DROP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is used to delete whole databases or complete tables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General format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DROP </a:t>
            </a:r>
            <a:r>
              <a:rPr lang="en-US" dirty="0"/>
              <a:t>(</a:t>
            </a:r>
            <a:r>
              <a:rPr lang="en-US" dirty="0">
                <a:latin typeface="Courier New" pitchFamily="49" charset="0"/>
              </a:rPr>
              <a:t>TABLE | DATABASE</a:t>
            </a:r>
            <a:r>
              <a:rPr lang="en-US" dirty="0"/>
              <a:t>)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[</a:t>
            </a:r>
            <a:r>
              <a:rPr lang="en-US" dirty="0">
                <a:latin typeface="Courier New" pitchFamily="49" charset="0"/>
              </a:rPr>
              <a:t>IF EXISTS</a:t>
            </a:r>
            <a:r>
              <a:rPr lang="en-US" dirty="0"/>
              <a:t>] </a:t>
            </a:r>
            <a:r>
              <a:rPr lang="en-US" i="1" dirty="0"/>
              <a:t>name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  DROP TABLE IF EXISTS States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17234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CREATE TABLE</a:t>
            </a:r>
            <a:r>
              <a:rPr lang="en-US" dirty="0"/>
              <a:t> command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334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CREATE TABLE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is used to make new tables in a database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General form 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CREATE TABLE</a:t>
            </a:r>
            <a:r>
              <a:rPr lang="en-US" dirty="0"/>
              <a:t> </a:t>
            </a:r>
            <a:r>
              <a:rPr lang="en-US" i="1" dirty="0" err="1"/>
              <a:t>table_name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/>
              <a:t>column_name</a:t>
            </a:r>
            <a:r>
              <a:rPr lang="en-US" baseline="-25000" dirty="0"/>
              <a:t>1</a:t>
            </a:r>
            <a:r>
              <a:rPr lang="en-US" dirty="0"/>
              <a:t>  </a:t>
            </a:r>
            <a:r>
              <a:rPr lang="en-US" i="1" dirty="0" err="1"/>
              <a:t>data_type</a:t>
            </a:r>
            <a:r>
              <a:rPr lang="en-US" dirty="0"/>
              <a:t>  </a:t>
            </a:r>
            <a:r>
              <a:rPr lang="en-US" i="1" dirty="0"/>
              <a:t>constraints</a:t>
            </a:r>
            <a:r>
              <a:rPr lang="en-US" dirty="0"/>
              <a:t>,  … </a:t>
            </a:r>
            <a:r>
              <a:rPr lang="en-US" i="1" dirty="0" err="1"/>
              <a:t>column_name</a:t>
            </a:r>
            <a:r>
              <a:rPr lang="en-US" baseline="-25000" dirty="0" err="1"/>
              <a:t>n</a:t>
            </a:r>
            <a:r>
              <a:rPr lang="en-US" dirty="0"/>
              <a:t>  </a:t>
            </a:r>
            <a:r>
              <a:rPr lang="en-US" i="1" dirty="0" err="1"/>
              <a:t>data_type</a:t>
            </a:r>
            <a:r>
              <a:rPr lang="en-US" dirty="0"/>
              <a:t>  </a:t>
            </a:r>
            <a:r>
              <a:rPr lang="en-US" i="1" dirty="0"/>
              <a:t>constraints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There are many different data types: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Courier New" pitchFamily="49" charset="0"/>
              </a:rPr>
              <a:t>INTEGER, REAL, CHAR(</a:t>
            </a:r>
            <a:r>
              <a:rPr lang="en-US" sz="2200" dirty="0"/>
              <a:t>length), TIMESTAMP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There are several constraints possible: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Courier New" pitchFamily="49" charset="0"/>
              </a:rPr>
              <a:t>NOT NULL</a:t>
            </a:r>
            <a:r>
              <a:rPr lang="en-US" sz="2200" dirty="0"/>
              <a:t>, </a:t>
            </a:r>
            <a:r>
              <a:rPr lang="en-US" sz="2200" dirty="0">
                <a:latin typeface="Courier New" pitchFamily="49" charset="0"/>
              </a:rPr>
              <a:t>PRIMARY KEY</a:t>
            </a:r>
            <a:r>
              <a:rPr lang="en-US" sz="2200" dirty="0"/>
              <a:t>, etc.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7028350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CREATE TABLE</a:t>
            </a:r>
            <a:r>
              <a:rPr lang="en-US" dirty="0"/>
              <a:t> command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334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Example</a:t>
            </a:r>
            <a:r>
              <a:rPr lang="en-US" dirty="0"/>
              <a:t>: 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CREATE TABLE Equipment</a:t>
            </a:r>
          </a:p>
          <a:p>
            <a:pPr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Equip_id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INT UNSIGNED NOT NULL </a:t>
            </a:r>
          </a:p>
          <a:p>
            <a:pPr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AUTO_INCREMENT PRIMARY KEY,</a:t>
            </a:r>
          </a:p>
          <a:p>
            <a:pPr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Equip  INT UNSIGNED );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2175808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13948803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57265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MySQL</a:t>
            </a:r>
            <a:r>
              <a:rPr lang="en-US" dirty="0"/>
              <a:t> Database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MySQL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free, efficient, widely used SQL implementation</a:t>
            </a:r>
          </a:p>
          <a:p>
            <a:r>
              <a:rPr lang="en-US" dirty="0"/>
              <a:t>(available from </a:t>
            </a:r>
            <a:r>
              <a:rPr lang="en-US" sz="2800" dirty="0">
                <a:latin typeface="Courier New" pitchFamily="49" charset="0"/>
              </a:rPr>
              <a:t>http://www.mysql.org)</a:t>
            </a:r>
          </a:p>
          <a:p>
            <a:endParaRPr lang="en-US" altLang="en-US" dirty="0"/>
          </a:p>
          <a:p>
            <a:r>
              <a:rPr lang="en-US" altLang="en-US" dirty="0"/>
              <a:t>Logging on to MySQL (starting it):</a:t>
            </a:r>
          </a:p>
          <a:p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en-US" altLang="en-US" sz="2000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mysql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 [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-h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 host] [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-u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 username] [database name] [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-p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/>
              <a:t>Host</a:t>
            </a:r>
            <a:r>
              <a:rPr lang="en-US" altLang="en-US" sz="2000" dirty="0"/>
              <a:t> is the name of the MySQL server (default - user’s machine)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/>
              <a:t>Username</a:t>
            </a:r>
            <a:r>
              <a:rPr lang="en-US" altLang="en-US" sz="2000" dirty="0"/>
              <a:t> is that of the database (default - name used to log into the system)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The given database name becomes the “</a:t>
            </a:r>
            <a:r>
              <a:rPr lang="en-US" altLang="en-US" sz="2000" b="1" dirty="0">
                <a:solidFill>
                  <a:srgbClr val="7030A0"/>
                </a:solidFill>
              </a:rPr>
              <a:t>focus</a:t>
            </a:r>
            <a:r>
              <a:rPr lang="en-US" altLang="en-US" sz="2000" dirty="0"/>
              <a:t>” of MySQL</a:t>
            </a:r>
          </a:p>
          <a:p>
            <a:endParaRPr lang="en-US" altLang="en-US" dirty="0"/>
          </a:p>
          <a:p>
            <a:endParaRPr lang="en-US" dirty="0"/>
          </a:p>
          <a:p>
            <a:pPr lvl="2"/>
            <a:endParaRPr lang="en-US" sz="2800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69290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MySQL</a:t>
            </a:r>
            <a:r>
              <a:rPr lang="en-US" dirty="0"/>
              <a:t> Database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If you want to access </a:t>
            </a:r>
            <a:r>
              <a:rPr lang="en-US" altLang="en-US" dirty="0">
                <a:solidFill>
                  <a:srgbClr val="7030A0"/>
                </a:solidFill>
              </a:rPr>
              <a:t>an existing database</a:t>
            </a:r>
            <a:r>
              <a:rPr lang="en-US" altLang="en-US" dirty="0"/>
              <a:t>, </a:t>
            </a:r>
          </a:p>
          <a:p>
            <a:r>
              <a:rPr lang="en-US" altLang="en-US" dirty="0"/>
              <a:t>but it was not named in the </a:t>
            </a:r>
            <a:r>
              <a:rPr lang="en-US" altLang="en-US" dirty="0" err="1">
                <a:latin typeface="Courier New" pitchFamily="49" charset="0"/>
              </a:rPr>
              <a:t>mysql</a:t>
            </a:r>
            <a:r>
              <a:rPr lang="en-US" altLang="en-US" dirty="0"/>
              <a:t> command, </a:t>
            </a:r>
          </a:p>
          <a:p>
            <a:r>
              <a:rPr lang="en-US" altLang="en-US" dirty="0"/>
              <a:t>you must choose it for focus with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USE</a:t>
            </a:r>
            <a:r>
              <a:rPr lang="en-US" i="1" dirty="0"/>
              <a:t> </a:t>
            </a:r>
            <a:r>
              <a:rPr lang="en-US" dirty="0" err="1"/>
              <a:t>database_name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endParaRPr lang="en-US" altLang="en-US" dirty="0"/>
          </a:p>
          <a:p>
            <a:r>
              <a:rPr lang="en-US" altLang="en-US" dirty="0"/>
              <a:t>Example:</a:t>
            </a:r>
          </a:p>
          <a:p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USE cars;</a:t>
            </a:r>
          </a:p>
          <a:p>
            <a:endParaRPr lang="en-US" altLang="en-US" dirty="0">
              <a:latin typeface="Courier New" pitchFamily="49" charset="0"/>
            </a:endParaRPr>
          </a:p>
          <a:p>
            <a:r>
              <a:rPr lang="en-US" altLang="en-US" dirty="0"/>
              <a:t>Response is: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Database changed</a:t>
            </a:r>
          </a:p>
          <a:p>
            <a:endParaRPr lang="en-US" dirty="0"/>
          </a:p>
          <a:p>
            <a:pPr lvl="2"/>
            <a:endParaRPr lang="en-US" sz="2200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72542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MySQL</a:t>
            </a:r>
            <a:r>
              <a:rPr lang="en-US" dirty="0"/>
              <a:t> Commands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Autofit/>
          </a:bodyPr>
          <a:lstStyle/>
          <a:p>
            <a:r>
              <a:rPr lang="en-US" dirty="0"/>
              <a:t>To create a new database use: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CREATE DATABASE</a:t>
            </a:r>
            <a:r>
              <a:rPr lang="en-US" dirty="0"/>
              <a:t> </a:t>
            </a:r>
            <a:r>
              <a:rPr lang="en-US" dirty="0" err="1"/>
              <a:t>database_name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endParaRPr lang="en-US" sz="2200" dirty="0">
              <a:latin typeface="Courier New" pitchFamily="49" charset="0"/>
            </a:endParaRPr>
          </a:p>
          <a:p>
            <a:r>
              <a:rPr lang="en-US" sz="2200" dirty="0"/>
              <a:t>Example: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CREATE DATABASE cars;</a:t>
            </a:r>
            <a:br>
              <a:rPr lang="en-US" sz="2200" dirty="0">
                <a:latin typeface="Courier New" pitchFamily="49" charset="0"/>
              </a:rPr>
            </a:br>
            <a:endParaRPr lang="en-US" sz="2200" dirty="0">
              <a:latin typeface="Courier New" pitchFamily="49" charset="0"/>
            </a:endParaRPr>
          </a:p>
          <a:p>
            <a:r>
              <a:rPr lang="en-US" dirty="0"/>
              <a:t>We can then create a table, e.g.:</a:t>
            </a:r>
            <a:endParaRPr lang="en-US" sz="2200" dirty="0"/>
          </a:p>
          <a:p>
            <a:pPr indent="-285750"/>
            <a:r>
              <a:rPr lang="en-US" dirty="0">
                <a:latin typeface="Courier New" pitchFamily="49" charset="0"/>
                <a:cs typeface="Courier New" pitchFamily="49" charset="0"/>
              </a:rPr>
              <a:t>CREATE TABLE Equipment (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Equip_id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INT UNSIGNED NOT NULL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 AUTO_INCREMENT PRIMARY KEY,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Equip  INT UNSIGNED 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90696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MySQL Commands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see the tables of a database: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SHOW TABLES;</a:t>
            </a:r>
          </a:p>
          <a:p>
            <a:endParaRPr lang="en-US" dirty="0"/>
          </a:p>
          <a:p>
            <a:r>
              <a:rPr lang="en-US" dirty="0"/>
              <a:t>To see the description of a table (columns):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DESCRIBE Corvettes;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44642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Architectures for Database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2060"/>
                </a:solidFill>
              </a:rPr>
              <a:t>Client-Server Architecture</a:t>
            </a:r>
          </a:p>
          <a:p>
            <a:pPr marL="285750" lvl="1"/>
            <a:endParaRPr lang="en-US" dirty="0"/>
          </a:p>
          <a:p>
            <a:pPr marL="285750" lvl="1"/>
            <a:r>
              <a:rPr lang="en-US" dirty="0"/>
              <a:t>Client tasks: </a:t>
            </a:r>
          </a:p>
          <a:p>
            <a:pPr marL="515938" lvl="2"/>
            <a:r>
              <a:rPr lang="en-US" dirty="0"/>
              <a:t>Provide a way for users to submit queries</a:t>
            </a:r>
          </a:p>
          <a:p>
            <a:pPr marL="515938" lvl="2"/>
            <a:r>
              <a:rPr lang="en-US" dirty="0"/>
              <a:t>Run applications that use the results of queries</a:t>
            </a:r>
          </a:p>
          <a:p>
            <a:pPr marL="515938" lvl="2"/>
            <a:r>
              <a:rPr lang="en-US" dirty="0"/>
              <a:t>Display results of queries</a:t>
            </a:r>
          </a:p>
          <a:p>
            <a:pPr marL="293688" lvl="1"/>
            <a:endParaRPr lang="en-US" dirty="0"/>
          </a:p>
          <a:p>
            <a:pPr marL="293688" lvl="1"/>
            <a:r>
              <a:rPr lang="en-US" dirty="0"/>
              <a:t>Server tasks:</a:t>
            </a:r>
          </a:p>
          <a:p>
            <a:pPr marL="515938" lvl="2"/>
            <a:r>
              <a:rPr lang="en-US" dirty="0"/>
              <a:t>Implement a data manipulation language, which can directly access and update the database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82519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/>
          <p:nvPr/>
        </p:nvGrpSpPr>
        <p:grpSpPr>
          <a:xfrm>
            <a:off x="876489" y="3067050"/>
            <a:ext cx="7112000" cy="895731"/>
            <a:chOff x="914400" y="4419600"/>
            <a:chExt cx="7112000" cy="895731"/>
          </a:xfrm>
        </p:grpSpPr>
        <p:sp>
          <p:nvSpPr>
            <p:cNvPr id="13315" name="Rectangle 4"/>
            <p:cNvSpPr>
              <a:spLocks noChangeArrowheads="1"/>
            </p:cNvSpPr>
            <p:nvPr/>
          </p:nvSpPr>
          <p:spPr bwMode="auto">
            <a:xfrm>
              <a:off x="914400" y="4724400"/>
              <a:ext cx="1422400" cy="571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" name="Rectangle 5"/>
            <p:cNvSpPr>
              <a:spLocks noChangeArrowheads="1"/>
            </p:cNvSpPr>
            <p:nvPr/>
          </p:nvSpPr>
          <p:spPr bwMode="auto">
            <a:xfrm>
              <a:off x="2743200" y="4724400"/>
              <a:ext cx="2946400" cy="571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7" name="Rectangle 6"/>
            <p:cNvSpPr>
              <a:spLocks noChangeArrowheads="1"/>
            </p:cNvSpPr>
            <p:nvPr/>
          </p:nvSpPr>
          <p:spPr bwMode="auto">
            <a:xfrm>
              <a:off x="6400800" y="4724400"/>
              <a:ext cx="1625600" cy="571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8" name="Line 9"/>
            <p:cNvSpPr>
              <a:spLocks noChangeShapeType="1"/>
            </p:cNvSpPr>
            <p:nvPr/>
          </p:nvSpPr>
          <p:spPr bwMode="auto">
            <a:xfrm>
              <a:off x="2336800" y="4895850"/>
              <a:ext cx="406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19" name="Line 10"/>
            <p:cNvSpPr>
              <a:spLocks noChangeShapeType="1"/>
            </p:cNvSpPr>
            <p:nvPr/>
          </p:nvSpPr>
          <p:spPr bwMode="auto">
            <a:xfrm>
              <a:off x="5689600" y="4895850"/>
              <a:ext cx="71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0" name="Line 11"/>
            <p:cNvSpPr>
              <a:spLocks noChangeShapeType="1"/>
            </p:cNvSpPr>
            <p:nvPr/>
          </p:nvSpPr>
          <p:spPr bwMode="auto">
            <a:xfrm flipH="1">
              <a:off x="5689600" y="5124450"/>
              <a:ext cx="71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1" name="Line 12"/>
            <p:cNvSpPr>
              <a:spLocks noChangeShapeType="1"/>
            </p:cNvSpPr>
            <p:nvPr/>
          </p:nvSpPr>
          <p:spPr bwMode="auto">
            <a:xfrm flipH="1">
              <a:off x="2336800" y="5124450"/>
              <a:ext cx="406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90600" y="4800600"/>
              <a:ext cx="121920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Browser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19400" y="4876800"/>
              <a:ext cx="274320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Web Server &amp; Apps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77000" y="4724400"/>
              <a:ext cx="1524000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Database System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90600" y="4419600"/>
              <a:ext cx="121920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DB Client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95600" y="4419600"/>
              <a:ext cx="266700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Middle tier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53200" y="4419600"/>
              <a:ext cx="129540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Server</a:t>
              </a:r>
            </a:p>
          </p:txBody>
        </p:sp>
      </p:grp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Architectures for Database Access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50" lvl="1" indent="0">
              <a:buNone/>
            </a:pPr>
            <a:r>
              <a:rPr lang="en-US" sz="2200" dirty="0"/>
              <a:t>Web-based applications typically </a:t>
            </a:r>
          </a:p>
          <a:p>
            <a:pPr marL="6350" lvl="1" indent="0">
              <a:buNone/>
            </a:pPr>
            <a:r>
              <a:rPr lang="en-US" sz="2200" dirty="0"/>
              <a:t>use a </a:t>
            </a:r>
            <a:r>
              <a:rPr lang="en-US" sz="2200" b="1" i="1" dirty="0">
                <a:solidFill>
                  <a:srgbClr val="FF0000"/>
                </a:solidFill>
              </a:rPr>
              <a:t>three-tier architecture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113361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Accessing MySQL from PHP</a:t>
            </a:r>
          </a:p>
        </p:txBody>
      </p:sp>
    </p:spTree>
    <p:extLst>
      <p:ext uri="{BB962C8B-B14F-4D97-AF65-F5344CB8AC3E}">
        <p14:creationId xmlns:p14="http://schemas.microsoft.com/office/powerpoint/2010/main" val="1718713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&amp; Database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an </a:t>
            </a:r>
            <a:r>
              <a:rPr lang="en-US" b="1" dirty="0"/>
              <a:t>API</a:t>
            </a:r>
            <a:r>
              <a:rPr lang="en-US" dirty="0"/>
              <a:t> for each specific database system</a:t>
            </a:r>
          </a:p>
          <a:p>
            <a:endParaRPr lang="en-US" dirty="0"/>
          </a:p>
          <a:p>
            <a:r>
              <a:rPr lang="en-US" dirty="0"/>
              <a:t>It provides functions for opening/closing connections, running queries, and processing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6667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a </a:t>
            </a:r>
            <a:r>
              <a:rPr lang="en-US" dirty="0" err="1"/>
              <a:t>MySQL</a:t>
            </a:r>
            <a:r>
              <a:rPr lang="en-US" dirty="0"/>
              <a:t> database using PHP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Typical web scenario: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A web browser issues an HTTP request for a web page. </a:t>
            </a:r>
          </a:p>
          <a:p>
            <a:pPr marL="457200" lvl="0" indent="-457200">
              <a:buFont typeface="+mj-lt"/>
              <a:buAutoNum type="arabicPeriod"/>
            </a:pP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The web server receives the request for the web page, retrieves the file and passes it to the PHP engine for processing</a:t>
            </a:r>
          </a:p>
          <a:p>
            <a:pPr marL="457200" lvl="0" indent="-457200">
              <a:buFont typeface="+mj-lt"/>
              <a:buAutoNum type="arabicPeriod"/>
            </a:pP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PHP processes the script and makes a connection to the </a:t>
            </a:r>
            <a:r>
              <a:rPr lang="en-US" dirty="0" err="1"/>
              <a:t>MySQL</a:t>
            </a:r>
            <a:r>
              <a:rPr lang="en-US" dirty="0"/>
              <a:t> server and sends the appropriate 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36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database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an organized collection of data</a:t>
            </a:r>
          </a:p>
          <a:p>
            <a:endParaRPr lang="en-US" dirty="0"/>
          </a:p>
          <a:p>
            <a:r>
              <a:rPr lang="en-US" dirty="0"/>
              <a:t>Allows for relatively easy access for retrievals, additions, and deletions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database management system (DBMS) </a:t>
            </a:r>
            <a:r>
              <a:rPr lang="en-US" dirty="0"/>
              <a:t>provides mechanisms for storing, organizing, modifying and retrieving data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Most popular databases are </a:t>
            </a:r>
            <a:r>
              <a:rPr lang="en-US" b="1" i="1" dirty="0">
                <a:solidFill>
                  <a:srgbClr val="FF0000"/>
                </a:solidFill>
              </a:rPr>
              <a:t>relational databases</a:t>
            </a:r>
            <a:r>
              <a:rPr lang="en-US" dirty="0"/>
              <a:t> - logical representation that allows the data to be accessed without consideration of its physical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27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a </a:t>
            </a:r>
            <a:r>
              <a:rPr lang="en-US" dirty="0" err="1"/>
              <a:t>MySQL</a:t>
            </a:r>
            <a:r>
              <a:rPr lang="en-US" dirty="0"/>
              <a:t> database using PHP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 startAt="4"/>
            </a:pPr>
            <a:r>
              <a:rPr lang="en-US" dirty="0"/>
              <a:t>The </a:t>
            </a:r>
            <a:r>
              <a:rPr lang="en-US" dirty="0" err="1"/>
              <a:t>MySQL</a:t>
            </a:r>
            <a:r>
              <a:rPr lang="en-US" dirty="0"/>
              <a:t> query receives the database query, processes it and sends the result back to the PHP engine</a:t>
            </a:r>
          </a:p>
          <a:p>
            <a:pPr marL="457200" lvl="0" indent="-457200">
              <a:buFont typeface="+mj-lt"/>
              <a:buAutoNum type="arabicPeriod" startAt="4"/>
            </a:pPr>
            <a:endParaRPr lang="en-US" dirty="0"/>
          </a:p>
          <a:p>
            <a:pPr marL="457200" lvl="0" indent="-457200">
              <a:buFont typeface="+mj-lt"/>
              <a:buAutoNum type="arabicPeriod" startAt="4"/>
            </a:pPr>
            <a:r>
              <a:rPr lang="en-US" dirty="0"/>
              <a:t>The PHP engine finishes running the script and formats the query results</a:t>
            </a:r>
          </a:p>
          <a:p>
            <a:pPr marL="457200" lvl="0" indent="-457200">
              <a:buFont typeface="+mj-lt"/>
              <a:buAutoNum type="arabicPeriod" startAt="4"/>
            </a:pPr>
            <a:endParaRPr lang="en-US" dirty="0"/>
          </a:p>
          <a:p>
            <a:pPr marL="457200" lvl="0" indent="-457200">
              <a:buFont typeface="+mj-lt"/>
              <a:buAutoNum type="arabicPeriod" startAt="4"/>
            </a:pPr>
            <a:r>
              <a:rPr lang="en-US" dirty="0"/>
              <a:t>The web server passes the HTML to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549271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a database from the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lvl="0" indent="-514350">
              <a:buNone/>
            </a:pPr>
            <a:r>
              <a:rPr lang="en-US" dirty="0"/>
              <a:t>General steps for handling requests:</a:t>
            </a:r>
          </a:p>
          <a:p>
            <a:pPr marL="633222" lvl="0" indent="-514350">
              <a:buNone/>
            </a:pPr>
            <a:endParaRPr lang="en-US" dirty="0"/>
          </a:p>
          <a:p>
            <a:pPr marL="633222" lvl="0" indent="-514350">
              <a:buFont typeface="+mj-lt"/>
              <a:buAutoNum type="arabicPeriod"/>
            </a:pPr>
            <a:r>
              <a:rPr lang="en-US" dirty="0"/>
              <a:t>Check and filter data coming from user</a:t>
            </a:r>
          </a:p>
          <a:p>
            <a:pPr marL="633222" lvl="0" indent="-514350">
              <a:buFont typeface="+mj-lt"/>
              <a:buAutoNum type="arabicPeriod"/>
            </a:pPr>
            <a:r>
              <a:rPr lang="en-US" dirty="0"/>
              <a:t>Set up a connection with the database</a:t>
            </a:r>
          </a:p>
          <a:p>
            <a:pPr marL="633222" lvl="0" indent="-514350">
              <a:buFont typeface="+mj-lt"/>
              <a:buAutoNum type="arabicPeriod"/>
            </a:pPr>
            <a:r>
              <a:rPr lang="en-US" dirty="0"/>
              <a:t>Query the database</a:t>
            </a:r>
          </a:p>
          <a:p>
            <a:pPr marL="633222" lvl="0" indent="-514350">
              <a:buFont typeface="+mj-lt"/>
              <a:buAutoNum type="arabicPeriod"/>
            </a:pPr>
            <a:r>
              <a:rPr lang="en-US" dirty="0"/>
              <a:t>Retrieve the results</a:t>
            </a:r>
          </a:p>
          <a:p>
            <a:pPr marL="633222" lvl="0" indent="-514350">
              <a:buFont typeface="+mj-lt"/>
              <a:buAutoNum type="arabicPeriod"/>
            </a:pPr>
            <a:r>
              <a:rPr lang="en-US" dirty="0"/>
              <a:t>Present the results to the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078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and filtering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C00000"/>
                </a:solidFill>
              </a:rPr>
              <a:t>First strip any whitespace</a:t>
            </a:r>
          </a:p>
          <a:p>
            <a:pPr lvl="0"/>
            <a:r>
              <a:rPr lang="en-US" dirty="0"/>
              <a:t>(user might have inadvertently entered blank spaces at the beginning or end of his search term)</a:t>
            </a:r>
          </a:p>
          <a:p>
            <a:pPr lvl="1"/>
            <a:r>
              <a:rPr lang="en-US" sz="2200" dirty="0"/>
              <a:t>Use the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trim()</a:t>
            </a:r>
            <a:r>
              <a:rPr lang="en-US" sz="2200" dirty="0"/>
              <a:t> function</a:t>
            </a:r>
          </a:p>
          <a:p>
            <a:pPr lvl="1"/>
            <a:r>
              <a:rPr lang="en-US" sz="2200" dirty="0"/>
              <a:t>Example</a:t>
            </a:r>
            <a:br>
              <a:rPr lang="en-US" sz="2200" dirty="0"/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searchterm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trim($_POST["searchterm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"]);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774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and filtering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Remove string special characters </a:t>
            </a:r>
            <a:r>
              <a:rPr lang="en-US" dirty="0"/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′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Arial" charset="0"/>
              </a:rPr>
              <a:t>"</a:t>
            </a:r>
            <a:r>
              <a:rPr lang="en-US" dirty="0"/>
              <a:t>,</a:t>
            </a:r>
            <a:r>
              <a:rPr lang="en-US" dirty="0">
                <a:latin typeface="Courier New" pitchFamily="49" charset="0"/>
              </a:rPr>
              <a:t> \</a:t>
            </a:r>
            <a:r>
              <a:rPr lang="en-US" dirty="0"/>
              <a:t>, and </a:t>
            </a:r>
            <a:r>
              <a:rPr lang="en-US" dirty="0">
                <a:latin typeface="Courier New" pitchFamily="49" charset="0"/>
              </a:rPr>
              <a:t>NULL</a:t>
            </a:r>
            <a:r>
              <a:rPr lang="en-US" dirty="0"/>
              <a:t>), which could come from </a:t>
            </a:r>
            <a:r>
              <a:rPr lang="en-US" dirty="0">
                <a:latin typeface="Courier New" pitchFamily="49" charset="0"/>
              </a:rPr>
              <a:t>$_GET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$_POST</a:t>
            </a:r>
          </a:p>
          <a:p>
            <a:pPr marL="285750" lvl="1"/>
            <a:r>
              <a:rPr lang="en-US" sz="1900" dirty="0"/>
              <a:t>Fixed by </a:t>
            </a:r>
            <a:r>
              <a:rPr lang="en-US" sz="1900" dirty="0" err="1">
                <a:latin typeface="Courier New" pitchFamily="49" charset="0"/>
              </a:rPr>
              <a:t>magic_quotes_gpc</a:t>
            </a:r>
            <a:r>
              <a:rPr lang="en-US" sz="1900" dirty="0"/>
              <a:t> (</a:t>
            </a:r>
            <a:r>
              <a:rPr lang="en-US" sz="1900" dirty="0">
                <a:latin typeface="Courier New" pitchFamily="49" charset="0"/>
              </a:rPr>
              <a:t>ON</a:t>
            </a:r>
            <a:r>
              <a:rPr lang="en-US" sz="1900" dirty="0"/>
              <a:t> by default)</a:t>
            </a:r>
          </a:p>
          <a:p>
            <a:pPr marL="685800" lvl="2"/>
            <a:r>
              <a:rPr lang="en-US" sz="1500" dirty="0"/>
              <a:t>This backslashes these special characters</a:t>
            </a:r>
          </a:p>
          <a:p>
            <a:pPr marL="285750" lvl="1"/>
            <a:r>
              <a:rPr lang="en-US" sz="1900" dirty="0"/>
              <a:t>Example:</a:t>
            </a:r>
            <a:br>
              <a:rPr lang="en-US" sz="1900" dirty="0"/>
            </a:br>
            <a:r>
              <a:rPr lang="en-US" sz="1900" dirty="0"/>
              <a:t> </a:t>
            </a:r>
            <a:r>
              <a:rPr lang="en-US" sz="1900" dirty="0">
                <a:latin typeface="Courier New" pitchFamily="49" charset="0"/>
              </a:rPr>
              <a:t>$query = 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900" dirty="0">
                <a:latin typeface="Courier New" pitchFamily="49" charset="0"/>
              </a:rPr>
              <a:t>SELECT * FROM Names WHERE Name = $name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900" dirty="0">
                <a:latin typeface="Courier New" pitchFamily="49" charset="0"/>
              </a:rPr>
              <a:t>;</a:t>
            </a:r>
          </a:p>
          <a:p>
            <a:pPr marL="569913" lvl="2"/>
            <a:r>
              <a:rPr lang="en-US" sz="1900" dirty="0"/>
              <a:t>Without </a:t>
            </a:r>
            <a:r>
              <a:rPr lang="en-US" sz="1900" dirty="0" err="1">
                <a:latin typeface="Courier New" pitchFamily="49" charset="0"/>
              </a:rPr>
              <a:t>magic_quotes</a:t>
            </a:r>
            <a:r>
              <a:rPr lang="en-US" sz="1900" dirty="0"/>
              <a:t> , if the value of</a:t>
            </a:r>
            <a:r>
              <a:rPr lang="en-US" sz="1900" dirty="0">
                <a:latin typeface="Courier New" pitchFamily="49" charset="0"/>
              </a:rPr>
              <a:t> $name</a:t>
            </a:r>
            <a:r>
              <a:rPr lang="en-US" sz="1900" dirty="0"/>
              <a:t> is  </a:t>
            </a:r>
            <a:r>
              <a:rPr lang="en-US" sz="1900" dirty="0" err="1">
                <a:latin typeface="Courier New" pitchFamily="49" charset="0"/>
              </a:rPr>
              <a:t>O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900" dirty="0" err="1">
                <a:latin typeface="Courier New" pitchFamily="49" charset="0"/>
              </a:rPr>
              <a:t>Shanter</a:t>
            </a:r>
            <a:r>
              <a:rPr lang="en-US" sz="1900" dirty="0"/>
              <a:t>, it would prematurely  terminate the query string</a:t>
            </a:r>
          </a:p>
          <a:p>
            <a:pPr marL="569913" lvl="2"/>
            <a:r>
              <a:rPr lang="en-US" sz="1900" dirty="0"/>
              <a:t>But with </a:t>
            </a:r>
            <a:r>
              <a:rPr lang="en-US" sz="1900" dirty="0" err="1">
                <a:latin typeface="Courier New" pitchFamily="49" charset="0"/>
              </a:rPr>
              <a:t>magic_quotes_gpc</a:t>
            </a:r>
            <a:r>
              <a:rPr lang="en-US" sz="1900" dirty="0"/>
              <a:t> on, it will be converted to </a:t>
            </a:r>
            <a:r>
              <a:rPr lang="en-US" sz="1900" dirty="0">
                <a:latin typeface="Courier New" pitchFamily="49" charset="0"/>
              </a:rPr>
              <a:t>O\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900" dirty="0" err="1">
                <a:latin typeface="Courier New" pitchFamily="49" charset="0"/>
              </a:rPr>
              <a:t>Shanter</a:t>
            </a:r>
            <a:endParaRPr lang="en-US" sz="1900" dirty="0">
              <a:latin typeface="Courier New" pitchFamily="49" charset="0"/>
            </a:endParaRPr>
          </a:p>
          <a:p>
            <a:pPr marL="569913" lvl="2"/>
            <a:r>
              <a:rPr lang="en-US" sz="1900" dirty="0"/>
              <a:t>Extra slashes can be removed with </a:t>
            </a:r>
            <a:r>
              <a:rPr lang="en-US" sz="1900" dirty="0" err="1">
                <a:latin typeface="Courier New" pitchFamily="49" charset="0"/>
              </a:rPr>
              <a:t>strip_slashes</a:t>
            </a:r>
            <a:endParaRPr lang="en-US" sz="1900" dirty="0">
              <a:latin typeface="Courier New" pitchFamily="49" charset="0"/>
            </a:endParaRPr>
          </a:p>
          <a:p>
            <a:pPr lvl="0"/>
            <a:endParaRPr lang="en-US" dirty="0"/>
          </a:p>
          <a:p>
            <a:pPr lvl="0"/>
            <a:r>
              <a:rPr lang="en-US" dirty="0">
                <a:solidFill>
                  <a:srgbClr val="C00000"/>
                </a:solidFill>
              </a:rPr>
              <a:t>Then make any other necessary checks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678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Connecting PHP to a database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To connect PHP to a database</a:t>
            </a:r>
            <a:r>
              <a:rPr lang="en-US" dirty="0"/>
              <a:t>, </a:t>
            </a:r>
          </a:p>
          <a:p>
            <a:r>
              <a:rPr lang="en-US" dirty="0"/>
              <a:t>use the </a:t>
            </a:r>
            <a:r>
              <a:rPr lang="en-US" dirty="0" err="1">
                <a:latin typeface="Courier New" pitchFamily="49" charset="0"/>
              </a:rPr>
              <a:t>mysqli_connect</a:t>
            </a:r>
            <a:r>
              <a:rPr lang="en-US" dirty="0"/>
              <a:t> function</a:t>
            </a:r>
          </a:p>
          <a:p>
            <a:endParaRPr lang="en-US" dirty="0"/>
          </a:p>
          <a:p>
            <a:r>
              <a:rPr lang="en-US" dirty="0"/>
              <a:t>Four parameters:</a:t>
            </a:r>
          </a:p>
          <a:p>
            <a:pPr marL="285750" lvl="1"/>
            <a:r>
              <a:rPr lang="en-US" sz="2200" dirty="0"/>
              <a:t>host (default is </a:t>
            </a:r>
            <a:r>
              <a:rPr lang="en-US" sz="2200" dirty="0" err="1"/>
              <a:t>localhost</a:t>
            </a:r>
            <a:r>
              <a:rPr lang="en-US" sz="2200" dirty="0"/>
              <a:t>), e.g.: “front.cs.lewisu.edu”</a:t>
            </a:r>
          </a:p>
          <a:p>
            <a:pPr marL="285750" lvl="1"/>
            <a:r>
              <a:rPr lang="en-US" sz="2200" dirty="0"/>
              <a:t>Username (default is the username of the PHP script)</a:t>
            </a:r>
          </a:p>
          <a:p>
            <a:pPr marL="285750" lvl="1"/>
            <a:r>
              <a:rPr lang="en-US" sz="2200" dirty="0"/>
              <a:t>Password (default is blank, which works if the database does not require a password)</a:t>
            </a:r>
          </a:p>
          <a:p>
            <a:pPr marL="285750" lvl="1"/>
            <a:r>
              <a:rPr lang="en-US" sz="2200" dirty="0"/>
              <a:t>Database (default is none, database is selected later)</a:t>
            </a:r>
          </a:p>
          <a:p>
            <a:endParaRPr lang="en-US" dirty="0"/>
          </a:p>
          <a:p>
            <a:pPr lvl="0"/>
            <a:r>
              <a:rPr lang="en-US" dirty="0"/>
              <a:t>Close the database with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mysqli_close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function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mysqli_close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dbc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/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743660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Connecting PHP to a database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Example:  </a:t>
            </a:r>
          </a:p>
          <a:p>
            <a:pPr lvl="0"/>
            <a:r>
              <a:rPr lang="en-US" dirty="0"/>
              <a:t>Create a connection and select the database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>
                <a:latin typeface="Courier New"/>
                <a:cs typeface="Courier New"/>
              </a:rPr>
              <a:t>$</a:t>
            </a:r>
            <a:r>
              <a:rPr lang="en-US" dirty="0" err="1">
                <a:latin typeface="Courier New"/>
                <a:cs typeface="Courier New"/>
              </a:rPr>
              <a:t>dbc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mysqli_connect</a:t>
            </a:r>
            <a:r>
              <a:rPr lang="en-US" dirty="0">
                <a:latin typeface="Courier New"/>
                <a:cs typeface="Courier New"/>
              </a:rPr>
              <a:t>(‘front.cs.lewisu.edu',   </a:t>
            </a:r>
          </a:p>
          <a:p>
            <a:pPr lvl="0"/>
            <a:r>
              <a:rPr lang="en-US" dirty="0">
                <a:latin typeface="Courier New"/>
                <a:cs typeface="Courier New"/>
              </a:rPr>
              <a:t>         ‘cs247_name', ‘</a:t>
            </a:r>
            <a:r>
              <a:rPr lang="en-US" dirty="0" err="1">
                <a:latin typeface="Courier New"/>
                <a:cs typeface="Courier New"/>
              </a:rPr>
              <a:t>pwd</a:t>
            </a:r>
            <a:r>
              <a:rPr lang="en-US" dirty="0">
                <a:latin typeface="Courier New"/>
                <a:cs typeface="Courier New"/>
              </a:rPr>
              <a:t>', ‘cs247_name’);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solidFill>
                  <a:srgbClr val="002060"/>
                </a:solidFill>
              </a:rPr>
              <a:t>Place in an if-else construct to handle errors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397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 the database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C00000"/>
                </a:solidFill>
              </a:rPr>
              <a:t>To select the DB, either: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Specify in connection</a:t>
            </a:r>
          </a:p>
          <a:p>
            <a:pPr lvl="0">
              <a:buNone/>
            </a:pPr>
            <a:r>
              <a:rPr lang="en-US" dirty="0"/>
              <a:t>                      or</a:t>
            </a:r>
          </a:p>
          <a:p>
            <a:pPr lvl="0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mysqli_select_db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sz="2000" dirty="0" err="1">
                <a:latin typeface="Courier New"/>
                <a:cs typeface="Courier New"/>
              </a:rPr>
              <a:t>mysqli_select_db</a:t>
            </a:r>
            <a:r>
              <a:rPr lang="en-US" sz="2000" dirty="0">
                <a:latin typeface="Courier New"/>
                <a:cs typeface="Courier New"/>
              </a:rPr>
              <a:t>($</a:t>
            </a:r>
            <a:r>
              <a:rPr lang="en-US" sz="2000" dirty="0" err="1">
                <a:latin typeface="Courier New"/>
                <a:cs typeface="Courier New"/>
              </a:rPr>
              <a:t>dbc</a:t>
            </a:r>
            <a:r>
              <a:rPr lang="en-US" sz="2000" dirty="0">
                <a:latin typeface="Courier New"/>
                <a:cs typeface="Courier New"/>
              </a:rPr>
              <a:t>, "books");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436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the database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rgbClr val="C00000"/>
                </a:solidFill>
              </a:rPr>
              <a:t>Query using: 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mysqli_query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cs typeface="Courier New" pitchFamily="49" charset="0"/>
              </a:rPr>
              <a:t>connection, </a:t>
            </a:r>
            <a:r>
              <a:rPr lang="en-US" dirty="0" err="1">
                <a:cs typeface="Courier New" pitchFamily="49" charset="0"/>
              </a:rPr>
              <a:t>query_string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endParaRPr lang="en-US" sz="2200" dirty="0"/>
          </a:p>
          <a:p>
            <a:r>
              <a:rPr lang="en-US" b="1" dirty="0"/>
              <a:t>Example:</a:t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$query="SELECT * FROM books";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$result = </a:t>
            </a:r>
            <a:r>
              <a:rPr lang="en-US" dirty="0" err="1">
                <a:latin typeface="Courier New"/>
                <a:cs typeface="Courier New"/>
              </a:rPr>
              <a:t>mysqli_query</a:t>
            </a:r>
            <a:r>
              <a:rPr lang="en-US" dirty="0">
                <a:latin typeface="Courier New"/>
                <a:cs typeface="Courier New"/>
              </a:rPr>
              <a:t>($</a:t>
            </a:r>
            <a:r>
              <a:rPr lang="en-US" dirty="0" err="1">
                <a:latin typeface="Courier New"/>
                <a:cs typeface="Courier New"/>
              </a:rPr>
              <a:t>dbc</a:t>
            </a:r>
            <a:r>
              <a:rPr lang="en-US" dirty="0">
                <a:latin typeface="Courier New"/>
                <a:cs typeface="Courier New"/>
              </a:rPr>
              <a:t>, $query);</a:t>
            </a:r>
          </a:p>
          <a:p>
            <a:pPr lvl="0"/>
            <a:endParaRPr lang="en-US" dirty="0"/>
          </a:p>
          <a:p>
            <a:r>
              <a:rPr lang="en-US" dirty="0"/>
              <a:t>Returns false on failure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432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the query 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Get the number of rows returned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mysqli_num_rows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sz="2000" dirty="0">
                <a:latin typeface="Courier New"/>
                <a:cs typeface="Courier New"/>
              </a:rPr>
              <a:t>$</a:t>
            </a:r>
            <a:r>
              <a:rPr lang="en-US" sz="2000" dirty="0" err="1">
                <a:latin typeface="Courier New"/>
                <a:cs typeface="Courier New"/>
              </a:rPr>
              <a:t>num_results</a:t>
            </a:r>
            <a:r>
              <a:rPr lang="en-US" sz="2000" dirty="0">
                <a:latin typeface="Courier New"/>
                <a:cs typeface="Courier New"/>
              </a:rPr>
              <a:t> = </a:t>
            </a:r>
            <a:r>
              <a:rPr lang="en-US" sz="2000" dirty="0" err="1">
                <a:latin typeface="Courier New"/>
                <a:cs typeface="Courier New"/>
              </a:rPr>
              <a:t>mysqli_num_rows</a:t>
            </a:r>
            <a:r>
              <a:rPr lang="en-US" sz="2000" dirty="0">
                <a:latin typeface="Courier New"/>
                <a:cs typeface="Courier New"/>
              </a:rPr>
              <a:t>($result);</a:t>
            </a:r>
          </a:p>
          <a:p>
            <a:pPr lvl="1"/>
            <a:endParaRPr lang="en-US" sz="2000" dirty="0">
              <a:latin typeface="Courier New"/>
              <a:cs typeface="Courier New"/>
            </a:endParaRPr>
          </a:p>
          <a:p>
            <a:pPr lvl="0"/>
            <a:r>
              <a:rPr lang="en-US" b="1" dirty="0"/>
              <a:t>Use a loop to process all rows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mysqli_fetch_assoc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to retrieve a row</a:t>
            </a:r>
          </a:p>
          <a:p>
            <a:pPr lvl="1"/>
            <a:r>
              <a:rPr lang="en-US" dirty="0"/>
              <a:t>This returns an array where the key is the associated column name in the database</a:t>
            </a:r>
          </a:p>
          <a:p>
            <a:endParaRPr lang="en-US" dirty="0"/>
          </a:p>
          <a:p>
            <a:endParaRPr lang="en-US" sz="2400" dirty="0">
              <a:latin typeface="Courier New"/>
              <a:cs typeface="Courier New"/>
            </a:endParaRP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883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Query Results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Make sure to format data to be displayed in HTML</a:t>
            </a:r>
          </a:p>
          <a:p>
            <a:pPr marL="285750" lvl="1"/>
            <a:r>
              <a:rPr lang="en-US" dirty="0"/>
              <a:t>Use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stripslashes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to remove slashes added for SQL (if necessary)</a:t>
            </a:r>
          </a:p>
          <a:p>
            <a:pPr marL="285750"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htmlspecialchars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to format text that may contain html markup</a:t>
            </a:r>
          </a:p>
          <a:p>
            <a:pPr marL="460375" lvl="2"/>
            <a:r>
              <a:rPr lang="en-US" dirty="0"/>
              <a:t>Replaces ampersand, less than, greater than, single quotes and double quotes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7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Data is stored in </a:t>
            </a:r>
            <a:r>
              <a:rPr lang="en-US" b="1" i="1" dirty="0">
                <a:solidFill>
                  <a:srgbClr val="FF0000"/>
                </a:solidFill>
              </a:rPr>
              <a:t>tables</a:t>
            </a:r>
          </a:p>
          <a:p>
            <a:pPr marL="285750" lvl="1"/>
            <a:r>
              <a:rPr lang="en-US" dirty="0"/>
              <a:t>A table stores attributes for data of a specific kind</a:t>
            </a:r>
          </a:p>
          <a:p>
            <a:pPr marL="285750" lvl="1"/>
            <a:r>
              <a:rPr lang="en-US" dirty="0"/>
              <a:t>Example:  employee data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Tables consist of </a:t>
            </a:r>
            <a:r>
              <a:rPr lang="en-US" b="1" i="1" dirty="0">
                <a:solidFill>
                  <a:srgbClr val="FF0000"/>
                </a:solidFill>
              </a:rPr>
              <a:t>rows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b="1" i="1" dirty="0">
                <a:solidFill>
                  <a:srgbClr val="FF0000"/>
                </a:solidFill>
              </a:rPr>
              <a:t>columns</a:t>
            </a:r>
          </a:p>
          <a:p>
            <a:pPr marL="285750" lvl="1"/>
            <a:r>
              <a:rPr lang="en-US" dirty="0"/>
              <a:t>Each row contains data associated with a specific data item</a:t>
            </a:r>
          </a:p>
          <a:p>
            <a:pPr marL="285750" lvl="1"/>
            <a:r>
              <a:rPr lang="en-US" dirty="0"/>
              <a:t>Each column contains data associated with a specific </a:t>
            </a:r>
            <a:r>
              <a:rPr lang="en-US" dirty="0">
                <a:solidFill>
                  <a:srgbClr val="7030A0"/>
                </a:solidFill>
              </a:rPr>
              <a:t>attribute</a:t>
            </a:r>
          </a:p>
          <a:p>
            <a:pPr marL="285750" lvl="1"/>
            <a:r>
              <a:rPr lang="en-US" sz="2000" dirty="0"/>
              <a:t>One special column stores the </a:t>
            </a:r>
            <a:r>
              <a:rPr lang="en-US" sz="2000" b="1" i="1" dirty="0">
                <a:solidFill>
                  <a:srgbClr val="FF0000"/>
                </a:solidFill>
                <a:ea typeface="+mn-ea"/>
                <a:cs typeface="+mn-cs"/>
              </a:rPr>
              <a:t>primary keys </a:t>
            </a:r>
            <a:r>
              <a:rPr lang="en-US" sz="2000" dirty="0"/>
              <a:t>of the table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Tables can be related to one 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147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Disconnect from the database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rgbClr val="C00000"/>
                </a:solidFill>
              </a:rPr>
              <a:t>After using DB, close it using </a:t>
            </a:r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mysqli_close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Example:</a:t>
            </a:r>
            <a:br>
              <a:rPr lang="en-US" dirty="0"/>
            </a:br>
            <a:r>
              <a:rPr lang="en-US" sz="2000" dirty="0" err="1">
                <a:latin typeface="Courier New"/>
                <a:cs typeface="Courier New"/>
              </a:rPr>
              <a:t>mysqli_close</a:t>
            </a:r>
            <a:r>
              <a:rPr lang="en-US" sz="2000" dirty="0">
                <a:latin typeface="Courier New"/>
                <a:cs typeface="Courier New"/>
              </a:rPr>
              <a:t>($</a:t>
            </a:r>
            <a:r>
              <a:rPr lang="en-US" sz="2000" dirty="0" err="1">
                <a:latin typeface="Courier New"/>
                <a:cs typeface="Courier New"/>
              </a:rPr>
              <a:t>dbc</a:t>
            </a:r>
            <a:r>
              <a:rPr lang="en-US" sz="2000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225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PHP MySQL errors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mysqli_error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function returns the last error message for the most recent </a:t>
            </a:r>
            <a:r>
              <a:rPr lang="en-US" dirty="0" err="1"/>
              <a:t>mysqli</a:t>
            </a:r>
            <a:r>
              <a:rPr lang="en-US" dirty="0"/>
              <a:t> function call that can succeed or fail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Example: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mysqli_error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602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Adding information to the database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rgbClr val="C00000"/>
                </a:solidFill>
              </a:rPr>
              <a:t>Updating</a:t>
            </a:r>
            <a:r>
              <a:rPr lang="en-US" dirty="0"/>
              <a:t> is done the same way</a:t>
            </a:r>
          </a:p>
          <a:p>
            <a:pPr lvl="0"/>
            <a:r>
              <a:rPr lang="en-US" dirty="0"/>
              <a:t>as retrieving data from the database:</a:t>
            </a:r>
          </a:p>
          <a:p>
            <a:pPr lvl="1"/>
            <a:r>
              <a:rPr lang="en-US" dirty="0"/>
              <a:t>Retrieve and filter data from user</a:t>
            </a:r>
          </a:p>
          <a:p>
            <a:pPr lvl="1"/>
            <a:r>
              <a:rPr lang="en-US" dirty="0"/>
              <a:t>Connect to database</a:t>
            </a:r>
          </a:p>
          <a:p>
            <a:pPr lvl="1"/>
            <a:r>
              <a:rPr lang="en-US" dirty="0"/>
              <a:t>Query the database</a:t>
            </a:r>
          </a:p>
          <a:p>
            <a:pPr lvl="1"/>
            <a:r>
              <a:rPr lang="en-US" dirty="0"/>
              <a:t>Retrieve and process the results</a:t>
            </a:r>
          </a:p>
          <a:p>
            <a:pPr lvl="1"/>
            <a:r>
              <a:rPr lang="en-US" dirty="0"/>
              <a:t>Disconnect from the database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solidFill>
                  <a:srgbClr val="FF0000"/>
                </a:solidFill>
              </a:rPr>
              <a:t>Need to validate all user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42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record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delete records, we </a:t>
            </a:r>
            <a:r>
              <a:rPr lang="en-US" dirty="0">
                <a:solidFill>
                  <a:srgbClr val="FF0000"/>
                </a:solidFill>
              </a:rPr>
              <a:t>need to filter out wildcards </a:t>
            </a:r>
            <a:r>
              <a:rPr lang="en-US" dirty="0"/>
              <a:t>so that a user does not destroy the database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Allow access only to a user's own record</a:t>
            </a:r>
          </a:p>
          <a:p>
            <a:pPr lvl="1"/>
            <a:r>
              <a:rPr lang="en-US" dirty="0"/>
              <a:t>Use sessions or cookies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888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Relational databases store data as a set of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SQL language can be used to create, update, and retrieve information in a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Databases are accessed using an API - functions to support opening/closing DBs and queries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MySQL is an example of a popular relational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Handling user requests for data involves preprocessing the requests, sending query to DB, processing results, and sending results back to the user</a:t>
            </a:r>
          </a:p>
        </p:txBody>
      </p:sp>
    </p:spTree>
    <p:extLst>
      <p:ext uri="{BB962C8B-B14F-4D97-AF65-F5344CB8AC3E}">
        <p14:creationId xmlns:p14="http://schemas.microsoft.com/office/powerpoint/2010/main" val="416781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Example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designing a relational database for used Corvettes that are for sale</a:t>
            </a:r>
          </a:p>
          <a:p>
            <a:pPr lvl="1" fontAlgn="t"/>
            <a:r>
              <a:rPr lang="en-US" dirty="0" err="1"/>
              <a:t>Vette_id</a:t>
            </a:r>
            <a:endParaRPr lang="en-US" dirty="0"/>
          </a:p>
          <a:p>
            <a:pPr lvl="1" fontAlgn="t"/>
            <a:r>
              <a:rPr lang="en-US" dirty="0" err="1"/>
              <a:t>Body_style</a:t>
            </a:r>
            <a:endParaRPr lang="en-US" dirty="0"/>
          </a:p>
          <a:p>
            <a:pPr lvl="1" fontAlgn="t"/>
            <a:r>
              <a:rPr lang="en-US" dirty="0"/>
              <a:t>Miles</a:t>
            </a:r>
          </a:p>
          <a:p>
            <a:pPr lvl="1" fontAlgn="t"/>
            <a:r>
              <a:rPr lang="en-US" dirty="0"/>
              <a:t>Year</a:t>
            </a:r>
          </a:p>
          <a:p>
            <a:pPr lvl="1" fontAlgn="t"/>
            <a:r>
              <a:rPr lang="en-US" dirty="0"/>
              <a:t>State</a:t>
            </a:r>
          </a:p>
          <a:p>
            <a:pPr lvl="1" fontAlgn="t"/>
            <a:r>
              <a:rPr lang="en-US" dirty="0"/>
              <a:t>Equipment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Could just put all data in a </a:t>
            </a:r>
            <a:r>
              <a:rPr lang="en-US" b="1" dirty="0"/>
              <a:t>big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single table</a:t>
            </a:r>
            <a:r>
              <a:rPr lang="en-US" dirty="0"/>
              <a:t>, whose </a:t>
            </a:r>
            <a:r>
              <a:rPr lang="en-US" b="1" i="1" dirty="0">
                <a:solidFill>
                  <a:srgbClr val="FF0000"/>
                </a:solidFill>
              </a:rPr>
              <a:t>key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would be a simple sequence number</a:t>
            </a:r>
          </a:p>
          <a:p>
            <a:endParaRPr lang="en-US" dirty="0"/>
          </a:p>
          <a:p>
            <a:r>
              <a:rPr lang="en-US" dirty="0"/>
              <a:t>The table could have information about various equipment the cars could have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94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Problem: a lot of duplicate data in the table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Better to put the equipment in a different table and use a </a:t>
            </a:r>
            <a:r>
              <a:rPr lang="en-US" b="1" i="1" dirty="0">
                <a:solidFill>
                  <a:srgbClr val="FF0000"/>
                </a:solidFill>
              </a:rPr>
              <a:t>cross-reference table </a:t>
            </a:r>
            <a:r>
              <a:rPr lang="en-US" dirty="0"/>
              <a:t>to relate cars to equipment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For example, to save space, use a separate table for state names, with only references in the main 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2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Databases</a:t>
            </a:r>
          </a:p>
        </p:txBody>
      </p:sp>
      <p:grpSp>
        <p:nvGrpSpPr>
          <p:cNvPr id="5" name="Content Placeholder 4"/>
          <p:cNvGrpSpPr>
            <a:grpSpLocks noGrp="1"/>
          </p:cNvGrpSpPr>
          <p:nvPr/>
        </p:nvGrpSpPr>
        <p:grpSpPr>
          <a:xfrm>
            <a:off x="457200" y="1774825"/>
            <a:ext cx="8229600" cy="4625975"/>
            <a:chOff x="1219200" y="1714500"/>
            <a:chExt cx="5689600" cy="1257300"/>
          </a:xfrm>
        </p:grpSpPr>
        <p:sp>
          <p:nvSpPr>
            <p:cNvPr id="6" name="Rectangle 1028"/>
            <p:cNvSpPr>
              <a:spLocks noChangeArrowheads="1"/>
            </p:cNvSpPr>
            <p:nvPr/>
          </p:nvSpPr>
          <p:spPr bwMode="auto">
            <a:xfrm>
              <a:off x="1219200" y="1714500"/>
              <a:ext cx="20320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1030"/>
            <p:cNvSpPr>
              <a:spLocks noChangeArrowheads="1"/>
            </p:cNvSpPr>
            <p:nvPr/>
          </p:nvSpPr>
          <p:spPr bwMode="auto">
            <a:xfrm>
              <a:off x="1219200" y="2457450"/>
              <a:ext cx="2032000" cy="5143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31"/>
            <p:cNvSpPr>
              <a:spLocks noChangeArrowheads="1"/>
            </p:cNvSpPr>
            <p:nvPr/>
          </p:nvSpPr>
          <p:spPr bwMode="auto">
            <a:xfrm>
              <a:off x="5080000" y="1714500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032"/>
            <p:cNvSpPr>
              <a:spLocks noChangeArrowheads="1"/>
            </p:cNvSpPr>
            <p:nvPr/>
          </p:nvSpPr>
          <p:spPr bwMode="auto">
            <a:xfrm>
              <a:off x="5080000" y="2400300"/>
              <a:ext cx="1727200" cy="571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33"/>
            <p:cNvSpPr>
              <a:spLocks noChangeShapeType="1"/>
            </p:cNvSpPr>
            <p:nvPr/>
          </p:nvSpPr>
          <p:spPr bwMode="auto">
            <a:xfrm>
              <a:off x="3251200" y="1943100"/>
              <a:ext cx="1828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34"/>
            <p:cNvSpPr>
              <a:spLocks noChangeShapeType="1"/>
            </p:cNvSpPr>
            <p:nvPr/>
          </p:nvSpPr>
          <p:spPr bwMode="auto">
            <a:xfrm flipH="1" flipV="1">
              <a:off x="3251200" y="1828800"/>
              <a:ext cx="50800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035"/>
            <p:cNvSpPr>
              <a:spLocks noChangeShapeType="1"/>
            </p:cNvSpPr>
            <p:nvPr/>
          </p:nvSpPr>
          <p:spPr bwMode="auto">
            <a:xfrm flipH="1">
              <a:off x="3251200" y="1943100"/>
              <a:ext cx="508000" cy="171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038"/>
            <p:cNvSpPr>
              <a:spLocks noChangeShapeType="1"/>
            </p:cNvSpPr>
            <p:nvPr/>
          </p:nvSpPr>
          <p:spPr bwMode="auto">
            <a:xfrm>
              <a:off x="2235200" y="2171700"/>
              <a:ext cx="0" cy="2857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039"/>
            <p:cNvSpPr>
              <a:spLocks noChangeShapeType="1"/>
            </p:cNvSpPr>
            <p:nvPr/>
          </p:nvSpPr>
          <p:spPr bwMode="auto">
            <a:xfrm>
              <a:off x="3251200" y="2686050"/>
              <a:ext cx="1828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040"/>
            <p:cNvSpPr>
              <a:spLocks noChangeShapeType="1"/>
            </p:cNvSpPr>
            <p:nvPr/>
          </p:nvSpPr>
          <p:spPr bwMode="auto">
            <a:xfrm flipH="1">
              <a:off x="3251200" y="2686050"/>
              <a:ext cx="40640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041"/>
            <p:cNvSpPr>
              <a:spLocks noChangeShapeType="1"/>
            </p:cNvSpPr>
            <p:nvPr/>
          </p:nvSpPr>
          <p:spPr bwMode="auto">
            <a:xfrm flipH="1" flipV="1">
              <a:off x="3251200" y="2571750"/>
              <a:ext cx="40640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042"/>
            <p:cNvSpPr>
              <a:spLocks noChangeShapeType="1"/>
            </p:cNvSpPr>
            <p:nvPr/>
          </p:nvSpPr>
          <p:spPr bwMode="auto">
            <a:xfrm flipH="1">
              <a:off x="2032000" y="2343150"/>
              <a:ext cx="20320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043"/>
            <p:cNvSpPr>
              <a:spLocks noChangeShapeType="1"/>
            </p:cNvSpPr>
            <p:nvPr/>
          </p:nvSpPr>
          <p:spPr bwMode="auto">
            <a:xfrm>
              <a:off x="2235200" y="2343150"/>
              <a:ext cx="20320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57200" y="2286000"/>
            <a:ext cx="2895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Corvettes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19800" y="2438400"/>
            <a:ext cx="2667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States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" y="52578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Corvettes_Equipment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6019800" y="5181600"/>
            <a:ext cx="2514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Equipment</a:t>
            </a:r>
          </a:p>
        </p:txBody>
      </p:sp>
    </p:spTree>
    <p:extLst>
      <p:ext uri="{BB962C8B-B14F-4D97-AF65-F5344CB8AC3E}">
        <p14:creationId xmlns:p14="http://schemas.microsoft.com/office/powerpoint/2010/main" val="30193339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Corvettes</a:t>
            </a:r>
            <a:r>
              <a:rPr lang="en-US" dirty="0"/>
              <a:t>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4594998"/>
              </p:ext>
            </p:extLst>
          </p:nvPr>
        </p:nvGraphicFramePr>
        <p:xfrm>
          <a:off x="685800" y="1219200"/>
          <a:ext cx="7772400" cy="4079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6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0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Vette_id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Body_style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Miles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coupe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1997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/>
                        <a:t>hatchback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1996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convertible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/>
                        <a:t>hatchback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hatchback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hardtop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coupe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1979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convertible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hardtop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hatchback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64230822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3388</TotalTime>
  <Words>1965</Words>
  <Application>Microsoft Office PowerPoint</Application>
  <PresentationFormat>On-screen Show (4:3)</PresentationFormat>
  <Paragraphs>551</Paragraphs>
  <Slides>54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Book Antiqua</vt:lpstr>
      <vt:lpstr>Calibri</vt:lpstr>
      <vt:lpstr>Courier New</vt:lpstr>
      <vt:lpstr>Helvetica</vt:lpstr>
      <vt:lpstr>Lucida Sans</vt:lpstr>
      <vt:lpstr>MT Extra</vt:lpstr>
      <vt:lpstr>Times New Roman</vt:lpstr>
      <vt:lpstr>MyTheme3</vt:lpstr>
      <vt:lpstr>Introduction to Databases (PHP + MySQL)</vt:lpstr>
      <vt:lpstr>Objectives</vt:lpstr>
      <vt:lpstr>Relational Databases</vt:lpstr>
      <vt:lpstr>Relational Databases</vt:lpstr>
      <vt:lpstr>Relational Databases</vt:lpstr>
      <vt:lpstr>Relational Databases</vt:lpstr>
      <vt:lpstr>Relational Databases</vt:lpstr>
      <vt:lpstr>Relational Databases</vt:lpstr>
      <vt:lpstr>The Corvettes Table</vt:lpstr>
      <vt:lpstr>The States Table</vt:lpstr>
      <vt:lpstr>The Equipment Table</vt:lpstr>
      <vt:lpstr>The Corvettes_Equipment cross-reference table </vt:lpstr>
      <vt:lpstr>Structured Query Language (SQL)</vt:lpstr>
      <vt:lpstr>Structured Query Language (SQL)</vt:lpstr>
      <vt:lpstr>The SELECT Command</vt:lpstr>
      <vt:lpstr>The SELECT Command</vt:lpstr>
      <vt:lpstr>The SELECT Command</vt:lpstr>
      <vt:lpstr>Joins</vt:lpstr>
      <vt:lpstr>Joins</vt:lpstr>
      <vt:lpstr>Joins</vt:lpstr>
      <vt:lpstr>Joins</vt:lpstr>
      <vt:lpstr>The INSERT Command</vt:lpstr>
      <vt:lpstr>The INSERT Command</vt:lpstr>
      <vt:lpstr>The UPDATE Command</vt:lpstr>
      <vt:lpstr>The UPDATE Command</vt:lpstr>
      <vt:lpstr>The DELETE Command</vt:lpstr>
      <vt:lpstr>The DROP Command</vt:lpstr>
      <vt:lpstr>The CREATE TABLE command</vt:lpstr>
      <vt:lpstr>The CREATE TABLE command</vt:lpstr>
      <vt:lpstr>MySQL</vt:lpstr>
      <vt:lpstr>The MySQL Database System</vt:lpstr>
      <vt:lpstr>The MySQL Database System</vt:lpstr>
      <vt:lpstr>MySQL Commands</vt:lpstr>
      <vt:lpstr>MySQL Commands</vt:lpstr>
      <vt:lpstr>Architectures for Database Access</vt:lpstr>
      <vt:lpstr>Architectures for Database Access</vt:lpstr>
      <vt:lpstr>Accessing MySQL from PHP</vt:lpstr>
      <vt:lpstr>PHP &amp; Database Access</vt:lpstr>
      <vt:lpstr>Accessing a MySQL database using PHP</vt:lpstr>
      <vt:lpstr>Accessing a MySQL database using PHP</vt:lpstr>
      <vt:lpstr>Query a database from the web</vt:lpstr>
      <vt:lpstr>Checking and filtering data</vt:lpstr>
      <vt:lpstr>Checking and filtering data</vt:lpstr>
      <vt:lpstr>Connecting PHP to a database</vt:lpstr>
      <vt:lpstr>Connecting PHP to a database (cont.)</vt:lpstr>
      <vt:lpstr>Select the database</vt:lpstr>
      <vt:lpstr>Query the database</vt:lpstr>
      <vt:lpstr>Processing the query results</vt:lpstr>
      <vt:lpstr>Processing Query Results (cont.)</vt:lpstr>
      <vt:lpstr>Disconnect from the database</vt:lpstr>
      <vt:lpstr>PHP MySQL errors</vt:lpstr>
      <vt:lpstr>Adding information to the database</vt:lpstr>
      <vt:lpstr>Deleting record</vt:lpstr>
      <vt:lpstr>Summary</vt:lpstr>
    </vt:vector>
  </TitlesOfParts>
  <Company>Lewis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</dc:title>
  <dc:creator>szczurpi</dc:creator>
  <cp:lastModifiedBy>Eric Pogue</cp:lastModifiedBy>
  <cp:revision>576</cp:revision>
  <dcterms:created xsi:type="dcterms:W3CDTF">2012-08-28T17:16:18Z</dcterms:created>
  <dcterms:modified xsi:type="dcterms:W3CDTF">2017-11-15T17:51:40Z</dcterms:modified>
</cp:coreProperties>
</file>