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sldIdLst>
    <p:sldId id="256" r:id="rId2"/>
    <p:sldId id="285" r:id="rId3"/>
    <p:sldId id="284" r:id="rId4"/>
    <p:sldId id="257" r:id="rId5"/>
    <p:sldId id="258" r:id="rId6"/>
    <p:sldId id="293" r:id="rId7"/>
    <p:sldId id="259" r:id="rId8"/>
    <p:sldId id="262" r:id="rId9"/>
    <p:sldId id="263" r:id="rId10"/>
    <p:sldId id="264" r:id="rId11"/>
    <p:sldId id="29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5" r:id="rId20"/>
    <p:sldId id="272" r:id="rId21"/>
    <p:sldId id="273" r:id="rId22"/>
    <p:sldId id="286" r:id="rId23"/>
    <p:sldId id="274" r:id="rId24"/>
    <p:sldId id="287" r:id="rId25"/>
    <p:sldId id="296" r:id="rId26"/>
    <p:sldId id="275" r:id="rId27"/>
    <p:sldId id="276" r:id="rId28"/>
    <p:sldId id="277" r:id="rId29"/>
    <p:sldId id="288" r:id="rId30"/>
    <p:sldId id="279" r:id="rId31"/>
    <p:sldId id="289" r:id="rId32"/>
    <p:sldId id="280" r:id="rId33"/>
    <p:sldId id="290" r:id="rId34"/>
    <p:sldId id="282" r:id="rId35"/>
    <p:sldId id="297" r:id="rId36"/>
    <p:sldId id="283" r:id="rId37"/>
    <p:sldId id="291" r:id="rId38"/>
    <p:sldId id="292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14" autoAdjust="0"/>
  </p:normalViewPr>
  <p:slideViewPr>
    <p:cSldViewPr>
      <p:cViewPr varScale="1">
        <p:scale>
          <a:sx n="123" d="100"/>
          <a:sy n="123" d="100"/>
        </p:scale>
        <p:origin x="28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Asynchronous… like threading.</a:t>
            </a:r>
          </a:p>
          <a:p>
            <a:r>
              <a:rPr lang="en-US" dirty="0"/>
              <a:t>Performance is optimizing user interaction. Performance is ALWAYS a big deal in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8E5C0-B16F-47A4-914C-C14D49528C2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0EBF-F3D2-4BBA-9F57-483185C1C2DB}" type="datetime1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examples/w6code10/popcornA.js" TargetMode="External"/><Relationship Id="rId2" Type="http://schemas.openxmlformats.org/officeDocument/2006/relationships/hyperlink" Target="examples/w8code10/popcornA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../examples/w6code10/getCityState.ph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004464"/>
            <a:ext cx="4648200" cy="5853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using AJAX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Instantiating an asynchronous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Create an instance of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Register its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onreadystatechange</a:t>
            </a:r>
            <a:r>
              <a:rPr lang="en-US" dirty="0"/>
              <a:t> event handler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showContents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dirty="0"/>
              <a:t> method to set up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xhr.open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("GET",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send method to initiate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xhr.send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(null);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Callback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Progress of the request is monitored by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dirty="0"/>
              <a:t> property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status of the HTTP request is contained 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dirty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dirty="0"/>
              <a:t> Property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:  Uninitiated; object contains no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:  Loading:  object is currently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:  Loaded; object has finished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/>
              <a:t>:  Interactive; user may interact with the object even though its is not fully loaded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/>
              <a:t>:  Complete; object has finished initializing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dirty="0"/>
              <a:t>:  the request was successful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404</a:t>
            </a:r>
            <a:r>
              <a:rPr lang="en-US" dirty="0"/>
              <a:t>:  the requested resource was not found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dirty="0"/>
              <a:t>:  there was an error while the server was processing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responseXML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status</a:t>
            </a: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statusText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setRequestHeader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getResponseHeader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getAllResponseHeaders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abort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application:  </a:t>
            </a:r>
            <a:r>
              <a:rPr lang="en-US" dirty="0">
                <a:solidFill>
                  <a:srgbClr val="7030A0"/>
                </a:solidFill>
              </a:rPr>
              <a:t>Help the user fill a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form gathers client information - asks for the zip code before the names of the city and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soon as the zip code is entered,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application sends a request to the server</a:t>
            </a:r>
            <a:r>
              <a:rPr lang="en-US" dirty="0"/>
              <a:t>, which looks up the city and state for the given zip code and returns them to the form</a:t>
            </a:r>
          </a:p>
          <a:p>
            <a:pPr lvl="1"/>
            <a:r>
              <a:rPr lang="en-US" dirty="0"/>
              <a:t>Must register an event handler on the blur event of the zip code text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JavaScript to put the city and state names in the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PHP</a:t>
            </a:r>
            <a:r>
              <a:rPr lang="en-US" dirty="0"/>
              <a:t> on the server to look up the city and state</a:t>
            </a:r>
          </a:p>
          <a:p>
            <a:endParaRPr lang="en-US" dirty="0"/>
          </a:p>
          <a:p>
            <a:r>
              <a:rPr lang="en-US" dirty="0"/>
              <a:t>Scripts :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2" action="ppaction://hlinkfile"/>
              </a:rPr>
              <a:t>popcornA.html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3" action="ppaction://hlinkfile"/>
              </a:rPr>
              <a:t>popcornA.js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and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4" action="ppaction://hlinkfile"/>
              </a:rPr>
              <a:t>getCityState.php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Returned Data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how modern websites use AJAX technology to provide a desktop like experience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Differences between AJAX and non-AJAX web pages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AJAX in JavaScript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JSON for handling AJAX responses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AJAX security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returned data </a:t>
            </a:r>
            <a:r>
              <a:rPr lang="en-US" dirty="0"/>
              <a:t>from the asynchronous has to be </a:t>
            </a:r>
            <a:r>
              <a:rPr lang="en-US" dirty="0">
                <a:solidFill>
                  <a:srgbClr val="7030A0"/>
                </a:solidFill>
              </a:rPr>
              <a:t>integrated into the HTML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the data is </a:t>
            </a:r>
            <a:r>
              <a:rPr lang="en-US" b="1" dirty="0"/>
              <a:t>HTML</a:t>
            </a:r>
            <a:r>
              <a:rPr lang="en-US" dirty="0"/>
              <a:t>, then most common approach is to place an empty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in the original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/>
              <a:t> property of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is assigned the new content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baseball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Boston Red Socks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Colorado Rockies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Now, if the user selects a different sport, say football, the HTML response fragment could have the following: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football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&lt;li&gt; New York Giants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&lt;li&gt; New England Patriots &lt;/li&gt;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The returned fragment can be inserted in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element with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br>
              <a:rPr lang="en-US" dirty="0">
                <a:solidFill>
                  <a:srgbClr val="000000"/>
                </a:solidFill>
                <a:latin typeface="Arial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  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divDom.innerHTML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The disadvantage of using HTML for the return document is it works well only if markup is what is wanted.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However, oftentimes, it is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data that is returned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, in which case it must be </a:t>
            </a:r>
            <a:r>
              <a:rPr lang="en-US" b="1" dirty="0">
                <a:solidFill>
                  <a:srgbClr val="7030A0"/>
                </a:solidFill>
                <a:cs typeface="Courier New" pitchFamily="49" charset="0"/>
              </a:rPr>
              <a:t>parsed out of the HTML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The returned data could also be XML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For the previous example, the following would be returned: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&lt;header&gt;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– football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&lt;/header&gt;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York Giants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England Patriots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Problem: the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XML returned must also be parsed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Two approaches:</a:t>
            </a: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the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DOM binding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 parsing methods</a:t>
            </a:r>
          </a:p>
          <a:p>
            <a:pPr marL="285750" lvl="2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This has two disadvantages: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Writing the parsing code is </a:t>
            </a:r>
            <a:r>
              <a:rPr lang="en-US" sz="2200" b="1" dirty="0">
                <a:solidFill>
                  <a:srgbClr val="000000"/>
                </a:solidFill>
                <a:latin typeface="Arial" pitchFamily="34" charset="0"/>
              </a:rPr>
              <a:t>tedious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Support for DOM parsing methods is a bit inconsistent over various browsers</a:t>
            </a:r>
          </a:p>
          <a:p>
            <a:pPr marL="285750" lvl="1"/>
            <a:endParaRPr lang="en-US" sz="2200" dirty="0">
              <a:solidFill>
                <a:srgbClr val="000000"/>
              </a:solidFill>
              <a:latin typeface="Arial" pitchFamily="34" charset="0"/>
            </a:endParaRP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XSLT style sheets</a:t>
            </a:r>
            <a:endParaRPr lang="en-US" sz="2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JSON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Due to the issues with having to parse HTML or XML, </a:t>
            </a:r>
            <a:r>
              <a:rPr lang="en-US" b="1" i="1" dirty="0">
                <a:solidFill>
                  <a:srgbClr val="FF0000"/>
                </a:solidFill>
                <a:cs typeface="Courier New" pitchFamily="49" charset="0"/>
              </a:rPr>
              <a:t>JavaScript Object Notation (JSON)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is often used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Part of the JavaScript standard, 3</a:t>
            </a:r>
            <a:r>
              <a:rPr lang="en-US" baseline="30000" dirty="0">
                <a:solidFill>
                  <a:srgbClr val="000000"/>
                </a:solidFill>
                <a:cs typeface="Courier New" pitchFamily="49" charset="0"/>
              </a:rPr>
              <a:t>rd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edition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It is a method of representing objects as strings, using two structures: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Collections of name/value pairs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Arrays of values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6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Each object is represented as a </a:t>
            </a:r>
            <a:r>
              <a:rPr lang="en-US" dirty="0">
                <a:solidFill>
                  <a:srgbClr val="7030A0"/>
                </a:solidFill>
              </a:rPr>
              <a:t>list of property names and values</a:t>
            </a:r>
            <a:r>
              <a:rPr lang="en-US" dirty="0"/>
              <a:t> contained in curly braces, e.g.: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{"propName1" : value1, "propName2" : value2}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Arrays are represented in JSON using square brackets, e.g.: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[value1, value2, value2]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Values can be string, number, JSON representation of an object, true, false or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3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  <a:defRPr/>
            </a:pPr>
            <a:r>
              <a:rPr lang="en-US" sz="2200" b="1" u="sng" dirty="0">
                <a:latin typeface="+mj-lt"/>
                <a:cs typeface="Courier New" pitchFamily="49" charset="0"/>
              </a:rPr>
              <a:t>Example</a:t>
            </a:r>
            <a:endParaRPr lang="en-US" sz="2200" b="1" dirty="0">
              <a:latin typeface="+mj-lt"/>
              <a:cs typeface="Courier New" pitchFamily="49" charset="0"/>
            </a:endParaRP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{"employees" :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[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"Dew, Dawn",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"1222 Wet Lane"},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"Do, Dick",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"332 Doer Road"},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Deau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Donna",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"222 Donne Street"}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]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>
              <a:defRPr/>
            </a:pPr>
            <a:endParaRPr lang="en-US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This object consists of </a:t>
            </a:r>
            <a:r>
              <a:rPr lang="en-US" sz="2200" b="1" dirty="0">
                <a:cs typeface="Courier New" pitchFamily="49" charset="0"/>
              </a:rPr>
              <a:t>one property/value pair</a:t>
            </a:r>
            <a:r>
              <a:rPr lang="en-US" sz="2200" dirty="0">
                <a:cs typeface="Courier New" pitchFamily="49" charset="0"/>
              </a:rPr>
              <a:t>, whose value is an </a:t>
            </a:r>
            <a:r>
              <a:rPr lang="en-US" sz="2200" b="1" dirty="0">
                <a:cs typeface="Courier New" pitchFamily="49" charset="0"/>
              </a:rPr>
              <a:t>array of three objects</a:t>
            </a:r>
            <a:r>
              <a:rPr lang="en-US" sz="2200" dirty="0">
                <a:cs typeface="Courier New" pitchFamily="49" charset="0"/>
              </a:rPr>
              <a:t>, each with </a:t>
            </a:r>
            <a:r>
              <a:rPr lang="en-US" sz="2200" b="1" dirty="0">
                <a:cs typeface="Courier New" pitchFamily="49" charset="0"/>
              </a:rPr>
              <a:t>two property/value pairs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Array element access can be used to retrieve the data elements, e.g.:</a:t>
            </a:r>
          </a:p>
          <a:p>
            <a:pPr marL="0" lvl="1" indent="0">
              <a:buNone/>
              <a:defRPr/>
            </a:pPr>
            <a:br>
              <a:rPr lang="en-US" sz="2200" dirty="0">
                <a:cs typeface="Courier New" pitchFamily="49" charset="0"/>
              </a:rPr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address2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myObj.employees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[1].address;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endParaRPr lang="en-US" sz="2200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puts "332 Doer Road" in </a:t>
            </a:r>
            <a:r>
              <a:rPr lang="en-US" sz="2200" i="1" dirty="0">
                <a:cs typeface="Courier New" pitchFamily="49" charset="0"/>
              </a:rPr>
              <a:t>address2</a:t>
            </a:r>
            <a:endParaRPr lang="en-US" i="1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Introduction and History</a:t>
            </a:r>
          </a:p>
        </p:txBody>
      </p:sp>
    </p:spTree>
    <p:extLst>
      <p:ext uri="{BB962C8B-B14F-4D97-AF65-F5344CB8AC3E}">
        <p14:creationId xmlns:p14="http://schemas.microsoft.com/office/powerpoint/2010/main" val="1502293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SON objects are returned in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responseText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 lvl="0"/>
            <a:r>
              <a:rPr lang="en-US" dirty="0"/>
              <a:t>We can convert JSON strings into JavaScript objects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sz="2200" dirty="0"/>
          </a:p>
          <a:p>
            <a:pPr lvl="0"/>
            <a:r>
              <a:rPr lang="en-US" b="1" dirty="0"/>
              <a:t>Note: this c</a:t>
            </a:r>
            <a:r>
              <a:rPr lang="en-US" sz="2200" b="1" dirty="0"/>
              <a:t>reates a potential security risk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a JSON parser instead:</a:t>
            </a:r>
          </a:p>
          <a:p>
            <a:pPr lvl="0"/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(response);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6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reason JSON strings are commonly used to communicate in client/server interaction: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are easier to create and parse than XML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require fewer bytes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6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u="sng" dirty="0"/>
              <a:t>Example return document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{"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[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York Giants"},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England Patriots"},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]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5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processing to put it in the HTML document:</a:t>
            </a:r>
          </a:p>
          <a:p>
            <a:pPr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(response);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("&lt;h2&gt;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[0].sport + "&lt;/h2&gt;");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[0].team + "&lt;/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[1].team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"&lt;/li&gt;&lt;/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7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Toolkits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Writing Ajax applications can difficult </a:t>
            </a:r>
            <a:r>
              <a:rPr lang="en-US" dirty="0"/>
              <a:t>- need to know a lot about the DOM, CSS, JavaScript…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 toolkits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libraries of functions</a:t>
            </a:r>
            <a:r>
              <a:rPr lang="en-US" dirty="0"/>
              <a:t> that make it easy for you to add Ajax functionality to your web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</a:t>
            </a:r>
            <a:r>
              <a:rPr lang="en-US" dirty="0" err="1"/>
              <a:t>Tookits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Yahoo! User Interface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Web Toolkit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security issues to keep in mind when using Ajax:</a:t>
            </a:r>
          </a:p>
          <a:p>
            <a:endParaRPr lang="en-US" dirty="0"/>
          </a:p>
          <a:p>
            <a:r>
              <a:rPr lang="en-US" dirty="0"/>
              <a:t>Non-Ajax applications often have just one or only a few server-side sources of responses</a:t>
            </a:r>
          </a:p>
          <a:p>
            <a:endParaRPr lang="en-US" dirty="0"/>
          </a:p>
          <a:p>
            <a:r>
              <a:rPr lang="en-US" dirty="0"/>
              <a:t>Ajax applications often have </a:t>
            </a:r>
            <a:r>
              <a:rPr lang="en-US" b="1" dirty="0"/>
              <a:t>many server-side programs</a:t>
            </a:r>
            <a:r>
              <a:rPr lang="en-US" dirty="0"/>
              <a:t> that produce small amounts of data.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This increases the attack surface of the whole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6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Therefore Ajax developers should put </a:t>
            </a:r>
            <a:r>
              <a:rPr lang="en-US" b="1" dirty="0"/>
              <a:t>security code in the client code</a:t>
            </a:r>
          </a:p>
          <a:p>
            <a:endParaRPr lang="en-US" dirty="0"/>
          </a:p>
          <a:p>
            <a:r>
              <a:rPr lang="en-US" dirty="0"/>
              <a:t>Also, </a:t>
            </a:r>
            <a:r>
              <a:rPr lang="en-US" b="1" dirty="0"/>
              <a:t>must include in the server code</a:t>
            </a:r>
            <a:r>
              <a:rPr lang="en-US" dirty="0"/>
              <a:t>, because </a:t>
            </a:r>
            <a:r>
              <a:rPr lang="en-US" dirty="0">
                <a:solidFill>
                  <a:srgbClr val="7030A0"/>
                </a:solidFill>
              </a:rPr>
              <a:t>intruders can change the code on the client</a:t>
            </a:r>
          </a:p>
          <a:p>
            <a:endParaRPr lang="en-US" dirty="0"/>
          </a:p>
          <a:p>
            <a:r>
              <a:rPr lang="en-US" dirty="0"/>
              <a:t>The common problem comes from </a:t>
            </a:r>
            <a:r>
              <a:rPr lang="en-US" b="1" dirty="0"/>
              <a:t>cross-site scripting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Cross-site scripting </a:t>
            </a:r>
            <a:r>
              <a:rPr lang="en-US" dirty="0"/>
              <a:t>means servers providing JavaScript code as an Ajax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Such code could be modified by an intruder before it is run on the client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such code must be scanned before it is interpreted</a:t>
            </a:r>
          </a:p>
          <a:p>
            <a:endParaRPr lang="en-US" dirty="0"/>
          </a:p>
          <a:p>
            <a:r>
              <a:rPr lang="en-US" dirty="0"/>
              <a:t>Intruder code could also come to the client from text boxes used to collect return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could include script tags with malicious code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5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is Asynchronous JavaScript and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of Ajax is to provide Web-based applications with responsiveness approaching that of desktop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uses the </a:t>
            </a:r>
            <a:r>
              <a:rPr lang="en-US" dirty="0" err="1"/>
              <a:t>XMLHttpRequest</a:t>
            </a:r>
            <a:r>
              <a:rPr lang="en-US" dirty="0"/>
              <a:t> to transfer data between client and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callback function updates the page with the requested data arrives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Due to the issues with having to parse HTML or XML, JavaScript Object Notation (JSON) is often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JSON objects are returned in </a:t>
            </a:r>
            <a:r>
              <a:rPr lang="en-US" dirty="0" err="1"/>
              <a:t>responseText</a:t>
            </a:r>
            <a:r>
              <a:rPr lang="en-US" dirty="0"/>
              <a:t> which are then parsed by a JSON 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toolkits are libraries of functions that make it easy for you to add Ajax functionality to your web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Cross-site scripting is a security vulnerability that involves servers providing JavaScript code as an Ajax response</a:t>
            </a:r>
          </a:p>
        </p:txBody>
      </p:sp>
    </p:spTree>
    <p:extLst>
      <p:ext uri="{BB962C8B-B14F-4D97-AF65-F5344CB8AC3E}">
        <p14:creationId xmlns:p14="http://schemas.microsoft.com/office/powerpoint/2010/main" val="155406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Sites like Gmail, Google Maps and Flickr behave more like desktop applications than web sites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sites are powered by AJAX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/>
              <a:t>Asynchronous JavaScript and XML</a:t>
            </a:r>
          </a:p>
          <a:p>
            <a:pPr lvl="0"/>
            <a:endParaRPr lang="en-US" dirty="0"/>
          </a:p>
          <a:p>
            <a:r>
              <a:rPr lang="en-US" dirty="0"/>
              <a:t>Jesse James Garrett coined the term in 2005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of Ajax:</a:t>
            </a:r>
          </a:p>
          <a:p>
            <a:r>
              <a:rPr lang="en-US" dirty="0"/>
              <a:t>Provide Web-based applications with </a:t>
            </a:r>
            <a:r>
              <a:rPr lang="en-US" dirty="0">
                <a:solidFill>
                  <a:srgbClr val="7030A0"/>
                </a:solidFill>
              </a:rPr>
              <a:t>responsiveness</a:t>
            </a:r>
            <a:r>
              <a:rPr lang="en-US" dirty="0"/>
              <a:t> approaching that of desktop applications</a:t>
            </a:r>
          </a:p>
          <a:p>
            <a:endParaRPr lang="en-US" dirty="0"/>
          </a:p>
          <a:p>
            <a:r>
              <a:rPr lang="en-US" dirty="0"/>
              <a:t>Web applications that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benefit</a:t>
            </a:r>
            <a:r>
              <a:rPr lang="en-US" dirty="0"/>
              <a:t> from Ajax:</a:t>
            </a:r>
          </a:p>
          <a:p>
            <a:r>
              <a:rPr lang="en-US" dirty="0"/>
              <a:t>Those that have </a:t>
            </a:r>
            <a:r>
              <a:rPr lang="en-US" b="1" dirty="0"/>
              <a:t>frequent interactions </a:t>
            </a:r>
            <a:r>
              <a:rPr lang="en-US" dirty="0"/>
              <a:t>between the client and the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AJAX uses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transfer data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XML is used as the form for the data flowing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JavaScript is used to dynamically display and interact with all of the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Traditional Web Applications vs. Ajax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Traditional web applications user interactions:</a:t>
            </a:r>
          </a:p>
          <a:p>
            <a:pPr marL="285750" lvl="1"/>
            <a:r>
              <a:rPr lang="en-US" dirty="0"/>
              <a:t>Send data/queries to web servers </a:t>
            </a:r>
          </a:p>
          <a:p>
            <a:pPr marL="285750" lvl="1"/>
            <a:r>
              <a:rPr lang="en-US" dirty="0"/>
              <a:t>Wait for the server to respond </a:t>
            </a:r>
          </a:p>
          <a:p>
            <a:pPr marL="285750" lvl="1"/>
            <a:r>
              <a:rPr lang="en-US" dirty="0"/>
              <a:t>Refresh the page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Applications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XMLHttpRequstObject</a:t>
            </a:r>
            <a:r>
              <a:rPr lang="en-US" dirty="0"/>
              <a:t> sends requests to the server</a:t>
            </a:r>
          </a:p>
          <a:p>
            <a:pPr marL="285750" lvl="1"/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callback function </a:t>
            </a:r>
            <a:r>
              <a:rPr lang="en-US" dirty="0"/>
              <a:t>updates the page with the requested data arrives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788044"/>
            <a:ext cx="6019800" cy="5765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878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3426</TotalTime>
  <Words>1506</Words>
  <Application>Microsoft Office PowerPoint</Application>
  <PresentationFormat>On-screen Show (4:3)</PresentationFormat>
  <Paragraphs>294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Book Antiqua</vt:lpstr>
      <vt:lpstr>Calibri</vt:lpstr>
      <vt:lpstr>Consolas</vt:lpstr>
      <vt:lpstr>Courier New</vt:lpstr>
      <vt:lpstr>Lucida Sans</vt:lpstr>
      <vt:lpstr>Times New Roman</vt:lpstr>
      <vt:lpstr>Wingdings</vt:lpstr>
      <vt:lpstr>MyTheme3</vt:lpstr>
      <vt:lpstr>AJAX</vt:lpstr>
      <vt:lpstr>Objectives</vt:lpstr>
      <vt:lpstr>AJAX Introduction and History</vt:lpstr>
      <vt:lpstr>Introduction</vt:lpstr>
      <vt:lpstr>Ajax History</vt:lpstr>
      <vt:lpstr>AJAX Technologies</vt:lpstr>
      <vt:lpstr>AJAX Technologies</vt:lpstr>
      <vt:lpstr>Traditional Web Applications vs. Ajax Applications</vt:lpstr>
      <vt:lpstr>Traditional Web Applications vs. Ajax Applications</vt:lpstr>
      <vt:lpstr>Traditional Web Applications vs. Ajax Applications</vt:lpstr>
      <vt:lpstr>Programming using AJAX</vt:lpstr>
      <vt:lpstr>Instantiating an asynchronous request</vt:lpstr>
      <vt:lpstr>Callback function</vt:lpstr>
      <vt:lpstr>readyState Property Values</vt:lpstr>
      <vt:lpstr>HTTP status codes</vt:lpstr>
      <vt:lpstr>Properties of the XMLHttpRequest Object</vt:lpstr>
      <vt:lpstr>Methods of the XMLHttpRequestObject</vt:lpstr>
      <vt:lpstr>Ajax Example</vt:lpstr>
      <vt:lpstr>Handling Returned Data</vt:lpstr>
      <vt:lpstr>Return Document Forms</vt:lpstr>
      <vt:lpstr>Return Document Forms</vt:lpstr>
      <vt:lpstr>Return Document Forms</vt:lpstr>
      <vt:lpstr>Return Document Forms</vt:lpstr>
      <vt:lpstr>Return Document Forms</vt:lpstr>
      <vt:lpstr>Using JSON</vt:lpstr>
      <vt:lpstr>JSON</vt:lpstr>
      <vt:lpstr>JSON</vt:lpstr>
      <vt:lpstr>JSON Example</vt:lpstr>
      <vt:lpstr>JSON Example</vt:lpstr>
      <vt:lpstr>Parsing JSON</vt:lpstr>
      <vt:lpstr>Parsing JSON</vt:lpstr>
      <vt:lpstr>Parsing JSON</vt:lpstr>
      <vt:lpstr>Parsing JSON</vt:lpstr>
      <vt:lpstr>Ajax Toolkits</vt:lpstr>
      <vt:lpstr>AJAX Security Issues</vt:lpstr>
      <vt:lpstr>Security and Ajax</vt:lpstr>
      <vt:lpstr>Security and Ajax</vt:lpstr>
      <vt:lpstr>Security and Ajax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614</cp:revision>
  <dcterms:created xsi:type="dcterms:W3CDTF">2012-08-28T17:16:18Z</dcterms:created>
  <dcterms:modified xsi:type="dcterms:W3CDTF">2017-10-30T14:08:37Z</dcterms:modified>
</cp:coreProperties>
</file>