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381" r:id="rId5"/>
    <p:sldId id="371" r:id="rId6"/>
    <p:sldId id="410" r:id="rId7"/>
    <p:sldId id="289" r:id="rId8"/>
    <p:sldId id="411" r:id="rId9"/>
    <p:sldId id="356" r:id="rId10"/>
    <p:sldId id="350" r:id="rId11"/>
    <p:sldId id="359" r:id="rId12"/>
    <p:sldId id="361" r:id="rId13"/>
    <p:sldId id="362" r:id="rId14"/>
    <p:sldId id="373" r:id="rId15"/>
    <p:sldId id="372" r:id="rId16"/>
    <p:sldId id="363" r:id="rId17"/>
    <p:sldId id="375" r:id="rId18"/>
    <p:sldId id="376" r:id="rId19"/>
    <p:sldId id="366" r:id="rId20"/>
    <p:sldId id="377" r:id="rId21"/>
    <p:sldId id="378" r:id="rId22"/>
    <p:sldId id="380" r:id="rId23"/>
    <p:sldId id="357" r:id="rId24"/>
    <p:sldId id="384" r:id="rId25"/>
    <p:sldId id="385" r:id="rId26"/>
    <p:sldId id="386" r:id="rId27"/>
    <p:sldId id="369" r:id="rId28"/>
    <p:sldId id="379" r:id="rId29"/>
    <p:sldId id="387" r:id="rId30"/>
    <p:sldId id="392" r:id="rId31"/>
    <p:sldId id="388" r:id="rId32"/>
    <p:sldId id="409" r:id="rId33"/>
    <p:sldId id="389" r:id="rId34"/>
    <p:sldId id="402" r:id="rId35"/>
    <p:sldId id="408" r:id="rId36"/>
    <p:sldId id="391" r:id="rId37"/>
    <p:sldId id="393" r:id="rId38"/>
    <p:sldId id="397" r:id="rId39"/>
    <p:sldId id="403" r:id="rId40"/>
    <p:sldId id="404" r:id="rId41"/>
    <p:sldId id="405" r:id="rId42"/>
    <p:sldId id="399" r:id="rId43"/>
    <p:sldId id="398" r:id="rId44"/>
    <p:sldId id="396" r:id="rId4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4/5/2017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83620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We will be focuses on the View this week, and will keep our references to Models and Controllers to a minimum. </a:t>
            </a:r>
          </a:p>
          <a:p>
            <a:pPr marL="0" indent="0">
              <a:buNone/>
            </a:pPr>
            <a:endParaRPr lang="en-US" sz="1000" dirty="0"/>
          </a:p>
          <a:p>
            <a:pPr marL="0" indent="0">
              <a:buNone/>
            </a:pPr>
            <a:r>
              <a:rPr lang="en-US" sz="1000" dirty="0"/>
              <a:t>MVC is an important pattern, will be a primary focus of this course, and will be an important pattern for you to master in your career.</a:t>
            </a:r>
          </a:p>
          <a:p>
            <a:pPr marL="0" indent="0">
              <a:buNone/>
            </a:pPr>
            <a:r>
              <a:rPr lang="en-US" sz="1000" dirty="0"/>
              <a:t>Segregation of our Model (data) from our View (user interface) is necessary to effectively develop, enhance,  and maintain modern software.</a:t>
            </a:r>
          </a:p>
          <a:p>
            <a:endParaRPr lang="en-US" sz="1000" dirty="0"/>
          </a:p>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3266394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a:t>
            </a:r>
            <a:r>
              <a:rPr lang="en-US" sz="1000" dirty="0" err="1"/>
              <a:t>JFrame</a:t>
            </a:r>
            <a:r>
              <a:rPr lang="en-US" sz="1000" dirty="0"/>
              <a:t>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41790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42912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Read the details in the assignment. Keep these in mind as you watch the examples. Start working on this early. It is unlikely to go well if you try to do this at the last minute. </a:t>
            </a:r>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2371107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I’m looking for your feedback!</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4056386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619752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621852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039602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790599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is a fundamental issue with most teams and organizations related to code sharing. Developing and maintaining shared code is more difficult than developing and maintaining non-shared code. I think that it at least 50% more difficult and more likely twice as difficult. Therefore, in order for making the creation and maintenance of code sharing economically beneficial the ratio of creating shared code versus using other peoples code needs to be 2 or 3 to one. In other words, for every hour you spend writing shared code, you should be spending 2 or 3 hours working to effectively utilize other people‘s code. The reality is most developers spend most of there time working diligently to develop reusable code, but they very rarely reuse code from other people on their team. </a:t>
            </a:r>
          </a:p>
          <a:p>
            <a:endParaRPr lang="en-US" sz="1000" dirty="0"/>
          </a:p>
          <a:p>
            <a:r>
              <a:rPr lang="en-US" sz="1000" dirty="0"/>
              <a:t>Using asserts is an important defensive coding tactic. The idea is that you “assert” things to be true in the code which serves as both a forceful comment and a developer notification mechanism. Then when developers are testing their code, the environment will automatically warn them when their assumptions are not valid. </a:t>
            </a:r>
          </a:p>
          <a:p>
            <a:r>
              <a:rPr lang="en-US" sz="1000" dirty="0"/>
              <a:t>http://docs.oracle.com/javase/7/docs/technotes/guides/language/assert.html</a:t>
            </a:r>
          </a:p>
          <a:p>
            <a:endParaRPr lang="en-US" sz="1000" dirty="0"/>
          </a:p>
          <a:p>
            <a:r>
              <a:rPr lang="en-US" sz="1000" dirty="0"/>
              <a:t>Static methods are methods that we can associate with a class, but do not require a class instance to execute. They can be very helpful with writing small helper functions. </a:t>
            </a:r>
          </a:p>
          <a:p>
            <a:endParaRPr lang="en-US" sz="1000" dirty="0"/>
          </a:p>
          <a:p>
            <a:r>
              <a:rPr lang="en-US" sz="1000" dirty="0"/>
              <a:t>The command line flag for enabling asserts is:</a:t>
            </a:r>
          </a:p>
          <a:p>
            <a:r>
              <a:rPr lang="en-US" sz="1000" dirty="0"/>
              <a:t>java -</a:t>
            </a:r>
            <a:r>
              <a:rPr lang="en-US" sz="1000" dirty="0" err="1"/>
              <a:t>enableassertions</a:t>
            </a:r>
            <a:r>
              <a:rPr lang="en-US" sz="1000"/>
              <a:t> ShapesStep2</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231148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3630166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b="1" dirty="0"/>
              <a:t>**Start Recording</a:t>
            </a:r>
          </a:p>
          <a:p>
            <a:endParaRPr lang="en-US" sz="1000" dirty="0"/>
          </a:p>
          <a:p>
            <a:r>
              <a:rPr lang="en-US" sz="1000" dirty="0"/>
              <a:t>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will post our week 1 assignment review via a separate video. I think it will take away from our current discussion if we try to intermix the topics today. I want of to have laser focus on our programming assignment today.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2026191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098123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2114434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your second or third time seeing this. After today, you should mostly “get it”. </a:t>
            </a:r>
          </a:p>
          <a:p>
            <a:endParaRPr lang="en-US" sz="1000" dirty="0"/>
          </a:p>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err="1"/>
              <a:t>drawArc</a:t>
            </a:r>
            <a:r>
              <a:rPr lang="en-US" sz="1000" dirty="0"/>
              <a:t>:</a:t>
            </a:r>
          </a:p>
          <a:p>
            <a:r>
              <a:rPr lang="en-US" sz="1000" dirty="0"/>
              <a:t>http://www.java2s.com/Code/JavaAPI/java.awt/GraphicsdrawArcintxintyintwidthintheightintstartAngleintarcAngle.htm</a:t>
            </a:r>
          </a:p>
          <a:p>
            <a:endParaRPr lang="en-US" sz="1000" dirty="0"/>
          </a:p>
          <a:p>
            <a:r>
              <a:rPr lang="en-US" sz="1000" dirty="0" err="1"/>
              <a:t>drawArc</a:t>
            </a:r>
            <a:r>
              <a:rPr lang="en-US" sz="1000" dirty="0"/>
              <a:t>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a:t>
            </a:r>
            <a:r>
              <a:rPr lang="en-US" sz="1000" dirty="0" err="1"/>
              <a:t>paintComponent</a:t>
            </a:r>
            <a:r>
              <a:rPr lang="en-US" sz="1000" dirty="0"/>
              <a: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387466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3019249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that  we are going to need </a:t>
            </a:r>
            <a:r>
              <a:rPr lang="en-US" dirty="0" err="1"/>
              <a:t>JFrames</a:t>
            </a:r>
            <a:r>
              <a:rPr lang="en-US" dirty="0"/>
              <a:t>, </a:t>
            </a:r>
            <a:r>
              <a:rPr lang="en-US" dirty="0" err="1"/>
              <a:t>Jpanels</a:t>
            </a:r>
            <a:r>
              <a:rPr lang="en-US" dirty="0"/>
              <a:t> (x2), Border Layouts, Flow Layouts, </a:t>
            </a:r>
            <a:r>
              <a:rPr lang="en-US" dirty="0" err="1"/>
              <a:t>JButton</a:t>
            </a:r>
            <a:r>
              <a:rPr lang="en-US" dirty="0"/>
              <a:t>, Action Listeners, Action Events, Containers, Random, Graphics, </a:t>
            </a:r>
            <a:r>
              <a:rPr lang="en-US" dirty="0" err="1"/>
              <a:t>ArrayLists</a:t>
            </a:r>
            <a:r>
              <a:rPr lang="en-US" dirty="0"/>
              <a:t>, and more…</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2473152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230372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2944127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While everyone is getting logged in an set up for our virtual discussion, I wanted to thank those of you who have posted their background and/or responded to other people’s discussion board posting. I have enjoyed reading through your comments. </a:t>
            </a:r>
          </a:p>
          <a:p>
            <a:endParaRPr lang="en-US" sz="1000" dirty="0"/>
          </a:p>
          <a:p>
            <a:r>
              <a:rPr lang="en-US" sz="1000" dirty="0"/>
              <a:t>I am going to stat recording so that other can watch later; however, if I think that is impacting our ability to have a good discussion, I will stop the recording and just send out notes later.</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2283266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12315787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3902196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404185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2837534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4010339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I intentionally list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a:t>
            </a:r>
            <a:r>
              <a:rPr lang="en-US" sz="1000" dirty="0" err="1"/>
              <a:t>FaceDraw</a:t>
            </a:r>
            <a:r>
              <a:rPr lang="en-US" sz="1000" dirty="0"/>
              <a:t>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a:p>
        </p:txBody>
      </p:sp>
    </p:spTree>
    <p:extLst>
      <p:ext uri="{BB962C8B-B14F-4D97-AF65-F5344CB8AC3E}">
        <p14:creationId xmlns:p14="http://schemas.microsoft.com/office/powerpoint/2010/main" val="84903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a:p>
        </p:txBody>
      </p:sp>
    </p:spTree>
    <p:extLst>
      <p:ext uri="{BB962C8B-B14F-4D97-AF65-F5344CB8AC3E}">
        <p14:creationId xmlns:p14="http://schemas.microsoft.com/office/powerpoint/2010/main" val="12462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AWT actually stands for Abstract Window Toolkit.</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a:t>
            </a:r>
            <a:r>
              <a:rPr lang="en-US" sz="1000" u="sng" dirty="0"/>
              <a:t>excellent</a:t>
            </a:r>
            <a:r>
              <a:rPr lang="en-US" sz="1000" dirty="0"/>
              <a: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a:p>
            <a:r>
              <a:rPr lang="en-US" sz="1000" dirty="0" err="1"/>
              <a:t>java.awt</a:t>
            </a:r>
            <a:r>
              <a:rPr lang="en-US" sz="1000" dirty="0"/>
              <a:t>.*: Graphics, Color, Font</a:t>
            </a:r>
          </a:p>
          <a:p>
            <a:r>
              <a:rPr lang="en-US" sz="1000" dirty="0" err="1"/>
              <a:t>Java.swing</a:t>
            </a:r>
            <a:r>
              <a:rPr lang="en-US" sz="1000" dirty="0"/>
              <a:t>: </a:t>
            </a:r>
            <a:r>
              <a:rPr lang="en-US" sz="1000" dirty="0" err="1"/>
              <a:t>JFrame</a:t>
            </a:r>
            <a:r>
              <a:rPr lang="en-US" sz="1000" dirty="0"/>
              <a:t>, </a:t>
            </a:r>
            <a:r>
              <a:rPr lang="en-US" sz="1000" dirty="0" err="1"/>
              <a:t>JPanel</a:t>
            </a:r>
            <a:r>
              <a:rPr lang="en-US" sz="1000" dirty="0"/>
              <a:t>, </a:t>
            </a:r>
            <a:r>
              <a:rPr lang="en-US" sz="1000" dirty="0" err="1"/>
              <a:t>JButton</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a:t>
            </a:r>
            <a:r>
              <a:rPr lang="en-US" sz="1000" dirty="0" err="1"/>
              <a:t>JFrame</a:t>
            </a:r>
            <a:r>
              <a:rPr lang="en-US" sz="1000" dirty="0"/>
              <a:t>.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a:t>
            </a:r>
            <a:r>
              <a:rPr lang="en-US" sz="1000" dirty="0" err="1"/>
              <a:t>JFrame</a:t>
            </a:r>
            <a:r>
              <a:rPr lang="en-US" sz="1000" dirty="0"/>
              <a:t>,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a:t>
            </a:r>
            <a:r>
              <a:rPr lang="en-US" sz="1000" dirty="0" err="1"/>
              <a:t>getContentPane</a:t>
            </a:r>
            <a:r>
              <a:rPr lang="en-US" sz="1000" dirty="0"/>
              <a:t>()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879083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1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Discuss last week’s Assignment</a:t>
            </a:r>
          </a:p>
          <a:p>
            <a:pPr marL="457200" indent="-457200">
              <a:buFont typeface="+mj-lt"/>
              <a:buAutoNum type="arabicPeriod"/>
            </a:pPr>
            <a:r>
              <a:rPr lang="en-US" sz="2000" dirty="0"/>
              <a:t>Review this week’s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 will be covered in this session</a:t>
            </a:r>
          </a:p>
          <a:p>
            <a:pPr marL="457200" indent="-457200">
              <a:buFont typeface="+mj-lt"/>
              <a:buAutoNum type="arabicPeriod"/>
            </a:pPr>
            <a:r>
              <a:rPr lang="en-US" sz="2000" dirty="0"/>
              <a:t>Present Topics</a:t>
            </a:r>
          </a:p>
          <a:p>
            <a:pPr marL="457200" indent="-457200">
              <a:buFont typeface="+mj-lt"/>
              <a:buAutoNum type="arabicPeriod"/>
            </a:pPr>
            <a:r>
              <a:rPr lang="en-US" sz="2000" dirty="0"/>
              <a:t>Closing Comments and Next Steps</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25201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Model-View-Controller (MVC)</a:t>
            </a:r>
            <a:r>
              <a:rPr lang="en-US" sz="2000" dirty="0"/>
              <a:t>: This week are focus will be in creating our first Graphical view. Specifically we will:</a:t>
            </a:r>
          </a:p>
          <a:p>
            <a:pPr marL="457200" indent="-457200">
              <a:buFont typeface="+mj-lt"/>
              <a:buAutoNum type="arabicPeriod"/>
            </a:pPr>
            <a:r>
              <a:rPr lang="en-US" sz="2000" dirty="0"/>
              <a:t>Implement our first graphical view using Java AWT and Swing graphics</a:t>
            </a:r>
          </a:p>
          <a:p>
            <a:pPr marL="457200" indent="-457200">
              <a:buFont typeface="+mj-lt"/>
              <a:buAutoNum type="arabicPeriod"/>
            </a:pPr>
            <a:r>
              <a:rPr lang="en-US" sz="2000" dirty="0"/>
              <a:t>Demonstrate a view that you will be able to build off of for our assignment</a:t>
            </a:r>
          </a:p>
          <a:p>
            <a:pPr marL="457200" indent="-457200">
              <a:buFont typeface="+mj-lt"/>
              <a:buAutoNum type="arabicPeriod"/>
            </a:pPr>
            <a:r>
              <a:rPr lang="en-US" sz="2000" dirty="0"/>
              <a:t>Implement a more sophisticated view to draw smiling and frowning faces as our assignment for the week</a:t>
            </a:r>
          </a:p>
          <a:p>
            <a:pPr marL="457200" indent="-457200">
              <a:buFont typeface="+mj-lt"/>
              <a:buAutoNum type="arabicPeriod"/>
            </a:pPr>
            <a:r>
              <a:rPr lang="en-US" sz="2000" dirty="0"/>
              <a:t>Discuss why our command line interface is also a view</a:t>
            </a:r>
          </a:p>
          <a:p>
            <a:pPr marL="457200" indent="-457200">
              <a:buFont typeface="+mj-lt"/>
              <a:buAutoNum type="arabicPeriod"/>
            </a:pPr>
            <a:r>
              <a:rPr lang="en-US" sz="2000" dirty="0"/>
              <a:t>Discuss how we “render” our data to the command line using the </a:t>
            </a:r>
            <a:r>
              <a:rPr lang="en-US" sz="2000" dirty="0" err="1"/>
              <a:t>toString</a:t>
            </a:r>
            <a:r>
              <a:rPr lang="en-US" sz="2000" dirty="0"/>
              <a:t>() method</a:t>
            </a:r>
          </a:p>
          <a:p>
            <a:pPr marL="457200" indent="-457200">
              <a:buFont typeface="+mj-lt"/>
              <a:buAutoNum type="arabicPeriod"/>
            </a:pPr>
            <a:r>
              <a:rPr lang="en-US" sz="2000" dirty="0"/>
              <a:t>Discuss pros and cons of “rendering” our data to our graphical view via a “</a:t>
            </a:r>
            <a:r>
              <a:rPr lang="en-US" sz="2000" dirty="0" err="1"/>
              <a:t>toGraphic</a:t>
            </a:r>
            <a:r>
              <a:rPr lang="en-US" sz="2000" dirty="0"/>
              <a:t>()” method</a:t>
            </a:r>
          </a:p>
        </p:txBody>
      </p:sp>
    </p:spTree>
    <p:extLst>
      <p:ext uri="{BB962C8B-B14F-4D97-AF65-F5344CB8AC3E}">
        <p14:creationId xmlns:p14="http://schemas.microsoft.com/office/powerpoint/2010/main" val="253059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a:t>
            </a:r>
            <a:r>
              <a:rPr lang="en-US" sz="2000" dirty="0" err="1"/>
              <a:t>JFrame</a:t>
            </a:r>
            <a:r>
              <a:rPr lang="en-US" sz="2000" dirty="0"/>
              <a:t> so that it can “be a” </a:t>
            </a:r>
            <a:r>
              <a:rPr lang="en-US" sz="2000" dirty="0" err="1"/>
              <a:t>JFrame</a:t>
            </a:r>
            <a:r>
              <a:rPr lang="en-US" sz="2000" dirty="0"/>
              <a:t>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197565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Closing Comments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206416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 Closing Comments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270823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Discuss </a:t>
            </a:r>
            <a:r>
              <a:rPr lang="en-US" sz="3600" dirty="0" err="1"/>
              <a:t>FaceDraw</a:t>
            </a:r>
            <a:r>
              <a:rPr lang="en-US" sz="3600" dirty="0"/>
              <a:t>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1</a:t>
            </a:r>
          </a:p>
          <a:p>
            <a:pPr algn="l"/>
            <a:r>
              <a:rPr lang="en-US" dirty="0"/>
              <a:t>Instructor: Eric Pogue</a:t>
            </a:r>
          </a:p>
        </p:txBody>
      </p:sp>
    </p:spTree>
    <p:extLst>
      <p:ext uri="{BB962C8B-B14F-4D97-AF65-F5344CB8AC3E}">
        <p14:creationId xmlns:p14="http://schemas.microsoft.com/office/powerpoint/2010/main" val="268967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3 Session 2 </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is session 1</a:t>
            </a:r>
          </a:p>
          <a:p>
            <a:pPr marL="457200" indent="-457200">
              <a:buFont typeface="+mj-lt"/>
              <a:buAutoNum type="arabicPeriod"/>
            </a:pPr>
            <a:r>
              <a:rPr lang="en-US" sz="2000" dirty="0"/>
              <a:t>Identify the goal of session 2</a:t>
            </a:r>
          </a:p>
          <a:p>
            <a:pPr marL="457200" indent="-457200">
              <a:buFont typeface="+mj-lt"/>
              <a:buAutoNum type="arabicPeriod"/>
            </a:pPr>
            <a:r>
              <a:rPr lang="en-US" sz="2000" dirty="0"/>
              <a:t>Implement </a:t>
            </a:r>
            <a:r>
              <a:rPr lang="en-US" sz="2000" dirty="0" err="1"/>
              <a:t>ShapesLibrary.class</a:t>
            </a:r>
            <a:r>
              <a:rPr lang="en-US" sz="2000" dirty="0"/>
              <a:t> </a:t>
            </a:r>
          </a:p>
          <a:p>
            <a:pPr marL="457200" indent="-457200">
              <a:buFont typeface="+mj-lt"/>
              <a:buAutoNum type="arabicPeriod"/>
            </a:pPr>
            <a:r>
              <a:rPr lang="en-US" sz="2000" dirty="0"/>
              <a:t>Get ready for Graphics drawing session</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796555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81445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Session 2</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55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87875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77919" y="1618301"/>
            <a:ext cx="4572000" cy="4005528"/>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Code Sharing, Package Visibility, and </a:t>
            </a:r>
            <a:r>
              <a:rPr lang="en-US" sz="3600" dirty="0" err="1"/>
              <a:t>ShapesLibray.class</a:t>
            </a:r>
            <a:endParaRPr lang="en-US" sz="3600" dirty="0"/>
          </a:p>
        </p:txBody>
      </p:sp>
      <p:sp>
        <p:nvSpPr>
          <p:cNvPr id="3" name="Content Placeholder 2"/>
          <p:cNvSpPr>
            <a:spLocks noGrp="1"/>
          </p:cNvSpPr>
          <p:nvPr>
            <p:ph idx="1"/>
          </p:nvPr>
        </p:nvSpPr>
        <p:spPr>
          <a:xfrm>
            <a:off x="838199" y="1618301"/>
            <a:ext cx="6239720" cy="4351338"/>
          </a:xfrm>
        </p:spPr>
        <p:txBody>
          <a:bodyPr>
            <a:normAutofit/>
          </a:bodyPr>
          <a:lstStyle/>
          <a:p>
            <a:pPr marL="0" indent="0">
              <a:buNone/>
            </a:pPr>
            <a:r>
              <a:rPr lang="en-US" sz="2000" dirty="0"/>
              <a:t>Sharing or reusing source code is a fundamental practice in object-oriented programming. In this session we are going to demonstrate creating ShapesLibrary.java by:</a:t>
            </a:r>
          </a:p>
          <a:p>
            <a:pPr marL="457200" indent="-457200">
              <a:buFont typeface="+mj-lt"/>
              <a:buAutoNum type="arabicPeriod"/>
            </a:pPr>
            <a:r>
              <a:rPr lang="en-US" sz="2000" dirty="0"/>
              <a:t>Creating a new </a:t>
            </a:r>
            <a:r>
              <a:rPr lang="en-US" sz="2000" dirty="0" err="1"/>
              <a:t>ShapesLibrary</a:t>
            </a:r>
            <a:r>
              <a:rPr lang="en-US" sz="2000" dirty="0"/>
              <a:t> from our ShapesStep2 project from last week</a:t>
            </a:r>
          </a:p>
          <a:p>
            <a:pPr marL="457200" indent="-457200">
              <a:buFont typeface="+mj-lt"/>
              <a:buAutoNum type="arabicPeriod"/>
            </a:pPr>
            <a:r>
              <a:rPr lang="en-US" sz="2000" dirty="0"/>
              <a:t>Separating the reusable Shapes code into a separate ShapesLibrary.java file</a:t>
            </a:r>
          </a:p>
          <a:p>
            <a:pPr marL="457200" indent="-457200">
              <a:buFont typeface="+mj-lt"/>
              <a:buAutoNum type="arabicPeriod"/>
            </a:pPr>
            <a:r>
              <a:rPr lang="en-US" sz="2000" dirty="0"/>
              <a:t>Making a few enhancements to make the code more reusable including: </a:t>
            </a:r>
          </a:p>
          <a:p>
            <a:pPr lvl="1"/>
            <a:r>
              <a:rPr lang="en-US" sz="1600" dirty="0"/>
              <a:t>Demonstrate static “helper functions”</a:t>
            </a:r>
          </a:p>
          <a:p>
            <a:pPr lvl="1"/>
            <a:r>
              <a:rPr lang="en-US" sz="1600" dirty="0"/>
              <a:t>Creating a separate test </a:t>
            </a:r>
            <a:r>
              <a:rPr lang="en-US" sz="1600" dirty="0" err="1"/>
              <a:t>Test</a:t>
            </a:r>
            <a:r>
              <a:rPr lang="en-US" sz="1600" dirty="0"/>
              <a:t> application</a:t>
            </a:r>
          </a:p>
          <a:p>
            <a:pPr lvl="1"/>
            <a:r>
              <a:rPr lang="en-US" sz="1600" dirty="0"/>
              <a:t>Demonstrate assert </a:t>
            </a:r>
          </a:p>
          <a:p>
            <a:pPr marL="457200" indent="-457200">
              <a:buFont typeface="+mj-lt"/>
              <a:buAutoNum type="arabicPeriod"/>
            </a:pPr>
            <a:r>
              <a:rPr lang="en-US" sz="2000" dirty="0"/>
              <a:t>Compiling ShapesLibrary.java to </a:t>
            </a:r>
            <a:r>
              <a:rPr lang="en-US" sz="2000" dirty="0" err="1"/>
              <a:t>ShapesLibrary.class</a:t>
            </a:r>
            <a:endParaRPr lang="en-US" sz="2000" dirty="0"/>
          </a:p>
        </p:txBody>
      </p:sp>
    </p:spTree>
    <p:extLst>
      <p:ext uri="{BB962C8B-B14F-4D97-AF65-F5344CB8AC3E}">
        <p14:creationId xmlns:p14="http://schemas.microsoft.com/office/powerpoint/2010/main" val="1416097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2</a:t>
            </a:r>
          </a:p>
          <a:p>
            <a:pPr algn="l"/>
            <a:r>
              <a:rPr lang="en-US" dirty="0"/>
              <a:t>Instructor: Eric Pogue</a:t>
            </a:r>
          </a:p>
        </p:txBody>
      </p:sp>
    </p:spTree>
    <p:extLst>
      <p:ext uri="{BB962C8B-B14F-4D97-AF65-F5344CB8AC3E}">
        <p14:creationId xmlns:p14="http://schemas.microsoft.com/office/powerpoint/2010/main" val="3476422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where we left off after sessions 1 and 2… and what to expect in session 4</a:t>
            </a:r>
          </a:p>
          <a:p>
            <a:pPr marL="457200" indent="-457200">
              <a:buFont typeface="+mj-lt"/>
              <a:buAutoNum type="arabicPeriod"/>
            </a:pPr>
            <a:r>
              <a:rPr lang="en-US" sz="2000" dirty="0"/>
              <a:t>Graphics Object and drawing and Layout Manager review</a:t>
            </a:r>
          </a:p>
          <a:p>
            <a:pPr marL="457200" indent="-457200">
              <a:buFont typeface="+mj-lt"/>
              <a:buAutoNum type="arabicPeriod"/>
            </a:pPr>
            <a:r>
              <a:rPr lang="en-US" sz="2000" dirty="0"/>
              <a:t>Update </a:t>
            </a:r>
            <a:r>
              <a:rPr lang="en-US" sz="2000" dirty="0" err="1"/>
              <a:t>ShapesLibrary</a:t>
            </a:r>
            <a:r>
              <a:rPr lang="en-US" sz="2000" dirty="0"/>
              <a:t> </a:t>
            </a:r>
          </a:p>
          <a:p>
            <a:pPr marL="457200" indent="-457200">
              <a:buFont typeface="+mj-lt"/>
              <a:buAutoNum type="arabicPeriod"/>
            </a:pPr>
            <a:r>
              <a:rPr lang="en-US" sz="2000" dirty="0"/>
              <a:t>Implement </a:t>
            </a:r>
            <a:r>
              <a:rPr lang="en-US" sz="2000" dirty="0" err="1"/>
              <a:t>ShapeDraw</a:t>
            </a:r>
            <a:r>
              <a:rPr lang="en-US" sz="2000" dirty="0"/>
              <a:t> application</a:t>
            </a:r>
          </a:p>
          <a:p>
            <a:pPr marL="457200" indent="-457200">
              <a:buFont typeface="+mj-lt"/>
              <a:buAutoNum type="arabicPeriod"/>
            </a:pPr>
            <a:r>
              <a:rPr lang="en-US" sz="2000" dirty="0"/>
              <a:t>Possible next steps for implementing </a:t>
            </a:r>
            <a:r>
              <a:rPr lang="en-US" sz="2000" dirty="0" err="1"/>
              <a:t>FaceDraw</a:t>
            </a:r>
            <a:endParaRPr lang="en-US" sz="2000" dirty="0"/>
          </a:p>
          <a:p>
            <a:pPr marL="457200" indent="-457200">
              <a:buFont typeface="+mj-lt"/>
              <a:buAutoNum type="arabicPeriod"/>
            </a:pPr>
            <a:r>
              <a:rPr lang="en-US" sz="2000" dirty="0"/>
              <a:t>Questions &amp; Answers</a:t>
            </a:r>
          </a:p>
          <a:p>
            <a:pPr marL="457200" indent="-457200">
              <a:buFont typeface="+mj-lt"/>
              <a:buAutoNum type="arabicPeriod"/>
            </a:pPr>
            <a:r>
              <a:rPr lang="en-US" sz="2000" dirty="0"/>
              <a:t>Closing Comments</a:t>
            </a:r>
          </a:p>
          <a:p>
            <a:pPr marL="457200" indent="-457200">
              <a:buFont typeface="+mj-lt"/>
              <a:buAutoNum type="arabicPeriod"/>
            </a:pPr>
            <a:endParaRPr lang="en-US" sz="2000"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475104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Discussion &amp; </a:t>
            </a:r>
            <a:r>
              <a:rPr lang="en-US" sz="3600" dirty="0" err="1"/>
              <a:t>Lecturession</a:t>
            </a:r>
            <a:r>
              <a:rPr lang="en-US" sz="3600" dirty="0"/>
              <a:t> 3 (Discussion</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
        <p:nvSpPr>
          <p:cNvPr id="4" name="Rectangle 3"/>
          <p:cNvSpPr/>
          <p:nvPr/>
        </p:nvSpPr>
        <p:spPr>
          <a:xfrm>
            <a:off x="866554" y="5502351"/>
            <a:ext cx="10632558" cy="46251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45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3"/>
          <a:stretch>
            <a:fillRect/>
          </a:stretch>
        </p:blipFill>
        <p:spPr>
          <a:xfrm>
            <a:off x="1833562" y="4767248"/>
            <a:ext cx="3934600" cy="1506172"/>
          </a:xfrm>
          <a:prstGeom prst="rect">
            <a:avLst/>
          </a:prstGeom>
        </p:spPr>
      </p:pic>
      <p:pic>
        <p:nvPicPr>
          <p:cNvPr id="5" name="Picture 4"/>
          <p:cNvPicPr>
            <a:picLocks noChangeAspect="1"/>
          </p:cNvPicPr>
          <p:nvPr/>
        </p:nvPicPr>
        <p:blipFill>
          <a:blip r:embed="rId4"/>
          <a:stretch>
            <a:fillRect/>
          </a:stretch>
        </p:blipFill>
        <p:spPr>
          <a:xfrm>
            <a:off x="1094322" y="4003529"/>
            <a:ext cx="4333599" cy="641102"/>
          </a:xfrm>
          <a:prstGeom prst="rect">
            <a:avLst/>
          </a:prstGeom>
        </p:spPr>
      </p:pic>
      <p:pic>
        <p:nvPicPr>
          <p:cNvPr id="6" name="Picture 5"/>
          <p:cNvPicPr>
            <a:picLocks noChangeAspect="1"/>
          </p:cNvPicPr>
          <p:nvPr/>
        </p:nvPicPr>
        <p:blipFill>
          <a:blip r:embed="rId5"/>
          <a:stretch>
            <a:fillRect/>
          </a:stretch>
        </p:blipFill>
        <p:spPr>
          <a:xfrm>
            <a:off x="6181440" y="4003529"/>
            <a:ext cx="2749632" cy="1814306"/>
          </a:xfrm>
          <a:prstGeom prst="rect">
            <a:avLst/>
          </a:prstGeom>
        </p:spPr>
      </p:pic>
    </p:spTree>
    <p:extLst>
      <p:ext uri="{BB962C8B-B14F-4D97-AF65-F5344CB8AC3E}">
        <p14:creationId xmlns:p14="http://schemas.microsoft.com/office/powerpoint/2010/main" val="67145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Week 4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a:t>
            </a:r>
            <a:r>
              <a:rPr lang="en-US" sz="2000" dirty="0" err="1"/>
              <a:t>paintComponent</a:t>
            </a:r>
            <a:r>
              <a:rPr lang="en-US" sz="2000" dirty="0"/>
              <a:t>(Graphics g). The “g” object has many useful methods including:</a:t>
            </a:r>
          </a:p>
          <a:p>
            <a:r>
              <a:rPr lang="en-US" sz="2000" dirty="0" err="1"/>
              <a:t>drawOval</a:t>
            </a:r>
            <a:r>
              <a:rPr lang="en-US" sz="2000" dirty="0"/>
              <a:t>(</a:t>
            </a:r>
            <a:r>
              <a:rPr lang="en-US" sz="2000" dirty="0" err="1"/>
              <a:t>x,y,width,height</a:t>
            </a:r>
            <a:r>
              <a:rPr lang="en-US" sz="2000" dirty="0"/>
              <a:t>)</a:t>
            </a:r>
          </a:p>
          <a:p>
            <a:r>
              <a:rPr lang="en-US" sz="2000" dirty="0" err="1"/>
              <a:t>fillOval</a:t>
            </a:r>
            <a:r>
              <a:rPr lang="en-US" sz="2000" dirty="0"/>
              <a:t>(</a:t>
            </a:r>
            <a:r>
              <a:rPr lang="en-US" sz="2000" dirty="0" err="1"/>
              <a:t>x,y,width,height</a:t>
            </a:r>
            <a:r>
              <a:rPr lang="en-US" sz="2000" dirty="0"/>
              <a:t>)</a:t>
            </a:r>
          </a:p>
          <a:p>
            <a:r>
              <a:rPr lang="en-US" sz="2000" dirty="0" err="1"/>
              <a:t>setColor</a:t>
            </a:r>
            <a:r>
              <a:rPr lang="en-US" sz="2000" dirty="0"/>
              <a:t>(</a:t>
            </a:r>
            <a:r>
              <a:rPr lang="en-US" sz="2000" dirty="0" err="1"/>
              <a:t>Color.BLUE</a:t>
            </a:r>
            <a:r>
              <a:rPr lang="en-US" sz="2000" dirty="0"/>
              <a:t>)</a:t>
            </a:r>
          </a:p>
          <a:p>
            <a:r>
              <a:rPr lang="en-US" sz="2000" dirty="0" err="1"/>
              <a:t>drawRect</a:t>
            </a:r>
            <a:r>
              <a:rPr lang="en-US" sz="2000" dirty="0"/>
              <a:t>()</a:t>
            </a:r>
          </a:p>
          <a:p>
            <a:r>
              <a:rPr lang="en-US" sz="2000" dirty="0" err="1"/>
              <a:t>drawArc</a:t>
            </a:r>
            <a:r>
              <a:rPr lang="en-US" sz="2000" dirty="0"/>
              <a:t>() </a:t>
            </a:r>
            <a:r>
              <a:rPr lang="en-US" sz="2000" dirty="0">
                <a:hlinkClick r:id="rId5"/>
              </a:rPr>
              <a:t>[link]</a:t>
            </a:r>
            <a:r>
              <a:rPr lang="en-US" sz="2000" dirty="0"/>
              <a:t>… You will want to use this draw your smiling faces in the assignment this week. </a:t>
            </a:r>
          </a:p>
          <a:p>
            <a:r>
              <a:rPr lang="en-US" sz="2000" dirty="0" err="1"/>
              <a:t>drawString</a:t>
            </a:r>
            <a:r>
              <a:rPr lang="en-US" sz="2000" dirty="0"/>
              <a:t>()</a:t>
            </a:r>
          </a:p>
          <a:p>
            <a:r>
              <a:rPr lang="en-US" sz="2000" dirty="0" err="1"/>
              <a:t>setFont</a:t>
            </a:r>
            <a:r>
              <a:rPr lang="en-US" sz="2000" dirty="0"/>
              <a:t>()</a:t>
            </a:r>
          </a:p>
          <a:p>
            <a:pPr marL="0" indent="0">
              <a:buNone/>
            </a:pPr>
            <a:endParaRPr lang="en-US" sz="2000" dirty="0"/>
          </a:p>
        </p:txBody>
      </p:sp>
    </p:spTree>
    <p:extLst>
      <p:ext uri="{BB962C8B-B14F-4D97-AF65-F5344CB8AC3E}">
        <p14:creationId xmlns:p14="http://schemas.microsoft.com/office/powerpoint/2010/main" val="425500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Graphical Views &amp; Drawing Shapes</a:t>
            </a:r>
          </a:p>
        </p:txBody>
      </p:sp>
      <p:sp>
        <p:nvSpPr>
          <p:cNvPr id="3" name="Content Placeholder 2"/>
          <p:cNvSpPr>
            <a:spLocks noGrp="1"/>
          </p:cNvSpPr>
          <p:nvPr>
            <p:ph idx="1"/>
          </p:nvPr>
        </p:nvSpPr>
        <p:spPr>
          <a:xfrm>
            <a:off x="838200" y="1458802"/>
            <a:ext cx="10515600" cy="4351338"/>
          </a:xfrm>
        </p:spPr>
        <p:txBody>
          <a:bodyPr>
            <a:normAutofit/>
          </a:bodyPr>
          <a:lstStyle/>
          <a:p>
            <a:pPr marL="0" indent="0">
              <a:buNone/>
            </a:pPr>
            <a:r>
              <a:rPr lang="en-US" sz="2000" dirty="0"/>
              <a:t>Our Discussion &amp; Lecture Session will be focuses on giving you some insights in methods you may want to use in implementing </a:t>
            </a:r>
            <a:r>
              <a:rPr lang="en-US" sz="2000" dirty="0" err="1"/>
              <a:t>FaceDraw</a:t>
            </a:r>
            <a:r>
              <a:rPr lang="en-US" sz="2000" dirty="0"/>
              <a:t> including:</a:t>
            </a:r>
          </a:p>
          <a:p>
            <a:pPr marL="457200" indent="-457200">
              <a:buFont typeface="+mj-lt"/>
              <a:buAutoNum type="arabicPeriod"/>
            </a:pPr>
            <a:r>
              <a:rPr lang="en-US" sz="2000" dirty="0"/>
              <a:t>Update </a:t>
            </a:r>
            <a:r>
              <a:rPr lang="en-US" sz="2000" dirty="0" err="1"/>
              <a:t>ShapesLibrary</a:t>
            </a:r>
            <a:r>
              <a:rPr lang="en-US" sz="2000" dirty="0"/>
              <a:t> to:</a:t>
            </a:r>
          </a:p>
          <a:p>
            <a:pPr lvl="1"/>
            <a:r>
              <a:rPr lang="en-US" sz="1600" dirty="0"/>
              <a:t>Include width &amp; height in the base Shapes class so that we can use them Polymorphically</a:t>
            </a:r>
          </a:p>
          <a:p>
            <a:pPr lvl="1"/>
            <a:r>
              <a:rPr lang="en-US" sz="1600" dirty="0"/>
              <a:t>Define the specifics for position x &amp; y… lower left corner of shape</a:t>
            </a:r>
          </a:p>
          <a:p>
            <a:pPr lvl="1"/>
            <a:r>
              <a:rPr lang="en-US" sz="1600" dirty="0"/>
              <a:t>Updating Circle so that it utilizes width &amp; height instead of radius</a:t>
            </a:r>
          </a:p>
          <a:p>
            <a:pPr lvl="1"/>
            <a:r>
              <a:rPr lang="en-US" sz="1600" dirty="0"/>
              <a:t>Create Oval which can now more easily be descended from Circle</a:t>
            </a:r>
          </a:p>
          <a:p>
            <a:pPr marL="457200" indent="-457200">
              <a:buFont typeface="+mj-lt"/>
              <a:buAutoNum type="arabicPeriod"/>
            </a:pPr>
            <a:r>
              <a:rPr lang="en-US" sz="2000" dirty="0"/>
              <a:t>Create a new </a:t>
            </a:r>
            <a:r>
              <a:rPr lang="en-US" sz="2000" dirty="0" err="1"/>
              <a:t>ShapeDraw</a:t>
            </a:r>
            <a:r>
              <a:rPr lang="en-US" sz="2000" dirty="0"/>
              <a:t> application that will leverage the new Oval class from </a:t>
            </a:r>
            <a:r>
              <a:rPr lang="en-US" sz="2000" dirty="0" err="1"/>
              <a:t>ShapesLibrary</a:t>
            </a:r>
            <a:endParaRPr lang="en-US" sz="2000" dirty="0"/>
          </a:p>
          <a:p>
            <a:pPr marL="457200" indent="-457200">
              <a:buFont typeface="+mj-lt"/>
              <a:buAutoNum type="arabicPeriod"/>
            </a:pPr>
            <a:r>
              <a:rPr lang="en-US" sz="2000" dirty="0"/>
              <a:t>Create </a:t>
            </a:r>
            <a:r>
              <a:rPr lang="en-US" sz="2000" dirty="0" err="1"/>
              <a:t>OvalDraw</a:t>
            </a:r>
            <a:r>
              <a:rPr lang="en-US" sz="2000" dirty="0"/>
              <a:t> application</a:t>
            </a:r>
          </a:p>
          <a:p>
            <a:pPr marL="457200" indent="-457200">
              <a:buFont typeface="+mj-lt"/>
              <a:buAutoNum type="arabicPeriod"/>
            </a:pPr>
            <a:r>
              <a:rPr lang="en-US" sz="2000" dirty="0"/>
              <a:t>Implement </a:t>
            </a:r>
            <a:r>
              <a:rPr lang="en-US" sz="2000" dirty="0" err="1"/>
              <a:t>JFrames</a:t>
            </a:r>
            <a:r>
              <a:rPr lang="en-US" sz="2000" dirty="0"/>
              <a:t>, </a:t>
            </a:r>
            <a:r>
              <a:rPr lang="en-US" sz="2000" dirty="0" err="1"/>
              <a:t>JPanels</a:t>
            </a:r>
            <a:r>
              <a:rPr lang="en-US" sz="2000" dirty="0"/>
              <a:t>, and </a:t>
            </a:r>
            <a:r>
              <a:rPr lang="en-US" sz="2000" dirty="0" err="1"/>
              <a:t>ArrayLists</a:t>
            </a:r>
            <a:endParaRPr lang="en-US" sz="2000" dirty="0"/>
          </a:p>
          <a:p>
            <a:pPr marL="457200" indent="-457200">
              <a:buFont typeface="+mj-lt"/>
              <a:buAutoNum type="arabicPeriod"/>
            </a:pPr>
            <a:r>
              <a:rPr lang="en-US" sz="2000" dirty="0"/>
              <a:t>Add new code to GitHub</a:t>
            </a:r>
          </a:p>
          <a:p>
            <a:pPr marL="457200" indent="-457200">
              <a:buFont typeface="+mj-lt"/>
              <a:buAutoNum type="arabicPeriod"/>
            </a:pPr>
            <a:r>
              <a:rPr lang="en-US" sz="2000" dirty="0"/>
              <a:t>Discuss how you might enhance </a:t>
            </a:r>
            <a:r>
              <a:rPr lang="en-US" sz="2000" dirty="0" err="1"/>
              <a:t>OvalDraw</a:t>
            </a:r>
            <a:r>
              <a:rPr lang="en-US" sz="2000" dirty="0"/>
              <a:t> to </a:t>
            </a:r>
            <a:r>
              <a:rPr lang="en-US" sz="2000" dirty="0" err="1"/>
              <a:t>FaceDraw</a:t>
            </a:r>
            <a:endParaRPr lang="en-US" sz="2000" dirty="0"/>
          </a:p>
          <a:p>
            <a:pPr marL="0" indent="0">
              <a:buNone/>
            </a:pPr>
            <a:endParaRPr lang="en-US" sz="2000" dirty="0"/>
          </a:p>
        </p:txBody>
      </p:sp>
      <p:pic>
        <p:nvPicPr>
          <p:cNvPr id="4" name="Picture 3"/>
          <p:cNvPicPr>
            <a:picLocks noChangeAspect="1"/>
          </p:cNvPicPr>
          <p:nvPr/>
        </p:nvPicPr>
        <p:blipFill>
          <a:blip r:embed="rId3"/>
          <a:stretch>
            <a:fillRect/>
          </a:stretch>
        </p:blipFill>
        <p:spPr>
          <a:xfrm>
            <a:off x="8005651" y="3995295"/>
            <a:ext cx="3902813" cy="2626634"/>
          </a:xfrm>
          <a:prstGeom prst="rect">
            <a:avLst/>
          </a:prstGeom>
        </p:spPr>
      </p:pic>
    </p:spTree>
    <p:extLst>
      <p:ext uri="{BB962C8B-B14F-4D97-AF65-F5344CB8AC3E}">
        <p14:creationId xmlns:p14="http://schemas.microsoft.com/office/powerpoint/2010/main" val="165941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Discussion &amp; Lecture (Week 3 Session 3)</a:t>
            </a:r>
            <a:br>
              <a:rPr lang="en-US" sz="1800" dirty="0"/>
            </a:br>
            <a:r>
              <a:rPr lang="en-US" sz="1800" dirty="0"/>
              <a:t>Instructor: 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Closing Comments:</a:t>
            </a:r>
          </a:p>
          <a:p>
            <a:pPr marL="457200" indent="-457200">
              <a:buFont typeface="+mj-lt"/>
              <a:buAutoNum type="arabicPeriod"/>
            </a:pPr>
            <a:r>
              <a:rPr lang="en-US" sz="2000" dirty="0"/>
              <a:t>Build something that you can take pride in delivering!</a:t>
            </a:r>
          </a:p>
          <a:p>
            <a:pPr marL="457200" indent="-457200">
              <a:buFont typeface="+mj-lt"/>
              <a:buAutoNum type="arabicPeriod"/>
            </a:pPr>
            <a:r>
              <a:rPr lang="en-US" sz="2000" dirty="0"/>
              <a:t>If you do something special in this assignment, let me know</a:t>
            </a:r>
          </a:p>
          <a:p>
            <a:pPr marL="457200" indent="-457200">
              <a:buFont typeface="+mj-lt"/>
              <a:buAutoNum type="arabicPeriod"/>
            </a:pPr>
            <a:endParaRPr lang="en-US" sz="2000"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3656617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Discussion &amp; Lecture (Session 3)</a:t>
            </a:r>
          </a:p>
          <a:p>
            <a:pPr algn="l"/>
            <a:r>
              <a:rPr lang="en-US" dirty="0"/>
              <a:t>Instructor: Eric Pogue</a:t>
            </a:r>
          </a:p>
        </p:txBody>
      </p:sp>
    </p:spTree>
    <p:extLst>
      <p:ext uri="{BB962C8B-B14F-4D97-AF65-F5344CB8AC3E}">
        <p14:creationId xmlns:p14="http://schemas.microsoft.com/office/powerpoint/2010/main" val="1407976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Week 3 Session 4</a:t>
            </a:r>
            <a:br>
              <a:rPr lang="en-US" sz="1800" dirty="0"/>
            </a:br>
            <a:r>
              <a:rPr lang="en-US" sz="1800" dirty="0"/>
              <a:t>Eric Pogue</a:t>
            </a:r>
            <a:endParaRPr lang="en-US" sz="1800" b="1" i="1" u="sng" dirty="0"/>
          </a:p>
        </p:txBody>
      </p:sp>
      <p:sp>
        <p:nvSpPr>
          <p:cNvPr id="3" name="Content Placeholder 2"/>
          <p:cNvSpPr>
            <a:spLocks noGrp="1"/>
          </p:cNvSpPr>
          <p:nvPr>
            <p:ph idx="1"/>
          </p:nvPr>
        </p:nvSpPr>
        <p:spPr>
          <a:xfrm>
            <a:off x="838200" y="1943857"/>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Wrap-up Session 4 with our original week 3 Learning Objectives and our original overview of our </a:t>
            </a:r>
            <a:r>
              <a:rPr lang="en-US" sz="2000" dirty="0" err="1"/>
              <a:t>FaceDraw</a:t>
            </a:r>
            <a:r>
              <a:rPr lang="en-US" sz="2000" dirty="0"/>
              <a:t> programming assignment</a:t>
            </a:r>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Tree>
    <p:extLst>
      <p:ext uri="{BB962C8B-B14F-4D97-AF65-F5344CB8AC3E}">
        <p14:creationId xmlns:p14="http://schemas.microsoft.com/office/powerpoint/2010/main" val="1617711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Explain the difference between lightweight and heavyweight components</a:t>
            </a:r>
          </a:p>
          <a:p>
            <a:pPr marL="457200" indent="-457200">
              <a:buFont typeface="+mj-lt"/>
              <a:buAutoNum type="arabicPeriod"/>
            </a:pPr>
            <a:r>
              <a:rPr lang="en-US" sz="2000" dirty="0">
                <a:solidFill>
                  <a:schemeClr val="bg1">
                    <a:lumMod val="65000"/>
                  </a:schemeClr>
                </a:solidFill>
              </a:rPr>
              <a:t>Identify lightweight and heavyweight components</a:t>
            </a:r>
          </a:p>
          <a:p>
            <a:pPr marL="457200" indent="-457200">
              <a:buFont typeface="+mj-lt"/>
              <a:buAutoNum type="arabicPeriod"/>
            </a:pPr>
            <a:r>
              <a:rPr lang="en-US" sz="2000" dirty="0">
                <a:solidFill>
                  <a:schemeClr val="bg1">
                    <a:lumMod val="65000"/>
                  </a:schemeClr>
                </a:solidFill>
              </a:rPr>
              <a:t>Describe how lightweight and heavyweight components render themselves</a:t>
            </a:r>
          </a:p>
          <a:p>
            <a:pPr marL="457200" indent="-457200">
              <a:buFont typeface="+mj-lt"/>
              <a:buAutoNum type="arabicPeriod"/>
            </a:pPr>
            <a:r>
              <a:rPr lang="en-US" sz="2000" dirty="0">
                <a:solidFill>
                  <a:schemeClr val="bg1">
                    <a:lumMod val="65000"/>
                  </a:schemeClr>
                </a:solidFill>
              </a:rPr>
              <a:t>Identify layout managers for heavyweight and lightweight components</a:t>
            </a:r>
          </a:p>
          <a:p>
            <a:pPr marL="457200" indent="-457200">
              <a:buFont typeface="+mj-lt"/>
              <a:buAutoNum type="arabicPeriod"/>
            </a:pPr>
            <a:r>
              <a:rPr lang="en-US" sz="2000" dirty="0">
                <a:solidFill>
                  <a:schemeClr val="bg1">
                    <a:lumMod val="65000"/>
                  </a:schemeClr>
                </a:solidFill>
              </a:rPr>
              <a:t>Explain what a layout manager does and identify and describe three of them</a:t>
            </a:r>
          </a:p>
          <a:p>
            <a:pPr marL="457200" indent="-457200">
              <a:buFont typeface="+mj-lt"/>
              <a:buAutoNum type="arabicPeriod"/>
            </a:pPr>
            <a:r>
              <a:rPr lang="en-US" sz="2000" dirty="0">
                <a:solidFill>
                  <a:schemeClr val="bg1">
                    <a:lumMod val="65000"/>
                  </a:schemeClr>
                </a:solidFill>
              </a:rPr>
              <a:t>Explain how to achieve true Model-View-Controller architecture by removing any reference from the view to the model and from the model to the view</a:t>
            </a:r>
          </a:p>
          <a:p>
            <a:pPr marL="457200" indent="-457200">
              <a:buFont typeface="+mj-lt"/>
              <a:buAutoNum type="arabicPeriod"/>
            </a:pPr>
            <a:r>
              <a:rPr lang="en-US" sz="2000" dirty="0">
                <a:solidFill>
                  <a:schemeClr val="bg1">
                    <a:lumMod val="65000"/>
                  </a:schemeClr>
                </a:solidFill>
              </a:rPr>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
        <p:nvSpPr>
          <p:cNvPr id="4" name="Rectangle 3"/>
          <p:cNvSpPr/>
          <p:nvPr/>
        </p:nvSpPr>
        <p:spPr>
          <a:xfrm>
            <a:off x="824026" y="4183913"/>
            <a:ext cx="10632558" cy="13397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37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3820303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Quick Review: Event Handling – ActionListener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We will specifically need to implement Java </a:t>
            </a:r>
            <a:r>
              <a:rPr lang="en-US" sz="2000" dirty="0" err="1"/>
              <a:t>ActionListeners</a:t>
            </a:r>
            <a:r>
              <a:rPr lang="en-US" sz="2000" dirty="0"/>
              <a:t> to respond to button clicks. To do that we will need to:</a:t>
            </a:r>
          </a:p>
          <a:p>
            <a:r>
              <a:rPr lang="en-US" sz="2000" dirty="0"/>
              <a:t>Understand that </a:t>
            </a:r>
            <a:r>
              <a:rPr lang="en-US" sz="2000" b="1" dirty="0"/>
              <a:t>ActionListener</a:t>
            </a:r>
            <a:r>
              <a:rPr lang="en-US" sz="2000" dirty="0"/>
              <a:t>, like other listeners, are an </a:t>
            </a:r>
            <a:r>
              <a:rPr lang="en-US" sz="2000" b="1" dirty="0"/>
              <a:t>interface</a:t>
            </a:r>
            <a:r>
              <a:rPr lang="en-US" sz="2000" dirty="0"/>
              <a:t>… not a class</a:t>
            </a:r>
          </a:p>
          <a:p>
            <a:r>
              <a:rPr lang="en-US" sz="2000" dirty="0"/>
              <a:t>Implement a Java </a:t>
            </a:r>
            <a:r>
              <a:rPr lang="en-US" sz="2000" dirty="0" err="1"/>
              <a:t>ActionListeners</a:t>
            </a:r>
            <a:r>
              <a:rPr lang="en-US" sz="2000" dirty="0"/>
              <a:t>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a:t>
            </a:r>
            <a:r>
              <a:rPr lang="en-US" sz="2000" dirty="0" err="1"/>
              <a:t>JFrame</a:t>
            </a:r>
            <a:r>
              <a:rPr lang="en-US" sz="2000" dirty="0"/>
              <a:t>:</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709768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Live Demo: Event Handlers &amp; Action Listener</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Let’s implement a new Java application to demonstrate a graphic application that responds to clicking a button. To demonstrate this we will:</a:t>
            </a:r>
          </a:p>
          <a:p>
            <a:r>
              <a:rPr lang="en-US" sz="2000" dirty="0"/>
              <a:t>Create a Java graphic application</a:t>
            </a:r>
          </a:p>
          <a:p>
            <a:r>
              <a:rPr lang="en-US" sz="2000" dirty="0"/>
              <a:t>Create a </a:t>
            </a:r>
            <a:r>
              <a:rPr lang="en-US" sz="2000" dirty="0" err="1"/>
              <a:t>JFrame</a:t>
            </a:r>
            <a:r>
              <a:rPr lang="en-US" sz="2000" dirty="0"/>
              <a:t> and </a:t>
            </a:r>
            <a:r>
              <a:rPr lang="en-US" sz="2000" dirty="0" err="1"/>
              <a:t>JPanel</a:t>
            </a:r>
            <a:r>
              <a:rPr lang="en-US" sz="2000" dirty="0"/>
              <a:t> </a:t>
            </a:r>
          </a:p>
          <a:p>
            <a:r>
              <a:rPr lang="en-US" sz="2000" dirty="0"/>
              <a:t>Implement a Layout Manager (</a:t>
            </a:r>
            <a:r>
              <a:rPr lang="en-US" sz="2000" dirty="0" err="1"/>
              <a:t>BorderLayout</a:t>
            </a:r>
            <a:r>
              <a:rPr lang="en-US" sz="2000" dirty="0"/>
              <a:t>) on our </a:t>
            </a:r>
            <a:r>
              <a:rPr lang="en-US" sz="2000" dirty="0" err="1"/>
              <a:t>JFrame</a:t>
            </a:r>
            <a:endParaRPr lang="en-US" sz="2000" dirty="0"/>
          </a:p>
          <a:p>
            <a:r>
              <a:rPr lang="en-US" sz="2000" dirty="0"/>
              <a:t>Create and insert </a:t>
            </a:r>
            <a:r>
              <a:rPr lang="en-US" sz="2000" dirty="0" err="1"/>
              <a:t>JButtons</a:t>
            </a:r>
            <a:r>
              <a:rPr lang="en-US" sz="2000" dirty="0"/>
              <a:t> in our </a:t>
            </a:r>
            <a:r>
              <a:rPr lang="en-US" sz="2000" dirty="0" err="1"/>
              <a:t>JPanel</a:t>
            </a:r>
            <a:r>
              <a:rPr lang="en-US" sz="2000" dirty="0"/>
              <a:t> </a:t>
            </a:r>
          </a:p>
          <a:p>
            <a:r>
              <a:rPr lang="en-US" sz="2000" dirty="0"/>
              <a:t>Insert our </a:t>
            </a:r>
            <a:r>
              <a:rPr lang="en-US" sz="2000" dirty="0" err="1"/>
              <a:t>JPanel</a:t>
            </a:r>
            <a:r>
              <a:rPr lang="en-US" sz="2000" dirty="0"/>
              <a:t> into the SOUTH section of our </a:t>
            </a:r>
            <a:r>
              <a:rPr lang="en-US" sz="2000" dirty="0" err="1"/>
              <a:t>BorderLayout</a:t>
            </a:r>
            <a:r>
              <a:rPr lang="en-US" sz="2000" dirty="0"/>
              <a:t>  Layout Manager</a:t>
            </a:r>
          </a:p>
          <a:p>
            <a:r>
              <a:rPr lang="en-US" sz="2000" dirty="0"/>
              <a:t>Create Action Listeners that can respond to our Buttons being clicked</a:t>
            </a:r>
          </a:p>
          <a:p>
            <a:r>
              <a:rPr lang="en-US" sz="2000" dirty="0"/>
              <a:t>Each of our three buttons will utilize one of  the ActionListener implementation practices:</a:t>
            </a:r>
          </a:p>
          <a:p>
            <a:pPr marL="800100" lvl="1" indent="-342900">
              <a:buFont typeface="+mj-lt"/>
              <a:buAutoNum type="arabicPeriod"/>
            </a:pPr>
            <a:r>
              <a:rPr lang="en-US" sz="1600" dirty="0"/>
              <a:t>Implement an ActionListener interface in our  </a:t>
            </a:r>
            <a:r>
              <a:rPr lang="en-US" sz="1600" dirty="0" err="1"/>
              <a:t>JFrame</a:t>
            </a:r>
            <a:r>
              <a:rPr lang="en-US" sz="1600" dirty="0"/>
              <a:t>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spTree>
    <p:extLst>
      <p:ext uri="{BB962C8B-B14F-4D97-AF65-F5344CB8AC3E}">
        <p14:creationId xmlns:p14="http://schemas.microsoft.com/office/powerpoint/2010/main" val="2032343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45534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4</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Implement a menu system that enables the user to trigger a variety of actions in a familiar way</a:t>
            </a:r>
          </a:p>
          <a:p>
            <a:pPr marL="457200" indent="-457200">
              <a:buFont typeface="+mj-lt"/>
              <a:buAutoNum type="arabicPeriod"/>
            </a:pPr>
            <a:r>
              <a:rPr lang="en-US" sz="2000" dirty="0"/>
              <a:t>Implement code that responds to a variety of events, including clicking the mouse on a frame or panel, moving or dragging the mouse, and typing a key on the keyboard</a:t>
            </a:r>
          </a:p>
          <a:p>
            <a:pPr marL="457200" indent="-457200">
              <a:buFont typeface="+mj-lt"/>
              <a:buAutoNum type="arabicPeriod"/>
            </a:pPr>
            <a:r>
              <a:rPr lang="en-US" sz="2000" dirty="0"/>
              <a:t>Design multiple intuitive ways for a user to perform a particular task</a:t>
            </a:r>
          </a:p>
          <a:p>
            <a:pPr marL="457200" indent="-457200">
              <a:buFont typeface="+mj-lt"/>
              <a:buAutoNum type="arabicPeriod"/>
            </a:pPr>
            <a:r>
              <a:rPr lang="en-US" sz="2000" dirty="0"/>
              <a:t>Implement animation using a timer and a corresponding event handler</a:t>
            </a:r>
          </a:p>
          <a:p>
            <a:pPr marL="457200" indent="-457200">
              <a:buFont typeface="+mj-lt"/>
              <a:buAutoNum type="arabicPeriod"/>
            </a:pPr>
            <a:r>
              <a:rPr lang="en-US" sz="2000" dirty="0"/>
              <a:t>Understand how Java achieves speedier input and output (IO) through a hierarchy file IO classes</a:t>
            </a:r>
          </a:p>
          <a:p>
            <a:pPr marL="457200" indent="-457200">
              <a:buFont typeface="+mj-lt"/>
              <a:buAutoNum type="arabicPeriod"/>
            </a:pPr>
            <a:r>
              <a:rPr lang="en-US" sz="2000" dirty="0"/>
              <a:t>Design and implement a controller class that outputs data to a text file</a:t>
            </a:r>
          </a:p>
          <a:p>
            <a:pPr marL="457200" indent="-457200">
              <a:buFont typeface="+mj-lt"/>
              <a:buAutoNum type="arabicPeriod"/>
            </a:pPr>
            <a:r>
              <a:rPr lang="en-US" sz="2000" dirty="0"/>
              <a:t>Design and implement a controller class that inputs data from a text file and builds a collection of objects from the data read data</a:t>
            </a:r>
          </a:p>
          <a:p>
            <a:pPr marL="457200" indent="-457200">
              <a:buFont typeface="+mj-lt"/>
              <a:buAutoNum type="arabicPeriod"/>
            </a:pPr>
            <a:r>
              <a:rPr lang="en-US" sz="2000" dirty="0"/>
              <a:t>Create interactive applications that adhere to the Model-View-Controller pattern</a:t>
            </a:r>
          </a:p>
        </p:txBody>
      </p:sp>
    </p:spTree>
    <p:extLst>
      <p:ext uri="{BB962C8B-B14F-4D97-AF65-F5344CB8AC3E}">
        <p14:creationId xmlns:p14="http://schemas.microsoft.com/office/powerpoint/2010/main" val="1072399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r>
              <a:rPr lang="en-US" sz="3600" dirty="0"/>
              <a:t> Assignment  &amp; Learning Objectives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err="1"/>
              <a:t>FaceDraw</a:t>
            </a:r>
            <a:r>
              <a:rPr lang="en-US" sz="2000" u="sng" dirty="0"/>
              <a:t> and Learning Objectives</a:t>
            </a:r>
            <a:r>
              <a:rPr lang="en-US" sz="2000" dirty="0"/>
              <a:t>: </a:t>
            </a: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a:t>
            </a:r>
            <a:r>
              <a:rPr lang="en-US" sz="2000" dirty="0" err="1"/>
              <a:t>FaceDraw</a:t>
            </a:r>
            <a:r>
              <a:rPr lang="en-US" sz="2000" dirty="0"/>
              <a:t>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1001494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Session: 4</a:t>
            </a:r>
          </a:p>
          <a:p>
            <a:pPr algn="l"/>
            <a:r>
              <a:rPr lang="en-US" dirty="0"/>
              <a:t>Instructor: Eric Pogue</a:t>
            </a:r>
          </a:p>
        </p:txBody>
      </p:sp>
    </p:spTree>
    <p:extLst>
      <p:ext uri="{BB962C8B-B14F-4D97-AF65-F5344CB8AC3E}">
        <p14:creationId xmlns:p14="http://schemas.microsoft.com/office/powerpoint/2010/main" val="331388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149" y="274121"/>
            <a:ext cx="5476875" cy="4191000"/>
          </a:xfrm>
          <a:prstGeom prst="rect">
            <a:avLst/>
          </a:prstGeom>
        </p:spPr>
      </p:pic>
    </p:spTree>
    <p:extLst>
      <p:ext uri="{BB962C8B-B14F-4D97-AF65-F5344CB8AC3E}">
        <p14:creationId xmlns:p14="http://schemas.microsoft.com/office/powerpoint/2010/main" val="177992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solidFill>
                  <a:schemeClr val="bg1">
                    <a:lumMod val="65000"/>
                  </a:schemeClr>
                </a:solidFill>
              </a:rPr>
              <a:t>Create an event handler that implements the ActionListener interface to respond to the user clicking on a button</a:t>
            </a:r>
          </a:p>
          <a:p>
            <a:pPr marL="457200" indent="-457200">
              <a:buFont typeface="+mj-lt"/>
              <a:buAutoNum type="arabicPeriod"/>
            </a:pPr>
            <a:r>
              <a:rPr lang="en-US" sz="2000" dirty="0">
                <a:solidFill>
                  <a:schemeClr val="bg1">
                    <a:lumMod val="65000"/>
                  </a:schemeClr>
                </a:solidFill>
              </a:rPr>
              <a:t>Use paint and </a:t>
            </a:r>
            <a:r>
              <a:rPr lang="en-US" sz="2000" dirty="0" err="1">
                <a:solidFill>
                  <a:schemeClr val="bg1">
                    <a:lumMod val="65000"/>
                  </a:schemeClr>
                </a:solidFill>
              </a:rPr>
              <a:t>paintComponent's</a:t>
            </a:r>
            <a:r>
              <a:rPr lang="en-US" sz="2000" dirty="0">
                <a:solidFill>
                  <a:schemeClr val="bg1">
                    <a:lumMod val="65000"/>
                  </a:schemeClr>
                </a:solidFill>
              </a:rPr>
              <a:t> Graphics object to draw a variety of shapes</a:t>
            </a:r>
          </a:p>
        </p:txBody>
      </p:sp>
    </p:spTree>
    <p:extLst>
      <p:ext uri="{BB962C8B-B14F-4D97-AF65-F5344CB8AC3E}">
        <p14:creationId xmlns:p14="http://schemas.microsoft.com/office/powerpoint/2010/main" val="147392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98199" y="1825625"/>
            <a:ext cx="4114800" cy="4077113"/>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Lightweight and Heavyweight User Interface Components</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UI Components</a:t>
            </a:r>
            <a:r>
              <a:rPr lang="en-US" sz="2000" dirty="0"/>
              <a:t>: There are two kinds of graphics components in the Java programming language: </a:t>
            </a:r>
            <a:r>
              <a:rPr lang="en-US" sz="2000" b="1" dirty="0"/>
              <a:t>heavyweight</a:t>
            </a:r>
            <a:r>
              <a:rPr lang="en-US" sz="2000" dirty="0"/>
              <a:t> and </a:t>
            </a:r>
            <a:r>
              <a:rPr lang="en-US" sz="2000" b="1" dirty="0"/>
              <a:t>lightweight</a:t>
            </a:r>
            <a:r>
              <a:rPr lang="en-US" sz="2000" dirty="0"/>
              <a:t>. </a:t>
            </a:r>
          </a:p>
          <a:p>
            <a:pPr marL="0" indent="0">
              <a:buNone/>
            </a:pPr>
            <a:r>
              <a:rPr lang="en-US" sz="2000" dirty="0"/>
              <a:t>A </a:t>
            </a:r>
            <a:r>
              <a:rPr lang="en-US" sz="2000" b="1" dirty="0"/>
              <a:t>heavyweight component</a:t>
            </a:r>
            <a:r>
              <a:rPr lang="en-US" sz="2000" dirty="0"/>
              <a:t> is associated with its own native screen resource. </a:t>
            </a:r>
            <a:r>
              <a:rPr lang="en-US" sz="2000" b="1" dirty="0"/>
              <a:t>AWT</a:t>
            </a:r>
            <a:r>
              <a:rPr lang="en-US" sz="2000" dirty="0"/>
              <a:t>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Lightweight components </a:t>
            </a:r>
            <a:r>
              <a:rPr lang="en-US" sz="2000" dirty="0"/>
              <a:t>such as </a:t>
            </a:r>
            <a:r>
              <a:rPr lang="en-US" sz="2000" b="1" dirty="0"/>
              <a:t>Swing components</a:t>
            </a:r>
            <a:r>
              <a:rPr lang="en-US" sz="2000" dirty="0"/>
              <a:t> depend less on the target platform and use less native GUI resource. They also look less native. </a:t>
            </a:r>
          </a:p>
        </p:txBody>
      </p:sp>
    </p:spTree>
    <p:extLst>
      <p:ext uri="{BB962C8B-B14F-4D97-AF65-F5344CB8AC3E}">
        <p14:creationId xmlns:p14="http://schemas.microsoft.com/office/powerpoint/2010/main" val="375567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Own a Content Pane, which is a type of Container</a:t>
            </a:r>
          </a:p>
          <a:p>
            <a:r>
              <a:rPr lang="en-US" sz="2000" dirty="0"/>
              <a:t>Implement “</a:t>
            </a:r>
            <a:r>
              <a:rPr lang="en-US" sz="2000" dirty="0" err="1"/>
              <a:t>getContentPane</a:t>
            </a:r>
            <a:r>
              <a:rPr lang="en-US" sz="2000" dirty="0"/>
              <a:t>()” method to access their Content Pane</a:t>
            </a:r>
          </a:p>
          <a:p>
            <a:r>
              <a:rPr lang="en-US" sz="2000" dirty="0"/>
              <a:t>Can implement a </a:t>
            </a:r>
            <a:r>
              <a:rPr lang="en-US" sz="2000" b="1" dirty="0"/>
              <a:t>Layout Manager </a:t>
            </a:r>
            <a:r>
              <a:rPr lang="en-US" sz="2000" dirty="0"/>
              <a:t>via their Container</a:t>
            </a:r>
          </a:p>
        </p:txBody>
      </p:sp>
    </p:spTree>
    <p:extLst>
      <p:ext uri="{BB962C8B-B14F-4D97-AF65-F5344CB8AC3E}">
        <p14:creationId xmlns:p14="http://schemas.microsoft.com/office/powerpoint/2010/main" val="9392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a:t>
            </a:r>
            <a:r>
              <a:rPr lang="en-US" sz="2000" dirty="0" err="1"/>
              <a:t>paintComponent</a:t>
            </a:r>
            <a:r>
              <a:rPr lang="en-US" sz="2000" dirty="0"/>
              <a:t>(Graphics g)” method</a:t>
            </a:r>
          </a:p>
          <a:p>
            <a:r>
              <a:rPr lang="en-US" sz="2000" dirty="0"/>
              <a:t>Provide methods associate with “Graphic g” such as: </a:t>
            </a:r>
            <a:r>
              <a:rPr lang="en-US" sz="2000" dirty="0" err="1"/>
              <a:t>drawOval</a:t>
            </a:r>
            <a:r>
              <a:rPr lang="en-US" sz="2000" dirty="0"/>
              <a:t>(), </a:t>
            </a:r>
            <a:r>
              <a:rPr lang="en-US" sz="2000" dirty="0" err="1"/>
              <a:t>fillOval</a:t>
            </a:r>
            <a:r>
              <a:rPr lang="en-US" sz="2000" dirty="0"/>
              <a:t>(), </a:t>
            </a:r>
            <a:r>
              <a:rPr lang="en-US" sz="2000" dirty="0" err="1"/>
              <a:t>drawRect</a:t>
            </a:r>
            <a:r>
              <a:rPr lang="en-US" sz="2000" dirty="0"/>
              <a:t>(), </a:t>
            </a:r>
            <a:r>
              <a:rPr lang="en-US" sz="2000" dirty="0" err="1"/>
              <a:t>fillRect</a:t>
            </a:r>
            <a:r>
              <a:rPr lang="en-US" sz="2000" dirty="0"/>
              <a:t>(), and drawstring()</a:t>
            </a:r>
          </a:p>
          <a:p>
            <a:r>
              <a:rPr lang="en-US" sz="2000" dirty="0"/>
              <a:t>Are a Container… so no need to call a method to get  a Container</a:t>
            </a:r>
          </a:p>
          <a:p>
            <a:r>
              <a:rPr lang="en-US" sz="2000" dirty="0"/>
              <a:t>Can implement a </a:t>
            </a:r>
            <a:r>
              <a:rPr lang="en-US" sz="2000" b="1" dirty="0"/>
              <a:t>Layout Manager </a:t>
            </a:r>
            <a:r>
              <a:rPr lang="en-US" sz="2000" dirty="0"/>
              <a:t>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12367</TotalTime>
  <Words>5349</Words>
  <Application>Microsoft Office PowerPoint</Application>
  <PresentationFormat>Widescreen</PresentationFormat>
  <Paragraphs>503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Object-Oriented Programming Session: Week 3 Session 1  Instructor: Eric Pogue</vt:lpstr>
      <vt:lpstr>Discuss FaceDraw Assignment</vt:lpstr>
      <vt:lpstr>Review Week 4 Assignment</vt:lpstr>
      <vt:lpstr>Learning Objectives – Week 4</vt:lpstr>
      <vt:lpstr>PowerPoint Presentation</vt:lpstr>
      <vt:lpstr>Learning Objectives – Week 3 / Session 1</vt:lpstr>
      <vt:lpstr>Lightweight and Heavyweight User Interface Components</vt:lpstr>
      <vt:lpstr>Heavyweight Components</vt:lpstr>
      <vt:lpstr>Lightweight Components</vt:lpstr>
      <vt:lpstr>Layout Managers</vt:lpstr>
      <vt:lpstr>Layout Managers (continued)</vt:lpstr>
      <vt:lpstr>Model-View-Controller</vt:lpstr>
      <vt:lpstr>Interface Implementation vs. Class Extension</vt:lpstr>
      <vt:lpstr>Interface Implementation</vt:lpstr>
      <vt:lpstr>Class Extension</vt:lpstr>
      <vt:lpstr>Event Handling</vt:lpstr>
      <vt:lpstr>Event Handling – ActionListener</vt:lpstr>
      <vt:lpstr>Learning Objectives – Closing Comments</vt:lpstr>
      <vt:lpstr>FaceDraw Assignment  - Closing Comments</vt:lpstr>
      <vt:lpstr>End of Session</vt:lpstr>
      <vt:lpstr>Object-Oriented Programming Session: Week 3 Session 2  Instructor: Eric Pogue</vt:lpstr>
      <vt:lpstr>Learning Objectives – Session 1</vt:lpstr>
      <vt:lpstr>Learning Objectives – Session 2</vt:lpstr>
      <vt:lpstr>Graphics Objects</vt:lpstr>
      <vt:lpstr>Code Sharing, Package Visibility, and ShapesLibray.class</vt:lpstr>
      <vt:lpstr>End of Session</vt:lpstr>
      <vt:lpstr>Object-Oriented Programming Session: Discussion &amp; Lecture (Week 3 Session 3) Instructor: Eric Pogue</vt:lpstr>
      <vt:lpstr>Discussion &amp; Lecturession 3 (Discussion</vt:lpstr>
      <vt:lpstr>Layout Managers (continued)</vt:lpstr>
      <vt:lpstr>Graphics Objects</vt:lpstr>
      <vt:lpstr>Graphical Views &amp; Drawing Shapes</vt:lpstr>
      <vt:lpstr>Object-Oriented Programming Session: Discussion &amp; Lecture (Week 3 Session 3) Instructor: Eric Pogue</vt:lpstr>
      <vt:lpstr>End of Session</vt:lpstr>
      <vt:lpstr>Object-Oriented Programming Week 3 Session 4 Eric Pogue</vt:lpstr>
      <vt:lpstr>Learning Objectives – Week 3</vt:lpstr>
      <vt:lpstr>Quick Review: Event Handling</vt:lpstr>
      <vt:lpstr>Quick Review: Event Handling – ActionListener</vt:lpstr>
      <vt:lpstr>Live Demo: Event Handlers &amp; Action Listener</vt:lpstr>
      <vt:lpstr>Learning Objectives – Week 3</vt:lpstr>
      <vt:lpstr>FaceDraw Assignment  &amp; Learning Objectives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329</cp:revision>
  <cp:lastPrinted>2017-04-01T15:51:49Z</cp:lastPrinted>
  <dcterms:created xsi:type="dcterms:W3CDTF">2016-08-15T18:20:40Z</dcterms:created>
  <dcterms:modified xsi:type="dcterms:W3CDTF">2017-04-06T19:13:27Z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