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9"/>
  </p:notesMasterIdLst>
  <p:sldIdLst>
    <p:sldId id="381" r:id="rId5"/>
    <p:sldId id="466" r:id="rId6"/>
    <p:sldId id="289" r:id="rId7"/>
    <p:sldId id="457" r:id="rId8"/>
    <p:sldId id="460" r:id="rId9"/>
    <p:sldId id="461" r:id="rId10"/>
    <p:sldId id="462" r:id="rId11"/>
    <p:sldId id="463" r:id="rId12"/>
    <p:sldId id="467" r:id="rId13"/>
    <p:sldId id="471" r:id="rId14"/>
    <p:sldId id="470" r:id="rId15"/>
    <p:sldId id="469" r:id="rId16"/>
    <p:sldId id="480" r:id="rId17"/>
    <p:sldId id="458" r:id="rId18"/>
    <p:sldId id="476" r:id="rId19"/>
    <p:sldId id="478" r:id="rId20"/>
    <p:sldId id="479" r:id="rId21"/>
    <p:sldId id="481" r:id="rId22"/>
    <p:sldId id="475" r:id="rId23"/>
    <p:sldId id="472" r:id="rId24"/>
    <p:sldId id="473" r:id="rId25"/>
    <p:sldId id="474" r:id="rId26"/>
    <p:sldId id="459" r:id="rId27"/>
    <p:sldId id="455" r:id="rId28"/>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70048" autoAdjust="0"/>
  </p:normalViewPr>
  <p:slideViewPr>
    <p:cSldViewPr snapToGrid="0">
      <p:cViewPr varScale="1">
        <p:scale>
          <a:sx n="120" d="100"/>
          <a:sy n="120" d="100"/>
        </p:scale>
        <p:origin x="1020" y="72"/>
      </p:cViewPr>
      <p:guideLst/>
    </p:cSldViewPr>
  </p:slideViewPr>
  <p:outlineViewPr>
    <p:cViewPr>
      <p:scale>
        <a:sx n="33" d="100"/>
        <a:sy n="33" d="100"/>
      </p:scale>
      <p:origin x="0" y="-19888"/>
    </p:cViewPr>
  </p:outlineViewPr>
  <p:notesTextViewPr>
    <p:cViewPr>
      <p:scale>
        <a:sx n="3" d="2"/>
        <a:sy n="3" d="2"/>
      </p:scale>
      <p:origin x="0" y="0"/>
    </p:cViewPr>
  </p:notesTextViewPr>
  <p:notesViewPr>
    <p:cSldViewPr snapToGrid="0">
      <p:cViewPr varScale="1">
        <p:scale>
          <a:sx n="123" d="100"/>
          <a:sy n="123" d="100"/>
        </p:scale>
        <p:origin x="4796"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91ED72D7-FE6F-4B82-8D31-76BC00B06094}" type="datetimeFigureOut">
              <a:rPr lang="en-US" smtClean="0"/>
              <a:t>4/17/2017</a:t>
            </a:fld>
            <a:endParaRPr lang="en-US" dirty="0"/>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5394DE12-7B9B-46AA-AC19-C30A49928B9B}" type="slidenum">
              <a:rPr lang="en-US" smtClean="0"/>
              <a:t>‹#›</a:t>
            </a:fld>
            <a:endParaRPr lang="en-US" dirty="0"/>
          </a:p>
        </p:txBody>
      </p:sp>
    </p:spTree>
    <p:extLst>
      <p:ext uri="{BB962C8B-B14F-4D97-AF65-F5344CB8AC3E}">
        <p14:creationId xmlns:p14="http://schemas.microsoft.com/office/powerpoint/2010/main" val="4150365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a:t>
            </a:fld>
            <a:endParaRPr lang="en-US" dirty="0"/>
          </a:p>
        </p:txBody>
      </p:sp>
    </p:spTree>
    <p:extLst>
      <p:ext uri="{BB962C8B-B14F-4D97-AF65-F5344CB8AC3E}">
        <p14:creationId xmlns:p14="http://schemas.microsoft.com/office/powerpoint/2010/main" val="3942271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dirty="0"/>
          </a:p>
        </p:txBody>
      </p:sp>
    </p:spTree>
    <p:extLst>
      <p:ext uri="{BB962C8B-B14F-4D97-AF65-F5344CB8AC3E}">
        <p14:creationId xmlns:p14="http://schemas.microsoft.com/office/powerpoint/2010/main" val="36711920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000" dirty="0"/>
              <a:t>Application performance is  ALWAYS a challenge. Learn how to optimize, test, and enhance the performance regularly. It can’t be built in at the end of a project!</a:t>
            </a:r>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dirty="0"/>
          </a:p>
        </p:txBody>
      </p:sp>
    </p:spTree>
    <p:extLst>
      <p:ext uri="{BB962C8B-B14F-4D97-AF65-F5344CB8AC3E}">
        <p14:creationId xmlns:p14="http://schemas.microsoft.com/office/powerpoint/2010/main" val="36600438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12</a:t>
            </a:fld>
            <a:endParaRPr lang="en-US" dirty="0"/>
          </a:p>
        </p:txBody>
      </p:sp>
    </p:spTree>
    <p:extLst>
      <p:ext uri="{BB962C8B-B14F-4D97-AF65-F5344CB8AC3E}">
        <p14:creationId xmlns:p14="http://schemas.microsoft.com/office/powerpoint/2010/main" val="34887519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Consider mobile phone networks and satellite networks… and latency.</a:t>
            </a:r>
          </a:p>
          <a:p>
            <a:endParaRPr lang="en-US" sz="1000" dirty="0"/>
          </a:p>
          <a:p>
            <a:r>
              <a:rPr lang="en-US" sz="1000" dirty="0"/>
              <a:t>User experience.</a:t>
            </a:r>
          </a:p>
          <a:p>
            <a:endParaRPr lang="en-US" sz="1000" dirty="0"/>
          </a:p>
          <a:p>
            <a:r>
              <a:rPr lang="en-US" sz="1000" dirty="0"/>
              <a:t>Know the difference between latency and bandwidth and how it impacts network and application performance:</a:t>
            </a:r>
          </a:p>
          <a:p>
            <a:r>
              <a:rPr lang="en-US" sz="1000" dirty="0"/>
              <a:t>https://en.wikipedia.org/wiki/Network_performance</a:t>
            </a:r>
          </a:p>
          <a:p>
            <a:endParaRPr lang="en-US" sz="1000" dirty="0"/>
          </a:p>
          <a:p>
            <a:r>
              <a:rPr lang="en-US" sz="1000" b="0" i="0" kern="1200" dirty="0">
                <a:solidFill>
                  <a:schemeClr val="tx1"/>
                </a:solidFill>
                <a:effectLst/>
                <a:latin typeface="+mn-lt"/>
                <a:ea typeface="+mn-ea"/>
                <a:cs typeface="+mn-cs"/>
              </a:rPr>
              <a:t>The following measures are often considered important:</a:t>
            </a:r>
          </a:p>
          <a:p>
            <a:r>
              <a:rPr lang="en-US" sz="1000" b="1" i="0" kern="1200" dirty="0">
                <a:solidFill>
                  <a:schemeClr val="tx1"/>
                </a:solidFill>
                <a:effectLst/>
                <a:latin typeface="+mn-lt"/>
                <a:ea typeface="+mn-ea"/>
                <a:cs typeface="+mn-cs"/>
              </a:rPr>
              <a:t>Bandwidth</a:t>
            </a:r>
            <a:r>
              <a:rPr lang="en-US" sz="1000" b="0" i="0" kern="1200" dirty="0">
                <a:solidFill>
                  <a:schemeClr val="tx1"/>
                </a:solidFill>
                <a:effectLst/>
                <a:latin typeface="+mn-lt"/>
                <a:ea typeface="+mn-ea"/>
                <a:cs typeface="+mn-cs"/>
              </a:rPr>
              <a:t> commonly measured in bits/second is the maximum rate that information can be transferred</a:t>
            </a:r>
          </a:p>
          <a:p>
            <a:r>
              <a:rPr lang="en-US" sz="1000" b="1" i="0" kern="1200" dirty="0">
                <a:solidFill>
                  <a:schemeClr val="tx1"/>
                </a:solidFill>
                <a:effectLst/>
                <a:latin typeface="+mn-lt"/>
                <a:ea typeface="+mn-ea"/>
                <a:cs typeface="+mn-cs"/>
              </a:rPr>
              <a:t>Latency</a:t>
            </a:r>
            <a:r>
              <a:rPr lang="en-US" sz="1000" b="0" i="0" kern="1200" dirty="0">
                <a:solidFill>
                  <a:schemeClr val="tx1"/>
                </a:solidFill>
                <a:effectLst/>
                <a:latin typeface="+mn-lt"/>
                <a:ea typeface="+mn-ea"/>
                <a:cs typeface="+mn-cs"/>
              </a:rPr>
              <a:t> the delay between the sender and the receiver decoding it, this is mainly a function of the signals travel time, and processing time at any nodes the information traverses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i="0" kern="1200" dirty="0">
                <a:solidFill>
                  <a:schemeClr val="tx1"/>
                </a:solidFill>
                <a:effectLst/>
                <a:latin typeface="+mn-lt"/>
                <a:ea typeface="+mn-ea"/>
                <a:cs typeface="+mn-cs"/>
              </a:rPr>
              <a:t>Throughput</a:t>
            </a:r>
            <a:r>
              <a:rPr lang="en-US" sz="1000" b="0" i="0" kern="1200" dirty="0">
                <a:solidFill>
                  <a:schemeClr val="tx1"/>
                </a:solidFill>
                <a:effectLst/>
                <a:latin typeface="+mn-lt"/>
                <a:ea typeface="+mn-ea"/>
                <a:cs typeface="+mn-cs"/>
              </a:rPr>
              <a:t> is the actual rate that information is transferred</a:t>
            </a:r>
          </a:p>
          <a:p>
            <a:r>
              <a:rPr lang="en-US" sz="1000" b="1" i="0" kern="1200" dirty="0">
                <a:solidFill>
                  <a:schemeClr val="tx1"/>
                </a:solidFill>
                <a:effectLst/>
                <a:latin typeface="+mn-lt"/>
                <a:ea typeface="+mn-ea"/>
                <a:cs typeface="+mn-cs"/>
              </a:rPr>
              <a:t>Jitter</a:t>
            </a:r>
            <a:r>
              <a:rPr lang="en-US" sz="1000" b="0" i="0" kern="1200" dirty="0">
                <a:solidFill>
                  <a:schemeClr val="tx1"/>
                </a:solidFill>
                <a:effectLst/>
                <a:latin typeface="+mn-lt"/>
                <a:ea typeface="+mn-ea"/>
                <a:cs typeface="+mn-cs"/>
              </a:rPr>
              <a:t> variation in packet delay at the receiver of the information</a:t>
            </a:r>
          </a:p>
          <a:p>
            <a:r>
              <a:rPr lang="en-US" sz="1000" b="1" i="0" kern="1200" dirty="0">
                <a:solidFill>
                  <a:schemeClr val="tx1"/>
                </a:solidFill>
                <a:effectLst/>
                <a:latin typeface="+mn-lt"/>
                <a:ea typeface="+mn-ea"/>
                <a:cs typeface="+mn-cs"/>
              </a:rPr>
              <a:t>Error rate</a:t>
            </a:r>
            <a:r>
              <a:rPr lang="en-US" sz="1000" b="0" i="0" kern="1200" dirty="0">
                <a:solidFill>
                  <a:schemeClr val="tx1"/>
                </a:solidFill>
                <a:effectLst/>
                <a:latin typeface="+mn-lt"/>
                <a:ea typeface="+mn-ea"/>
                <a:cs typeface="+mn-cs"/>
              </a:rPr>
              <a:t> the number of corrupted bits expressed as a percentage or fraction of the total sent</a:t>
            </a:r>
          </a:p>
          <a:p>
            <a:endParaRPr lang="en-US" sz="1000" dirty="0"/>
          </a:p>
          <a:p>
            <a:r>
              <a:rPr lang="en-US" sz="1000" dirty="0"/>
              <a:t>You can usually buy more bandwidth. Fixing a latency issue might require you to change the speed of light. </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13</a:t>
            </a:fld>
            <a:endParaRPr lang="en-US" dirty="0"/>
          </a:p>
        </p:txBody>
      </p:sp>
    </p:spTree>
    <p:extLst>
      <p:ext uri="{BB962C8B-B14F-4D97-AF65-F5344CB8AC3E}">
        <p14:creationId xmlns:p14="http://schemas.microsoft.com/office/powerpoint/2010/main" val="25554950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 difference between user perceived (real or perceived) is as important as actual performance. Optimizing application performance to reflect user capabilities is challenging and necessary. It doesn’t matter if you optimize an application to be 10 times faster if the bottleneck is how fast the user.</a:t>
            </a:r>
          </a:p>
          <a:p>
            <a:endParaRPr lang="en-US" sz="1000" dirty="0"/>
          </a:p>
          <a:p>
            <a:r>
              <a:rPr lang="en-US" sz="1000" dirty="0"/>
              <a:t>Multithreading is the primary method of optimizing CPU performance. It is unlikely to be of benefit if the bottleneck is elsewhere. For example, if you are disk bound, splitting your process into multiple threads is unlike to be of benefit.</a:t>
            </a:r>
          </a:p>
        </p:txBody>
      </p:sp>
      <p:sp>
        <p:nvSpPr>
          <p:cNvPr id="4" name="Slide Number Placeholder 3"/>
          <p:cNvSpPr>
            <a:spLocks noGrp="1"/>
          </p:cNvSpPr>
          <p:nvPr>
            <p:ph type="sldNum" sz="quarter" idx="10"/>
          </p:nvPr>
        </p:nvSpPr>
        <p:spPr/>
        <p:txBody>
          <a:bodyPr/>
          <a:lstStyle/>
          <a:p>
            <a:fld id="{5394DE12-7B9B-46AA-AC19-C30A49928B9B}" type="slidenum">
              <a:rPr lang="en-US" smtClean="0"/>
              <a:t>14</a:t>
            </a:fld>
            <a:endParaRPr lang="en-US" dirty="0"/>
          </a:p>
        </p:txBody>
      </p:sp>
    </p:spTree>
    <p:extLst>
      <p:ext uri="{BB962C8B-B14F-4D97-AF65-F5344CB8AC3E}">
        <p14:creationId xmlns:p14="http://schemas.microsoft.com/office/powerpoint/2010/main" val="8363286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For this discussion we will using multithreading and multiprocessing terms synonymously for our purposes. </a:t>
            </a:r>
          </a:p>
          <a:p>
            <a:endParaRPr lang="en-US" sz="1000" dirty="0"/>
          </a:p>
          <a:p>
            <a:r>
              <a:rPr lang="en-US" sz="1000" dirty="0"/>
              <a:t>Modern central processing units (CPUs) are made up of cores. A core is like a mini-processor that works with its fellow cores to perform the work that applications request of the CPU. In the old days, a CPU had just one core, a single channel through which all requests would pass. This was how we optimized applications… CPU, memory, fast disk, slow disk. Today, though, with multiple CPUs and multiple cores, a CPU can pay attention to and do many things at once. </a:t>
            </a:r>
          </a:p>
          <a:p>
            <a:endParaRPr lang="en-US" sz="1000" dirty="0"/>
          </a:p>
          <a:p>
            <a:r>
              <a:rPr lang="en-US" sz="1000" dirty="0"/>
              <a:t>This architecture, in turn, allows today’s applications to perform multiple tasks at once. This ability is called multitasking. Multitasking enables an </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15</a:t>
            </a:fld>
            <a:endParaRPr lang="en-US" dirty="0"/>
          </a:p>
        </p:txBody>
      </p:sp>
    </p:spTree>
    <p:extLst>
      <p:ext uri="{BB962C8B-B14F-4D97-AF65-F5344CB8AC3E}">
        <p14:creationId xmlns:p14="http://schemas.microsoft.com/office/powerpoint/2010/main" val="9709609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spcBef>
                <a:spcPts val="1800"/>
              </a:spcBef>
              <a:buFont typeface="Wingdings" panose="05000000000000000000" pitchFamily="2" charset="2"/>
              <a:buChar char="§"/>
            </a:pPr>
            <a:r>
              <a:rPr lang="en-US" sz="1000" u="sng" dirty="0"/>
              <a:t>Rigidity</a:t>
            </a:r>
            <a:r>
              <a:rPr lang="en-US" sz="1000" dirty="0"/>
              <a:t> - It is hard to change because every change affects too many other parts of the system</a:t>
            </a:r>
          </a:p>
          <a:p>
            <a:pPr marL="285750" indent="-285750">
              <a:spcBef>
                <a:spcPts val="1800"/>
              </a:spcBef>
              <a:buFont typeface="Wingdings" panose="05000000000000000000" pitchFamily="2" charset="2"/>
              <a:buChar char="§"/>
            </a:pPr>
            <a:r>
              <a:rPr lang="en-US" sz="1000" u="sng" dirty="0"/>
              <a:t>Fragility</a:t>
            </a:r>
            <a:r>
              <a:rPr lang="en-US" sz="1000" dirty="0"/>
              <a:t> - When you make a change, unexpected parts of the system break </a:t>
            </a:r>
          </a:p>
          <a:p>
            <a:pPr marL="285750" indent="-285750">
              <a:spcBef>
                <a:spcPts val="1800"/>
              </a:spcBef>
              <a:buFont typeface="Wingdings" panose="05000000000000000000" pitchFamily="2" charset="2"/>
              <a:buChar char="§"/>
            </a:pPr>
            <a:r>
              <a:rPr lang="en-US" sz="1000" u="sng" dirty="0"/>
              <a:t>Immobility</a:t>
            </a:r>
            <a:r>
              <a:rPr lang="en-US" sz="1000" dirty="0"/>
              <a:t> - It is hard to reuse in another application because it cannot be disentangled from the current application</a:t>
            </a:r>
          </a:p>
          <a:p>
            <a:endParaRPr lang="en-US" sz="1000" dirty="0"/>
          </a:p>
          <a:p>
            <a:r>
              <a:rPr lang="en-US" sz="1000" dirty="0"/>
              <a:t>Stadia add-in example. </a:t>
            </a:r>
          </a:p>
          <a:p>
            <a:endParaRPr lang="en-US" sz="1000" dirty="0"/>
          </a:p>
          <a:p>
            <a:r>
              <a:rPr lang="en-US" sz="1200" b="0" i="0" kern="1200" dirty="0">
                <a:solidFill>
                  <a:schemeClr val="tx1"/>
                </a:solidFill>
                <a:effectLst/>
                <a:latin typeface="+mn-lt"/>
                <a:ea typeface="+mn-ea"/>
                <a:cs typeface="+mn-cs"/>
              </a:rPr>
              <a:t>Deadlock describes a situation where two or more threads are blocked forever, waiting for each other. Deadlock occurs when multiple threads need the same locks but obtain them in different order. </a:t>
            </a: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16</a:t>
            </a:fld>
            <a:endParaRPr lang="en-US" dirty="0"/>
          </a:p>
        </p:txBody>
      </p:sp>
    </p:spTree>
    <p:extLst>
      <p:ext uri="{BB962C8B-B14F-4D97-AF65-F5344CB8AC3E}">
        <p14:creationId xmlns:p14="http://schemas.microsoft.com/office/powerpoint/2010/main" val="36811249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spcBef>
                <a:spcPts val="1800"/>
              </a:spcBef>
              <a:buFont typeface="Wingdings" panose="05000000000000000000" pitchFamily="2" charset="2"/>
              <a:buChar char="§"/>
            </a:pPr>
            <a:r>
              <a:rPr lang="en-US" sz="1000" u="sng" dirty="0"/>
              <a:t>Rigidity</a:t>
            </a:r>
            <a:r>
              <a:rPr lang="en-US" sz="1000" dirty="0"/>
              <a:t> - It is hard to change because every change affects too many other parts of the system</a:t>
            </a:r>
          </a:p>
          <a:p>
            <a:pPr marL="285750" indent="-285750">
              <a:spcBef>
                <a:spcPts val="1800"/>
              </a:spcBef>
              <a:buFont typeface="Wingdings" panose="05000000000000000000" pitchFamily="2" charset="2"/>
              <a:buChar char="§"/>
            </a:pPr>
            <a:r>
              <a:rPr lang="en-US" sz="1000" u="sng" dirty="0"/>
              <a:t>Fragility</a:t>
            </a:r>
            <a:r>
              <a:rPr lang="en-US" sz="1000" dirty="0"/>
              <a:t> - When you make a change, unexpected parts of the system break </a:t>
            </a:r>
          </a:p>
          <a:p>
            <a:pPr marL="285750" indent="-285750">
              <a:spcBef>
                <a:spcPts val="1800"/>
              </a:spcBef>
              <a:buFont typeface="Wingdings" panose="05000000000000000000" pitchFamily="2" charset="2"/>
              <a:buChar char="§"/>
            </a:pPr>
            <a:r>
              <a:rPr lang="en-US" sz="1000" u="sng" dirty="0"/>
              <a:t>Immobility</a:t>
            </a:r>
            <a:r>
              <a:rPr lang="en-US" sz="1000" dirty="0"/>
              <a:t> - It is hard to reuse in another application because it cannot be disentangled from the current application</a:t>
            </a:r>
          </a:p>
          <a:p>
            <a:endParaRPr lang="en-US" sz="1000" dirty="0"/>
          </a:p>
          <a:p>
            <a:r>
              <a:rPr lang="en-US" sz="1000" dirty="0"/>
              <a:t>Increased complexity is the primary disadvantage for developing multithreaded applications. </a:t>
            </a:r>
          </a:p>
          <a:p>
            <a:endParaRPr lang="en-US" sz="1000" dirty="0"/>
          </a:p>
          <a:p>
            <a:r>
              <a:rPr lang="en-US" sz="1000" dirty="0"/>
              <a:t>Some languages have come into existence in order to try to reduce the complexity of writing, enhancing, and supporting multithreaded applications. For example, Scala has implemented specific parallelization features in the core language that make it a first class threading language. Note that Scala also targets the Java runtime environment.</a:t>
            </a:r>
          </a:p>
          <a:p>
            <a:endParaRPr lang="en-US" sz="1000" dirty="0"/>
          </a:p>
          <a:p>
            <a:r>
              <a:rPr lang="en-US" sz="1000" dirty="0"/>
              <a:t>C++ would be an example of a language that has implemented a plethora of threading mechanisms for various platforms and implementations. Recent versions have introduced more common approaches. </a:t>
            </a:r>
          </a:p>
          <a:p>
            <a:endParaRPr lang="en-US" sz="1000" dirty="0"/>
          </a:p>
          <a:p>
            <a:r>
              <a:rPr lang="en-US" sz="1000" dirty="0"/>
              <a:t>Stadia add-in example. </a:t>
            </a:r>
          </a:p>
          <a:p>
            <a:endParaRPr lang="en-US" sz="1000" dirty="0"/>
          </a:p>
          <a:p>
            <a:r>
              <a:rPr lang="en-US" sz="1000" b="0" i="0" kern="1200" dirty="0">
                <a:solidFill>
                  <a:schemeClr val="tx1"/>
                </a:solidFill>
                <a:effectLst/>
                <a:latin typeface="+mn-lt"/>
                <a:ea typeface="+mn-ea"/>
                <a:cs typeface="+mn-cs"/>
              </a:rPr>
              <a:t>Deadlock describes a situation where two or more threads are blocked forever, waiting for each other. Deadlock occurs when multiple threads need the same locks but obtain them in different order. </a:t>
            </a:r>
          </a:p>
          <a:p>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Interesting threading article: </a:t>
            </a:r>
          </a:p>
          <a:p>
            <a:r>
              <a:rPr lang="en-US" sz="1000" dirty="0"/>
              <a:t>http://blog.smartbear.com/programming/why-johnny-cant-write-multithreaded-programs/</a:t>
            </a:r>
          </a:p>
          <a:p>
            <a:endParaRPr lang="en-US" sz="1000" dirty="0"/>
          </a:p>
          <a:p>
            <a:r>
              <a:rPr lang="en-US" sz="1000" dirty="0"/>
              <a:t>When reviewing libraries look for something like “</a:t>
            </a:r>
            <a:r>
              <a:rPr lang="en-US" sz="1200" b="0" i="0" kern="1200" dirty="0">
                <a:solidFill>
                  <a:schemeClr val="tx1"/>
                </a:solidFill>
                <a:effectLst/>
                <a:latin typeface="+mn-lt"/>
                <a:ea typeface="+mn-ea"/>
                <a:cs typeface="+mn-cs"/>
              </a:rPr>
              <a:t>This class is immutable and thread-safe.” before you use it in multithreaded development. </a:t>
            </a: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17</a:t>
            </a:fld>
            <a:endParaRPr lang="en-US" dirty="0"/>
          </a:p>
        </p:txBody>
      </p:sp>
    </p:spTree>
    <p:extLst>
      <p:ext uri="{BB962C8B-B14F-4D97-AF65-F5344CB8AC3E}">
        <p14:creationId xmlns:p14="http://schemas.microsoft.com/office/powerpoint/2010/main" val="27677053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spcBef>
                <a:spcPts val="1800"/>
              </a:spcBef>
              <a:buFont typeface="Wingdings" panose="05000000000000000000" pitchFamily="2" charset="2"/>
              <a:buChar char="§"/>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18</a:t>
            </a:fld>
            <a:endParaRPr lang="en-US" dirty="0"/>
          </a:p>
        </p:txBody>
      </p:sp>
    </p:spTree>
    <p:extLst>
      <p:ext uri="{BB962C8B-B14F-4D97-AF65-F5344CB8AC3E}">
        <p14:creationId xmlns:p14="http://schemas.microsoft.com/office/powerpoint/2010/main" val="21536975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19</a:t>
            </a:fld>
            <a:endParaRPr lang="en-US" dirty="0"/>
          </a:p>
        </p:txBody>
      </p:sp>
    </p:spTree>
    <p:extLst>
      <p:ext uri="{BB962C8B-B14F-4D97-AF65-F5344CB8AC3E}">
        <p14:creationId xmlns:p14="http://schemas.microsoft.com/office/powerpoint/2010/main" val="4053031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000" dirty="0"/>
              <a:t>Application performance is  ALWAYS a challenge. Learn how to optimize, test, and enhance the performance regularly. It can’t be built in at the end of a project!</a:t>
            </a:r>
          </a:p>
        </p:txBody>
      </p:sp>
      <p:sp>
        <p:nvSpPr>
          <p:cNvPr id="4" name="Slide Number Placeholder 3"/>
          <p:cNvSpPr>
            <a:spLocks noGrp="1"/>
          </p:cNvSpPr>
          <p:nvPr>
            <p:ph type="sldNum" sz="quarter" idx="10"/>
          </p:nvPr>
        </p:nvSpPr>
        <p:spPr/>
        <p:txBody>
          <a:bodyPr/>
          <a:lstStyle/>
          <a:p>
            <a:fld id="{5394DE12-7B9B-46AA-AC19-C30A49928B9B}" type="slidenum">
              <a:rPr lang="en-US" smtClean="0"/>
              <a:t>2</a:t>
            </a:fld>
            <a:endParaRPr lang="en-US" dirty="0"/>
          </a:p>
        </p:txBody>
      </p:sp>
    </p:spTree>
    <p:extLst>
      <p:ext uri="{BB962C8B-B14F-4D97-AF65-F5344CB8AC3E}">
        <p14:creationId xmlns:p14="http://schemas.microsoft.com/office/powerpoint/2010/main" val="42060683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20</a:t>
            </a:fld>
            <a:endParaRPr lang="en-US" dirty="0"/>
          </a:p>
        </p:txBody>
      </p:sp>
    </p:spTree>
    <p:extLst>
      <p:ext uri="{BB962C8B-B14F-4D97-AF65-F5344CB8AC3E}">
        <p14:creationId xmlns:p14="http://schemas.microsoft.com/office/powerpoint/2010/main" val="2735405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000" dirty="0"/>
              <a:t>Application performance is  ALWAYS a challenge. Learn how to optimize, test, and enhance the performance regularly. It can’t be built in at the end of a project!</a:t>
            </a:r>
          </a:p>
        </p:txBody>
      </p:sp>
      <p:sp>
        <p:nvSpPr>
          <p:cNvPr id="4" name="Slide Number Placeholder 3"/>
          <p:cNvSpPr>
            <a:spLocks noGrp="1"/>
          </p:cNvSpPr>
          <p:nvPr>
            <p:ph type="sldNum" sz="quarter" idx="10"/>
          </p:nvPr>
        </p:nvSpPr>
        <p:spPr/>
        <p:txBody>
          <a:bodyPr/>
          <a:lstStyle/>
          <a:p>
            <a:fld id="{5394DE12-7B9B-46AA-AC19-C30A49928B9B}" type="slidenum">
              <a:rPr lang="en-US" smtClean="0"/>
              <a:t>21</a:t>
            </a:fld>
            <a:endParaRPr lang="en-US" dirty="0"/>
          </a:p>
        </p:txBody>
      </p:sp>
    </p:spTree>
    <p:extLst>
      <p:ext uri="{BB962C8B-B14F-4D97-AF65-F5344CB8AC3E}">
        <p14:creationId xmlns:p14="http://schemas.microsoft.com/office/powerpoint/2010/main" val="34516474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22</a:t>
            </a:fld>
            <a:endParaRPr lang="en-US" dirty="0"/>
          </a:p>
        </p:txBody>
      </p:sp>
    </p:spTree>
    <p:extLst>
      <p:ext uri="{BB962C8B-B14F-4D97-AF65-F5344CB8AC3E}">
        <p14:creationId xmlns:p14="http://schemas.microsoft.com/office/powerpoint/2010/main" val="14448397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 test to find defects and/or to validate that we have not introduced new defects.</a:t>
            </a:r>
          </a:p>
          <a:p>
            <a:r>
              <a:rPr lang="en-US" sz="1000" dirty="0"/>
              <a:t>Defects are exponentially more expensive to fix the longer the exist.</a:t>
            </a:r>
          </a:p>
          <a:p>
            <a:r>
              <a:rPr lang="en-US" sz="1000" dirty="0"/>
              <a:t>Performance issues are often the most difficult and expensive defects to fix. They are often not found until the application if running under production load… which is often only when it is in production.</a:t>
            </a:r>
          </a:p>
          <a:p>
            <a:endParaRPr lang="en-US" sz="1000" dirty="0"/>
          </a:p>
          <a:p>
            <a:r>
              <a:rPr lang="en-US" sz="1000" dirty="0"/>
              <a:t>Unit - $200</a:t>
            </a:r>
          </a:p>
          <a:p>
            <a:r>
              <a:rPr lang="en-US" sz="1000" dirty="0"/>
              <a:t>Integration - $600</a:t>
            </a:r>
          </a:p>
          <a:p>
            <a:r>
              <a:rPr lang="en-US" sz="1000" dirty="0"/>
              <a:t>User Acceptance - $6,000</a:t>
            </a:r>
          </a:p>
          <a:p>
            <a:r>
              <a:rPr lang="en-US" sz="1000" dirty="0"/>
              <a:t>Production - $100,000+</a:t>
            </a:r>
          </a:p>
          <a:p>
            <a:endParaRPr lang="en-US" sz="1000" dirty="0"/>
          </a:p>
          <a:p>
            <a:r>
              <a:rPr lang="en-US" sz="1000" dirty="0"/>
              <a:t>The permutations of modern software features, data, tools, environments, etc. quickly becomes unmanageable. Testability needs to be goal of nearly all non-trivial applications. </a:t>
            </a:r>
          </a:p>
          <a:p>
            <a:endParaRPr lang="en-US" sz="1000" dirty="0"/>
          </a:p>
          <a:p>
            <a:r>
              <a:rPr lang="en-US" sz="1000" dirty="0"/>
              <a:t>Integration (or Functional) Test: Another kind of test. These test whether the functionality of the entire application works as it should, or that the entire application behaves as expected.</a:t>
            </a:r>
          </a:p>
          <a:p>
            <a:endParaRPr lang="en-US" sz="1000" dirty="0"/>
          </a:p>
          <a:p>
            <a:r>
              <a:rPr lang="en-US" sz="1000" dirty="0"/>
              <a:t>Performance Test: Still another kind of test. These benchmark the performance of an application, especially under high load.</a:t>
            </a:r>
          </a:p>
          <a:p>
            <a:endParaRPr lang="en-US" sz="1000" dirty="0"/>
          </a:p>
          <a:p>
            <a:r>
              <a:rPr lang="en-US" sz="1000" dirty="0"/>
              <a:t>Behavior vs. State Testing: Behavior testing focuses on verifying that the correct functions were called with the correct parameters. In other words, are the various pieces interacting correctly? State testing focuses on the results of those calls. We will focus on state testing.</a:t>
            </a:r>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23</a:t>
            </a:fld>
            <a:endParaRPr lang="en-US" dirty="0"/>
          </a:p>
        </p:txBody>
      </p:sp>
    </p:spTree>
    <p:extLst>
      <p:ext uri="{BB962C8B-B14F-4D97-AF65-F5344CB8AC3E}">
        <p14:creationId xmlns:p14="http://schemas.microsoft.com/office/powerpoint/2010/main" val="7353170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False positives versus valid defects found. </a:t>
            </a:r>
          </a:p>
          <a:p>
            <a:endParaRPr lang="en-US" dirty="0"/>
          </a:p>
          <a:p>
            <a:r>
              <a:rPr lang="en-US" dirty="0"/>
              <a:t>Manual Testing and Automated Testing can be supportive of each other. </a:t>
            </a:r>
          </a:p>
        </p:txBody>
      </p:sp>
      <p:sp>
        <p:nvSpPr>
          <p:cNvPr id="4" name="Slide Number Placeholder 3"/>
          <p:cNvSpPr>
            <a:spLocks noGrp="1"/>
          </p:cNvSpPr>
          <p:nvPr>
            <p:ph type="sldNum" sz="quarter" idx="10"/>
          </p:nvPr>
        </p:nvSpPr>
        <p:spPr/>
        <p:txBody>
          <a:bodyPr/>
          <a:lstStyle/>
          <a:p>
            <a:fld id="{5394DE12-7B9B-46AA-AC19-C30A49928B9B}" type="slidenum">
              <a:rPr lang="en-US" smtClean="0"/>
              <a:t>24</a:t>
            </a:fld>
            <a:endParaRPr lang="en-US" dirty="0"/>
          </a:p>
        </p:txBody>
      </p:sp>
    </p:spTree>
    <p:extLst>
      <p:ext uri="{BB962C8B-B14F-4D97-AF65-F5344CB8AC3E}">
        <p14:creationId xmlns:p14="http://schemas.microsoft.com/office/powerpoint/2010/main" val="3175695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a:t>
            </a:fld>
            <a:endParaRPr lang="en-US" dirty="0"/>
          </a:p>
        </p:txBody>
      </p:sp>
    </p:spTree>
    <p:extLst>
      <p:ext uri="{BB962C8B-B14F-4D97-AF65-F5344CB8AC3E}">
        <p14:creationId xmlns:p14="http://schemas.microsoft.com/office/powerpoint/2010/main" val="42626552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 buffered writer or buffered stream efficiently organization reads and writes for optimal disk performance. The danger is that if there is a power failure (or someone accidentally kicks your power strip) you could lose data. It is good to “flush the buffer” at critical times when using a buffered writer on mission critical projects. There is little or no danger in using a buffered reader. </a:t>
            </a:r>
          </a:p>
          <a:p>
            <a:endParaRPr lang="en-US" sz="1000" dirty="0"/>
          </a:p>
          <a:p>
            <a:r>
              <a:rPr lang="en-US" sz="1000" dirty="0"/>
              <a:t>Binary files versus text files. </a:t>
            </a:r>
          </a:p>
          <a:p>
            <a:endParaRPr lang="en-US" sz="1000" dirty="0"/>
          </a:p>
          <a:p>
            <a:r>
              <a:rPr lang="en-US" sz="1000" dirty="0"/>
              <a:t>XML – Text file format for structured data… HTML for data.</a:t>
            </a:r>
          </a:p>
          <a:p>
            <a:r>
              <a:rPr lang="en-US" sz="1000" dirty="0"/>
              <a:t>JSON – “Simplified” text file format for structured data.</a:t>
            </a:r>
          </a:p>
          <a:p>
            <a:r>
              <a:rPr lang="en-US" sz="1000" dirty="0"/>
              <a:t>Binary</a:t>
            </a:r>
          </a:p>
        </p:txBody>
      </p:sp>
      <p:sp>
        <p:nvSpPr>
          <p:cNvPr id="4" name="Slide Number Placeholder 3"/>
          <p:cNvSpPr>
            <a:spLocks noGrp="1"/>
          </p:cNvSpPr>
          <p:nvPr>
            <p:ph type="sldNum" sz="quarter" idx="10"/>
          </p:nvPr>
        </p:nvSpPr>
        <p:spPr/>
        <p:txBody>
          <a:bodyPr/>
          <a:lstStyle/>
          <a:p>
            <a:fld id="{5394DE12-7B9B-46AA-AC19-C30A49928B9B}" type="slidenum">
              <a:rPr lang="en-US" smtClean="0"/>
              <a:t>4</a:t>
            </a:fld>
            <a:endParaRPr lang="en-US" dirty="0"/>
          </a:p>
        </p:txBody>
      </p:sp>
    </p:spTree>
    <p:extLst>
      <p:ext uri="{BB962C8B-B14F-4D97-AF65-F5344CB8AC3E}">
        <p14:creationId xmlns:p14="http://schemas.microsoft.com/office/powerpoint/2010/main" val="4289575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dirty="0"/>
          </a:p>
        </p:txBody>
      </p:sp>
    </p:spTree>
    <p:extLst>
      <p:ext uri="{BB962C8B-B14F-4D97-AF65-F5344CB8AC3E}">
        <p14:creationId xmlns:p14="http://schemas.microsoft.com/office/powerpoint/2010/main" val="2829190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JSON is an open-standard format that uses human-readable text to transmit data objects consisting of attribute–value pairs. It is a very common data format used for asynchronous browser/server communication, including as a replacement for XML in some web service style systems.</a:t>
            </a:r>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dirty="0"/>
          </a:p>
        </p:txBody>
      </p:sp>
    </p:spTree>
    <p:extLst>
      <p:ext uri="{BB962C8B-B14F-4D97-AF65-F5344CB8AC3E}">
        <p14:creationId xmlns:p14="http://schemas.microsoft.com/office/powerpoint/2010/main" val="1512255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Some people would say that binary files include all files, and that text files are just binary files that are being interpreted in a specific way. </a:t>
            </a:r>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dirty="0"/>
          </a:p>
        </p:txBody>
      </p:sp>
    </p:spTree>
    <p:extLst>
      <p:ext uri="{BB962C8B-B14F-4D97-AF65-F5344CB8AC3E}">
        <p14:creationId xmlns:p14="http://schemas.microsoft.com/office/powerpoint/2010/main" val="37076867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 buffered writer or buffered stream efficiently organization reads and writes for optimal disk performance. The danger is that if there is a power failure (or someone accidentally kicks your power strip) you could lose data. It is good to “flush the buffer” at critical times when using a buffered writer on mission critical projects. There is little or no danger in using a buffered reader. </a:t>
            </a:r>
          </a:p>
          <a:p>
            <a:endParaRPr lang="en-US" sz="1000" dirty="0"/>
          </a:p>
          <a:p>
            <a:r>
              <a:rPr lang="en-US" sz="1000" dirty="0"/>
              <a:t>Binary files versus text files. </a:t>
            </a:r>
          </a:p>
          <a:p>
            <a:endParaRPr lang="en-US" sz="1000" dirty="0"/>
          </a:p>
          <a:p>
            <a:r>
              <a:rPr lang="en-US" sz="1000" dirty="0"/>
              <a:t>XML – Text file format for structured data… HTML for data.</a:t>
            </a:r>
          </a:p>
          <a:p>
            <a:r>
              <a:rPr lang="en-US" sz="1000" dirty="0"/>
              <a:t>JSON – “Simplified” text file format for structured data.</a:t>
            </a:r>
          </a:p>
          <a:p>
            <a:r>
              <a:rPr lang="en-US" sz="1000" dirty="0"/>
              <a:t>Binary</a:t>
            </a:r>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dirty="0"/>
          </a:p>
        </p:txBody>
      </p:sp>
    </p:spTree>
    <p:extLst>
      <p:ext uri="{BB962C8B-B14F-4D97-AF65-F5344CB8AC3E}">
        <p14:creationId xmlns:p14="http://schemas.microsoft.com/office/powerpoint/2010/main" val="10086674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dirty="0"/>
          </a:p>
        </p:txBody>
      </p:sp>
    </p:spTree>
    <p:extLst>
      <p:ext uri="{BB962C8B-B14F-4D97-AF65-F5344CB8AC3E}">
        <p14:creationId xmlns:p14="http://schemas.microsoft.com/office/powerpoint/2010/main" val="4141110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69F32F5-AB1C-41B2-AE79-C9DE1D1745A4}" type="datetimeFigureOut">
              <a:rPr lang="en-US" smtClean="0"/>
              <a:t>4/17/2017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3733157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4/17/2017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2813882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4/17/2017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577934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4/17/2017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424693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9F32F5-AB1C-41B2-AE79-C9DE1D1745A4}" type="datetimeFigureOut">
              <a:rPr lang="en-US" smtClean="0"/>
              <a:t>4/17/2017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2781584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9F32F5-AB1C-41B2-AE79-C9DE1D1745A4}" type="datetimeFigureOut">
              <a:rPr lang="en-US" smtClean="0"/>
              <a:t>4/17/2017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431548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9F32F5-AB1C-41B2-AE79-C9DE1D1745A4}" type="datetimeFigureOut">
              <a:rPr lang="en-US" smtClean="0"/>
              <a:t>4/17/2017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1801900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9F32F5-AB1C-41B2-AE79-C9DE1D1745A4}" type="datetimeFigureOut">
              <a:rPr lang="en-US" smtClean="0"/>
              <a:t>4/17/2017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112865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F32F5-AB1C-41B2-AE79-C9DE1D1745A4}" type="datetimeFigureOut">
              <a:rPr lang="en-US" smtClean="0"/>
              <a:t>4/17/2017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3954798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4/17/2017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2594077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4/17/2017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3920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9F32F5-AB1C-41B2-AE79-C9DE1D1745A4}" type="datetimeFigureOut">
              <a:rPr lang="en-US" smtClean="0"/>
              <a:t>4/17/2017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4FE2DD-FDA6-4978-86FA-99EF41D64B28}" type="slidenum">
              <a:rPr lang="en-US" smtClean="0"/>
              <a:t>‹#›</a:t>
            </a:fld>
            <a:endParaRPr lang="en-US" dirty="0"/>
          </a:p>
        </p:txBody>
      </p:sp>
    </p:spTree>
    <p:extLst>
      <p:ext uri="{BB962C8B-B14F-4D97-AF65-F5344CB8AC3E}">
        <p14:creationId xmlns:p14="http://schemas.microsoft.com/office/powerpoint/2010/main" val="3254360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5 Session 1 </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795301"/>
            <a:ext cx="10718950" cy="4571242"/>
          </a:xfrm>
        </p:spPr>
        <p:txBody>
          <a:bodyPr>
            <a:noAutofit/>
          </a:bodyPr>
          <a:lstStyle/>
          <a:p>
            <a:pPr marL="0" indent="0">
              <a:buNone/>
            </a:pPr>
            <a:r>
              <a:rPr lang="en-US" sz="2000" u="sng" dirty="0"/>
              <a:t>Agenda:</a:t>
            </a:r>
          </a:p>
          <a:p>
            <a:pPr marL="457200" indent="-457200">
              <a:buFont typeface="+mj-lt"/>
              <a:buAutoNum type="arabicPeriod"/>
            </a:pPr>
            <a:r>
              <a:rPr lang="en-US" sz="2000" dirty="0"/>
              <a:t>Review this week’s programming  Assignment</a:t>
            </a:r>
          </a:p>
          <a:p>
            <a:pPr marL="457200" indent="-457200">
              <a:buFont typeface="+mj-lt"/>
              <a:buAutoNum type="arabicPeriod"/>
            </a:pPr>
            <a:r>
              <a:rPr lang="en-US" sz="2000" dirty="0"/>
              <a:t>Introduce the week’s Learning Objectives</a:t>
            </a:r>
          </a:p>
          <a:p>
            <a:pPr marL="457200" indent="-457200">
              <a:buFont typeface="+mj-lt"/>
              <a:buAutoNum type="arabicPeriod"/>
            </a:pPr>
            <a:r>
              <a:rPr lang="en-US" sz="2000" dirty="0"/>
              <a:t>Topics &amp; Examples</a:t>
            </a:r>
          </a:p>
        </p:txBody>
      </p:sp>
    </p:spTree>
    <p:extLst>
      <p:ext uri="{BB962C8B-B14F-4D97-AF65-F5344CB8AC3E}">
        <p14:creationId xmlns:p14="http://schemas.microsoft.com/office/powerpoint/2010/main" val="4063339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5 Session 2</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795301"/>
            <a:ext cx="10718950" cy="4571242"/>
          </a:xfrm>
        </p:spPr>
        <p:txBody>
          <a:bodyPr>
            <a:noAutofit/>
          </a:bodyPr>
          <a:lstStyle/>
          <a:p>
            <a:pPr marL="0" indent="0">
              <a:buNone/>
            </a:pPr>
            <a:r>
              <a:rPr lang="en-US" sz="2000" u="sng" dirty="0"/>
              <a:t>Agenda:</a:t>
            </a:r>
          </a:p>
          <a:p>
            <a:pPr marL="457200" indent="-457200">
              <a:buFont typeface="+mj-lt"/>
              <a:buAutoNum type="arabicPeriod"/>
            </a:pPr>
            <a:r>
              <a:rPr lang="en-US" sz="2000" dirty="0"/>
              <a:t>Very briefly review </a:t>
            </a:r>
            <a:r>
              <a:rPr lang="en-US" sz="2000" dirty="0" err="1"/>
              <a:t>FastPrime</a:t>
            </a:r>
            <a:r>
              <a:rPr lang="en-US" sz="2000" dirty="0"/>
              <a:t>  assignment</a:t>
            </a:r>
          </a:p>
          <a:p>
            <a:pPr marL="457200" indent="-457200">
              <a:buFont typeface="+mj-lt"/>
              <a:buAutoNum type="arabicPeriod"/>
            </a:pPr>
            <a:r>
              <a:rPr lang="en-US" sz="2000" dirty="0"/>
              <a:t>Review the week’s Learning Objectives</a:t>
            </a:r>
          </a:p>
          <a:p>
            <a:pPr marL="457200" indent="-457200">
              <a:buFont typeface="+mj-lt"/>
              <a:buAutoNum type="arabicPeriod"/>
            </a:pPr>
            <a:r>
              <a:rPr lang="en-US" sz="2000" dirty="0"/>
              <a:t>Performance optimization</a:t>
            </a:r>
          </a:p>
          <a:p>
            <a:pPr marL="457200" indent="-457200">
              <a:buFont typeface="+mj-lt"/>
              <a:buAutoNum type="arabicPeriod"/>
            </a:pPr>
            <a:r>
              <a:rPr lang="en-US" sz="2000" dirty="0"/>
              <a:t>Threads and more Threads… and more Threads</a:t>
            </a:r>
          </a:p>
        </p:txBody>
      </p:sp>
    </p:spTree>
    <p:extLst>
      <p:ext uri="{BB962C8B-B14F-4D97-AF65-F5344CB8AC3E}">
        <p14:creationId xmlns:p14="http://schemas.microsoft.com/office/powerpoint/2010/main" val="3030559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err="1"/>
              <a:t>FastPrime</a:t>
            </a:r>
            <a:r>
              <a:rPr lang="en-US" sz="3600" dirty="0"/>
              <a:t>… plus Questions</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dirty="0"/>
              <a:t>Write a performance optimized command line Java application that will programmatically find prime numbers [link] and store those numbers sorted in an output file. </a:t>
            </a:r>
          </a:p>
          <a:p>
            <a:pPr marL="0" indent="0">
              <a:buNone/>
            </a:pPr>
            <a:r>
              <a:rPr lang="en-US" sz="2000" dirty="0"/>
              <a:t>In </a:t>
            </a:r>
            <a:r>
              <a:rPr lang="en-US" sz="2000" dirty="0" err="1"/>
              <a:t>FastPrime</a:t>
            </a:r>
            <a:r>
              <a:rPr lang="en-US" sz="2000" dirty="0"/>
              <a:t> we will create a command line Java application that will:</a:t>
            </a:r>
          </a:p>
          <a:p>
            <a:pPr marL="457200" indent="-457200">
              <a:buFont typeface="+mj-lt"/>
              <a:buAutoNum type="arabicPeriod"/>
            </a:pPr>
            <a:r>
              <a:rPr lang="en-US" sz="2000" dirty="0"/>
              <a:t>Use multiple threads to find the prime numbers between two numbers</a:t>
            </a:r>
          </a:p>
          <a:p>
            <a:pPr marL="457200" indent="-457200">
              <a:buFont typeface="+mj-lt"/>
              <a:buAutoNum type="arabicPeriod"/>
            </a:pPr>
            <a:r>
              <a:rPr lang="en-US" sz="2000" dirty="0"/>
              <a:t>Sort those results and store them to a file</a:t>
            </a:r>
          </a:p>
          <a:p>
            <a:pPr marL="457200" indent="-457200">
              <a:buFont typeface="+mj-lt"/>
              <a:buAutoNum type="arabicPeriod"/>
            </a:pPr>
            <a:r>
              <a:rPr lang="en-US" sz="2000" dirty="0"/>
              <a:t>Perform some timings</a:t>
            </a:r>
          </a:p>
          <a:p>
            <a:pPr marL="457200" indent="-457200">
              <a:buFont typeface="+mj-lt"/>
              <a:buAutoNum type="arabicPeriod"/>
            </a:pPr>
            <a:r>
              <a:rPr lang="en-US" sz="2000" dirty="0"/>
              <a:t>… And do this all </a:t>
            </a:r>
            <a:r>
              <a:rPr lang="en-US" sz="2000" u="sng" dirty="0"/>
              <a:t>very</a:t>
            </a:r>
            <a:r>
              <a:rPr lang="en-US" sz="2000" dirty="0"/>
              <a:t> fast</a:t>
            </a:r>
          </a:p>
          <a:p>
            <a:pPr marL="0" indent="0">
              <a:buNone/>
            </a:pPr>
            <a:endParaRPr lang="en-US" sz="2000" dirty="0"/>
          </a:p>
          <a:p>
            <a:pPr marL="0" indent="0">
              <a:buNone/>
            </a:pPr>
            <a:r>
              <a:rPr lang="en-US" sz="2000" dirty="0"/>
              <a:t>See the details in this week’s assignment</a:t>
            </a:r>
          </a:p>
        </p:txBody>
      </p:sp>
    </p:spTree>
    <p:extLst>
      <p:ext uri="{BB962C8B-B14F-4D97-AF65-F5344CB8AC3E}">
        <p14:creationId xmlns:p14="http://schemas.microsoft.com/office/powerpoint/2010/main" val="275512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Week 5</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000" dirty="0">
                <a:solidFill>
                  <a:schemeClr val="bg1">
                    <a:lumMod val="65000"/>
                  </a:schemeClr>
                </a:solidFill>
              </a:rPr>
              <a:t>Understand how Java uses </a:t>
            </a:r>
            <a:r>
              <a:rPr lang="en-US" sz="2000" b="1" dirty="0">
                <a:solidFill>
                  <a:schemeClr val="bg1">
                    <a:lumMod val="65000"/>
                  </a:schemeClr>
                </a:solidFill>
              </a:rPr>
              <a:t>files</a:t>
            </a:r>
            <a:r>
              <a:rPr lang="en-US" sz="2000" dirty="0">
                <a:solidFill>
                  <a:schemeClr val="bg1">
                    <a:lumMod val="65000"/>
                  </a:schemeClr>
                </a:solidFill>
              </a:rPr>
              <a:t> for input and output (IO)</a:t>
            </a:r>
          </a:p>
          <a:p>
            <a:pPr marL="457200" indent="-457200">
              <a:buFont typeface="+mj-lt"/>
              <a:buAutoNum type="arabicPeriod"/>
            </a:pPr>
            <a:r>
              <a:rPr lang="en-US" sz="2000" dirty="0">
                <a:solidFill>
                  <a:schemeClr val="bg1">
                    <a:lumMod val="65000"/>
                  </a:schemeClr>
                </a:solidFill>
              </a:rPr>
              <a:t>Design and implement a controller class to </a:t>
            </a:r>
            <a:r>
              <a:rPr lang="en-US" sz="2000" b="1" dirty="0">
                <a:solidFill>
                  <a:schemeClr val="bg1">
                    <a:lumMod val="65000"/>
                  </a:schemeClr>
                </a:solidFill>
              </a:rPr>
              <a:t>serialize</a:t>
            </a:r>
            <a:r>
              <a:rPr lang="en-US" sz="2000" dirty="0">
                <a:solidFill>
                  <a:schemeClr val="bg1">
                    <a:lumMod val="65000"/>
                  </a:schemeClr>
                </a:solidFill>
              </a:rPr>
              <a:t> (reads &amp; writes) data to a text file</a:t>
            </a:r>
          </a:p>
          <a:p>
            <a:pPr marL="457200" indent="-457200">
              <a:buFont typeface="+mj-lt"/>
              <a:buAutoNum type="arabicPeriod"/>
            </a:pPr>
            <a:r>
              <a:rPr lang="en-US" sz="2000" dirty="0"/>
              <a:t>Understand </a:t>
            </a:r>
            <a:r>
              <a:rPr lang="en-US" sz="2000" b="1" dirty="0"/>
              <a:t>performance optimization, threads,</a:t>
            </a:r>
            <a:r>
              <a:rPr lang="en-US" sz="2000" dirty="0"/>
              <a:t> and how to develop and optimize multi-treaded Java applications</a:t>
            </a:r>
          </a:p>
          <a:p>
            <a:pPr marL="457200" indent="-457200">
              <a:buFont typeface="+mj-lt"/>
              <a:buAutoNum type="arabicPeriod"/>
            </a:pPr>
            <a:r>
              <a:rPr lang="en-US" sz="2000" dirty="0">
                <a:solidFill>
                  <a:schemeClr val="bg1">
                    <a:lumMod val="65000"/>
                  </a:schemeClr>
                </a:solidFill>
              </a:rPr>
              <a:t>Understand Java </a:t>
            </a:r>
            <a:r>
              <a:rPr lang="en-US" sz="2000" b="1" dirty="0">
                <a:solidFill>
                  <a:schemeClr val="bg1">
                    <a:lumMod val="65000"/>
                  </a:schemeClr>
                </a:solidFill>
              </a:rPr>
              <a:t>packages</a:t>
            </a:r>
            <a:r>
              <a:rPr lang="en-US" sz="2000" dirty="0">
                <a:solidFill>
                  <a:schemeClr val="bg1">
                    <a:lumMod val="65000"/>
                  </a:schemeClr>
                </a:solidFill>
              </a:rPr>
              <a:t> and compile a class so that it belongs to a particular package</a:t>
            </a:r>
          </a:p>
          <a:p>
            <a:pPr marL="457200" indent="-457200">
              <a:buFont typeface="+mj-lt"/>
              <a:buAutoNum type="arabicPeriod"/>
            </a:pPr>
            <a:r>
              <a:rPr lang="en-US" sz="2000" dirty="0">
                <a:solidFill>
                  <a:schemeClr val="bg1">
                    <a:lumMod val="65000"/>
                  </a:schemeClr>
                </a:solidFill>
              </a:rPr>
              <a:t>Import a class you write that belongs to a particular package.</a:t>
            </a:r>
          </a:p>
          <a:p>
            <a:pPr marL="457200" indent="-457200">
              <a:buFont typeface="+mj-lt"/>
              <a:buAutoNum type="arabicPeriod"/>
            </a:pPr>
            <a:r>
              <a:rPr lang="en-US" sz="2000" dirty="0">
                <a:solidFill>
                  <a:schemeClr val="bg1">
                    <a:lumMod val="65000"/>
                  </a:schemeClr>
                </a:solidFill>
              </a:rPr>
              <a:t>Identify reasons for using JAR (Java </a:t>
            </a:r>
            <a:r>
              <a:rPr lang="en-US" sz="2000" dirty="0" err="1">
                <a:solidFill>
                  <a:schemeClr val="bg1">
                    <a:lumMod val="65000"/>
                  </a:schemeClr>
                </a:solidFill>
              </a:rPr>
              <a:t>ARchive</a:t>
            </a:r>
            <a:r>
              <a:rPr lang="en-US" sz="2000" dirty="0">
                <a:solidFill>
                  <a:schemeClr val="bg1">
                    <a:lumMod val="65000"/>
                  </a:schemeClr>
                </a:solidFill>
              </a:rPr>
              <a:t>) files to group together related java classes</a:t>
            </a:r>
          </a:p>
          <a:p>
            <a:pPr marL="457200" indent="-457200">
              <a:buFont typeface="+mj-lt"/>
              <a:buAutoNum type="arabicPeriod"/>
            </a:pPr>
            <a:r>
              <a:rPr lang="en-US" sz="2000" dirty="0">
                <a:solidFill>
                  <a:schemeClr val="bg1">
                    <a:lumMod val="65000"/>
                  </a:schemeClr>
                </a:solidFill>
              </a:rPr>
              <a:t>Create a JAR file that stores the contents of a particular package</a:t>
            </a:r>
          </a:p>
          <a:p>
            <a:pPr marL="457200" indent="-457200">
              <a:buFont typeface="+mj-lt"/>
              <a:buAutoNum type="arabicPeriod"/>
            </a:pPr>
            <a:r>
              <a:rPr lang="en-US" sz="2000" dirty="0">
                <a:solidFill>
                  <a:schemeClr val="bg1">
                    <a:lumMod val="65000"/>
                  </a:schemeClr>
                </a:solidFill>
              </a:rPr>
              <a:t>Explain software </a:t>
            </a:r>
            <a:r>
              <a:rPr lang="en-US" sz="2000" b="1" dirty="0">
                <a:solidFill>
                  <a:schemeClr val="bg1">
                    <a:lumMod val="65000"/>
                  </a:schemeClr>
                </a:solidFill>
              </a:rPr>
              <a:t>testing</a:t>
            </a:r>
            <a:r>
              <a:rPr lang="en-US" sz="2000" dirty="0">
                <a:solidFill>
                  <a:schemeClr val="bg1">
                    <a:lumMod val="65000"/>
                  </a:schemeClr>
                </a:solidFill>
              </a:rPr>
              <a:t> terms including unit, integration, user acceptance, performance testing, manual, automated, verification, validation, etc. </a:t>
            </a:r>
          </a:p>
          <a:p>
            <a:pPr marL="457200" indent="-457200">
              <a:buFont typeface="+mj-lt"/>
              <a:buAutoNum type="arabicPeriod"/>
            </a:pPr>
            <a:r>
              <a:rPr lang="en-US" sz="2000" dirty="0">
                <a:solidFill>
                  <a:schemeClr val="bg1">
                    <a:lumMod val="65000"/>
                  </a:schemeClr>
                </a:solidFill>
              </a:rPr>
              <a:t>Understand the importance of testing and the criticality of finding/fixing defects early</a:t>
            </a:r>
          </a:p>
          <a:p>
            <a:pPr marL="457200" indent="-457200">
              <a:buFont typeface="+mj-lt"/>
              <a:buAutoNum type="arabicPeriod"/>
            </a:pPr>
            <a:r>
              <a:rPr lang="en-US" sz="2000" dirty="0">
                <a:solidFill>
                  <a:schemeClr val="bg1">
                    <a:lumMod val="65000"/>
                  </a:schemeClr>
                </a:solidFill>
              </a:rPr>
              <a:t>Explain the purpose, syntax, and annotations of the various assert statements </a:t>
            </a:r>
            <a:r>
              <a:rPr lang="en-US" sz="2000" b="1" dirty="0">
                <a:solidFill>
                  <a:schemeClr val="bg1">
                    <a:lumMod val="65000"/>
                  </a:schemeClr>
                </a:solidFill>
              </a:rPr>
              <a:t>JUnit</a:t>
            </a:r>
            <a:r>
              <a:rPr lang="en-US" sz="2000" dirty="0">
                <a:solidFill>
                  <a:schemeClr val="bg1">
                    <a:lumMod val="65000"/>
                  </a:schemeClr>
                </a:solidFill>
              </a:rPr>
              <a:t> supports</a:t>
            </a:r>
          </a:p>
          <a:p>
            <a:pPr marL="457200" indent="-457200">
              <a:buFont typeface="+mj-lt"/>
              <a:buAutoNum type="arabicPeriod"/>
            </a:pPr>
            <a:r>
              <a:rPr lang="en-US" sz="2000" dirty="0">
                <a:solidFill>
                  <a:schemeClr val="bg1">
                    <a:lumMod val="65000"/>
                  </a:schemeClr>
                </a:solidFill>
              </a:rPr>
              <a:t>Install JUnit onto your machine and execute a JUnit test on your application</a:t>
            </a:r>
          </a:p>
        </p:txBody>
      </p:sp>
    </p:spTree>
    <p:extLst>
      <p:ext uri="{BB962C8B-B14F-4D97-AF65-F5344CB8AC3E}">
        <p14:creationId xmlns:p14="http://schemas.microsoft.com/office/powerpoint/2010/main" val="3584382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Performance Optimization and Threading</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b="1" dirty="0"/>
              <a:t>Performance</a:t>
            </a:r>
            <a:r>
              <a:rPr lang="en-US" sz="2000" dirty="0"/>
              <a:t> is critical in application development… the focus of performance optimization continues to evolve, but the  criticality remains very high! Multithreading is one very important way that we can optimize CPU performance; however, there are many other performance bottlenecks and optimization techniques:</a:t>
            </a:r>
          </a:p>
          <a:p>
            <a:r>
              <a:rPr lang="en-US" sz="2000" dirty="0"/>
              <a:t>CPU… threading</a:t>
            </a:r>
          </a:p>
          <a:p>
            <a:r>
              <a:rPr lang="en-US" sz="2000" dirty="0"/>
              <a:t>Memory… optimize disk usage, buy more memory</a:t>
            </a:r>
          </a:p>
          <a:p>
            <a:r>
              <a:rPr lang="en-US" sz="2000" dirty="0"/>
              <a:t>Disk IO… buffering, file size, or faster (more expensive) disks</a:t>
            </a:r>
          </a:p>
          <a:p>
            <a:r>
              <a:rPr lang="en-US" sz="2000" dirty="0"/>
              <a:t>Network bandwidth… “file” or package size</a:t>
            </a:r>
          </a:p>
          <a:p>
            <a:r>
              <a:rPr lang="en-US" sz="2000" dirty="0"/>
              <a:t>Network latency… pray for a miracle!</a:t>
            </a:r>
          </a:p>
          <a:p>
            <a:r>
              <a:rPr lang="en-US" sz="2000" dirty="0"/>
              <a:t>User Interaction and Capabilities</a:t>
            </a:r>
          </a:p>
        </p:txBody>
      </p:sp>
    </p:spTree>
    <p:extLst>
      <p:ext uri="{BB962C8B-B14F-4D97-AF65-F5344CB8AC3E}">
        <p14:creationId xmlns:p14="http://schemas.microsoft.com/office/powerpoint/2010/main" val="4293980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Threads &amp; Multithreaded Applications</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Multithreading: A technique by which a single set of code can be used by several processors or cores at different stages of execution.</a:t>
            </a:r>
          </a:p>
          <a:p>
            <a:r>
              <a:rPr lang="en-US" sz="2000" dirty="0"/>
              <a:t>Threads and application performance are becoming nearly synonymous</a:t>
            </a:r>
          </a:p>
          <a:p>
            <a:r>
              <a:rPr lang="en-US" sz="2000" dirty="0"/>
              <a:t>Moore’s law [link] only remains achievable if we can effectively utilize multi-processor, multi-core, and multi-threaded applications</a:t>
            </a:r>
          </a:p>
          <a:p>
            <a:r>
              <a:rPr lang="en-US" sz="2000" dirty="0"/>
              <a:t>Our performance principles that we discuss will be applicable across platforms and environments </a:t>
            </a:r>
          </a:p>
          <a:p>
            <a:r>
              <a:rPr lang="en-US" sz="2000" dirty="0"/>
              <a:t>Our practical focus will be on Java multi-threading</a:t>
            </a:r>
          </a:p>
          <a:p>
            <a:r>
              <a:rPr lang="en-US" sz="2000" dirty="0"/>
              <a:t>Parallel processing has become the focus of the computing and software development industry</a:t>
            </a:r>
          </a:p>
          <a:p>
            <a:r>
              <a:rPr lang="en-US" sz="2000" dirty="0"/>
              <a:t>The rise of big data, artificial intelligence, virtual/augmented reality, and dedicated graphical processing units (GPUs) have made that a nearly guaranteed trend for years to come</a:t>
            </a:r>
          </a:p>
        </p:txBody>
      </p:sp>
    </p:spTree>
    <p:extLst>
      <p:ext uri="{BB962C8B-B14F-4D97-AF65-F5344CB8AC3E}">
        <p14:creationId xmlns:p14="http://schemas.microsoft.com/office/powerpoint/2010/main" val="4188150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Processors, Cores, and Threads</a:t>
            </a:r>
          </a:p>
        </p:txBody>
      </p:sp>
      <p:sp>
        <p:nvSpPr>
          <p:cNvPr id="3" name="Content Placeholder 2"/>
          <p:cNvSpPr>
            <a:spLocks noGrp="1"/>
          </p:cNvSpPr>
          <p:nvPr>
            <p:ph idx="1"/>
          </p:nvPr>
        </p:nvSpPr>
        <p:spPr>
          <a:xfrm>
            <a:off x="838198" y="1525772"/>
            <a:ext cx="10515601" cy="4651191"/>
          </a:xfrm>
        </p:spPr>
        <p:txBody>
          <a:bodyPr>
            <a:normAutofit/>
          </a:bodyPr>
          <a:lstStyle/>
          <a:p>
            <a:r>
              <a:rPr lang="en-US" sz="2000" dirty="0"/>
              <a:t>Computers have one or more Processors (CPUs)</a:t>
            </a:r>
          </a:p>
          <a:p>
            <a:r>
              <a:rPr lang="en-US" sz="2000" dirty="0"/>
              <a:t>Processors each have one or more Cores</a:t>
            </a:r>
          </a:p>
          <a:p>
            <a:r>
              <a:rPr lang="en-US" sz="2000" dirty="0"/>
              <a:t>Cores can create one or more Threads</a:t>
            </a:r>
          </a:p>
          <a:p>
            <a:r>
              <a:rPr lang="en-US" sz="2000" dirty="0"/>
              <a:t>An application running only on one thread of a dual </a:t>
            </a:r>
            <a:r>
              <a:rPr lang="en-US" sz="2000" dirty="0" err="1"/>
              <a:t>cpu</a:t>
            </a:r>
            <a:r>
              <a:rPr lang="en-US" sz="2000" dirty="0"/>
              <a:t>, quad-core, single thread can utilize only a portion of 1/8</a:t>
            </a:r>
            <a:r>
              <a:rPr lang="en-US" sz="2000" baseline="30000" dirty="0"/>
              <a:t>th</a:t>
            </a:r>
            <a:r>
              <a:rPr lang="en-US" sz="2000" dirty="0"/>
              <a:t> of the processing power of that machine</a:t>
            </a:r>
          </a:p>
        </p:txBody>
      </p:sp>
    </p:spTree>
    <p:extLst>
      <p:ext uri="{BB962C8B-B14F-4D97-AF65-F5344CB8AC3E}">
        <p14:creationId xmlns:p14="http://schemas.microsoft.com/office/powerpoint/2010/main" val="1746298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Multi-Threaded Development</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Now for the bad news. Multi-Threaded Development is really hard!</a:t>
            </a:r>
          </a:p>
        </p:txBody>
      </p:sp>
      <p:pic>
        <p:nvPicPr>
          <p:cNvPr id="4" name="Picture 3"/>
          <p:cNvPicPr>
            <a:picLocks noChangeAspect="1"/>
          </p:cNvPicPr>
          <p:nvPr/>
        </p:nvPicPr>
        <p:blipFill>
          <a:blip r:embed="rId3"/>
          <a:stretch>
            <a:fillRect/>
          </a:stretch>
        </p:blipFill>
        <p:spPr>
          <a:xfrm>
            <a:off x="2058284" y="2042006"/>
            <a:ext cx="8075428" cy="4757200"/>
          </a:xfrm>
          <a:prstGeom prst="rect">
            <a:avLst/>
          </a:prstGeom>
        </p:spPr>
      </p:pic>
    </p:spTree>
    <p:extLst>
      <p:ext uri="{BB962C8B-B14F-4D97-AF65-F5344CB8AC3E}">
        <p14:creationId xmlns:p14="http://schemas.microsoft.com/office/powerpoint/2010/main" val="1840965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Multi-Threaded Development</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Now for the bad news. Multi-Threaded Development is really hard!</a:t>
            </a:r>
          </a:p>
          <a:p>
            <a:r>
              <a:rPr lang="en-US" sz="2000" dirty="0"/>
              <a:t>Developing commercial quality multi-threaded applications makes Rigidity, Fragility, and Immobility much harder to avoid</a:t>
            </a:r>
          </a:p>
          <a:p>
            <a:r>
              <a:rPr lang="en-US" sz="2000" dirty="0"/>
              <a:t>Many of the 3</a:t>
            </a:r>
            <a:r>
              <a:rPr lang="en-US" sz="2000" baseline="30000" dirty="0"/>
              <a:t>rd</a:t>
            </a:r>
            <a:r>
              <a:rPr lang="en-US" sz="2000" dirty="0"/>
              <a:t> party professional libraries that the industry had come to rely on came into question as multi-threading application became required</a:t>
            </a:r>
          </a:p>
          <a:p>
            <a:r>
              <a:rPr lang="en-US" sz="2000" dirty="0"/>
              <a:t>Testing becomes harder when a sequence of events becomes variable </a:t>
            </a:r>
          </a:p>
          <a:p>
            <a:r>
              <a:rPr lang="en-US" sz="2000" dirty="0"/>
              <a:t>What if your automated unit test results might be different depending on which thread finishes first?</a:t>
            </a:r>
          </a:p>
          <a:p>
            <a:r>
              <a:rPr lang="en-US" sz="2000" dirty="0"/>
              <a:t>What about deadlock?</a:t>
            </a:r>
          </a:p>
          <a:p>
            <a:r>
              <a:rPr lang="en-US" sz="2000" b="1" dirty="0"/>
              <a:t>Performance</a:t>
            </a:r>
            <a:r>
              <a:rPr lang="en-US" sz="2000" dirty="0"/>
              <a:t> is so important that we will need to understand be able to effectively utilize, test, and deploy effective multi-threaded applications</a:t>
            </a:r>
          </a:p>
        </p:txBody>
      </p:sp>
    </p:spTree>
    <p:extLst>
      <p:ext uri="{BB962C8B-B14F-4D97-AF65-F5344CB8AC3E}">
        <p14:creationId xmlns:p14="http://schemas.microsoft.com/office/powerpoint/2010/main" val="2811243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Multi-Threaded Example</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err="1"/>
              <a:t>ThreadedRandomNumbers</a:t>
            </a:r>
            <a:r>
              <a:rPr lang="en-US" sz="2000" dirty="0"/>
              <a:t>: Calculate 1,000,000,000 random numbers between 1 and 2,000,000. Print “We found number 1024!” to the console each time 1024 is generated. We would expect it to come up approximately 500 times. </a:t>
            </a:r>
          </a:p>
          <a:p>
            <a:r>
              <a:rPr lang="en-US" sz="2000" dirty="0"/>
              <a:t>Write a single threaded application</a:t>
            </a:r>
          </a:p>
          <a:p>
            <a:r>
              <a:rPr lang="en-US" sz="2000" dirty="0"/>
              <a:t>Divide the application into multiple threads and repeat</a:t>
            </a:r>
          </a:p>
          <a:p>
            <a:r>
              <a:rPr lang="en-US" sz="2000" dirty="0"/>
              <a:t>Consider the diminishing returns of adding additional threads</a:t>
            </a:r>
          </a:p>
          <a:p>
            <a:pPr marL="0" indent="0">
              <a:buNone/>
            </a:pPr>
            <a:r>
              <a:rPr lang="en-US" sz="2000" dirty="0"/>
              <a:t> </a:t>
            </a:r>
          </a:p>
        </p:txBody>
      </p:sp>
    </p:spTree>
    <p:extLst>
      <p:ext uri="{BB962C8B-B14F-4D97-AF65-F5344CB8AC3E}">
        <p14:creationId xmlns:p14="http://schemas.microsoft.com/office/powerpoint/2010/main" val="17179652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5</a:t>
            </a:r>
          </a:p>
          <a:p>
            <a:pPr algn="l"/>
            <a:r>
              <a:rPr lang="en-US" dirty="0"/>
              <a:t>Session: 2</a:t>
            </a:r>
          </a:p>
          <a:p>
            <a:pPr algn="l"/>
            <a:r>
              <a:rPr lang="en-US" dirty="0"/>
              <a:t>Instructor: Eric Pogue</a:t>
            </a:r>
          </a:p>
        </p:txBody>
      </p:sp>
    </p:spTree>
    <p:extLst>
      <p:ext uri="{BB962C8B-B14F-4D97-AF65-F5344CB8AC3E}">
        <p14:creationId xmlns:p14="http://schemas.microsoft.com/office/powerpoint/2010/main" val="2274666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err="1"/>
              <a:t>FastPrime</a:t>
            </a:r>
            <a:r>
              <a:rPr lang="en-US" sz="3600" dirty="0"/>
              <a:t>… plus Questions</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dirty="0"/>
              <a:t>Write a performance optimized command line Java application that will programmatically find prime numbers [link] and store those numbers sorted in an output file. </a:t>
            </a:r>
          </a:p>
          <a:p>
            <a:pPr marL="0" indent="0">
              <a:buNone/>
            </a:pPr>
            <a:r>
              <a:rPr lang="en-US" sz="2000" dirty="0"/>
              <a:t>In </a:t>
            </a:r>
            <a:r>
              <a:rPr lang="en-US" sz="2000" dirty="0" err="1"/>
              <a:t>FastPrime</a:t>
            </a:r>
            <a:r>
              <a:rPr lang="en-US" sz="2000" dirty="0"/>
              <a:t> we will create a command line Java application that will:</a:t>
            </a:r>
          </a:p>
          <a:p>
            <a:pPr marL="457200" indent="-457200">
              <a:buFont typeface="+mj-lt"/>
              <a:buAutoNum type="arabicPeriod"/>
            </a:pPr>
            <a:r>
              <a:rPr lang="en-US" sz="2000" dirty="0"/>
              <a:t>Use multiple threads to find the prime numbers between two numbers</a:t>
            </a:r>
          </a:p>
          <a:p>
            <a:pPr marL="457200" indent="-457200">
              <a:buFont typeface="+mj-lt"/>
              <a:buAutoNum type="arabicPeriod"/>
            </a:pPr>
            <a:r>
              <a:rPr lang="en-US" sz="2000" dirty="0"/>
              <a:t>Sort those results and store them to a file</a:t>
            </a:r>
          </a:p>
          <a:p>
            <a:pPr marL="457200" indent="-457200">
              <a:buFont typeface="+mj-lt"/>
              <a:buAutoNum type="arabicPeriod"/>
            </a:pPr>
            <a:r>
              <a:rPr lang="en-US" sz="2000" dirty="0"/>
              <a:t>Perform some timings</a:t>
            </a:r>
          </a:p>
          <a:p>
            <a:pPr marL="457200" indent="-457200">
              <a:buFont typeface="+mj-lt"/>
              <a:buAutoNum type="arabicPeriod"/>
            </a:pPr>
            <a:r>
              <a:rPr lang="en-US" sz="2000" dirty="0"/>
              <a:t>… And do this all </a:t>
            </a:r>
            <a:r>
              <a:rPr lang="en-US" sz="2000" u="sng" dirty="0"/>
              <a:t>very</a:t>
            </a:r>
            <a:r>
              <a:rPr lang="en-US" sz="2000" dirty="0"/>
              <a:t> fast</a:t>
            </a:r>
          </a:p>
          <a:p>
            <a:pPr marL="0" indent="0">
              <a:buNone/>
            </a:pPr>
            <a:endParaRPr lang="en-US" sz="2000" dirty="0"/>
          </a:p>
          <a:p>
            <a:pPr marL="0" indent="0">
              <a:buNone/>
            </a:pPr>
            <a:r>
              <a:rPr lang="en-US" sz="2000" dirty="0"/>
              <a:t>See the details in this week’s assignment</a:t>
            </a:r>
          </a:p>
        </p:txBody>
      </p:sp>
    </p:spTree>
    <p:extLst>
      <p:ext uri="{BB962C8B-B14F-4D97-AF65-F5344CB8AC3E}">
        <p14:creationId xmlns:p14="http://schemas.microsoft.com/office/powerpoint/2010/main" val="39329628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5 Session 3</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795301"/>
            <a:ext cx="10718950" cy="4571242"/>
          </a:xfrm>
        </p:spPr>
        <p:txBody>
          <a:bodyPr>
            <a:noAutofit/>
          </a:bodyPr>
          <a:lstStyle/>
          <a:p>
            <a:pPr marL="0" indent="0">
              <a:buNone/>
            </a:pPr>
            <a:r>
              <a:rPr lang="en-US" sz="2000" u="sng" dirty="0"/>
              <a:t>Agenda:</a:t>
            </a:r>
          </a:p>
          <a:p>
            <a:pPr marL="457200" indent="-457200">
              <a:buFont typeface="+mj-lt"/>
              <a:buAutoNum type="arabicPeriod"/>
            </a:pPr>
            <a:r>
              <a:rPr lang="en-US" sz="2000" dirty="0"/>
              <a:t>Discuss </a:t>
            </a:r>
            <a:r>
              <a:rPr lang="en-US" sz="2000" dirty="0" err="1"/>
              <a:t>FastPrime</a:t>
            </a:r>
            <a:r>
              <a:rPr lang="en-US" sz="2000" dirty="0"/>
              <a:t>… bring your questions</a:t>
            </a:r>
          </a:p>
          <a:p>
            <a:pPr marL="457200" indent="-457200">
              <a:buFont typeface="+mj-lt"/>
              <a:buAutoNum type="arabicPeriod"/>
            </a:pPr>
            <a:r>
              <a:rPr lang="en-US" sz="2000" dirty="0"/>
              <a:t>Other topics as time allows</a:t>
            </a:r>
          </a:p>
        </p:txBody>
      </p:sp>
    </p:spTree>
    <p:extLst>
      <p:ext uri="{BB962C8B-B14F-4D97-AF65-F5344CB8AC3E}">
        <p14:creationId xmlns:p14="http://schemas.microsoft.com/office/powerpoint/2010/main" val="295540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err="1"/>
              <a:t>FastPrime</a:t>
            </a:r>
            <a:r>
              <a:rPr lang="en-US" sz="3600" dirty="0"/>
              <a:t>… plus Questions</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dirty="0"/>
              <a:t>Write a performance optimized command line Java application that will programmatically find prime numbers [link] and store those numbers sorted in an output file. </a:t>
            </a:r>
          </a:p>
          <a:p>
            <a:pPr marL="0" indent="0">
              <a:buNone/>
            </a:pPr>
            <a:r>
              <a:rPr lang="en-US" sz="2000" dirty="0"/>
              <a:t>In </a:t>
            </a:r>
            <a:r>
              <a:rPr lang="en-US" sz="2000" dirty="0" err="1"/>
              <a:t>FastPrime</a:t>
            </a:r>
            <a:r>
              <a:rPr lang="en-US" sz="2000" dirty="0"/>
              <a:t> we will create a command line Java application that will:</a:t>
            </a:r>
          </a:p>
          <a:p>
            <a:pPr marL="457200" indent="-457200">
              <a:buFont typeface="+mj-lt"/>
              <a:buAutoNum type="arabicPeriod"/>
            </a:pPr>
            <a:r>
              <a:rPr lang="en-US" sz="2000" dirty="0"/>
              <a:t>Use multiple threads to find the prime numbers between two numbers</a:t>
            </a:r>
          </a:p>
          <a:p>
            <a:pPr marL="457200" indent="-457200">
              <a:buFont typeface="+mj-lt"/>
              <a:buAutoNum type="arabicPeriod"/>
            </a:pPr>
            <a:r>
              <a:rPr lang="en-US" sz="2000" dirty="0"/>
              <a:t>Sort those results and store them to a file</a:t>
            </a:r>
          </a:p>
          <a:p>
            <a:pPr marL="457200" indent="-457200">
              <a:buFont typeface="+mj-lt"/>
              <a:buAutoNum type="arabicPeriod"/>
            </a:pPr>
            <a:r>
              <a:rPr lang="en-US" sz="2000" dirty="0"/>
              <a:t>Perform some timings</a:t>
            </a:r>
          </a:p>
          <a:p>
            <a:pPr marL="457200" indent="-457200">
              <a:buFont typeface="+mj-lt"/>
              <a:buAutoNum type="arabicPeriod"/>
            </a:pPr>
            <a:r>
              <a:rPr lang="en-US" sz="2000" dirty="0"/>
              <a:t>… And do this all </a:t>
            </a:r>
            <a:r>
              <a:rPr lang="en-US" sz="2000" u="sng" dirty="0"/>
              <a:t>very</a:t>
            </a:r>
            <a:r>
              <a:rPr lang="en-US" sz="2000" dirty="0"/>
              <a:t> fast</a:t>
            </a:r>
          </a:p>
          <a:p>
            <a:pPr marL="0" indent="0">
              <a:buNone/>
            </a:pPr>
            <a:endParaRPr lang="en-US" sz="2000" dirty="0"/>
          </a:p>
          <a:p>
            <a:pPr marL="0" indent="0">
              <a:buNone/>
            </a:pPr>
            <a:r>
              <a:rPr lang="en-US" sz="2000" dirty="0"/>
              <a:t>See the details in this week’s assignment</a:t>
            </a:r>
          </a:p>
        </p:txBody>
      </p:sp>
    </p:spTree>
    <p:extLst>
      <p:ext uri="{BB962C8B-B14F-4D97-AF65-F5344CB8AC3E}">
        <p14:creationId xmlns:p14="http://schemas.microsoft.com/office/powerpoint/2010/main" val="10938810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Week 5</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000" dirty="0">
                <a:solidFill>
                  <a:schemeClr val="bg1">
                    <a:lumMod val="65000"/>
                  </a:schemeClr>
                </a:solidFill>
              </a:rPr>
              <a:t>Understand how Java uses </a:t>
            </a:r>
            <a:r>
              <a:rPr lang="en-US" sz="2000" b="1" dirty="0">
                <a:solidFill>
                  <a:schemeClr val="bg1">
                    <a:lumMod val="65000"/>
                  </a:schemeClr>
                </a:solidFill>
              </a:rPr>
              <a:t>files</a:t>
            </a:r>
            <a:r>
              <a:rPr lang="en-US" sz="2000" dirty="0">
                <a:solidFill>
                  <a:schemeClr val="bg1">
                    <a:lumMod val="65000"/>
                  </a:schemeClr>
                </a:solidFill>
              </a:rPr>
              <a:t> for input and output (IO)</a:t>
            </a:r>
          </a:p>
          <a:p>
            <a:pPr marL="457200" indent="-457200">
              <a:buFont typeface="+mj-lt"/>
              <a:buAutoNum type="arabicPeriod"/>
            </a:pPr>
            <a:r>
              <a:rPr lang="en-US" sz="2000" dirty="0">
                <a:solidFill>
                  <a:schemeClr val="bg1">
                    <a:lumMod val="65000"/>
                  </a:schemeClr>
                </a:solidFill>
              </a:rPr>
              <a:t>Design and implement a controller class to </a:t>
            </a:r>
            <a:r>
              <a:rPr lang="en-US" sz="2000" b="1" dirty="0">
                <a:solidFill>
                  <a:schemeClr val="bg1">
                    <a:lumMod val="65000"/>
                  </a:schemeClr>
                </a:solidFill>
              </a:rPr>
              <a:t>serialize</a:t>
            </a:r>
            <a:r>
              <a:rPr lang="en-US" sz="2000" dirty="0">
                <a:solidFill>
                  <a:schemeClr val="bg1">
                    <a:lumMod val="65000"/>
                  </a:schemeClr>
                </a:solidFill>
              </a:rPr>
              <a:t> (reads &amp; writes) data to a text file</a:t>
            </a:r>
          </a:p>
          <a:p>
            <a:pPr marL="457200" indent="-457200">
              <a:buFont typeface="+mj-lt"/>
              <a:buAutoNum type="arabicPeriod"/>
            </a:pPr>
            <a:r>
              <a:rPr lang="en-US" sz="2000" dirty="0">
                <a:solidFill>
                  <a:schemeClr val="bg1">
                    <a:lumMod val="65000"/>
                  </a:schemeClr>
                </a:solidFill>
              </a:rPr>
              <a:t>Understand </a:t>
            </a:r>
            <a:r>
              <a:rPr lang="en-US" sz="2000" b="1" dirty="0">
                <a:solidFill>
                  <a:schemeClr val="bg1">
                    <a:lumMod val="65000"/>
                  </a:schemeClr>
                </a:solidFill>
              </a:rPr>
              <a:t>threads</a:t>
            </a:r>
            <a:r>
              <a:rPr lang="en-US" sz="2000" dirty="0">
                <a:solidFill>
                  <a:schemeClr val="bg1">
                    <a:lumMod val="65000"/>
                  </a:schemeClr>
                </a:solidFill>
              </a:rPr>
              <a:t> and how to develop and optimize multi-treaded Java applications</a:t>
            </a:r>
          </a:p>
          <a:p>
            <a:pPr marL="457200" indent="-457200">
              <a:buFont typeface="+mj-lt"/>
              <a:buAutoNum type="arabicPeriod"/>
            </a:pPr>
            <a:r>
              <a:rPr lang="en-US" sz="2000" dirty="0"/>
              <a:t>Understand Java </a:t>
            </a:r>
            <a:r>
              <a:rPr lang="en-US" sz="2000" b="1" dirty="0"/>
              <a:t>packages</a:t>
            </a:r>
            <a:r>
              <a:rPr lang="en-US" sz="2000" dirty="0"/>
              <a:t> and compile a class so that it belongs to a particular package</a:t>
            </a:r>
          </a:p>
          <a:p>
            <a:pPr marL="457200" indent="-457200">
              <a:buFont typeface="+mj-lt"/>
              <a:buAutoNum type="arabicPeriod"/>
            </a:pPr>
            <a:r>
              <a:rPr lang="en-US" sz="2000" dirty="0"/>
              <a:t>Import a class you write that belongs to a particular package.</a:t>
            </a:r>
          </a:p>
          <a:p>
            <a:pPr marL="457200" indent="-457200">
              <a:buFont typeface="+mj-lt"/>
              <a:buAutoNum type="arabicPeriod"/>
            </a:pPr>
            <a:r>
              <a:rPr lang="en-US" sz="2000" dirty="0"/>
              <a:t>Identify reasons for using JAR (Java </a:t>
            </a:r>
            <a:r>
              <a:rPr lang="en-US" sz="2000" dirty="0" err="1"/>
              <a:t>ARchive</a:t>
            </a:r>
            <a:r>
              <a:rPr lang="en-US" sz="2000" dirty="0"/>
              <a:t>) files to group together related java classes</a:t>
            </a:r>
          </a:p>
          <a:p>
            <a:pPr marL="457200" indent="-457200">
              <a:buFont typeface="+mj-lt"/>
              <a:buAutoNum type="arabicPeriod"/>
            </a:pPr>
            <a:r>
              <a:rPr lang="en-US" sz="2000" dirty="0"/>
              <a:t>Create a JAR file that stores the contents of a particular package</a:t>
            </a:r>
          </a:p>
          <a:p>
            <a:pPr marL="457200" indent="-457200">
              <a:buFont typeface="+mj-lt"/>
              <a:buAutoNum type="arabicPeriod"/>
            </a:pPr>
            <a:r>
              <a:rPr lang="en-US" sz="2000" dirty="0"/>
              <a:t>Explain software </a:t>
            </a:r>
            <a:r>
              <a:rPr lang="en-US" sz="2000" b="1" dirty="0"/>
              <a:t>testing</a:t>
            </a:r>
            <a:r>
              <a:rPr lang="en-US" sz="2000" dirty="0"/>
              <a:t> terms including unit, integration, user acceptance, performance testing, manual, automated, verification, validation, etc. </a:t>
            </a:r>
          </a:p>
          <a:p>
            <a:pPr marL="457200" indent="-457200">
              <a:buFont typeface="+mj-lt"/>
              <a:buAutoNum type="arabicPeriod"/>
            </a:pPr>
            <a:r>
              <a:rPr lang="en-US" sz="2000" dirty="0"/>
              <a:t>Understand the importance of testing and the criticality of finding/fixing defects early</a:t>
            </a:r>
          </a:p>
          <a:p>
            <a:pPr marL="457200" indent="-457200">
              <a:buFont typeface="+mj-lt"/>
              <a:buAutoNum type="arabicPeriod"/>
            </a:pPr>
            <a:r>
              <a:rPr lang="en-US" sz="2000" dirty="0"/>
              <a:t>Explain the purpose, syntax, and annotations of the various assert statements </a:t>
            </a:r>
            <a:r>
              <a:rPr lang="en-US" sz="2000" b="1" dirty="0"/>
              <a:t>JUnit</a:t>
            </a:r>
            <a:r>
              <a:rPr lang="en-US" sz="2000" dirty="0"/>
              <a:t> supports</a:t>
            </a:r>
          </a:p>
          <a:p>
            <a:pPr marL="457200" indent="-457200">
              <a:buFont typeface="+mj-lt"/>
              <a:buAutoNum type="arabicPeriod"/>
            </a:pPr>
            <a:r>
              <a:rPr lang="en-US" sz="2000" dirty="0"/>
              <a:t>Install JUnit onto your machine and execute a JUnit test on your application</a:t>
            </a:r>
          </a:p>
        </p:txBody>
      </p:sp>
    </p:spTree>
    <p:extLst>
      <p:ext uri="{BB962C8B-B14F-4D97-AF65-F5344CB8AC3E}">
        <p14:creationId xmlns:p14="http://schemas.microsoft.com/office/powerpoint/2010/main" val="27986074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Testing</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31738620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67314767"/>
              </p:ext>
            </p:extLst>
          </p:nvPr>
        </p:nvGraphicFramePr>
        <p:xfrm>
          <a:off x="7340367" y="676333"/>
          <a:ext cx="3572428" cy="4821003"/>
        </p:xfrm>
        <a:graphic>
          <a:graphicData uri="http://schemas.openxmlformats.org/drawingml/2006/table">
            <a:tbl>
              <a:tblPr/>
              <a:tblGrid>
                <a:gridCol w="1786214">
                  <a:extLst>
                    <a:ext uri="{9D8B030D-6E8A-4147-A177-3AD203B41FA5}">
                      <a16:colId xmlns:a16="http://schemas.microsoft.com/office/drawing/2014/main" val="2934798203"/>
                    </a:ext>
                  </a:extLst>
                </a:gridCol>
                <a:gridCol w="1786214">
                  <a:extLst>
                    <a:ext uri="{9D8B030D-6E8A-4147-A177-3AD203B41FA5}">
                      <a16:colId xmlns:a16="http://schemas.microsoft.com/office/drawing/2014/main" val="3721011994"/>
                    </a:ext>
                  </a:extLst>
                </a:gridCol>
              </a:tblGrid>
              <a:tr h="264683">
                <a:tc>
                  <a:txBody>
                    <a:bodyPr/>
                    <a:lstStyle/>
                    <a:p>
                      <a:pPr algn="ctr" fontAlgn="t"/>
                      <a:r>
                        <a:rPr lang="en-US" sz="1100">
                          <a:effectLst/>
                        </a:rPr>
                        <a:t>Manual Testing</a:t>
                      </a:r>
                    </a:p>
                  </a:txBody>
                  <a:tcPr marL="47265" marR="47265" marT="47265" marB="472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100">
                          <a:effectLst/>
                        </a:rPr>
                        <a:t>Automated Testing</a:t>
                      </a:r>
                    </a:p>
                  </a:txBody>
                  <a:tcPr marL="47265" marR="47265" marT="47265" marB="472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3557092766"/>
                  </a:ext>
                </a:extLst>
              </a:tr>
              <a:tr h="945294">
                <a:tc>
                  <a:txBody>
                    <a:bodyPr/>
                    <a:lstStyle/>
                    <a:p>
                      <a:pPr fontAlgn="t"/>
                      <a:r>
                        <a:rPr lang="en-US" sz="1100">
                          <a:effectLst/>
                        </a:rPr>
                        <a:t>Executing a test cases manually without any tool support is known as manual testing.</a:t>
                      </a:r>
                    </a:p>
                  </a:txBody>
                  <a:tcPr marL="47265" marR="47265" marT="47265" marB="472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Taking tool support and executing the test cases by using an automation tool is known as automation testing.</a:t>
                      </a:r>
                    </a:p>
                  </a:txBody>
                  <a:tcPr marL="47265" marR="47265" marT="47265" marB="472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810315106"/>
                  </a:ext>
                </a:extLst>
              </a:tr>
              <a:tr h="945294">
                <a:tc>
                  <a:txBody>
                    <a:bodyPr/>
                    <a:lstStyle/>
                    <a:p>
                      <a:pPr fontAlgn="t"/>
                      <a:r>
                        <a:rPr lang="en-US" sz="1100" b="1">
                          <a:effectLst/>
                        </a:rPr>
                        <a:t>Time-consuming and tedious</a:t>
                      </a:r>
                      <a:r>
                        <a:rPr lang="en-US" sz="1100">
                          <a:effectLst/>
                        </a:rPr>
                        <a:t> − Since test cases are executed by human resources, it is very slow and tedious.</a:t>
                      </a:r>
                    </a:p>
                  </a:txBody>
                  <a:tcPr marL="47265" marR="47265" marT="47265" marB="472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b="1">
                          <a:effectLst/>
                        </a:rPr>
                        <a:t>Fast</a:t>
                      </a:r>
                      <a:r>
                        <a:rPr lang="en-US" sz="1100">
                          <a:effectLst/>
                        </a:rPr>
                        <a:t> − Automation runs test cases significantly faster than human resources.</a:t>
                      </a:r>
                    </a:p>
                  </a:txBody>
                  <a:tcPr marL="47265" marR="47265" marT="47265" marB="472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576927046"/>
                  </a:ext>
                </a:extLst>
              </a:tr>
              <a:tr h="1115448">
                <a:tc>
                  <a:txBody>
                    <a:bodyPr/>
                    <a:lstStyle/>
                    <a:p>
                      <a:pPr fontAlgn="t"/>
                      <a:r>
                        <a:rPr lang="en-US" sz="1100" b="1">
                          <a:effectLst/>
                        </a:rPr>
                        <a:t>Huge investment in human resources</a:t>
                      </a:r>
                      <a:r>
                        <a:rPr lang="en-US" sz="1100">
                          <a:effectLst/>
                        </a:rPr>
                        <a:t> − As test cases need to be executed manually, more testers are required in manual testing.</a:t>
                      </a:r>
                    </a:p>
                  </a:txBody>
                  <a:tcPr marL="47265" marR="47265" marT="47265" marB="472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b="1">
                          <a:effectLst/>
                        </a:rPr>
                        <a:t>Less investment in human resources</a:t>
                      </a:r>
                      <a:r>
                        <a:rPr lang="en-US" sz="1100">
                          <a:effectLst/>
                        </a:rPr>
                        <a:t> − Test cases are executed using automation tools, so less number of testers are required in automation testing.</a:t>
                      </a:r>
                    </a:p>
                  </a:txBody>
                  <a:tcPr marL="47265" marR="47265" marT="47265" marB="472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438023227"/>
                  </a:ext>
                </a:extLst>
              </a:tr>
              <a:tr h="775142">
                <a:tc>
                  <a:txBody>
                    <a:bodyPr/>
                    <a:lstStyle/>
                    <a:p>
                      <a:pPr fontAlgn="t"/>
                      <a:r>
                        <a:rPr lang="en-US" sz="1100" b="1">
                          <a:effectLst/>
                        </a:rPr>
                        <a:t>Less reliable</a:t>
                      </a:r>
                      <a:r>
                        <a:rPr lang="en-US" sz="1100">
                          <a:effectLst/>
                        </a:rPr>
                        <a:t> − Manual testing is less reliable, as it has to account for human errors.</a:t>
                      </a:r>
                    </a:p>
                  </a:txBody>
                  <a:tcPr marL="47265" marR="47265" marT="47265" marB="472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b="1">
                          <a:effectLst/>
                        </a:rPr>
                        <a:t>More reliable</a:t>
                      </a:r>
                      <a:r>
                        <a:rPr lang="en-US" sz="1100">
                          <a:effectLst/>
                        </a:rPr>
                        <a:t> − Automation tests are precise and reliable.</a:t>
                      </a:r>
                    </a:p>
                  </a:txBody>
                  <a:tcPr marL="47265" marR="47265" marT="47265" marB="472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450452487"/>
                  </a:ext>
                </a:extLst>
              </a:tr>
              <a:tr h="775142">
                <a:tc>
                  <a:txBody>
                    <a:bodyPr/>
                    <a:lstStyle/>
                    <a:p>
                      <a:pPr fontAlgn="t"/>
                      <a:r>
                        <a:rPr lang="en-US" sz="1100" b="1">
                          <a:effectLst/>
                        </a:rPr>
                        <a:t>Non-programmable</a:t>
                      </a:r>
                      <a:r>
                        <a:rPr lang="en-US" sz="1100">
                          <a:effectLst/>
                        </a:rPr>
                        <a:t> − No programming can be done to write sophisticated tests to fetch hidden information.</a:t>
                      </a:r>
                    </a:p>
                  </a:txBody>
                  <a:tcPr marL="47265" marR="47265" marT="47265" marB="472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b="1" dirty="0">
                          <a:effectLst/>
                        </a:rPr>
                        <a:t>Programmable</a:t>
                      </a:r>
                      <a:r>
                        <a:rPr lang="en-US" sz="1100" dirty="0">
                          <a:effectLst/>
                        </a:rPr>
                        <a:t> − Testers can program sophisticated tests to bring out hidden information.</a:t>
                      </a:r>
                    </a:p>
                  </a:txBody>
                  <a:tcPr marL="47265" marR="47265" marT="47265" marB="472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719997671"/>
                  </a:ext>
                </a:extLst>
              </a:tr>
            </a:tbl>
          </a:graphicData>
        </a:graphic>
      </p:graphicFrame>
      <p:sp>
        <p:nvSpPr>
          <p:cNvPr id="5" name="Rectangle 1"/>
          <p:cNvSpPr>
            <a:spLocks noChangeArrowheads="1"/>
          </p:cNvSpPr>
          <p:nvPr/>
        </p:nvSpPr>
        <p:spPr bwMode="auto">
          <a:xfrm>
            <a:off x="1888642" y="-1026823"/>
            <a:ext cx="1350795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Verdana" panose="020B0604030504040204" pitchFamily="34" charset="0"/>
              </a:rPr>
              <a:t>Unit testing can be done in two ways − manual testing and automated testing.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00575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Week 5</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000" dirty="0"/>
              <a:t>Understand how Java uses </a:t>
            </a:r>
            <a:r>
              <a:rPr lang="en-US" sz="2000" b="1" dirty="0"/>
              <a:t>files</a:t>
            </a:r>
            <a:r>
              <a:rPr lang="en-US" sz="2000" dirty="0"/>
              <a:t> for input and output (IO)</a:t>
            </a:r>
          </a:p>
          <a:p>
            <a:pPr marL="457200" indent="-457200">
              <a:buFont typeface="+mj-lt"/>
              <a:buAutoNum type="arabicPeriod"/>
            </a:pPr>
            <a:r>
              <a:rPr lang="en-US" sz="2000" dirty="0"/>
              <a:t>Design and implement a controller class to </a:t>
            </a:r>
            <a:r>
              <a:rPr lang="en-US" sz="2000" b="1" dirty="0"/>
              <a:t>serialize</a:t>
            </a:r>
            <a:r>
              <a:rPr lang="en-US" sz="2000" dirty="0"/>
              <a:t> (reads &amp; writes) data to a text file</a:t>
            </a:r>
          </a:p>
          <a:p>
            <a:pPr marL="457200" indent="-457200">
              <a:buFont typeface="+mj-lt"/>
              <a:buAutoNum type="arabicPeriod"/>
            </a:pPr>
            <a:r>
              <a:rPr lang="en-US" sz="2000" dirty="0"/>
              <a:t>Understand </a:t>
            </a:r>
            <a:r>
              <a:rPr lang="en-US" sz="2000" b="1" dirty="0"/>
              <a:t>threads</a:t>
            </a:r>
            <a:r>
              <a:rPr lang="en-US" sz="2000" dirty="0"/>
              <a:t> and how to develop and optimize multi-treaded Java applications</a:t>
            </a:r>
          </a:p>
          <a:p>
            <a:pPr marL="457200" indent="-457200">
              <a:buFont typeface="+mj-lt"/>
              <a:buAutoNum type="arabicPeriod"/>
            </a:pPr>
            <a:r>
              <a:rPr lang="en-US" sz="2000" dirty="0"/>
              <a:t>Understand Java </a:t>
            </a:r>
            <a:r>
              <a:rPr lang="en-US" sz="2000" b="1" dirty="0"/>
              <a:t>packages</a:t>
            </a:r>
            <a:r>
              <a:rPr lang="en-US" sz="2000" dirty="0"/>
              <a:t> and compile a class so that it belongs to a particular package</a:t>
            </a:r>
          </a:p>
          <a:p>
            <a:pPr marL="457200" indent="-457200">
              <a:buFont typeface="+mj-lt"/>
              <a:buAutoNum type="arabicPeriod"/>
            </a:pPr>
            <a:r>
              <a:rPr lang="en-US" sz="2000" dirty="0"/>
              <a:t>Import a class you write that belongs to a particular package.</a:t>
            </a:r>
          </a:p>
          <a:p>
            <a:pPr marL="457200" indent="-457200">
              <a:buFont typeface="+mj-lt"/>
              <a:buAutoNum type="arabicPeriod"/>
            </a:pPr>
            <a:r>
              <a:rPr lang="en-US" sz="2000" dirty="0"/>
              <a:t>Identify reasons for using JAR (Java </a:t>
            </a:r>
            <a:r>
              <a:rPr lang="en-US" sz="2000" dirty="0" err="1"/>
              <a:t>ARchive</a:t>
            </a:r>
            <a:r>
              <a:rPr lang="en-US" sz="2000" dirty="0"/>
              <a:t>) files to group together related java classes</a:t>
            </a:r>
          </a:p>
          <a:p>
            <a:pPr marL="457200" indent="-457200">
              <a:buFont typeface="+mj-lt"/>
              <a:buAutoNum type="arabicPeriod"/>
            </a:pPr>
            <a:r>
              <a:rPr lang="en-US" sz="2000" dirty="0"/>
              <a:t>Create a JAR file that stores the contents of a particular package</a:t>
            </a:r>
          </a:p>
          <a:p>
            <a:pPr marL="457200" indent="-457200">
              <a:buFont typeface="+mj-lt"/>
              <a:buAutoNum type="arabicPeriod"/>
            </a:pPr>
            <a:r>
              <a:rPr lang="en-US" sz="2000" dirty="0"/>
              <a:t>Explain software </a:t>
            </a:r>
            <a:r>
              <a:rPr lang="en-US" sz="2000" b="1" dirty="0"/>
              <a:t>testing</a:t>
            </a:r>
            <a:r>
              <a:rPr lang="en-US" sz="2000" dirty="0"/>
              <a:t> terms including unit, integration, user acceptance, performance testing, manual, automated, verification, validation, etc. </a:t>
            </a:r>
          </a:p>
          <a:p>
            <a:pPr marL="457200" indent="-457200">
              <a:buFont typeface="+mj-lt"/>
              <a:buAutoNum type="arabicPeriod"/>
            </a:pPr>
            <a:r>
              <a:rPr lang="en-US" sz="2000" dirty="0"/>
              <a:t>Understand the importance of testing and the criticality of finding/fixing defects early</a:t>
            </a:r>
          </a:p>
          <a:p>
            <a:pPr marL="457200" indent="-457200">
              <a:buFont typeface="+mj-lt"/>
              <a:buAutoNum type="arabicPeriod"/>
            </a:pPr>
            <a:r>
              <a:rPr lang="en-US" sz="2000" dirty="0"/>
              <a:t>Explain the purpose, syntax, and annotations of the various assert statements </a:t>
            </a:r>
            <a:r>
              <a:rPr lang="en-US" sz="2000" b="1" dirty="0"/>
              <a:t>JUnit</a:t>
            </a:r>
            <a:r>
              <a:rPr lang="en-US" sz="2000" dirty="0"/>
              <a:t> supports</a:t>
            </a:r>
          </a:p>
          <a:p>
            <a:pPr marL="457200" indent="-457200">
              <a:buFont typeface="+mj-lt"/>
              <a:buAutoNum type="arabicPeriod"/>
            </a:pPr>
            <a:r>
              <a:rPr lang="en-US" sz="2000" dirty="0"/>
              <a:t>Install JUnit onto your machine and execute a JUnit test on your application</a:t>
            </a:r>
          </a:p>
        </p:txBody>
      </p:sp>
    </p:spTree>
    <p:extLst>
      <p:ext uri="{BB962C8B-B14F-4D97-AF65-F5344CB8AC3E}">
        <p14:creationId xmlns:p14="http://schemas.microsoft.com/office/powerpoint/2010/main" val="1072399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Serialization and Writing/Reading Text Files (IO)</a:t>
            </a:r>
          </a:p>
        </p:txBody>
      </p:sp>
      <p:sp>
        <p:nvSpPr>
          <p:cNvPr id="3" name="Content Placeholder 2"/>
          <p:cNvSpPr>
            <a:spLocks noGrp="1"/>
          </p:cNvSpPr>
          <p:nvPr>
            <p:ph idx="1"/>
          </p:nvPr>
        </p:nvSpPr>
        <p:spPr>
          <a:xfrm>
            <a:off x="838198" y="1525772"/>
            <a:ext cx="10515601" cy="4651191"/>
          </a:xfrm>
        </p:spPr>
        <p:txBody>
          <a:bodyPr>
            <a:normAutofit lnSpcReduction="10000"/>
          </a:bodyPr>
          <a:lstStyle/>
          <a:p>
            <a:pPr marL="0" indent="0">
              <a:buNone/>
            </a:pPr>
            <a:r>
              <a:rPr lang="en-US" sz="2000" dirty="0"/>
              <a:t>Serialization is an object-oriented programming term that means converting an object to a byte steam usually to be written to or read from a text or binary file.</a:t>
            </a:r>
          </a:p>
          <a:p>
            <a:pPr marL="0" indent="0">
              <a:buNone/>
            </a:pPr>
            <a:r>
              <a:rPr lang="en-US" sz="2000" dirty="0"/>
              <a:t>To write to a text file:</a:t>
            </a:r>
          </a:p>
          <a:p>
            <a:r>
              <a:rPr lang="en-US" sz="2000" dirty="0"/>
              <a:t>Create a File object, feeding the file’s path to the File class constructor</a:t>
            </a:r>
          </a:p>
          <a:p>
            <a:r>
              <a:rPr lang="en-US" sz="2000" dirty="0"/>
              <a:t>Create a FileWriter to access the File</a:t>
            </a:r>
          </a:p>
          <a:p>
            <a:r>
              <a:rPr lang="en-US" sz="2000" dirty="0"/>
              <a:t>Create a BufferedWriter to write data to the FileWriter efficiently </a:t>
            </a:r>
          </a:p>
          <a:p>
            <a:r>
              <a:rPr lang="en-US" sz="2000" dirty="0"/>
              <a:t>Use BufferedWriter’s write and newLine functions to commit the data to the file.</a:t>
            </a:r>
          </a:p>
          <a:p>
            <a:pPr marL="0" indent="0">
              <a:buNone/>
            </a:pPr>
            <a:endParaRPr lang="en-US" sz="2000" dirty="0"/>
          </a:p>
          <a:p>
            <a:pPr marL="0" indent="0">
              <a:buNone/>
            </a:pPr>
            <a:r>
              <a:rPr lang="en-US" sz="2000" dirty="0"/>
              <a:t>To read from a text file: </a:t>
            </a:r>
          </a:p>
          <a:p>
            <a:r>
              <a:rPr lang="en-US" sz="2000" dirty="0"/>
              <a:t>Create a File object, feeding the file’s path to the File class constructor</a:t>
            </a:r>
          </a:p>
          <a:p>
            <a:r>
              <a:rPr lang="en-US" sz="2000" dirty="0"/>
              <a:t>Attach a Scanner object to it</a:t>
            </a:r>
          </a:p>
          <a:p>
            <a:r>
              <a:rPr lang="en-US" sz="2000" dirty="0"/>
              <a:t>Use Scanner’s readLine and hasNextLine functions to read the file</a:t>
            </a:r>
          </a:p>
          <a:p>
            <a:pPr marL="0" indent="0">
              <a:buNone/>
            </a:pPr>
            <a:endParaRPr lang="en-US" sz="2000" dirty="0"/>
          </a:p>
        </p:txBody>
      </p:sp>
    </p:spTree>
    <p:extLst>
      <p:ext uri="{BB962C8B-B14F-4D97-AF65-F5344CB8AC3E}">
        <p14:creationId xmlns:p14="http://schemas.microsoft.com/office/powerpoint/2010/main" val="417106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7484656" y="1525772"/>
            <a:ext cx="4114800" cy="4443803"/>
          </a:xfrm>
          <a:prstGeom prst="rect">
            <a:avLst/>
          </a:prstGeom>
        </p:spPr>
      </p:pic>
      <p:sp>
        <p:nvSpPr>
          <p:cNvPr id="2" name="Title 1"/>
          <p:cNvSpPr>
            <a:spLocks noGrp="1"/>
          </p:cNvSpPr>
          <p:nvPr>
            <p:ph type="title"/>
          </p:nvPr>
        </p:nvSpPr>
        <p:spPr/>
        <p:txBody>
          <a:bodyPr>
            <a:normAutofit/>
          </a:bodyPr>
          <a:lstStyle/>
          <a:p>
            <a:r>
              <a:rPr lang="en-US" sz="3600" dirty="0"/>
              <a:t>XML Example</a:t>
            </a:r>
          </a:p>
        </p:txBody>
      </p:sp>
      <p:sp>
        <p:nvSpPr>
          <p:cNvPr id="6" name="Content Placeholder 2"/>
          <p:cNvSpPr>
            <a:spLocks noGrp="1"/>
          </p:cNvSpPr>
          <p:nvPr>
            <p:ph idx="1"/>
          </p:nvPr>
        </p:nvSpPr>
        <p:spPr>
          <a:xfrm>
            <a:off x="838198" y="1525772"/>
            <a:ext cx="6349411" cy="4651191"/>
          </a:xfrm>
        </p:spPr>
        <p:txBody>
          <a:bodyPr>
            <a:normAutofit/>
          </a:bodyPr>
          <a:lstStyle/>
          <a:p>
            <a:pPr marL="0" indent="0">
              <a:buNone/>
            </a:pPr>
            <a:r>
              <a:rPr lang="en-US" sz="2000" dirty="0"/>
              <a:t>In computing, XML (Extensible Markup Language) is a markup language that defines a set of rules for encoding documents in a format that is both human-readable and machine-readable. It is an open standard that:</a:t>
            </a:r>
            <a:endParaRPr lang="en-US" sz="2000" b="1" dirty="0"/>
          </a:p>
          <a:p>
            <a:r>
              <a:rPr lang="en-US" sz="2000" dirty="0"/>
              <a:t>Supports nearly all development languages and platforms</a:t>
            </a:r>
          </a:p>
          <a:p>
            <a:r>
              <a:rPr lang="en-US" sz="2000" dirty="0"/>
              <a:t>Allows us to cross between many applications</a:t>
            </a:r>
          </a:p>
          <a:p>
            <a:r>
              <a:rPr lang="en-US" sz="2000" dirty="0"/>
              <a:t>Can result in large files</a:t>
            </a:r>
          </a:p>
          <a:p>
            <a:r>
              <a:rPr lang="en-US" sz="2000" dirty="0"/>
              <a:t>Supports schema to validate data</a:t>
            </a:r>
          </a:p>
        </p:txBody>
      </p:sp>
    </p:spTree>
    <p:extLst>
      <p:ext uri="{BB962C8B-B14F-4D97-AF65-F5344CB8AC3E}">
        <p14:creationId xmlns:p14="http://schemas.microsoft.com/office/powerpoint/2010/main" val="1737448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7484656" y="1525772"/>
            <a:ext cx="4114800" cy="5361709"/>
          </a:xfrm>
          <a:prstGeom prst="rect">
            <a:avLst/>
          </a:prstGeom>
        </p:spPr>
      </p:pic>
      <p:sp>
        <p:nvSpPr>
          <p:cNvPr id="2" name="Title 1"/>
          <p:cNvSpPr>
            <a:spLocks noGrp="1"/>
          </p:cNvSpPr>
          <p:nvPr>
            <p:ph type="title"/>
          </p:nvPr>
        </p:nvSpPr>
        <p:spPr/>
        <p:txBody>
          <a:bodyPr>
            <a:normAutofit/>
          </a:bodyPr>
          <a:lstStyle/>
          <a:p>
            <a:r>
              <a:rPr lang="en-US" sz="3600" dirty="0"/>
              <a:t>JSON Example</a:t>
            </a:r>
          </a:p>
        </p:txBody>
      </p:sp>
      <p:sp>
        <p:nvSpPr>
          <p:cNvPr id="6" name="Content Placeholder 2"/>
          <p:cNvSpPr>
            <a:spLocks noGrp="1"/>
          </p:cNvSpPr>
          <p:nvPr>
            <p:ph idx="1"/>
          </p:nvPr>
        </p:nvSpPr>
        <p:spPr>
          <a:xfrm>
            <a:off x="838198" y="1525772"/>
            <a:ext cx="6349411" cy="4651191"/>
          </a:xfrm>
        </p:spPr>
        <p:txBody>
          <a:bodyPr>
            <a:normAutofit/>
          </a:bodyPr>
          <a:lstStyle/>
          <a:p>
            <a:pPr marL="0" indent="0">
              <a:buNone/>
            </a:pPr>
            <a:r>
              <a:rPr lang="en-US" sz="2000" dirty="0"/>
              <a:t>JSON (JavaScript Object Notation) is a lightweight data-interchange format. It is easy for humans to read and write. It is easy for machines to parse and generate. It is an open standard that:</a:t>
            </a:r>
            <a:endParaRPr lang="en-US" sz="2000" b="1" dirty="0"/>
          </a:p>
          <a:p>
            <a:r>
              <a:rPr lang="en-US" sz="2000" dirty="0"/>
              <a:t>Supports nearly all development languages and platforms</a:t>
            </a:r>
          </a:p>
          <a:p>
            <a:r>
              <a:rPr lang="en-US" sz="2000" dirty="0"/>
              <a:t>Allows us to cross between many applications</a:t>
            </a:r>
          </a:p>
          <a:p>
            <a:r>
              <a:rPr lang="en-US" sz="2000" dirty="0"/>
              <a:t>Can result in large files</a:t>
            </a:r>
          </a:p>
          <a:p>
            <a:endParaRPr lang="en-US" sz="2000" dirty="0"/>
          </a:p>
        </p:txBody>
      </p:sp>
    </p:spTree>
    <p:extLst>
      <p:ext uri="{BB962C8B-B14F-4D97-AF65-F5344CB8AC3E}">
        <p14:creationId xmlns:p14="http://schemas.microsoft.com/office/powerpoint/2010/main" val="737875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Binary Files</a:t>
            </a:r>
          </a:p>
        </p:txBody>
      </p:sp>
      <p:sp>
        <p:nvSpPr>
          <p:cNvPr id="6" name="Content Placeholder 2"/>
          <p:cNvSpPr>
            <a:spLocks noGrp="1"/>
          </p:cNvSpPr>
          <p:nvPr>
            <p:ph idx="1"/>
          </p:nvPr>
        </p:nvSpPr>
        <p:spPr>
          <a:xfrm>
            <a:off x="838198" y="1525772"/>
            <a:ext cx="6349411" cy="4651191"/>
          </a:xfrm>
        </p:spPr>
        <p:txBody>
          <a:bodyPr>
            <a:normAutofit/>
          </a:bodyPr>
          <a:lstStyle/>
          <a:p>
            <a:pPr marL="0" indent="0">
              <a:buNone/>
            </a:pPr>
            <a:r>
              <a:rPr lang="en-US" sz="2000" dirty="0"/>
              <a:t>A binary file is a computer file that is not a text file. The term "binary file" is often used as a term meaning "non-text file". The can be open or closed formats that are generally:</a:t>
            </a:r>
          </a:p>
          <a:p>
            <a:r>
              <a:rPr lang="en-US" sz="2000" dirty="0"/>
              <a:t>Fast, small, and efficient*</a:t>
            </a:r>
          </a:p>
          <a:p>
            <a:r>
              <a:rPr lang="en-US" sz="2000" dirty="0"/>
              <a:t>Often not very portable across applications and platforms</a:t>
            </a:r>
          </a:p>
          <a:p>
            <a:r>
              <a:rPr lang="en-US" sz="2000" dirty="0"/>
              <a:t>Difficult to maintain backward compatibility</a:t>
            </a:r>
          </a:p>
          <a:p>
            <a:endParaRPr lang="en-US" sz="2000" dirty="0"/>
          </a:p>
          <a:p>
            <a:endParaRPr lang="en-US" sz="2000" dirty="0"/>
          </a:p>
        </p:txBody>
      </p:sp>
      <p:pic>
        <p:nvPicPr>
          <p:cNvPr id="3" name="Picture 2"/>
          <p:cNvPicPr>
            <a:picLocks noChangeAspect="1"/>
          </p:cNvPicPr>
          <p:nvPr/>
        </p:nvPicPr>
        <p:blipFill>
          <a:blip r:embed="rId3"/>
          <a:stretch>
            <a:fillRect/>
          </a:stretch>
        </p:blipFill>
        <p:spPr>
          <a:xfrm>
            <a:off x="7484656" y="1525772"/>
            <a:ext cx="4114800" cy="3462108"/>
          </a:xfrm>
          <a:prstGeom prst="rect">
            <a:avLst/>
          </a:prstGeom>
        </p:spPr>
      </p:pic>
    </p:spTree>
    <p:extLst>
      <p:ext uri="{BB962C8B-B14F-4D97-AF65-F5344CB8AC3E}">
        <p14:creationId xmlns:p14="http://schemas.microsoft.com/office/powerpoint/2010/main" val="2088691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Serialization Example</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We are going to demonstrate Writing and Reading </a:t>
            </a:r>
            <a:r>
              <a:rPr lang="en-US" sz="2000" dirty="0" err="1"/>
              <a:t>OvalDraw</a:t>
            </a:r>
            <a:r>
              <a:rPr lang="en-US" sz="2000" dirty="0"/>
              <a:t> data to a proprietary text file by:</a:t>
            </a:r>
          </a:p>
          <a:p>
            <a:r>
              <a:rPr lang="en-US" sz="2000" dirty="0"/>
              <a:t>Starting with the </a:t>
            </a:r>
            <a:r>
              <a:rPr lang="en-US" sz="2000" dirty="0" err="1"/>
              <a:t>OvalDraw</a:t>
            </a:r>
            <a:r>
              <a:rPr lang="en-US" sz="2000" dirty="0"/>
              <a:t> application</a:t>
            </a:r>
          </a:p>
          <a:p>
            <a:r>
              <a:rPr lang="en-US" sz="2000" dirty="0"/>
              <a:t>Hooking up the “Open” and “Save” menu events</a:t>
            </a:r>
          </a:p>
          <a:p>
            <a:r>
              <a:rPr lang="en-US" sz="2000" dirty="0"/>
              <a:t>Teaching our </a:t>
            </a:r>
            <a:r>
              <a:rPr lang="en-US" sz="2000" dirty="0" err="1"/>
              <a:t>OvalDraw</a:t>
            </a:r>
            <a:r>
              <a:rPr lang="en-US" sz="2000" dirty="0"/>
              <a:t> class to Write and Read itself</a:t>
            </a:r>
          </a:p>
          <a:p>
            <a:r>
              <a:rPr lang="en-US" sz="2000" dirty="0"/>
              <a:t>Saving our session</a:t>
            </a:r>
          </a:p>
          <a:p>
            <a:r>
              <a:rPr lang="en-US" sz="2000" dirty="0"/>
              <a:t>Loading our session</a:t>
            </a:r>
          </a:p>
          <a:p>
            <a:pPr marL="0" indent="0">
              <a:buNone/>
            </a:pPr>
            <a:endParaRPr lang="en-US" sz="2000" dirty="0"/>
          </a:p>
        </p:txBody>
      </p:sp>
    </p:spTree>
    <p:extLst>
      <p:ext uri="{BB962C8B-B14F-4D97-AF65-F5344CB8AC3E}">
        <p14:creationId xmlns:p14="http://schemas.microsoft.com/office/powerpoint/2010/main" val="720363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5</a:t>
            </a:r>
          </a:p>
          <a:p>
            <a:pPr algn="l"/>
            <a:r>
              <a:rPr lang="en-US" dirty="0"/>
              <a:t>Session: 1</a:t>
            </a:r>
          </a:p>
          <a:p>
            <a:pPr algn="l"/>
            <a:r>
              <a:rPr lang="en-US" dirty="0"/>
              <a:t>Instructor: Eric Pogue</a:t>
            </a:r>
          </a:p>
        </p:txBody>
      </p:sp>
    </p:spTree>
    <p:extLst>
      <p:ext uri="{BB962C8B-B14F-4D97-AF65-F5344CB8AC3E}">
        <p14:creationId xmlns:p14="http://schemas.microsoft.com/office/powerpoint/2010/main" val="11308186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E7FF26E314236448B954F3A97640002" ma:contentTypeVersion="0" ma:contentTypeDescription="Create a new document." ma:contentTypeScope="" ma:versionID="dcd134f7ef3b1aa8a267b1d1a9f0b332">
  <xsd:schema xmlns:xsd="http://www.w3.org/2001/XMLSchema" xmlns:xs="http://www.w3.org/2001/XMLSchema" xmlns:p="http://schemas.microsoft.com/office/2006/metadata/properties" targetNamespace="http://schemas.microsoft.com/office/2006/metadata/properties" ma:root="true" ma:fieldsID="fad425956ca267ea5e6d723b3f3bd6f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7FD8B20-B89A-4B23-9329-175195DD4D8A}">
  <ds:schemaRefs>
    <ds:schemaRef ds:uri="http://schemas.microsoft.com/sharepoint/v3/contenttype/forms"/>
  </ds:schemaRefs>
</ds:datastoreItem>
</file>

<file path=customXml/itemProps2.xml><?xml version="1.0" encoding="utf-8"?>
<ds:datastoreItem xmlns:ds="http://schemas.openxmlformats.org/officeDocument/2006/customXml" ds:itemID="{A906A71E-D2C6-4CAA-8E79-10C504BC5F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3473EA1A-2744-48E8-B2A3-4F89C0FC849C}">
  <ds:schemaRefs>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14903</TotalTime>
  <Words>2961</Words>
  <Application>Microsoft Office PowerPoint</Application>
  <PresentationFormat>Widescreen</PresentationFormat>
  <Paragraphs>287</Paragraphs>
  <Slides>24</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Verdana</vt:lpstr>
      <vt:lpstr>Wingdings</vt:lpstr>
      <vt:lpstr>Office Theme</vt:lpstr>
      <vt:lpstr>Object-Oriented Programming Session: Week 5 Session 1  Instructor: Eric Pogue</vt:lpstr>
      <vt:lpstr>FastPrime… plus Questions</vt:lpstr>
      <vt:lpstr>Learning Objectives – Week 5</vt:lpstr>
      <vt:lpstr>Serialization and Writing/Reading Text Files (IO)</vt:lpstr>
      <vt:lpstr>XML Example</vt:lpstr>
      <vt:lpstr>JSON Example</vt:lpstr>
      <vt:lpstr>Binary Files</vt:lpstr>
      <vt:lpstr>Serialization Example</vt:lpstr>
      <vt:lpstr>End of Session</vt:lpstr>
      <vt:lpstr>Object-Oriented Programming Session: Week 5 Session 2 Instructor: Eric Pogue</vt:lpstr>
      <vt:lpstr>FastPrime… plus Questions</vt:lpstr>
      <vt:lpstr>Learning Objectives – Week 5</vt:lpstr>
      <vt:lpstr>Performance Optimization and Threading</vt:lpstr>
      <vt:lpstr>Threads &amp; Multithreaded Applications</vt:lpstr>
      <vt:lpstr>Processors, Cores, and Threads</vt:lpstr>
      <vt:lpstr>Multi-Threaded Development</vt:lpstr>
      <vt:lpstr>Multi-Threaded Development</vt:lpstr>
      <vt:lpstr>Multi-Threaded Example</vt:lpstr>
      <vt:lpstr>End of Session</vt:lpstr>
      <vt:lpstr>Object-Oriented Programming Session: Week 5 Session 3 Instructor: Eric Pogue</vt:lpstr>
      <vt:lpstr>FastPrime… plus Questions</vt:lpstr>
      <vt:lpstr>Learning Objectives – Week 5</vt:lpstr>
      <vt:lpstr>Testing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Pogue Eric</dc:creator>
  <cp:lastModifiedBy>Eric Pogue</cp:lastModifiedBy>
  <cp:revision>412</cp:revision>
  <cp:lastPrinted>2017-04-17T18:19:43Z</cp:lastPrinted>
  <dcterms:created xsi:type="dcterms:W3CDTF">2016-08-15T18:20:40Z</dcterms:created>
  <dcterms:modified xsi:type="dcterms:W3CDTF">2017-04-17T18:19:46Z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0x0101004E7FF26E314236448B954F3A97640002</vt:lpwstr>
  </property>
  <property fmtid="{D5CDD505-2E9C-101B-9397-08002B2CF9AE}" pid="3" name="IsMyDocuments">
    <vt:bool>true</vt:bool>
  </property>
</Properties>
</file>