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381" r:id="rId5"/>
    <p:sldId id="371" r:id="rId6"/>
    <p:sldId id="289" r:id="rId7"/>
    <p:sldId id="356" r:id="rId8"/>
    <p:sldId id="350" r:id="rId9"/>
    <p:sldId id="359" r:id="rId10"/>
    <p:sldId id="361" r:id="rId11"/>
    <p:sldId id="362" r:id="rId12"/>
    <p:sldId id="373" r:id="rId13"/>
    <p:sldId id="372" r:id="rId14"/>
    <p:sldId id="363" r:id="rId15"/>
    <p:sldId id="375" r:id="rId16"/>
    <p:sldId id="376" r:id="rId17"/>
    <p:sldId id="366" r:id="rId18"/>
    <p:sldId id="377" r:id="rId19"/>
    <p:sldId id="378" r:id="rId20"/>
    <p:sldId id="380" r:id="rId21"/>
    <p:sldId id="357" r:id="rId22"/>
    <p:sldId id="384" r:id="rId23"/>
    <p:sldId id="385" r:id="rId24"/>
    <p:sldId id="386" r:id="rId25"/>
    <p:sldId id="369" r:id="rId26"/>
    <p:sldId id="379" r:id="rId27"/>
    <p:sldId id="387" r:id="rId28"/>
    <p:sldId id="392" r:id="rId29"/>
    <p:sldId id="388" r:id="rId30"/>
    <p:sldId id="409" r:id="rId31"/>
    <p:sldId id="389" r:id="rId32"/>
    <p:sldId id="402" r:id="rId33"/>
    <p:sldId id="408" r:id="rId34"/>
    <p:sldId id="391" r:id="rId35"/>
    <p:sldId id="393" r:id="rId36"/>
    <p:sldId id="397" r:id="rId37"/>
    <p:sldId id="403" r:id="rId38"/>
    <p:sldId id="404" r:id="rId39"/>
    <p:sldId id="405" r:id="rId40"/>
    <p:sldId id="399" r:id="rId41"/>
    <p:sldId id="398" r:id="rId42"/>
    <p:sldId id="396" r:id="rId4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4/4/2017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We will be focuses on the View this week, and will keep our references to Models and Controllers to a minimum. </a:t>
            </a:r>
          </a:p>
          <a:p>
            <a:pPr marL="0" indent="0">
              <a:buNone/>
            </a:pPr>
            <a:endParaRPr lang="en-US" sz="1000" dirty="0"/>
          </a:p>
          <a:p>
            <a:pPr marL="0" indent="0">
              <a:buNone/>
            </a:pPr>
            <a:r>
              <a:rPr lang="en-US" sz="1000" dirty="0"/>
              <a:t>MVC is an important pattern, will be a primary focus of this course, and will be an important pattern for you to master in your career.</a:t>
            </a:r>
          </a:p>
          <a:p>
            <a:pPr marL="0" indent="0">
              <a:buNone/>
            </a:pPr>
            <a:r>
              <a:rPr lang="en-US" sz="1000" dirty="0"/>
              <a:t>Segregation of our Model (data) from our View (user interface) is necessary to effectively develop, enhance,  and maintain modern software.</a:t>
            </a:r>
          </a:p>
          <a:p>
            <a:endParaRPr lang="en-US" sz="1000" dirty="0"/>
          </a:p>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266394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 little history:</a:t>
            </a:r>
          </a:p>
          <a:p>
            <a:r>
              <a:rPr lang="en-US" sz="1000" dirty="0"/>
              <a:t>Some languages including C++ implemented multiple inheritance in order to allow Classes to inherit from multiple parent classes. That solution has pros and cons beyond the scope of this course. </a:t>
            </a:r>
          </a:p>
          <a:p>
            <a:r>
              <a:rPr lang="en-US" sz="1000" dirty="0"/>
              <a:t>Other languages including Java only support single inheritance, but also implemented Interfaces in order to allow class to act like multiple things. An example that we will be discussing this week is our </a:t>
            </a:r>
            <a:r>
              <a:rPr lang="en-US" sz="1000" dirty="0" err="1"/>
              <a:t>OvalFrame</a:t>
            </a:r>
            <a:r>
              <a:rPr lang="en-US" sz="1000" dirty="0"/>
              <a:t> that we would like to be a </a:t>
            </a:r>
            <a:r>
              <a:rPr lang="en-US" sz="1000" dirty="0" err="1"/>
              <a:t>JFrame</a:t>
            </a:r>
            <a:r>
              <a:rPr lang="en-US" sz="1000" dirty="0"/>
              <a:t> but may also want it to act like an </a:t>
            </a:r>
            <a:r>
              <a:rPr lang="en-US" sz="1000" dirty="0" err="1"/>
              <a:t>ActionHandler</a:t>
            </a:r>
            <a:r>
              <a:rPr lang="en-US" sz="1000" dirty="0"/>
              <a:t> to respond to buttons being pushed.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2116104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417904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2840772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74510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991213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4291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Read the details in the assignment. Keep these in mind as you watch the examples. Start working on this early. It is unlikely to go well if you try to do this at the last minute.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37110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61975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listed and reviewed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40563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621852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039602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79059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is a fundamental issue with most teams and organizations related to code sharing. Developing and maintaining shared code is more difficult than developing and maintaining non-shared code. I think that it at least 50% more difficult and more likely twice as difficult. Therefore, in order for making the creation and maintenance of code sharing economically beneficial the ratio of creating shared code versus using other peoples code needs to be 2 or 3 to one. In other words, for every hour you spend writing shared code, you should be spending 2 or 3 hours working to effectively utilize other people‘s code. The reality is most developers spend most of there time working diligently to develop reusable code, but they very rarely reuse code from other people on their team. </a:t>
            </a:r>
          </a:p>
          <a:p>
            <a:endParaRPr lang="en-US" sz="1000" dirty="0"/>
          </a:p>
          <a:p>
            <a:r>
              <a:rPr lang="en-US" sz="1000" dirty="0"/>
              <a:t>Using asserts is an important defensive coding tactic. The idea is that you “assert” things to be true in the code which serves as both a forceful comment and a developer notification mechanism. Then when developers are testing their code, the environment will automatically warn them when their assumptions are not valid. </a:t>
            </a:r>
          </a:p>
          <a:p>
            <a:r>
              <a:rPr lang="en-US" sz="1000" dirty="0"/>
              <a:t>http://docs.oracle.com/javase/7/docs/technotes/guides/language/assert.html</a:t>
            </a:r>
          </a:p>
          <a:p>
            <a:endParaRPr lang="en-US" sz="1000" dirty="0"/>
          </a:p>
          <a:p>
            <a:r>
              <a:rPr lang="en-US" sz="1000" dirty="0"/>
              <a:t>Static methods are methods that we can associate with a class, but do not require a class instance to execute. They can be very helpful with writing small helper functions. </a:t>
            </a:r>
          </a:p>
          <a:p>
            <a:endParaRPr lang="en-US" sz="1000" dirty="0"/>
          </a:p>
          <a:p>
            <a:r>
              <a:rPr lang="en-US" sz="1000" dirty="0"/>
              <a:t>The command line flag for enabling asserts is:</a:t>
            </a:r>
          </a:p>
          <a:p>
            <a:r>
              <a:rPr lang="en-US" sz="1000" dirty="0"/>
              <a:t>java -</a:t>
            </a:r>
            <a:r>
              <a:rPr lang="en-US" sz="1000" dirty="0" err="1"/>
              <a:t>enableassertions</a:t>
            </a:r>
            <a:r>
              <a:rPr lang="en-US" sz="1000"/>
              <a:t> ShapesStep2</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231148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3630166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b="1" dirty="0"/>
              <a:t>**Start Recording</a:t>
            </a:r>
          </a:p>
          <a:p>
            <a:endParaRPr lang="en-US" sz="1000" dirty="0"/>
          </a:p>
          <a:p>
            <a:r>
              <a:rPr lang="en-US" sz="1000" dirty="0"/>
              <a:t>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will post our week 1 assignment review via a separate video. I think it will take away from our current discussion if we try to intermix the topics today. I want of to have laser focus on our programming assignment today.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026191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098123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2114434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your second or third time seeing this. After today, you should mostly “get it”. </a:t>
            </a:r>
          </a:p>
          <a:p>
            <a:endParaRPr lang="en-US" sz="1000" dirty="0"/>
          </a:p>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3874666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that  we are going to need </a:t>
            </a:r>
            <a:r>
              <a:rPr lang="en-US" dirty="0" err="1"/>
              <a:t>JFrames</a:t>
            </a:r>
            <a:r>
              <a:rPr lang="en-US" dirty="0"/>
              <a:t>, </a:t>
            </a:r>
            <a:r>
              <a:rPr lang="en-US" dirty="0" err="1"/>
              <a:t>Jpanels</a:t>
            </a:r>
            <a:r>
              <a:rPr lang="en-US" dirty="0"/>
              <a:t> (x2), Border Layouts, Flow Layouts, </a:t>
            </a:r>
            <a:r>
              <a:rPr lang="en-US" dirty="0" err="1"/>
              <a:t>JButton</a:t>
            </a:r>
            <a:r>
              <a:rPr lang="en-US" dirty="0"/>
              <a:t>, Action Listeners, Action Events, Containers, Random, Graphics, </a:t>
            </a:r>
            <a:r>
              <a:rPr lang="en-US" dirty="0" err="1"/>
              <a:t>ArrayLists</a:t>
            </a:r>
            <a:r>
              <a:rPr lang="en-US" dirty="0"/>
              <a:t>, and more…</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247315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230372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2944127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2283266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12315787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3902196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404185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2837534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4010339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849031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a:p>
        </p:txBody>
      </p:sp>
    </p:spTree>
    <p:extLst>
      <p:ext uri="{BB962C8B-B14F-4D97-AF65-F5344CB8AC3E}">
        <p14:creationId xmlns:p14="http://schemas.microsoft.com/office/powerpoint/2010/main" val="12462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Java platform graphics have been the Achilles heel of the Java platform since the mid-1990s. Programmers used to joke that AWT stood for Awful Windows Toolkit because the resulting applications were so slow to function and unpleasant to look at. AWT actually stands for Abstract Window Toolkit.</a:t>
            </a:r>
          </a:p>
          <a:p>
            <a:endParaRPr lang="en-US" sz="1000" dirty="0"/>
          </a:p>
          <a:p>
            <a:r>
              <a:rPr lang="en-US" sz="1000" dirty="0"/>
              <a:t>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AWT and Swing are </a:t>
            </a:r>
            <a:r>
              <a:rPr lang="en-US" sz="1000" u="sng" dirty="0"/>
              <a:t>excellent</a:t>
            </a:r>
            <a:r>
              <a:rPr lang="en-US" sz="1000" dirty="0"/>
              <a:t> learning tools; however, nearly all commercial user interface development has moved on to other tools and libraries. Native user interfaces or Web type interfaces using Java Script is seem to be the direction. Note: Java and Java Script have </a:t>
            </a:r>
            <a:r>
              <a:rPr lang="en-US" sz="1000" b="1" u="sng" dirty="0"/>
              <a:t>NOTHING</a:t>
            </a:r>
            <a:r>
              <a:rPr lang="en-US" sz="1000" dirty="0"/>
              <a:t> to do with each other! It was completely a marketing ploy to give Java Script the Java name. </a:t>
            </a:r>
          </a:p>
          <a:p>
            <a:endParaRPr lang="en-US" sz="1000" dirty="0"/>
          </a:p>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a:p>
            <a:r>
              <a:rPr lang="en-US" sz="1000" dirty="0" err="1"/>
              <a:t>java.awt</a:t>
            </a:r>
            <a:r>
              <a:rPr lang="en-US" sz="1000" dirty="0"/>
              <a:t>.*: Graphics, Color, Font</a:t>
            </a:r>
          </a:p>
          <a:p>
            <a:r>
              <a:rPr lang="en-US" sz="1000" dirty="0" err="1"/>
              <a:t>Java.swing</a:t>
            </a:r>
            <a:r>
              <a:rPr lang="en-US" sz="1000" dirty="0"/>
              <a:t>: </a:t>
            </a:r>
            <a:r>
              <a:rPr lang="en-US" sz="1000" dirty="0" err="1"/>
              <a:t>JFrame</a:t>
            </a:r>
            <a:r>
              <a:rPr lang="en-US" sz="1000" dirty="0"/>
              <a:t>, </a:t>
            </a:r>
            <a:r>
              <a:rPr lang="en-US" sz="1000" dirty="0" err="1"/>
              <a:t>JPanel</a:t>
            </a:r>
            <a:r>
              <a:rPr lang="en-US" sz="1000" dirty="0"/>
              <a:t>, </a:t>
            </a:r>
            <a:r>
              <a:rPr lang="en-US" sz="1000" dirty="0" err="1"/>
              <a:t>JButton</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Graphics class is defined in package </a:t>
            </a:r>
            <a:r>
              <a:rPr lang="en-US" sz="1000" dirty="0" err="1"/>
              <a:t>java.awt</a:t>
            </a:r>
            <a:r>
              <a:rPr lang="en-US" sz="1000" dirty="0"/>
              <a:t>. </a:t>
            </a:r>
          </a:p>
          <a:p>
            <a:endParaRPr lang="en-US" sz="1000" dirty="0"/>
          </a:p>
          <a:p>
            <a:r>
              <a:rPr lang="en-US" sz="1000" dirty="0"/>
              <a:t>A window in Java is called a </a:t>
            </a:r>
            <a:r>
              <a:rPr lang="en-US" sz="1000" dirty="0" err="1"/>
              <a:t>JFrame</a:t>
            </a:r>
            <a:r>
              <a:rPr lang="en-US" sz="1000" dirty="0"/>
              <a:t>. </a:t>
            </a:r>
            <a:r>
              <a:rPr lang="en-US" sz="1000" dirty="0" err="1"/>
              <a:t>JFrames</a:t>
            </a:r>
            <a:r>
              <a:rPr lang="en-US" sz="1000" dirty="0"/>
              <a:t> are heavyweight components: graphical components that communicate directly with the operating system and show up directly on the desktop. Heavyweight components contain what are called lightweight components. Lightweight components include panels and buttons. In Java, panels are implemented as </a:t>
            </a:r>
            <a:r>
              <a:rPr lang="en-US" sz="1000" dirty="0" err="1"/>
              <a:t>JPanels</a:t>
            </a:r>
            <a:r>
              <a:rPr lang="en-US" sz="1000" dirty="0"/>
              <a:t>, and buttons are implemented as </a:t>
            </a:r>
            <a:r>
              <a:rPr lang="en-US" sz="1000" dirty="0" err="1"/>
              <a:t>JButtons</a:t>
            </a:r>
            <a:r>
              <a:rPr lang="en-US" sz="1000" dirty="0"/>
              <a: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Specifically, a </a:t>
            </a:r>
            <a:r>
              <a:rPr lang="en-US" sz="1000" dirty="0" err="1"/>
              <a:t>JFrame</a:t>
            </a:r>
            <a:r>
              <a:rPr lang="en-US" sz="1000" dirty="0"/>
              <a:t>, a heavyweight component …</a:t>
            </a:r>
          </a:p>
          <a:p>
            <a:pPr marL="228600" indent="-228600">
              <a:buFont typeface="+mj-lt"/>
              <a:buAutoNum type="arabicPeriod"/>
            </a:pPr>
            <a:r>
              <a:rPr lang="en-US" sz="1000" dirty="0"/>
              <a:t>Can </a:t>
            </a:r>
            <a:r>
              <a:rPr lang="en-US" sz="1000" dirty="0" err="1"/>
              <a:t>setDefaultCloseOperation</a:t>
            </a:r>
            <a:r>
              <a:rPr lang="en-US" sz="1000" dirty="0"/>
              <a:t>(</a:t>
            </a:r>
            <a:r>
              <a:rPr lang="en-US" sz="1000" dirty="0" err="1"/>
              <a:t>JFrame.EXIT_ON_CLOSE</a:t>
            </a:r>
            <a:r>
              <a:rPr lang="en-US" sz="1000" dirty="0"/>
              <a:t>) to make the program vanish from memory (i.e. free resources) when closed.</a:t>
            </a:r>
          </a:p>
          <a:p>
            <a:pPr marL="228600" indent="-228600">
              <a:buFont typeface="+mj-lt"/>
              <a:buAutoNum type="arabicPeriod"/>
            </a:pPr>
            <a:r>
              <a:rPr lang="en-US" sz="1000" dirty="0"/>
              <a:t>Can set size and location using </a:t>
            </a:r>
            <a:r>
              <a:rPr lang="en-US" sz="1000" dirty="0" err="1"/>
              <a:t>setBounds</a:t>
            </a:r>
            <a:r>
              <a:rPr lang="en-US" sz="1000" dirty="0"/>
              <a:t>(</a:t>
            </a:r>
            <a:r>
              <a:rPr lang="en-US" sz="1000" dirty="0" err="1"/>
              <a:t>x,y,width,height</a:t>
            </a:r>
            <a:r>
              <a:rPr lang="en-US" sz="1000" dirty="0"/>
              <a:t>)</a:t>
            </a:r>
          </a:p>
          <a:p>
            <a:pPr marL="228600" indent="-228600">
              <a:buFont typeface="+mj-lt"/>
              <a:buAutoNum type="arabicPeriod"/>
            </a:pPr>
            <a:r>
              <a:rPr lang="en-US" sz="1000" dirty="0"/>
              <a:t>Can show itself using </a:t>
            </a:r>
            <a:r>
              <a:rPr lang="en-US" sz="1000" dirty="0" err="1"/>
              <a:t>setVisible</a:t>
            </a:r>
            <a:r>
              <a:rPr lang="en-US" sz="1000" dirty="0"/>
              <a:t>(true) and hide itself using </a:t>
            </a:r>
            <a:r>
              <a:rPr lang="en-US" sz="1000" dirty="0" err="1"/>
              <a:t>setVisible</a:t>
            </a:r>
            <a:r>
              <a:rPr lang="en-US" sz="1000" dirty="0"/>
              <a:t>(false)</a:t>
            </a:r>
          </a:p>
          <a:p>
            <a:pPr marL="228600" indent="-228600">
              <a:buFont typeface="+mj-lt"/>
              <a:buAutoNum type="arabicPeriod"/>
            </a:pPr>
            <a:r>
              <a:rPr lang="en-US" sz="1000" dirty="0"/>
              <a:t>Can give you a reference to its Container through its </a:t>
            </a:r>
            <a:r>
              <a:rPr lang="en-US" sz="1000" dirty="0" err="1"/>
              <a:t>getContentPane</a:t>
            </a:r>
            <a:r>
              <a:rPr lang="en-US" sz="1000" dirty="0"/>
              <a:t>() function. Once you have access to its Container object, you can set the layout of that container so that you can arrange lightweight components in it.</a:t>
            </a:r>
          </a:p>
          <a:p>
            <a:endParaRPr lang="en-US" sz="1000" dirty="0"/>
          </a:p>
          <a:p>
            <a:r>
              <a:rPr lang="en-US" sz="1000" dirty="0"/>
              <a:t>Popular Lightweight  Swing UI components include:</a:t>
            </a:r>
          </a:p>
          <a:p>
            <a:r>
              <a:rPr lang="en-US" sz="1000" dirty="0" err="1"/>
              <a:t>Jbutton</a:t>
            </a:r>
            <a:endParaRPr lang="en-US" sz="1000" dirty="0"/>
          </a:p>
          <a:p>
            <a:r>
              <a:rPr lang="en-US" sz="1000" dirty="0" err="1"/>
              <a:t>JTextArea</a:t>
            </a:r>
            <a:endParaRPr lang="en-US" sz="1000" dirty="0"/>
          </a:p>
          <a:p>
            <a:r>
              <a:rPr lang="en-US" sz="1000" dirty="0" err="1"/>
              <a:t>JPanel</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58439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87908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83620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 will be covered in this session</a:t>
            </a:r>
          </a:p>
          <a:p>
            <a:pPr marL="457200" indent="-457200">
              <a:buFont typeface="+mj-lt"/>
              <a:buAutoNum type="arabicPeriod"/>
            </a:pPr>
            <a:r>
              <a:rPr lang="en-US" sz="2000" dirty="0"/>
              <a:t>Present Topics</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Model-View-Controller (MVC)</a:t>
            </a:r>
            <a:r>
              <a:rPr lang="en-US" sz="2000" dirty="0"/>
              <a:t>: This week are focus will be in creating our first Graphical view. Specifically we will:</a:t>
            </a:r>
          </a:p>
          <a:p>
            <a:pPr marL="457200" indent="-457200">
              <a:buFont typeface="+mj-lt"/>
              <a:buAutoNum type="arabicPeriod"/>
            </a:pPr>
            <a:r>
              <a:rPr lang="en-US" sz="2000" dirty="0"/>
              <a:t>Implement our first graphical view using Java AWT and Swing graphics</a:t>
            </a:r>
          </a:p>
          <a:p>
            <a:pPr marL="457200" indent="-457200">
              <a:buFont typeface="+mj-lt"/>
              <a:buAutoNum type="arabicPeriod"/>
            </a:pPr>
            <a:r>
              <a:rPr lang="en-US" sz="2000" dirty="0"/>
              <a:t>Demonstrate a view that you will be able to build off of for our assignment</a:t>
            </a:r>
          </a:p>
          <a:p>
            <a:pPr marL="457200" indent="-457200">
              <a:buFont typeface="+mj-lt"/>
              <a:buAutoNum type="arabicPeriod"/>
            </a:pPr>
            <a:r>
              <a:rPr lang="en-US" sz="2000" dirty="0"/>
              <a:t>Implement a more sophisticated view to draw smiling and frowning faces as our assignment for the week</a:t>
            </a:r>
          </a:p>
          <a:p>
            <a:pPr marL="457200" indent="-457200">
              <a:buFont typeface="+mj-lt"/>
              <a:buAutoNum type="arabicPeriod"/>
            </a:pPr>
            <a:r>
              <a:rPr lang="en-US" sz="2000" dirty="0"/>
              <a:t>Discuss why our command line interface is also a view</a:t>
            </a:r>
          </a:p>
          <a:p>
            <a:pPr marL="457200" indent="-457200">
              <a:buFont typeface="+mj-lt"/>
              <a:buAutoNum type="arabicPeriod"/>
            </a:pPr>
            <a:r>
              <a:rPr lang="en-US" sz="2000" dirty="0"/>
              <a:t>Discuss how we “render” our data to the command line using the </a:t>
            </a:r>
            <a:r>
              <a:rPr lang="en-US" sz="2000" dirty="0" err="1"/>
              <a:t>toString</a:t>
            </a:r>
            <a:r>
              <a:rPr lang="en-US" sz="2000" dirty="0"/>
              <a:t>() method</a:t>
            </a:r>
          </a:p>
          <a:p>
            <a:pPr marL="457200" indent="-457200">
              <a:buFont typeface="+mj-lt"/>
              <a:buAutoNum type="arabicPeriod"/>
            </a:pPr>
            <a:r>
              <a:rPr lang="en-US" sz="2000" dirty="0"/>
              <a:t>Discuss pros and cons of “rendering” our data to our graphical view via a “</a:t>
            </a:r>
            <a:r>
              <a:rPr lang="en-US" sz="2000" dirty="0" err="1"/>
              <a:t>toGraphic</a:t>
            </a:r>
            <a:r>
              <a:rPr lang="en-US" sz="2000" dirty="0"/>
              <a:t>()” method</a:t>
            </a:r>
          </a:p>
        </p:txBody>
      </p:sp>
    </p:spTree>
    <p:extLst>
      <p:ext uri="{BB962C8B-B14F-4D97-AF65-F5344CB8AC3E}">
        <p14:creationId xmlns:p14="http://schemas.microsoft.com/office/powerpoint/2010/main" val="253059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Implementation vs. Class Extension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
        <p:nvSpPr>
          <p:cNvPr id="4" name="Content Placeholder 2"/>
          <p:cNvSpPr txBox="1">
            <a:spLocks/>
          </p:cNvSpPr>
          <p:nvPr/>
        </p:nvSpPr>
        <p:spPr>
          <a:xfrm>
            <a:off x="838199" y="1549178"/>
            <a:ext cx="10453578" cy="4783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Differences include</a:t>
            </a:r>
            <a:r>
              <a:rPr lang="en-US" sz="2000" dirty="0"/>
              <a:t>:</a:t>
            </a:r>
          </a:p>
          <a:p>
            <a:pPr marL="457200" indent="-457200">
              <a:buFont typeface="+mj-lt"/>
              <a:buAutoNum type="arabicPeriod"/>
            </a:pPr>
            <a:r>
              <a:rPr lang="en-US" sz="2000" dirty="0"/>
              <a:t>Interfaces are implicitly abstract and cannot have implementations</a:t>
            </a:r>
          </a:p>
          <a:p>
            <a:pPr marL="457200" indent="-457200">
              <a:buFont typeface="+mj-lt"/>
              <a:buAutoNum type="arabicPeriod"/>
            </a:pPr>
            <a:r>
              <a:rPr lang="en-US" sz="2000" dirty="0"/>
              <a:t>An interface specifies one or more abstract methods that a class that implements the interface must implement</a:t>
            </a:r>
          </a:p>
          <a:p>
            <a:pPr marL="457200" indent="-457200">
              <a:buFont typeface="+mj-lt"/>
              <a:buAutoNum type="arabicPeriod"/>
            </a:pPr>
            <a:r>
              <a:rPr lang="en-US" sz="2000" dirty="0"/>
              <a:t>Abstract classes can have both abstract methods and concrete methods</a:t>
            </a:r>
          </a:p>
          <a:p>
            <a:pPr marL="457200" indent="-457200">
              <a:buFont typeface="+mj-lt"/>
              <a:buAutoNum type="arabicPeriod"/>
            </a:pPr>
            <a:r>
              <a:rPr lang="en-US" sz="2000" dirty="0"/>
              <a:t>A class can descend (extends) only one Class but can implement many interfaces</a:t>
            </a:r>
          </a:p>
          <a:p>
            <a:pPr marL="0" indent="0">
              <a:buNone/>
            </a:pPr>
            <a:endParaRPr lang="en-US" sz="2000" dirty="0"/>
          </a:p>
          <a:p>
            <a:pPr marL="0" indent="0">
              <a:buNone/>
            </a:pPr>
            <a:r>
              <a:rPr lang="en-US" sz="2000" dirty="0"/>
              <a:t>Note: Interfaces are Java’s way of  avoiding the significant complexities of multiple inheritance while providing most of the benefits.</a:t>
            </a:r>
          </a:p>
        </p:txBody>
      </p:sp>
    </p:spTree>
    <p:extLst>
      <p:ext uri="{BB962C8B-B14F-4D97-AF65-F5344CB8AC3E}">
        <p14:creationId xmlns:p14="http://schemas.microsoft.com/office/powerpoint/2010/main" val="283279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Interface Implementation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Interface implementation </a:t>
            </a:r>
            <a:r>
              <a:rPr lang="en-US" sz="2000" dirty="0"/>
              <a:t>is basically agreeing to a contract to implement a given set of methods. </a:t>
            </a:r>
          </a:p>
          <a:p>
            <a:pPr marL="0" indent="0">
              <a:buNone/>
            </a:pPr>
            <a:r>
              <a:rPr lang="en-US" sz="2000" dirty="0"/>
              <a:t>The </a:t>
            </a:r>
            <a:r>
              <a:rPr lang="en-US" sz="2000" b="1" dirty="0" err="1"/>
              <a:t>ActionalListener</a:t>
            </a:r>
            <a:r>
              <a:rPr lang="en-US" sz="2000" dirty="0"/>
              <a:t> Interface is a good example of an interface that a class must implement in order to receive  notification that a button has been pushed by the user. </a:t>
            </a:r>
          </a:p>
        </p:txBody>
      </p:sp>
      <p:pic>
        <p:nvPicPr>
          <p:cNvPr id="4" name="Picture 3"/>
          <p:cNvPicPr>
            <a:picLocks noChangeAspect="1"/>
          </p:cNvPicPr>
          <p:nvPr/>
        </p:nvPicPr>
        <p:blipFill>
          <a:blip r:embed="rId3"/>
          <a:stretch>
            <a:fillRect/>
          </a:stretch>
        </p:blipFill>
        <p:spPr>
          <a:xfrm>
            <a:off x="7298199" y="1511965"/>
            <a:ext cx="4114800" cy="1502373"/>
          </a:xfrm>
          <a:prstGeom prst="rect">
            <a:avLst/>
          </a:prstGeom>
        </p:spPr>
      </p:pic>
    </p:spTree>
    <p:extLst>
      <p:ext uri="{BB962C8B-B14F-4D97-AF65-F5344CB8AC3E}">
        <p14:creationId xmlns:p14="http://schemas.microsoft.com/office/powerpoint/2010/main" val="372575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45036" y="946616"/>
            <a:ext cx="4114800" cy="5267356"/>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Class Extension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Class Extension </a:t>
            </a:r>
            <a:r>
              <a:rPr lang="en-US" sz="2000" dirty="0"/>
              <a:t>is </a:t>
            </a:r>
            <a:r>
              <a:rPr lang="en-US" sz="2000" b="1" dirty="0"/>
              <a:t>Inheritance</a:t>
            </a:r>
            <a:r>
              <a:rPr lang="en-US" sz="2000" dirty="0"/>
              <a:t>. Enough said? </a:t>
            </a:r>
          </a:p>
          <a:p>
            <a:pPr marL="0" indent="0">
              <a:buNone/>
            </a:pPr>
            <a:r>
              <a:rPr lang="en-US" sz="2000" dirty="0"/>
              <a:t>In Java a class can extend from only one parent class, but can implement multiple interfaces. </a:t>
            </a:r>
          </a:p>
          <a:p>
            <a:pPr marL="0" indent="0">
              <a:buNone/>
            </a:pPr>
            <a:r>
              <a:rPr lang="en-US" sz="2000" dirty="0"/>
              <a:t>The code to the right demonstrates </a:t>
            </a:r>
            <a:r>
              <a:rPr lang="en-US" sz="2000" dirty="0" err="1"/>
              <a:t>ShapeFrame</a:t>
            </a:r>
            <a:r>
              <a:rPr lang="en-US" sz="2000" dirty="0"/>
              <a:t>:</a:t>
            </a:r>
          </a:p>
          <a:p>
            <a:r>
              <a:rPr lang="en-US" sz="2000" dirty="0"/>
              <a:t>Extending from </a:t>
            </a:r>
            <a:r>
              <a:rPr lang="en-US" sz="2000" dirty="0" err="1"/>
              <a:t>JFrame</a:t>
            </a:r>
            <a:r>
              <a:rPr lang="en-US" sz="2000" dirty="0"/>
              <a:t> so that it can “be a” </a:t>
            </a:r>
            <a:r>
              <a:rPr lang="en-US" sz="2000" dirty="0" err="1"/>
              <a:t>JFrame</a:t>
            </a:r>
            <a:r>
              <a:rPr lang="en-US" sz="2000" dirty="0"/>
              <a:t> and hold lightweight UI components</a:t>
            </a:r>
          </a:p>
          <a:p>
            <a:r>
              <a:rPr lang="en-US" sz="2000" dirty="0"/>
              <a:t>Implementing </a:t>
            </a:r>
            <a:r>
              <a:rPr lang="en-US" sz="2000" dirty="0" err="1"/>
              <a:t>ActionionListener</a:t>
            </a:r>
            <a:r>
              <a:rPr lang="en-US" sz="2000" dirty="0"/>
              <a:t> so that it can “act like” a ActionListener and receive notification that a button has been pressed. </a:t>
            </a:r>
          </a:p>
          <a:p>
            <a:endParaRPr lang="en-US" sz="2000" dirty="0"/>
          </a:p>
        </p:txBody>
      </p:sp>
    </p:spTree>
    <p:extLst>
      <p:ext uri="{BB962C8B-B14F-4D97-AF65-F5344CB8AC3E}">
        <p14:creationId xmlns:p14="http://schemas.microsoft.com/office/powerpoint/2010/main" val="423694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173854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197565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Closing Comments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206416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 Closing Comments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70823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1</a:t>
            </a:r>
          </a:p>
          <a:p>
            <a:pPr algn="l"/>
            <a:r>
              <a:rPr lang="en-US" dirty="0"/>
              <a:t>Instructor: Eric Pogue</a:t>
            </a:r>
          </a:p>
        </p:txBody>
      </p:sp>
    </p:spTree>
    <p:extLst>
      <p:ext uri="{BB962C8B-B14F-4D97-AF65-F5344CB8AC3E}">
        <p14:creationId xmlns:p14="http://schemas.microsoft.com/office/powerpoint/2010/main" val="268967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2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is session 1</a:t>
            </a:r>
          </a:p>
          <a:p>
            <a:pPr marL="457200" indent="-457200">
              <a:buFont typeface="+mj-lt"/>
              <a:buAutoNum type="arabicPeriod"/>
            </a:pPr>
            <a:r>
              <a:rPr lang="en-US" sz="2000" dirty="0"/>
              <a:t>Identify the goal of session 2</a:t>
            </a:r>
          </a:p>
          <a:p>
            <a:pPr marL="457200" indent="-457200">
              <a:buFont typeface="+mj-lt"/>
              <a:buAutoNum type="arabicPeriod"/>
            </a:pPr>
            <a:r>
              <a:rPr lang="en-US" sz="2000" dirty="0"/>
              <a:t>Implement </a:t>
            </a:r>
            <a:r>
              <a:rPr lang="en-US" sz="2000" dirty="0" err="1"/>
              <a:t>ShapesLibrary.class</a:t>
            </a:r>
            <a:r>
              <a:rPr lang="en-US" sz="2000" dirty="0"/>
              <a:t> </a:t>
            </a:r>
          </a:p>
          <a:p>
            <a:pPr marL="457200" indent="-457200">
              <a:buFont typeface="+mj-lt"/>
              <a:buAutoNum type="arabicPeriod"/>
            </a:pPr>
            <a:r>
              <a:rPr lang="en-US" sz="2000" dirty="0"/>
              <a:t>Get ready for Graphics drawing session</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79655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81445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55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878755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077919" y="1618301"/>
            <a:ext cx="4572000" cy="4005528"/>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Code Sharing, Package Visibility, and </a:t>
            </a:r>
            <a:r>
              <a:rPr lang="en-US" sz="3600" dirty="0" err="1"/>
              <a:t>ShapesLibray.class</a:t>
            </a:r>
            <a:endParaRPr lang="en-US" sz="3600" dirty="0"/>
          </a:p>
        </p:txBody>
      </p:sp>
      <p:sp>
        <p:nvSpPr>
          <p:cNvPr id="3" name="Content Placeholder 2"/>
          <p:cNvSpPr>
            <a:spLocks noGrp="1"/>
          </p:cNvSpPr>
          <p:nvPr>
            <p:ph idx="1"/>
          </p:nvPr>
        </p:nvSpPr>
        <p:spPr>
          <a:xfrm>
            <a:off x="838199" y="1618301"/>
            <a:ext cx="6239720" cy="4351338"/>
          </a:xfrm>
        </p:spPr>
        <p:txBody>
          <a:bodyPr>
            <a:normAutofit/>
          </a:bodyPr>
          <a:lstStyle/>
          <a:p>
            <a:pPr marL="0" indent="0">
              <a:buNone/>
            </a:pPr>
            <a:r>
              <a:rPr lang="en-US" sz="2000" dirty="0"/>
              <a:t>Sharing or reusing source code is a fundamental practice in object-oriented programming. In this session we are going to demonstrate creating ShapesLibrary.java by:</a:t>
            </a:r>
          </a:p>
          <a:p>
            <a:pPr marL="457200" indent="-457200">
              <a:buFont typeface="+mj-lt"/>
              <a:buAutoNum type="arabicPeriod"/>
            </a:pPr>
            <a:r>
              <a:rPr lang="en-US" sz="2000" dirty="0"/>
              <a:t>Creating a new </a:t>
            </a:r>
            <a:r>
              <a:rPr lang="en-US" sz="2000" dirty="0" err="1"/>
              <a:t>ShapesLibrary</a:t>
            </a:r>
            <a:r>
              <a:rPr lang="en-US" sz="2000" dirty="0"/>
              <a:t> from our ShapesStep2 project from last week</a:t>
            </a:r>
          </a:p>
          <a:p>
            <a:pPr marL="457200" indent="-457200">
              <a:buFont typeface="+mj-lt"/>
              <a:buAutoNum type="arabicPeriod"/>
            </a:pPr>
            <a:r>
              <a:rPr lang="en-US" sz="2000" dirty="0"/>
              <a:t>Separating the reusable Shapes code into a separate ShapesLibrary.java file</a:t>
            </a:r>
          </a:p>
          <a:p>
            <a:pPr marL="457200" indent="-457200">
              <a:buFont typeface="+mj-lt"/>
              <a:buAutoNum type="arabicPeriod"/>
            </a:pPr>
            <a:r>
              <a:rPr lang="en-US" sz="2000" dirty="0"/>
              <a:t>Making a few enhancements to make the code more reusable including: </a:t>
            </a:r>
          </a:p>
          <a:p>
            <a:pPr lvl="1"/>
            <a:r>
              <a:rPr lang="en-US" sz="1600" dirty="0"/>
              <a:t>Demonstrate static “helper functions”</a:t>
            </a:r>
          </a:p>
          <a:p>
            <a:pPr lvl="1"/>
            <a:r>
              <a:rPr lang="en-US" sz="1600" dirty="0"/>
              <a:t>Creating a separate test </a:t>
            </a:r>
            <a:r>
              <a:rPr lang="en-US" sz="1600" dirty="0" err="1"/>
              <a:t>Test</a:t>
            </a:r>
            <a:r>
              <a:rPr lang="en-US" sz="1600" dirty="0"/>
              <a:t> application</a:t>
            </a:r>
          </a:p>
          <a:p>
            <a:pPr lvl="1"/>
            <a:r>
              <a:rPr lang="en-US" sz="1600" dirty="0"/>
              <a:t>Demonstrate assert </a:t>
            </a:r>
          </a:p>
          <a:p>
            <a:pPr marL="457200" indent="-457200">
              <a:buFont typeface="+mj-lt"/>
              <a:buAutoNum type="arabicPeriod"/>
            </a:pPr>
            <a:r>
              <a:rPr lang="en-US" sz="2000" dirty="0"/>
              <a:t>Compiling ShapesLibrary.java to </a:t>
            </a:r>
            <a:r>
              <a:rPr lang="en-US" sz="2000" dirty="0" err="1"/>
              <a:t>ShapesLibrary.class</a:t>
            </a:r>
            <a:endParaRPr lang="en-US" sz="2000" dirty="0"/>
          </a:p>
        </p:txBody>
      </p:sp>
    </p:spTree>
    <p:extLst>
      <p:ext uri="{BB962C8B-B14F-4D97-AF65-F5344CB8AC3E}">
        <p14:creationId xmlns:p14="http://schemas.microsoft.com/office/powerpoint/2010/main" val="1416097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2</a:t>
            </a:r>
          </a:p>
          <a:p>
            <a:pPr algn="l"/>
            <a:r>
              <a:rPr lang="en-US" dirty="0"/>
              <a:t>Instructor: Eric Pogue</a:t>
            </a:r>
          </a:p>
        </p:txBody>
      </p:sp>
    </p:spTree>
    <p:extLst>
      <p:ext uri="{BB962C8B-B14F-4D97-AF65-F5344CB8AC3E}">
        <p14:creationId xmlns:p14="http://schemas.microsoft.com/office/powerpoint/2010/main" val="347642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Discussion &amp; Lecture (Week 3 Session 3)</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after sessions 1 and 2… and what to expect in session 4</a:t>
            </a:r>
          </a:p>
          <a:p>
            <a:pPr marL="457200" indent="-457200">
              <a:buFont typeface="+mj-lt"/>
              <a:buAutoNum type="arabicPeriod"/>
            </a:pPr>
            <a:r>
              <a:rPr lang="en-US" sz="2000" dirty="0"/>
              <a:t>Graphics Object and drawing and Layout Manager review</a:t>
            </a:r>
          </a:p>
          <a:p>
            <a:pPr marL="457200" indent="-457200">
              <a:buFont typeface="+mj-lt"/>
              <a:buAutoNum type="arabicPeriod"/>
            </a:pPr>
            <a:r>
              <a:rPr lang="en-US" sz="2000" dirty="0"/>
              <a:t>Update </a:t>
            </a:r>
            <a:r>
              <a:rPr lang="en-US" sz="2000" dirty="0" err="1"/>
              <a:t>ShapesLibrary</a:t>
            </a:r>
            <a:r>
              <a:rPr lang="en-US" sz="2000" dirty="0"/>
              <a:t> </a:t>
            </a:r>
          </a:p>
          <a:p>
            <a:pPr marL="457200" indent="-457200">
              <a:buFont typeface="+mj-lt"/>
              <a:buAutoNum type="arabicPeriod"/>
            </a:pPr>
            <a:r>
              <a:rPr lang="en-US" sz="2000" dirty="0"/>
              <a:t>Implement </a:t>
            </a:r>
            <a:r>
              <a:rPr lang="en-US" sz="2000" dirty="0" err="1"/>
              <a:t>ShapeDraw</a:t>
            </a:r>
            <a:r>
              <a:rPr lang="en-US" sz="2000" dirty="0"/>
              <a:t> application</a:t>
            </a:r>
          </a:p>
          <a:p>
            <a:pPr marL="457200" indent="-457200">
              <a:buFont typeface="+mj-lt"/>
              <a:buAutoNum type="arabicPeriod"/>
            </a:pPr>
            <a:r>
              <a:rPr lang="en-US" sz="2000" dirty="0"/>
              <a:t>Possible next steps for implementing </a:t>
            </a:r>
            <a:r>
              <a:rPr lang="en-US" sz="2000" dirty="0" err="1"/>
              <a:t>FaceDraw</a:t>
            </a:r>
            <a:endParaRPr lang="en-US" sz="2000" dirty="0"/>
          </a:p>
          <a:p>
            <a:pPr marL="457200" indent="-457200">
              <a:buFont typeface="+mj-lt"/>
              <a:buAutoNum type="arabicPeriod"/>
            </a:pPr>
            <a:r>
              <a:rPr lang="en-US" sz="2000" dirty="0"/>
              <a:t>Questions &amp; Answers</a:t>
            </a:r>
          </a:p>
          <a:p>
            <a:pPr marL="457200" indent="-457200">
              <a:buFont typeface="+mj-lt"/>
              <a:buAutoNum type="arabicPeriod"/>
            </a:pPr>
            <a:r>
              <a:rPr lang="en-US" sz="2000" dirty="0"/>
              <a:t>Closing Comments</a:t>
            </a:r>
          </a:p>
          <a:p>
            <a:pPr marL="457200" indent="-457200">
              <a:buFont typeface="+mj-lt"/>
              <a:buAutoNum type="arabicPeriod"/>
            </a:pPr>
            <a:endParaRPr lang="en-US" sz="2000"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75104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Discussion &amp; </a:t>
            </a:r>
            <a:r>
              <a:rPr lang="en-US" sz="3600" dirty="0" err="1"/>
              <a:t>Lecturession</a:t>
            </a:r>
            <a:r>
              <a:rPr lang="en-US" sz="3600" dirty="0"/>
              <a:t> 3 (Discussion</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4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67145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425500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Graphical Views &amp; Drawing Shapes</a:t>
            </a:r>
          </a:p>
        </p:txBody>
      </p:sp>
      <p:sp>
        <p:nvSpPr>
          <p:cNvPr id="3" name="Content Placeholder 2"/>
          <p:cNvSpPr>
            <a:spLocks noGrp="1"/>
          </p:cNvSpPr>
          <p:nvPr>
            <p:ph idx="1"/>
          </p:nvPr>
        </p:nvSpPr>
        <p:spPr>
          <a:xfrm>
            <a:off x="838200" y="1458802"/>
            <a:ext cx="10515600" cy="4351338"/>
          </a:xfrm>
        </p:spPr>
        <p:txBody>
          <a:bodyPr>
            <a:normAutofit/>
          </a:bodyPr>
          <a:lstStyle/>
          <a:p>
            <a:pPr marL="0" indent="0">
              <a:buNone/>
            </a:pPr>
            <a:r>
              <a:rPr lang="en-US" sz="2000" dirty="0"/>
              <a:t>Our Discussion &amp; Lecture Session will be focuses on giving you some insights in methods you may want to use in implementing </a:t>
            </a:r>
            <a:r>
              <a:rPr lang="en-US" sz="2000" dirty="0" err="1"/>
              <a:t>FaceDraw</a:t>
            </a:r>
            <a:r>
              <a:rPr lang="en-US" sz="2000" dirty="0"/>
              <a:t> including:</a:t>
            </a:r>
          </a:p>
          <a:p>
            <a:pPr marL="457200" indent="-457200">
              <a:buFont typeface="+mj-lt"/>
              <a:buAutoNum type="arabicPeriod"/>
            </a:pPr>
            <a:r>
              <a:rPr lang="en-US" sz="2000" dirty="0"/>
              <a:t>Update </a:t>
            </a:r>
            <a:r>
              <a:rPr lang="en-US" sz="2000" dirty="0" err="1"/>
              <a:t>ShapesLibrary</a:t>
            </a:r>
            <a:r>
              <a:rPr lang="en-US" sz="2000" dirty="0"/>
              <a:t> to:</a:t>
            </a:r>
          </a:p>
          <a:p>
            <a:pPr lvl="1"/>
            <a:r>
              <a:rPr lang="en-US" sz="1600" dirty="0"/>
              <a:t>Include width &amp; height in the base Shapes class so that we can use them Polymorphically</a:t>
            </a:r>
          </a:p>
          <a:p>
            <a:pPr lvl="1"/>
            <a:r>
              <a:rPr lang="en-US" sz="1600" dirty="0"/>
              <a:t>Define the specifics for position x &amp; y… lower left corner of shape</a:t>
            </a:r>
          </a:p>
          <a:p>
            <a:pPr lvl="1"/>
            <a:r>
              <a:rPr lang="en-US" sz="1600" dirty="0"/>
              <a:t>Updating Circle so that it utilizes width &amp; height instead of radius</a:t>
            </a:r>
          </a:p>
          <a:p>
            <a:pPr lvl="1"/>
            <a:r>
              <a:rPr lang="en-US" sz="1600" dirty="0"/>
              <a:t>Create Oval which can now more easily be descended from Circle</a:t>
            </a:r>
          </a:p>
          <a:p>
            <a:pPr marL="457200" indent="-457200">
              <a:buFont typeface="+mj-lt"/>
              <a:buAutoNum type="arabicPeriod"/>
            </a:pPr>
            <a:r>
              <a:rPr lang="en-US" sz="2000" dirty="0"/>
              <a:t>Create a new </a:t>
            </a:r>
            <a:r>
              <a:rPr lang="en-US" sz="2000" dirty="0" err="1"/>
              <a:t>ShapeDraw</a:t>
            </a:r>
            <a:r>
              <a:rPr lang="en-US" sz="2000" dirty="0"/>
              <a:t> application that will leverage the new Oval class from </a:t>
            </a:r>
            <a:r>
              <a:rPr lang="en-US" sz="2000" dirty="0" err="1"/>
              <a:t>ShapesLibrary</a:t>
            </a:r>
            <a:endParaRPr lang="en-US" sz="2000" dirty="0"/>
          </a:p>
          <a:p>
            <a:pPr marL="457200" indent="-457200">
              <a:buFont typeface="+mj-lt"/>
              <a:buAutoNum type="arabicPeriod"/>
            </a:pPr>
            <a:r>
              <a:rPr lang="en-US" sz="2000" dirty="0"/>
              <a:t>Create </a:t>
            </a:r>
            <a:r>
              <a:rPr lang="en-US" sz="2000" dirty="0" err="1"/>
              <a:t>OvalDraw</a:t>
            </a:r>
            <a:r>
              <a:rPr lang="en-US" sz="2000" dirty="0"/>
              <a:t> application</a:t>
            </a:r>
          </a:p>
          <a:p>
            <a:pPr marL="457200" indent="-457200">
              <a:buFont typeface="+mj-lt"/>
              <a:buAutoNum type="arabicPeriod"/>
            </a:pPr>
            <a:r>
              <a:rPr lang="en-US" sz="2000" dirty="0"/>
              <a:t>Implement </a:t>
            </a:r>
            <a:r>
              <a:rPr lang="en-US" sz="2000" dirty="0" err="1"/>
              <a:t>JFrames</a:t>
            </a:r>
            <a:r>
              <a:rPr lang="en-US" sz="2000" dirty="0"/>
              <a:t>, </a:t>
            </a:r>
            <a:r>
              <a:rPr lang="en-US" sz="2000" dirty="0" err="1"/>
              <a:t>JPanels</a:t>
            </a:r>
            <a:r>
              <a:rPr lang="en-US" sz="2000" dirty="0"/>
              <a:t>, and </a:t>
            </a:r>
            <a:r>
              <a:rPr lang="en-US" sz="2000" dirty="0" err="1"/>
              <a:t>ArrayLists</a:t>
            </a:r>
            <a:endParaRPr lang="en-US" sz="2000" dirty="0"/>
          </a:p>
          <a:p>
            <a:pPr marL="457200" indent="-457200">
              <a:buFont typeface="+mj-lt"/>
              <a:buAutoNum type="arabicPeriod"/>
            </a:pPr>
            <a:r>
              <a:rPr lang="en-US" sz="2000" dirty="0"/>
              <a:t>Add new code to GitHub</a:t>
            </a:r>
          </a:p>
          <a:p>
            <a:pPr marL="457200" indent="-457200">
              <a:buFont typeface="+mj-lt"/>
              <a:buAutoNum type="arabicPeriod"/>
            </a:pPr>
            <a:r>
              <a:rPr lang="en-US" sz="2000" dirty="0"/>
              <a:t>Discuss how you might enhance </a:t>
            </a:r>
            <a:r>
              <a:rPr lang="en-US" sz="2000" dirty="0" err="1"/>
              <a:t>OvalDraw</a:t>
            </a:r>
            <a:r>
              <a:rPr lang="en-US" sz="2000" dirty="0"/>
              <a:t> to </a:t>
            </a:r>
            <a:r>
              <a:rPr lang="en-US" sz="2000" dirty="0" err="1"/>
              <a:t>FaceDraw</a:t>
            </a:r>
            <a:endParaRPr lang="en-US" sz="2000" dirty="0"/>
          </a:p>
          <a:p>
            <a:pPr marL="0" indent="0">
              <a:buNone/>
            </a:pPr>
            <a:endParaRPr lang="en-US" sz="2000" dirty="0"/>
          </a:p>
        </p:txBody>
      </p:sp>
      <p:pic>
        <p:nvPicPr>
          <p:cNvPr id="4" name="Picture 3"/>
          <p:cNvPicPr>
            <a:picLocks noChangeAspect="1"/>
          </p:cNvPicPr>
          <p:nvPr/>
        </p:nvPicPr>
        <p:blipFill>
          <a:blip r:embed="rId3"/>
          <a:stretch>
            <a:fillRect/>
          </a:stretch>
        </p:blipFill>
        <p:spPr>
          <a:xfrm>
            <a:off x="8005651" y="3995295"/>
            <a:ext cx="3902813" cy="2626634"/>
          </a:xfrm>
          <a:prstGeom prst="rect">
            <a:avLst/>
          </a:prstGeom>
        </p:spPr>
      </p:pic>
    </p:spTree>
    <p:extLst>
      <p:ext uri="{BB962C8B-B14F-4D97-AF65-F5344CB8AC3E}">
        <p14:creationId xmlns:p14="http://schemas.microsoft.com/office/powerpoint/2010/main" val="165941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Discussion &amp; Lecture (Week 3 Session 3)</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Closing Comments:</a:t>
            </a:r>
          </a:p>
          <a:p>
            <a:pPr marL="457200" indent="-457200">
              <a:buFont typeface="+mj-lt"/>
              <a:buAutoNum type="arabicPeriod"/>
            </a:pPr>
            <a:r>
              <a:rPr lang="en-US" sz="2000" dirty="0"/>
              <a:t>Build something that you can take pride in delivering!</a:t>
            </a:r>
          </a:p>
          <a:p>
            <a:pPr marL="457200" indent="-457200">
              <a:buFont typeface="+mj-lt"/>
              <a:buAutoNum type="arabicPeriod"/>
            </a:pPr>
            <a:r>
              <a:rPr lang="en-US" sz="2000" dirty="0"/>
              <a:t>If you do something special in this assignment, let me know</a:t>
            </a:r>
          </a:p>
          <a:p>
            <a:pPr marL="457200" indent="-457200">
              <a:buFont typeface="+mj-lt"/>
              <a:buAutoNum type="arabicPeriod"/>
            </a:pPr>
            <a:endParaRPr lang="en-US" sz="2000"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3656617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Discussion &amp; Lecture (Session 3)</a:t>
            </a:r>
          </a:p>
          <a:p>
            <a:pPr algn="l"/>
            <a:r>
              <a:rPr lang="en-US" dirty="0"/>
              <a:t>Instructor: Eric Pogue</a:t>
            </a:r>
          </a:p>
        </p:txBody>
      </p:sp>
    </p:spTree>
    <p:extLst>
      <p:ext uri="{BB962C8B-B14F-4D97-AF65-F5344CB8AC3E}">
        <p14:creationId xmlns:p14="http://schemas.microsoft.com/office/powerpoint/2010/main" val="1407976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Week 3 Session 4</a:t>
            </a:r>
            <a:br>
              <a:rPr lang="en-US" sz="1800" dirty="0"/>
            </a:br>
            <a:r>
              <a:rPr lang="en-US" sz="1800" dirty="0"/>
              <a:t>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Wrap-up Session 4 with our original week 3 Learning Objectives and our original overview of our </a:t>
            </a:r>
            <a:r>
              <a:rPr lang="en-US" sz="2000" dirty="0" err="1"/>
              <a:t>FaceDraw</a:t>
            </a:r>
            <a:r>
              <a:rPr lang="en-US" sz="2000" dirty="0"/>
              <a:t> programming assignment</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617711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
        <p:nvSpPr>
          <p:cNvPr id="4" name="Rectangle 3"/>
          <p:cNvSpPr/>
          <p:nvPr/>
        </p:nvSpPr>
        <p:spPr>
          <a:xfrm>
            <a:off x="824026" y="4183913"/>
            <a:ext cx="10632558" cy="13397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3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Review: 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3820303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Review: 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2709768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Live Demo: Event Handlers &amp; Action 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implement a new Java application to demonstrate a graphic application that responds to clicking a button. To demonstrate this we will:</a:t>
            </a:r>
          </a:p>
          <a:p>
            <a:r>
              <a:rPr lang="en-US" sz="2000" dirty="0"/>
              <a:t>Create a Java graphic application</a:t>
            </a:r>
          </a:p>
          <a:p>
            <a:r>
              <a:rPr lang="en-US" sz="2000" dirty="0"/>
              <a:t>Create a </a:t>
            </a:r>
            <a:r>
              <a:rPr lang="en-US" sz="2000" dirty="0" err="1"/>
              <a:t>JFrame</a:t>
            </a:r>
            <a:r>
              <a:rPr lang="en-US" sz="2000" dirty="0"/>
              <a:t> and </a:t>
            </a:r>
            <a:r>
              <a:rPr lang="en-US" sz="2000" dirty="0" err="1"/>
              <a:t>JPanel</a:t>
            </a:r>
            <a:r>
              <a:rPr lang="en-US" sz="2000" dirty="0"/>
              <a:t> </a:t>
            </a:r>
          </a:p>
          <a:p>
            <a:r>
              <a:rPr lang="en-US" sz="2000" dirty="0"/>
              <a:t>Implement a Layout Manager (</a:t>
            </a:r>
            <a:r>
              <a:rPr lang="en-US" sz="2000" dirty="0" err="1"/>
              <a:t>BorderLayout</a:t>
            </a:r>
            <a:r>
              <a:rPr lang="en-US" sz="2000" dirty="0"/>
              <a:t>) on our </a:t>
            </a:r>
            <a:r>
              <a:rPr lang="en-US" sz="2000" dirty="0" err="1"/>
              <a:t>JFrame</a:t>
            </a:r>
            <a:endParaRPr lang="en-US" sz="2000" dirty="0"/>
          </a:p>
          <a:p>
            <a:r>
              <a:rPr lang="en-US" sz="2000" dirty="0"/>
              <a:t>Create and insert </a:t>
            </a:r>
            <a:r>
              <a:rPr lang="en-US" sz="2000" dirty="0" err="1"/>
              <a:t>JButtons</a:t>
            </a:r>
            <a:r>
              <a:rPr lang="en-US" sz="2000" dirty="0"/>
              <a:t> in our </a:t>
            </a:r>
            <a:r>
              <a:rPr lang="en-US" sz="2000" dirty="0" err="1"/>
              <a:t>JPanel</a:t>
            </a:r>
            <a:r>
              <a:rPr lang="en-US" sz="2000" dirty="0"/>
              <a:t> </a:t>
            </a:r>
          </a:p>
          <a:p>
            <a:r>
              <a:rPr lang="en-US" sz="2000" dirty="0"/>
              <a:t>Insert our </a:t>
            </a:r>
            <a:r>
              <a:rPr lang="en-US" sz="2000" dirty="0" err="1"/>
              <a:t>JPanel</a:t>
            </a:r>
            <a:r>
              <a:rPr lang="en-US" sz="2000" dirty="0"/>
              <a:t> into the SOUTH section of our </a:t>
            </a:r>
            <a:r>
              <a:rPr lang="en-US" sz="2000" dirty="0" err="1"/>
              <a:t>BorderLayout</a:t>
            </a:r>
            <a:r>
              <a:rPr lang="en-US" sz="2000" dirty="0"/>
              <a:t>  Layout Manager</a:t>
            </a:r>
          </a:p>
          <a:p>
            <a:r>
              <a:rPr lang="en-US" sz="2000" dirty="0"/>
              <a:t>Create Action Listeners that can respond to our Buttons being clicked</a:t>
            </a:r>
          </a:p>
          <a:p>
            <a:r>
              <a:rPr lang="en-US" sz="2000" dirty="0"/>
              <a:t>Each of our three buttons will utilize one of  the ActionListener implementation practices:</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203234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455343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1001494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4</a:t>
            </a:r>
          </a:p>
          <a:p>
            <a:pPr algn="l"/>
            <a:r>
              <a:rPr lang="en-US" dirty="0"/>
              <a:t>Instructor: Eric Pogue</a:t>
            </a:r>
          </a:p>
        </p:txBody>
      </p:sp>
    </p:spTree>
    <p:extLst>
      <p:ext uri="{BB962C8B-B14F-4D97-AF65-F5344CB8AC3E}">
        <p14:creationId xmlns:p14="http://schemas.microsoft.com/office/powerpoint/2010/main" val="331388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147392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98199" y="1825625"/>
            <a:ext cx="4114800" cy="4077113"/>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Lightweight and Heavyweight User Interface Components</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UI Components</a:t>
            </a:r>
            <a:r>
              <a:rPr lang="en-US" sz="2000" dirty="0"/>
              <a:t>: There are two kinds of graphics components in the Java programming language: </a:t>
            </a:r>
            <a:r>
              <a:rPr lang="en-US" sz="2000" b="1" dirty="0"/>
              <a:t>heavyweight</a:t>
            </a:r>
            <a:r>
              <a:rPr lang="en-US" sz="2000" dirty="0"/>
              <a:t> and </a:t>
            </a:r>
            <a:r>
              <a:rPr lang="en-US" sz="2000" b="1" dirty="0"/>
              <a:t>lightweight</a:t>
            </a:r>
            <a:r>
              <a:rPr lang="en-US" sz="2000" dirty="0"/>
              <a:t>. </a:t>
            </a:r>
          </a:p>
          <a:p>
            <a:pPr marL="0" indent="0">
              <a:buNone/>
            </a:pPr>
            <a:r>
              <a:rPr lang="en-US" sz="2000" dirty="0"/>
              <a:t>A </a:t>
            </a:r>
            <a:r>
              <a:rPr lang="en-US" sz="2000" b="1" dirty="0"/>
              <a:t>heavyweight component</a:t>
            </a:r>
            <a:r>
              <a:rPr lang="en-US" sz="2000" dirty="0"/>
              <a:t> is associated with its own native screen resource. </a:t>
            </a:r>
            <a:r>
              <a:rPr lang="en-US" sz="2000" b="1" dirty="0"/>
              <a:t>AWT</a:t>
            </a:r>
            <a:r>
              <a:rPr lang="en-US" sz="2000" dirty="0"/>
              <a:t> Components from the </a:t>
            </a:r>
            <a:r>
              <a:rPr lang="en-US" sz="2000" dirty="0" err="1"/>
              <a:t>java.awt</a:t>
            </a:r>
            <a:r>
              <a:rPr lang="en-US" sz="2000" dirty="0"/>
              <a:t> package, such as Button and Label, are heavyweight</a:t>
            </a:r>
            <a:r>
              <a:rPr lang="en-US" sz="2000" b="1" dirty="0"/>
              <a:t> </a:t>
            </a:r>
            <a:r>
              <a:rPr lang="en-US" sz="2000" dirty="0"/>
              <a:t>components.</a:t>
            </a:r>
          </a:p>
          <a:p>
            <a:pPr marL="0" indent="0">
              <a:buNone/>
            </a:pPr>
            <a:r>
              <a:rPr lang="en-US" sz="2000" b="1" dirty="0"/>
              <a:t>Lightweight components </a:t>
            </a:r>
            <a:r>
              <a:rPr lang="en-US" sz="2000" dirty="0"/>
              <a:t>such as </a:t>
            </a:r>
            <a:r>
              <a:rPr lang="en-US" sz="2000" b="1" dirty="0"/>
              <a:t>Swing components</a:t>
            </a:r>
            <a:r>
              <a:rPr lang="en-US" sz="2000" dirty="0"/>
              <a:t> depend less on the target platform and use less native GUI resource. They also look less native. </a:t>
            </a:r>
          </a:p>
        </p:txBody>
      </p:sp>
    </p:spTree>
    <p:extLst>
      <p:ext uri="{BB962C8B-B14F-4D97-AF65-F5344CB8AC3E}">
        <p14:creationId xmlns:p14="http://schemas.microsoft.com/office/powerpoint/2010/main" val="37556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Heavyweight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“paint(Graphic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Own a Content Pane, which is a type of Container</a:t>
            </a:r>
          </a:p>
          <a:p>
            <a:r>
              <a:rPr lang="en-US" sz="2000" dirty="0"/>
              <a:t>Implement “</a:t>
            </a:r>
            <a:r>
              <a:rPr lang="en-US" sz="2000" dirty="0" err="1"/>
              <a:t>getContentPane</a:t>
            </a:r>
            <a:r>
              <a:rPr lang="en-US" sz="2000" dirty="0"/>
              <a:t>()” method to access their Content Pane</a:t>
            </a:r>
          </a:p>
          <a:p>
            <a:r>
              <a:rPr lang="en-US" sz="2000" dirty="0"/>
              <a:t>Can implement a </a:t>
            </a:r>
            <a:r>
              <a:rPr lang="en-US" sz="2000" b="1" dirty="0"/>
              <a:t>Layout Manager </a:t>
            </a:r>
            <a:r>
              <a:rPr lang="en-US" sz="2000" dirty="0"/>
              <a:t>via their Container</a:t>
            </a:r>
          </a:p>
        </p:txBody>
      </p:sp>
    </p:spTree>
    <p:extLst>
      <p:ext uri="{BB962C8B-B14F-4D97-AF65-F5344CB8AC3E}">
        <p14:creationId xmlns:p14="http://schemas.microsoft.com/office/powerpoint/2010/main" val="93927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a:t>
            </a:r>
            <a:r>
              <a:rPr lang="en-US" sz="2000" dirty="0" err="1"/>
              <a:t>paintComponent</a:t>
            </a:r>
            <a:r>
              <a:rPr lang="en-US" sz="2000" dirty="0"/>
              <a:t>(Graphics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Are a Container… so no need to call a method to get  a Container</a:t>
            </a:r>
          </a:p>
          <a:p>
            <a:r>
              <a:rPr lang="en-US" sz="2000" dirty="0"/>
              <a:t>Can implement a </a:t>
            </a:r>
            <a:r>
              <a:rPr lang="en-US" sz="2000" b="1" dirty="0"/>
              <a:t>Layout Manager </a:t>
            </a:r>
            <a:r>
              <a:rPr lang="en-US" sz="2000" dirty="0"/>
              <a:t>via their Container</a:t>
            </a:r>
          </a:p>
          <a:p>
            <a:pPr marL="0" indent="0">
              <a:buNone/>
            </a:pPr>
            <a:endParaRPr lang="en-US" sz="2000" dirty="0"/>
          </a:p>
          <a:p>
            <a:endParaRPr lang="en-US" sz="2000" dirty="0"/>
          </a:p>
        </p:txBody>
      </p:sp>
    </p:spTree>
    <p:extLst>
      <p:ext uri="{BB962C8B-B14F-4D97-AF65-F5344CB8AC3E}">
        <p14:creationId xmlns:p14="http://schemas.microsoft.com/office/powerpoint/2010/main" val="340333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The allow developers to be able to focus less on layout details. Both AWT and Swing provide general purpose Layout Managers including: </a:t>
            </a:r>
          </a:p>
          <a:p>
            <a:r>
              <a:rPr lang="en-US" sz="2000" dirty="0" err="1"/>
              <a:t>BorderLayout</a:t>
            </a:r>
            <a:endParaRPr lang="en-US" sz="2000" dirty="0"/>
          </a:p>
          <a:p>
            <a:r>
              <a:rPr lang="en-US" sz="2000" dirty="0" err="1"/>
              <a:t>BoxLayout</a:t>
            </a:r>
            <a:endParaRPr lang="en-US" sz="2000" dirty="0"/>
          </a:p>
          <a:p>
            <a:r>
              <a:rPr lang="en-US" sz="2000" dirty="0" err="1"/>
              <a:t>CardLayout</a:t>
            </a:r>
            <a:endParaRPr lang="en-US" sz="2000" dirty="0"/>
          </a:p>
          <a:p>
            <a:r>
              <a:rPr lang="en-US" sz="2000" dirty="0" err="1"/>
              <a:t>FlowLayout</a:t>
            </a:r>
            <a:endParaRPr lang="en-US" sz="2000" dirty="0"/>
          </a:p>
          <a:p>
            <a:r>
              <a:rPr lang="en-US" sz="2000" dirty="0" err="1"/>
              <a:t>GridBagLayout</a:t>
            </a:r>
            <a:endParaRPr lang="en-US" sz="2000" dirty="0"/>
          </a:p>
          <a:p>
            <a:r>
              <a:rPr lang="en-US" sz="2000" dirty="0" err="1"/>
              <a:t>GridLayout</a:t>
            </a:r>
            <a:endParaRPr lang="en-US" sz="2000" dirty="0"/>
          </a:p>
          <a:p>
            <a:r>
              <a:rPr lang="en-US" sz="2000" dirty="0" err="1"/>
              <a:t>GroupLayout</a:t>
            </a:r>
            <a:endParaRPr lang="en-US" sz="2000" dirty="0"/>
          </a:p>
          <a:p>
            <a:r>
              <a:rPr lang="en-US" sz="2000" dirty="0" err="1"/>
              <a:t>SpringLayout</a:t>
            </a:r>
            <a:endParaRPr lang="en-US" sz="2000" dirty="0"/>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2034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25201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11082</TotalTime>
  <Words>5290</Words>
  <Application>Microsoft Office PowerPoint</Application>
  <PresentationFormat>Widescreen</PresentationFormat>
  <Paragraphs>495</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Object-Oriented Programming Session: Week 3 Session 1  Instructor: Eric Pogue</vt:lpstr>
      <vt:lpstr>FaceDraw Assignment  &amp; Learning Objectives</vt:lpstr>
      <vt:lpstr>Learning Objectives – Week 3</vt:lpstr>
      <vt:lpstr>Learning Objectives – Week 3 / Session 1</vt:lpstr>
      <vt:lpstr>Lightweight and Heavyweight User Interface Components</vt:lpstr>
      <vt:lpstr>Heavyweight Components</vt:lpstr>
      <vt:lpstr>Lightweight Components</vt:lpstr>
      <vt:lpstr>Layout Managers</vt:lpstr>
      <vt:lpstr>Layout Managers (continued)</vt:lpstr>
      <vt:lpstr>Model-View-Controller</vt:lpstr>
      <vt:lpstr>Interface Implementation vs. Class Extension</vt:lpstr>
      <vt:lpstr>Interface Implementation</vt:lpstr>
      <vt:lpstr>Class Extension</vt:lpstr>
      <vt:lpstr>Event Handling</vt:lpstr>
      <vt:lpstr>Event Handling – ActionListener</vt:lpstr>
      <vt:lpstr>Learning Objectives – Closing Comments</vt:lpstr>
      <vt:lpstr>FaceDraw Assignment  - Closing Comments</vt:lpstr>
      <vt:lpstr>End of Session</vt:lpstr>
      <vt:lpstr>Object-Oriented Programming Session: Week 3 Session 2  Instructor: Eric Pogue</vt:lpstr>
      <vt:lpstr>Learning Objectives – Session 1</vt:lpstr>
      <vt:lpstr>Learning Objectives – Session 2</vt:lpstr>
      <vt:lpstr>Graphics Objects</vt:lpstr>
      <vt:lpstr>Code Sharing, Package Visibility, and ShapesLibray.class</vt:lpstr>
      <vt:lpstr>End of Session</vt:lpstr>
      <vt:lpstr>Object-Oriented Programming Session: Discussion &amp; Lecture (Week 3 Session 3) Instructor: Eric Pogue</vt:lpstr>
      <vt:lpstr>Discussion &amp; Lecturession 3 (Discussion</vt:lpstr>
      <vt:lpstr>Layout Managers (continued)</vt:lpstr>
      <vt:lpstr>Graphics Objects</vt:lpstr>
      <vt:lpstr>Graphical Views &amp; Drawing Shapes</vt:lpstr>
      <vt:lpstr>Object-Oriented Programming Session: Discussion &amp; Lecture (Week 3 Session 3) Instructor: Eric Pogue</vt:lpstr>
      <vt:lpstr>End of Session</vt:lpstr>
      <vt:lpstr>Object-Oriented Programming Week 3 Session 4 Eric Pogue</vt:lpstr>
      <vt:lpstr>Learning Objectives – Week 3</vt:lpstr>
      <vt:lpstr>Quick Review: Event Handling</vt:lpstr>
      <vt:lpstr>Quick Review: Event Handling – ActionListener</vt:lpstr>
      <vt:lpstr>Live Demo: Event Handlers &amp; Action Listener</vt:lpstr>
      <vt:lpstr>Learning Objectives – Week 3</vt:lpstr>
      <vt:lpstr>FaceDraw Assignment  &amp; Learning Objectives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324</cp:revision>
  <cp:lastPrinted>2017-04-01T15:51:49Z</cp:lastPrinted>
  <dcterms:created xsi:type="dcterms:W3CDTF">2016-08-15T18:20:40Z</dcterms:created>
  <dcterms:modified xsi:type="dcterms:W3CDTF">2017-04-04T21:42:36Z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