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78" r:id="rId9"/>
    <p:sldId id="264" r:id="rId10"/>
    <p:sldId id="272" r:id="rId11"/>
    <p:sldId id="265" r:id="rId12"/>
    <p:sldId id="276" r:id="rId13"/>
    <p:sldId id="270" r:id="rId14"/>
    <p:sldId id="277" r:id="rId15"/>
    <p:sldId id="275" r:id="rId16"/>
    <p:sldId id="273" r:id="rId17"/>
    <p:sldId id="27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u Narusegawa" initials="NN" lastIdx="1" clrIdx="0">
    <p:extLst>
      <p:ext uri="{19B8F6BF-5375-455C-9EA6-DF929625EA0E}">
        <p15:presenceInfo xmlns:p15="http://schemas.microsoft.com/office/powerpoint/2012/main" userId="c14d54634c9036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69885" autoAdjust="0"/>
  </p:normalViewPr>
  <p:slideViewPr>
    <p:cSldViewPr snapToGrid="0">
      <p:cViewPr>
        <p:scale>
          <a:sx n="55" d="100"/>
          <a:sy n="55" d="100"/>
        </p:scale>
        <p:origin x="489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B4C23-CEAE-47B0-B317-ED7852EA513E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E7155-B76A-40FC-9D02-406774D50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0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nceptual-illustration-of-non-negative-matrix-factorization-NMF-decomposition-of-a_fig1_31215718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2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Résultat des train/test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5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8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 bien les données et pourquoi elles sont intéressante</a:t>
            </a:r>
          </a:p>
          <a:p>
            <a:r>
              <a:rPr lang="fr-FR" dirty="0"/>
              <a:t>Mettre en avant les  lien avec les après de la présentation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Superviser : tag …</a:t>
            </a:r>
          </a:p>
          <a:p>
            <a:pPr marL="171450" indent="-171450">
              <a:buFontTx/>
              <a:buChar char="-"/>
            </a:pPr>
            <a:r>
              <a:rPr lang="fr-FR" dirty="0"/>
              <a:t>Non superviser : pas tag …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Score positif</a:t>
            </a:r>
          </a:p>
          <a:p>
            <a:pPr marL="171450" indent="-171450">
              <a:buFontTx/>
              <a:buChar char="-"/>
            </a:pPr>
            <a:r>
              <a:rPr lang="fr-FR" dirty="0"/>
              <a:t>Meilleur tag</a:t>
            </a:r>
          </a:p>
          <a:p>
            <a:pPr marL="171450" indent="-171450">
              <a:buFontTx/>
              <a:buChar char="-"/>
            </a:pPr>
            <a:r>
              <a:rPr lang="fr-FR" dirty="0"/>
              <a:t>Justifie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77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pré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Après Pré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4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Définir TF-IDF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8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ensemble de document</a:t>
            </a:r>
            <a:r>
              <a:rPr lang="fr-FR" b="1" u="sng" dirty="0"/>
              <a:t>s</a:t>
            </a:r>
            <a:r>
              <a:rPr lang="fr-FR" dirty="0"/>
              <a:t>, </a:t>
            </a:r>
            <a:r>
              <a:rPr lang="fr-FR" b="1" u="sng" dirty="0"/>
              <a:t>1</a:t>
            </a:r>
            <a:r>
              <a:rPr lang="fr-FR" dirty="0"/>
              <a:t> Document = ensemble de Beta Topics</a:t>
            </a:r>
          </a:p>
          <a:p>
            <a:r>
              <a:rPr lang="fr-FR" dirty="0"/>
              <a:t>La distribution </a:t>
            </a:r>
            <a:r>
              <a:rPr lang="fr-FR" dirty="0" err="1"/>
              <a:t>Direichket</a:t>
            </a:r>
            <a:r>
              <a:rPr lang="fr-FR" dirty="0"/>
              <a:t> permet de représenter chaque documents en fonction de ces topics via une proba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34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https://www.researchgate.net/figure/Conceptual-illustration-of-non-negative-matrix-factorization-NMF-decomposition-of-a_fig1_312157184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3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EC4-4FE9-45EB-A4EF-FA36B3A084F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B66A-836B-4A1C-8CCB-CBFD9812EF1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9563-DC5E-4D10-8193-9CC34A46C2F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ABF8-F5A8-4626-BA90-B0D5618993D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3F32-818A-4F83-910C-D31BA95CDD6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6327-4007-46A2-8A39-4F8CB0C934E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B5CB-42E6-404C-B3B7-3C1DA405D77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B05C-59A2-41A7-B6B0-A84A7BA90CB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97E4-6503-4BAD-852F-980E7C1BDB0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0731B3A-E912-4717-B959-4CB37D98FE6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75C82-CD41-4B1C-84DA-13DE6BA0DA3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8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0C5D999-C4CF-4779-970D-58A676112007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8" r:id="rId5"/>
    <p:sldLayoutId id="2147483982" r:id="rId6"/>
    <p:sldLayoutId id="2147483983" r:id="rId7"/>
    <p:sldLayoutId id="2147483984" r:id="rId8"/>
    <p:sldLayoutId id="2147483987" r:id="rId9"/>
    <p:sldLayoutId id="2147483985" r:id="rId10"/>
    <p:sldLayoutId id="21474839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hyperlink" Target="https://openclassrooms.com/fr/courses/4470541-analysez-vos-donnees-textuelles/4855011-modelisez-des-sujets-avec-des-methodes-non-supervisees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esearchgate.net/figure/Conceptual-illustration-of-non-negative-matrix-factorization-NMF-decomposition-of-a_fig1_31215718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JacquesPro/TextCategorization/" TargetMode="External"/><Relationship Id="rId2" Type="http://schemas.openxmlformats.org/officeDocument/2006/relationships/hyperlink" Target="https://ejacques.pythonanywhere.com/apiTagGenerator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ckexchange.com/stackoverflow/query/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.stack.imgur.com/JZHsN.p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38384-6B6E-4192-ADD9-92E9D9C06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48" b="996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0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700" dirty="0" err="1">
                <a:solidFill>
                  <a:srgbClr val="FFFFFF"/>
                </a:solidFill>
              </a:rPr>
              <a:t>Projet</a:t>
            </a:r>
            <a:r>
              <a:rPr lang="de-DE" sz="3700" dirty="0">
                <a:solidFill>
                  <a:srgbClr val="FFFFFF"/>
                </a:solidFill>
              </a:rPr>
              <a:t> 6 : </a:t>
            </a:r>
            <a:r>
              <a:rPr lang="de-DE" sz="3700" dirty="0" err="1">
                <a:solidFill>
                  <a:srgbClr val="FFFFFF"/>
                </a:solidFill>
              </a:rPr>
              <a:t>Catégorisez</a:t>
            </a:r>
            <a:r>
              <a:rPr lang="de-DE" sz="3700" dirty="0">
                <a:solidFill>
                  <a:srgbClr val="FFFFFF"/>
                </a:solidFill>
              </a:rPr>
              <a:t> </a:t>
            </a:r>
            <a:r>
              <a:rPr lang="de-DE" sz="3700" dirty="0" err="1">
                <a:solidFill>
                  <a:srgbClr val="FFFFFF"/>
                </a:solidFill>
              </a:rPr>
              <a:t>automatiquement</a:t>
            </a:r>
            <a:r>
              <a:rPr lang="de-DE" sz="3700" dirty="0">
                <a:solidFill>
                  <a:srgbClr val="FFFFFF"/>
                </a:solidFill>
              </a:rPr>
              <a:t> des </a:t>
            </a:r>
            <a:r>
              <a:rPr lang="de-DE" sz="3700" dirty="0" err="1">
                <a:solidFill>
                  <a:srgbClr val="FFFFFF"/>
                </a:solidFill>
              </a:rPr>
              <a:t>questions</a:t>
            </a:r>
            <a:endParaRPr lang="fr-FR" sz="3700" dirty="0" err="1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Parcours Data Scientist</a:t>
            </a:r>
            <a:endParaRPr lang="fr-FR" dirty="0"/>
          </a:p>
          <a:p>
            <a:pPr algn="r">
              <a:lnSpc>
                <a:spcPct val="110000"/>
              </a:lnSpc>
            </a:pPr>
            <a:r>
              <a:rPr lang="de-DE" sz="1200" dirty="0" err="1">
                <a:solidFill>
                  <a:srgbClr val="FFFFFF"/>
                </a:solidFill>
              </a:rPr>
              <a:t>OpenClassrooms</a:t>
            </a:r>
            <a:endParaRPr lang="de-DE" sz="12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  <a:ea typeface="+mn-lt"/>
                <a:cs typeface="+mn-lt"/>
              </a:rPr>
              <a:t>Eric JACQUES</a:t>
            </a:r>
            <a:endParaRPr lang="de-DE" sz="12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Le 21/07/2020</a:t>
            </a:r>
          </a:p>
        </p:txBody>
      </p:sp>
      <p:cxnSp>
        <p:nvCxnSpPr>
          <p:cNvPr id="31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B0A86-CAC2-41D1-A402-8B006CA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de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469FA-6F6F-4D50-954B-982729E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Plusieurs méthodes envisagées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Supervisée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Bag of </a:t>
            </a:r>
            <a:r>
              <a:rPr lang="fr-FR" dirty="0" err="1">
                <a:solidFill>
                  <a:schemeClr val="tx1"/>
                </a:solidFill>
              </a:rPr>
              <a:t>Words</a:t>
            </a:r>
            <a:r>
              <a:rPr lang="fr-FR" dirty="0">
                <a:solidFill>
                  <a:schemeClr val="tx1"/>
                </a:solidFill>
              </a:rPr>
              <a:t> (Mots les plus fréquents)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TF-IDF (Mots les plus significatifs)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Non supervisée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TF-IDF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LDA (Latent Dirichlet Allocation)</a:t>
            </a:r>
            <a:endParaRPr lang="en-US" dirty="0"/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NMF (Non-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CED7E-1E93-424E-9C19-77ECA43E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3EA4F-7621-4176-930E-47D2727D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4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97588"/>
            <a:ext cx="4100272" cy="2082770"/>
          </a:xfrm>
        </p:spPr>
        <p:txBody>
          <a:bodyPr/>
          <a:lstStyle/>
          <a:p>
            <a:r>
              <a:rPr lang="fr-FR" dirty="0"/>
              <a:t>Génération de tags - Supervisé 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1D4DD31-7131-497B-BB21-96B2C140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9598" y="734358"/>
            <a:ext cx="5928344" cy="362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X :</a:t>
            </a: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Vecteur fonction de Bag of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word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Vecteur fonction de TF IDF</a:t>
            </a: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Y : 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SelectedTags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Multi label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09D1533-7E89-445D-B899-BBA83B11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56" y="4810091"/>
            <a:ext cx="7385108" cy="171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559FF-B881-4F3D-ADA5-A94CF72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– Non Supervisé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B0E638-6155-4B44-8C29-D4599B5A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fr-FR" dirty="0"/>
              <a:t>TF-IDF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LDA (Latent Dirichlet Allocation)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NMF (Non-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A91A58-F330-4752-B00D-92AA26EC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>
            <a:normAutofit fontScale="90000"/>
          </a:bodyPr>
          <a:lstStyle/>
          <a:p>
            <a:r>
              <a:rPr lang="fr-FR" dirty="0"/>
              <a:t>Génération de tags – Non Supervisé  – LDA (Latent Dirichlet Allocation)</a:t>
            </a:r>
          </a:p>
        </p:txBody>
      </p:sp>
      <p:pic>
        <p:nvPicPr>
          <p:cNvPr id="5" name="Image 5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2D17792C-A43D-4331-B672-B5862B9F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300" y="395676"/>
            <a:ext cx="6354958" cy="3529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Topics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Latent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Loi / distribution Dirichlet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Recherche du nombre de topic optimal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Score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Perplexité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Nombre de topic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230A0F-8580-402B-B992-AD485B4C5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65" t="26445" r="51274" b="42079"/>
          <a:stretch/>
        </p:blipFill>
        <p:spPr>
          <a:xfrm>
            <a:off x="4902516" y="4335901"/>
            <a:ext cx="3328988" cy="2158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6744BA8-F008-4561-A9D1-A5BF74D79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1" t="58210" r="51898" b="9808"/>
          <a:stretch/>
        </p:blipFill>
        <p:spPr>
          <a:xfrm>
            <a:off x="8589171" y="4339473"/>
            <a:ext cx="3269455" cy="2154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6DAE9F1-E87D-46CD-9982-E424EB60B8AF}"/>
              </a:ext>
            </a:extLst>
          </p:cNvPr>
          <p:cNvSpPr txBox="1"/>
          <p:nvPr/>
        </p:nvSpPr>
        <p:spPr>
          <a:xfrm flipH="1">
            <a:off x="4889300" y="3925074"/>
            <a:ext cx="686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5"/>
              </a:rPr>
              <a:t>https://openclassrooms.com/fr/courses/4470541-analysez-vos-donnees-textuelles/4855011-modelisez-des-sujets-avec-des-methodes-non-supervisees</a:t>
            </a:r>
            <a:endParaRPr lang="fr-FR" sz="1000" dirty="0"/>
          </a:p>
        </p:txBody>
      </p:sp>
      <p:pic>
        <p:nvPicPr>
          <p:cNvPr id="1032" name="Picture 8" descr="Modèle probabiliste">
            <a:extLst>
              <a:ext uri="{FF2B5EF4-FFF2-40B4-BE49-F238E27FC236}">
                <a16:creationId xmlns:a16="http://schemas.microsoft.com/office/drawing/2014/main" id="{0B880ABF-6C04-4BD1-9184-D1FD9AFC0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6" t="-16447" r="-5889" b="-13004"/>
          <a:stretch/>
        </p:blipFill>
        <p:spPr bwMode="auto">
          <a:xfrm>
            <a:off x="9744074" y="2428873"/>
            <a:ext cx="2447925" cy="1396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BB6A343-FB45-4529-BA6C-07A69F77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– Non Supervisé  – NMF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Topics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Matrice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Entrée : 1 matrice des termes sur chaque documents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Sorite</a:t>
            </a:r>
          </a:p>
          <a:p>
            <a:pPr marL="1200150" lvl="2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1 matrice des mots des topics</a:t>
            </a:r>
          </a:p>
          <a:p>
            <a:pPr marL="1200150" lvl="2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1 matrice des topics par documents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Conceptual illustration of non-negative matrix factorization (NMF) decomposition of a matrix consisting of m words in n documents into two non-negative matrices of the original n words by k topics and those same k topics by the m original documents.  ">
            <a:extLst>
              <a:ext uri="{FF2B5EF4-FFF2-40B4-BE49-F238E27FC236}">
                <a16:creationId xmlns:a16="http://schemas.microsoft.com/office/drawing/2014/main" id="{DA32F065-C925-456F-BEC0-9AB92DA94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35" y="1914181"/>
            <a:ext cx="5927725" cy="268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DE91ED-7B89-4AC9-B017-96B199FAB050}"/>
              </a:ext>
            </a:extLst>
          </p:cNvPr>
          <p:cNvSpPr txBox="1"/>
          <p:nvPr/>
        </p:nvSpPr>
        <p:spPr>
          <a:xfrm>
            <a:off x="5125864" y="4699674"/>
            <a:ext cx="65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 </a:t>
            </a:r>
            <a:r>
              <a:rPr lang="fr-FR" sz="1000" dirty="0">
                <a:hlinkClick r:id="rId4"/>
              </a:rPr>
              <a:t>https://www.researchgate.net/figure/Conceptual-illustration-of-non-negative-matrix-factorization-NMF-decomposition-of-a_fig1_312157184</a:t>
            </a:r>
            <a:endParaRPr lang="fr-FR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210CA-151A-4489-B846-09E5811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</a:t>
            </a:r>
            <a:r>
              <a:rPr lang="fr-FR"/>
              <a:t>– Choix</a:t>
            </a:r>
            <a:r>
              <a:rPr lang="fr-FR" dirty="0"/>
              <a:t>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D07F77-CE72-4D8E-BE62-9A8DD92A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fr-FR" dirty="0"/>
              <a:t>Nouveaux thèmes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Besoin de nouveaux tags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Besoin de conserver les tags existants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D7C208-AD39-4695-BFBF-2CE0155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Une API :  </a:t>
            </a:r>
            <a:r>
              <a:rPr lang="en-US" dirty="0">
                <a:ea typeface="+mn-lt"/>
                <a:cs typeface="+mn-lt"/>
                <a:hlinkClick r:id="rId2"/>
              </a:rPr>
              <a:t>https://ejacques.pythonanywhere.com/apiTagGenerator/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 depot GIT 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https://github.com/EricJacquesPro/TextCategorization/</a:t>
            </a:r>
            <a:endParaRPr lang="fr-FR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8383BFA-55C1-434E-B6C9-4705CF47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11039" y="812799"/>
            <a:ext cx="5824233" cy="529475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E1EB80-4FB2-4A9E-953C-90AE39BA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03FEF-3966-454B-9CFF-9983C42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C261C4-FD42-4F1C-800B-49551B2A7217}"/>
              </a:ext>
            </a:extLst>
          </p:cNvPr>
          <p:cNvSpPr txBox="1"/>
          <p:nvPr/>
        </p:nvSpPr>
        <p:spPr>
          <a:xfrm>
            <a:off x="2834640" y="2673531"/>
            <a:ext cx="6522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Merci de votre attention .</a:t>
            </a:r>
          </a:p>
          <a:p>
            <a:r>
              <a:rPr lang="fr-FR" sz="4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35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191AE-F018-4C82-8B83-945BB640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46EF2-F872-4F8C-AD7C-C954689E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/>
              <a:t>Contexte et Objectifs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Sélection des données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Data engeenering</a:t>
            </a:r>
            <a:endParaRPr lang="fr-FR" dirty="0"/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Génération tags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Résultat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3FA52C-2E14-43D1-B5C6-6633A13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13B72-CC57-4EBD-84B9-16C5D707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D56E0-6FE8-477F-9959-CE7AE9C2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Stack </a:t>
            </a:r>
            <a:r>
              <a:rPr lang="fr-FR" dirty="0" err="1">
                <a:ea typeface="+mn-lt"/>
                <a:cs typeface="+mn-lt"/>
              </a:rPr>
              <a:t>Overflow</a:t>
            </a:r>
            <a:endParaRPr lang="fr-FR" dirty="0" err="1"/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Questions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Thème Informatique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Tags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fr-FR" dirty="0">
              <a:ea typeface="+mn-lt"/>
              <a:cs typeface="+mn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809F0E6-9C89-401A-9F63-A32BB965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5" y="2253498"/>
            <a:ext cx="2743200" cy="153619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72A730-2C03-4EE8-8010-C0467EE0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72C4E-1672-4ED3-95DF-D7AF4B18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D88F1-DD1B-4336-B63F-22C781E9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Système de suggestion de tag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Algorithmes de Machine Learning</a:t>
            </a:r>
            <a:endParaRPr lang="en-US" dirty="0" err="1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Multi tag</a:t>
            </a:r>
            <a:endParaRPr lang="fr-FR" dirty="0"/>
          </a:p>
          <a:p>
            <a:pPr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Plusieurs Approches</a:t>
            </a:r>
          </a:p>
          <a:p>
            <a:pPr lvl="1"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Supervisée </a:t>
            </a:r>
          </a:p>
          <a:p>
            <a:pPr lvl="1">
              <a:buFont typeface="Arial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Non supervisée.</a:t>
            </a:r>
            <a:endParaRPr lang="fr-FR" dirty="0"/>
          </a:p>
          <a:p>
            <a:pPr>
              <a:buFont typeface="Arial,Sans-Serif" panose="020F0502020204030204" pitchFamily="34" charset="0"/>
              <a:buChar char="•"/>
            </a:pPr>
            <a:endParaRPr lang="fr-FR" dirty="0"/>
          </a:p>
        </p:txBody>
      </p:sp>
      <p:pic>
        <p:nvPicPr>
          <p:cNvPr id="4" name="Image 3" descr="Une image contenant miroir, table, tasse, dessin&#10;&#10;Description générée avec un niveau de confiance très élevé">
            <a:extLst>
              <a:ext uri="{FF2B5EF4-FFF2-40B4-BE49-F238E27FC236}">
                <a16:creationId xmlns:a16="http://schemas.microsoft.com/office/drawing/2014/main" id="{11FBB976-0C2B-46E4-97A5-77457108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50" y="2459656"/>
            <a:ext cx="2034012" cy="25965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08D787-0E54-4985-93E8-532182FE45B7}"/>
              </a:ext>
            </a:extLst>
          </p:cNvPr>
          <p:cNvSpPr/>
          <p:nvPr/>
        </p:nvSpPr>
        <p:spPr>
          <a:xfrm>
            <a:off x="8480055" y="3019055"/>
            <a:ext cx="912891" cy="912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Tags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52458-8DA5-4FB9-9B43-06B412C9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 - Analyse de la source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Post et Tags </a:t>
            </a:r>
            <a:r>
              <a:rPr lang="en-US" dirty="0" err="1">
                <a:ea typeface="+mn-lt"/>
                <a:cs typeface="+mn-lt"/>
              </a:rPr>
              <a:t>existants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Anglais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  <a:hlinkClick r:id="rId3"/>
              </a:rPr>
              <a:t>stackexchange explorer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SQL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CSV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Limitations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pic>
        <p:nvPicPr>
          <p:cNvPr id="13" name="Image 13" descr="Une image contenant moniteur, écran, télévision,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EFF67B6-1D29-4633-AC80-5D84C7F10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57" t="-2640" r="-7997" b="-1927"/>
          <a:stretch/>
        </p:blipFill>
        <p:spPr>
          <a:xfrm>
            <a:off x="5322094" y="786382"/>
            <a:ext cx="6226440" cy="5564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E68C2B-0C8C-4184-ACA5-62EFD12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44E908-816C-41EC-8CEA-4CFA488D4C01}"/>
              </a:ext>
            </a:extLst>
          </p:cNvPr>
          <p:cNvSpPr txBox="1"/>
          <p:nvPr/>
        </p:nvSpPr>
        <p:spPr>
          <a:xfrm>
            <a:off x="5427406" y="6350793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5"/>
              </a:rPr>
              <a:t>https://i.stack.imgur.com/JZHsN.png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7762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Data – </a:t>
            </a:r>
            <a:br>
              <a:rPr lang="fr-FR" dirty="0">
                <a:ea typeface="+mj-lt"/>
                <a:cs typeface="+mj-lt"/>
              </a:rPr>
            </a:br>
            <a:r>
              <a:rPr lang="fr-FR" dirty="0">
                <a:ea typeface="+mj-lt"/>
                <a:cs typeface="+mj-lt"/>
              </a:rPr>
              <a:t>Sélection</a:t>
            </a:r>
            <a:endParaRPr lang="fr-FR" dirty="0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EF792A8-0D94-4DA2-8105-32914C4A3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45" t="9980" r="28753" b="23553"/>
          <a:stretch/>
        </p:blipFill>
        <p:spPr>
          <a:xfrm>
            <a:off x="3623828" y="1351942"/>
            <a:ext cx="7978203" cy="4920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Post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Non clos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Type  « demande »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Avec des réponses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Réponse acceptées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Avec Tag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Tags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Sélection des plus intéressants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Trie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Meilleurs score 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Priorité au récents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BFF755-8DA7-4330-851C-497BC390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952A-8292-41C2-A976-82F43639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5302" cy="2093975"/>
          </a:xfrm>
        </p:spPr>
        <p:txBody>
          <a:bodyPr/>
          <a:lstStyle/>
          <a:p>
            <a:r>
              <a:rPr lang="fr-FR" dirty="0"/>
              <a:t>Data - cleaning et </a:t>
            </a:r>
            <a:r>
              <a:rPr lang="fr-FR" dirty="0" err="1"/>
              <a:t>preprocessing</a:t>
            </a:r>
            <a:endParaRPr lang="fr-FR" dirty="0"/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3A2FA55-4AE8-4A12-A6BF-15D50E4AC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085" y="3082727"/>
            <a:ext cx="7385108" cy="171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6A365-CAD6-44B4-A58F-3BCCCD4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50 000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 err="1"/>
              <a:t>Stopword</a:t>
            </a:r>
            <a:r>
              <a:rPr lang="fr-FR" dirty="0"/>
              <a:t>,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Html,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Casse &amp; ponctuation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29D880-84D1-4027-B317-F838CF4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952A-8292-41C2-A976-82F43639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5302" cy="2093975"/>
          </a:xfrm>
        </p:spPr>
        <p:txBody>
          <a:bodyPr/>
          <a:lstStyle/>
          <a:p>
            <a:r>
              <a:rPr lang="fr-FR" dirty="0"/>
              <a:t>Data - 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6A365-CAD6-44B4-A58F-3BCCCD4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026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 err="1"/>
              <a:t>Kmean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T-SNE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7B7DBF-CB70-46FA-9113-E8EC7187F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2" t="35191" r="54517" b="8522"/>
          <a:stretch/>
        </p:blipFill>
        <p:spPr>
          <a:xfrm>
            <a:off x="4756825" y="945467"/>
            <a:ext cx="3287021" cy="4324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F812DD5-BC97-432B-B617-808433B8166B}"/>
              </a:ext>
            </a:extLst>
          </p:cNvPr>
          <p:cNvSpPr txBox="1"/>
          <p:nvPr/>
        </p:nvSpPr>
        <p:spPr>
          <a:xfrm>
            <a:off x="5590769" y="5774033"/>
            <a:ext cx="18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Avant </a:t>
            </a:r>
            <a:r>
              <a:rPr lang="fr-FR" sz="1200" dirty="0" err="1"/>
              <a:t>preprocessing</a:t>
            </a:r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725103-7318-4819-975D-D10FE7432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56" t="28674" r="54916" b="14689"/>
          <a:stretch/>
        </p:blipFill>
        <p:spPr>
          <a:xfrm>
            <a:off x="8463064" y="896827"/>
            <a:ext cx="3310528" cy="438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AC8BED8-23FF-434B-8E89-C20B7F08AD01}"/>
              </a:ext>
            </a:extLst>
          </p:cNvPr>
          <p:cNvSpPr txBox="1"/>
          <p:nvPr/>
        </p:nvSpPr>
        <p:spPr>
          <a:xfrm>
            <a:off x="8912895" y="5746737"/>
            <a:ext cx="191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Avant </a:t>
            </a:r>
            <a:r>
              <a:rPr lang="fr-FR" sz="1200" dirty="0" err="1"/>
              <a:t>preprocessing</a:t>
            </a:r>
            <a:endParaRPr lang="fr-FR" sz="12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430925-CB1F-48E4-B742-1A7048EE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B0A86-CAC2-41D1-A402-8B006CA8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943390" cy="2093975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>
                <a:ea typeface="+mj-lt"/>
                <a:cs typeface="+mj-lt"/>
              </a:rPr>
              <a:t>engineering</a:t>
            </a:r>
            <a:r>
              <a:rPr lang="fr-FR" dirty="0"/>
              <a:t> - </a:t>
            </a:r>
            <a:r>
              <a:rPr lang="fr-FR" dirty="0" err="1"/>
              <a:t>Bags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 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92ECFFA-6136-421E-9E55-9496AB67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4978" y="3191202"/>
            <a:ext cx="4150492" cy="3666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CED7E-1E93-424E-9C19-77ECA43E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Bag of </a:t>
            </a:r>
            <a:r>
              <a:rPr lang="fr-FR" dirty="0" err="1"/>
              <a:t>Words</a:t>
            </a:r>
            <a:endParaRPr lang="fr-FR" dirty="0"/>
          </a:p>
          <a:p>
            <a:pPr lvl="1">
              <a:buFont typeface="Arial" panose="020F0502020204030204" pitchFamily="34" charset="0"/>
              <a:buChar char="•"/>
            </a:pPr>
            <a:endParaRPr lang="fr-FR" dirty="0">
              <a:solidFill>
                <a:srgbClr val="FFFFFF"/>
              </a:solidFill>
            </a:endParaRPr>
          </a:p>
          <a:p>
            <a:pPr lvl="1">
              <a:buFont typeface="Arial" panose="020F050202020403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TF-IDF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BFDB0291-2D20-40C6-8E24-8730CD6B4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1" t="4167" r="1947" b="6424"/>
          <a:stretch/>
        </p:blipFill>
        <p:spPr>
          <a:xfrm>
            <a:off x="5213988" y="161689"/>
            <a:ext cx="6334546" cy="2881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BEA10-1570-48D6-92C3-6D47CD2E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1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15689</TotalTime>
  <Words>492</Words>
  <Application>Microsoft Office PowerPoint</Application>
  <PresentationFormat>Grand écran</PresentationFormat>
  <Paragraphs>151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Arial,Sans-Serif</vt:lpstr>
      <vt:lpstr>Calibri</vt:lpstr>
      <vt:lpstr>Calibri,Sans-Serif</vt:lpstr>
      <vt:lpstr>Sagona Book</vt:lpstr>
      <vt:lpstr>Sagona ExtraLight</vt:lpstr>
      <vt:lpstr>RetrospectVTI</vt:lpstr>
      <vt:lpstr>Projet 6 : Catégorisez automatiquement des questions</vt:lpstr>
      <vt:lpstr>Sommaire</vt:lpstr>
      <vt:lpstr>Contexte</vt:lpstr>
      <vt:lpstr>Objectif</vt:lpstr>
      <vt:lpstr>Data - Analyse de la source</vt:lpstr>
      <vt:lpstr>Data –  Sélection</vt:lpstr>
      <vt:lpstr>Data - cleaning et preprocessing</vt:lpstr>
      <vt:lpstr>Data - Representation</vt:lpstr>
      <vt:lpstr>Data engineering - Bags of words </vt:lpstr>
      <vt:lpstr>Génération de tags</vt:lpstr>
      <vt:lpstr>Génération de tags - Supervisé </vt:lpstr>
      <vt:lpstr>Génération de tags – Non Supervisé </vt:lpstr>
      <vt:lpstr>Génération de tags – Non Supervisé  – LDA (Latent Dirichlet Allocation)</vt:lpstr>
      <vt:lpstr>Génération de tags – Non Supervisé  – NMF</vt:lpstr>
      <vt:lpstr>Génération de tags – Choix </vt:lpstr>
      <vt:lpstr>Résultat 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Naru Narusegawa</dc:creator>
  <cp:lastModifiedBy>Naru Narusegawa</cp:lastModifiedBy>
  <cp:revision>738</cp:revision>
  <dcterms:created xsi:type="dcterms:W3CDTF">2019-12-05T21:44:26Z</dcterms:created>
  <dcterms:modified xsi:type="dcterms:W3CDTF">2020-07-18T21:01:34Z</dcterms:modified>
</cp:coreProperties>
</file>