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Lst>
  <p:notesMasterIdLst>
    <p:notesMasterId r:id="rId16"/>
  </p:notesMasterIdLst>
  <p:sldIdLst>
    <p:sldId id="324" r:id="rId2"/>
    <p:sldId id="383" r:id="rId3"/>
    <p:sldId id="449" r:id="rId4"/>
    <p:sldId id="450" r:id="rId5"/>
    <p:sldId id="444" r:id="rId6"/>
    <p:sldId id="451" r:id="rId7"/>
    <p:sldId id="452" r:id="rId8"/>
    <p:sldId id="453" r:id="rId9"/>
    <p:sldId id="445" r:id="rId10"/>
    <p:sldId id="447" r:id="rId11"/>
    <p:sldId id="446" r:id="rId12"/>
    <p:sldId id="442" r:id="rId13"/>
    <p:sldId id="443" r:id="rId14"/>
    <p:sldId id="45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64"/>
    <p:restoredTop sz="85194"/>
  </p:normalViewPr>
  <p:slideViewPr>
    <p:cSldViewPr snapToGrid="0" snapToObjects="1">
      <p:cViewPr>
        <p:scale>
          <a:sx n="79" d="100"/>
          <a:sy n="79" d="100"/>
        </p:scale>
        <p:origin x="2064" y="1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3B001-DD65-5645-B148-200DA4459B32}" type="datetimeFigureOut">
              <a:rPr lang="en-US" smtClean="0"/>
              <a:t>1/31/20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0B040-0F33-D04E-A036-AFCFCEA81578}" type="slidenum">
              <a:rPr lang="en-US" smtClean="0"/>
              <a:t>‹#›</a:t>
            </a:fld>
            <a:endParaRPr lang="en-US"/>
          </a:p>
        </p:txBody>
      </p:sp>
    </p:spTree>
    <p:extLst>
      <p:ext uri="{BB962C8B-B14F-4D97-AF65-F5344CB8AC3E}">
        <p14:creationId xmlns:p14="http://schemas.microsoft.com/office/powerpoint/2010/main" val="243370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0B040-0F33-D04E-A036-AFCFCEA81578}" type="slidenum">
              <a:rPr lang="en-US" smtClean="0"/>
              <a:t>13</a:t>
            </a:fld>
            <a:endParaRPr lang="en-US"/>
          </a:p>
        </p:txBody>
      </p:sp>
    </p:spTree>
    <p:extLst>
      <p:ext uri="{BB962C8B-B14F-4D97-AF65-F5344CB8AC3E}">
        <p14:creationId xmlns:p14="http://schemas.microsoft.com/office/powerpoint/2010/main" val="3894746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EA32-E25A-CC45-85D7-4717E0FD0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BB5611-EE8B-7F4A-BD25-2A674346C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FBA0DF-C9ED-E24D-9F40-55C35411FC80}"/>
              </a:ext>
            </a:extLst>
          </p:cNvPr>
          <p:cNvSpPr>
            <a:spLocks noGrp="1"/>
          </p:cNvSpPr>
          <p:nvPr>
            <p:ph type="dt" sz="half" idx="10"/>
          </p:nvPr>
        </p:nvSpPr>
        <p:spPr/>
        <p:txBody>
          <a:bodyPr/>
          <a:lstStyle/>
          <a:p>
            <a:fld id="{C04CA563-3408-864A-9392-AFC71059ACCE}" type="datetime1">
              <a:rPr lang="en-US" smtClean="0"/>
              <a:t>1/31/20</a:t>
            </a:fld>
            <a:endParaRPr lang="en-US"/>
          </a:p>
        </p:txBody>
      </p:sp>
      <p:sp>
        <p:nvSpPr>
          <p:cNvPr id="5" name="Footer Placeholder 4">
            <a:extLst>
              <a:ext uri="{FF2B5EF4-FFF2-40B4-BE49-F238E27FC236}">
                <a16:creationId xmlns:a16="http://schemas.microsoft.com/office/drawing/2014/main" id="{18FF6F72-A7EE-5049-92F7-16BE7398AEF3}"/>
              </a:ext>
            </a:extLst>
          </p:cNvPr>
          <p:cNvSpPr>
            <a:spLocks noGrp="1"/>
          </p:cNvSpPr>
          <p:nvPr>
            <p:ph type="ftr" sz="quarter" idx="11"/>
          </p:nvPr>
        </p:nvSpPr>
        <p:spPr/>
        <p:txBody>
          <a:bodyPr/>
          <a:lstStyle/>
          <a:p>
            <a:r>
              <a:rPr lang="en-US"/>
              <a:t>Ice Sheets &amp; Climate</a:t>
            </a:r>
          </a:p>
        </p:txBody>
      </p:sp>
      <p:sp>
        <p:nvSpPr>
          <p:cNvPr id="6" name="Slide Number Placeholder 5">
            <a:extLst>
              <a:ext uri="{FF2B5EF4-FFF2-40B4-BE49-F238E27FC236}">
                <a16:creationId xmlns:a16="http://schemas.microsoft.com/office/drawing/2014/main" id="{258E8A1C-3D32-DD4E-8110-B78EE6E526E7}"/>
              </a:ext>
            </a:extLst>
          </p:cNvPr>
          <p:cNvSpPr>
            <a:spLocks noGrp="1"/>
          </p:cNvSpPr>
          <p:nvPr>
            <p:ph type="sldNum" sz="quarter" idx="12"/>
          </p:nvPr>
        </p:nvSpPr>
        <p:spPr/>
        <p:txBody>
          <a:bodyPr/>
          <a:lstStyle/>
          <a:p>
            <a:fld id="{2BBF4253-72CE-6B42-AD78-8D6F4367966B}" type="slidenum">
              <a:rPr lang="en-US" smtClean="0"/>
              <a:t>‹#›</a:t>
            </a:fld>
            <a:endParaRPr lang="en-US"/>
          </a:p>
        </p:txBody>
      </p:sp>
    </p:spTree>
    <p:extLst>
      <p:ext uri="{BB962C8B-B14F-4D97-AF65-F5344CB8AC3E}">
        <p14:creationId xmlns:p14="http://schemas.microsoft.com/office/powerpoint/2010/main" val="293396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FC3D-C7A6-7246-BF5F-91596F1223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F73585-E05B-F946-AD70-882C7100BE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1A1DE-9388-2D46-B63B-FD58E9F2F097}"/>
              </a:ext>
            </a:extLst>
          </p:cNvPr>
          <p:cNvSpPr>
            <a:spLocks noGrp="1"/>
          </p:cNvSpPr>
          <p:nvPr>
            <p:ph type="dt" sz="half" idx="10"/>
          </p:nvPr>
        </p:nvSpPr>
        <p:spPr/>
        <p:txBody>
          <a:bodyPr/>
          <a:lstStyle/>
          <a:p>
            <a:fld id="{E905B848-C277-B04C-9374-68581E76675F}" type="datetime1">
              <a:rPr lang="en-US" smtClean="0"/>
              <a:t>1/31/20</a:t>
            </a:fld>
            <a:endParaRPr lang="en-US"/>
          </a:p>
        </p:txBody>
      </p:sp>
      <p:sp>
        <p:nvSpPr>
          <p:cNvPr id="5" name="Footer Placeholder 4">
            <a:extLst>
              <a:ext uri="{FF2B5EF4-FFF2-40B4-BE49-F238E27FC236}">
                <a16:creationId xmlns:a16="http://schemas.microsoft.com/office/drawing/2014/main" id="{09B4DE0B-E993-C44B-A66C-C4F25E097913}"/>
              </a:ext>
            </a:extLst>
          </p:cNvPr>
          <p:cNvSpPr>
            <a:spLocks noGrp="1"/>
          </p:cNvSpPr>
          <p:nvPr>
            <p:ph type="ftr" sz="quarter" idx="11"/>
          </p:nvPr>
        </p:nvSpPr>
        <p:spPr/>
        <p:txBody>
          <a:bodyPr/>
          <a:lstStyle/>
          <a:p>
            <a:r>
              <a:rPr lang="en-US"/>
              <a:t>Ice Sheets &amp; Climate</a:t>
            </a:r>
          </a:p>
        </p:txBody>
      </p:sp>
      <p:sp>
        <p:nvSpPr>
          <p:cNvPr id="6" name="Slide Number Placeholder 5">
            <a:extLst>
              <a:ext uri="{FF2B5EF4-FFF2-40B4-BE49-F238E27FC236}">
                <a16:creationId xmlns:a16="http://schemas.microsoft.com/office/drawing/2014/main" id="{34356A92-6173-C74D-8684-6A32CAAF6C0D}"/>
              </a:ext>
            </a:extLst>
          </p:cNvPr>
          <p:cNvSpPr>
            <a:spLocks noGrp="1"/>
          </p:cNvSpPr>
          <p:nvPr>
            <p:ph type="sldNum" sz="quarter" idx="12"/>
          </p:nvPr>
        </p:nvSpPr>
        <p:spPr/>
        <p:txBody>
          <a:bodyPr/>
          <a:lstStyle/>
          <a:p>
            <a:fld id="{2BBF4253-72CE-6B42-AD78-8D6F4367966B}" type="slidenum">
              <a:rPr lang="en-US" smtClean="0"/>
              <a:t>‹#›</a:t>
            </a:fld>
            <a:endParaRPr lang="en-US"/>
          </a:p>
        </p:txBody>
      </p:sp>
    </p:spTree>
    <p:extLst>
      <p:ext uri="{BB962C8B-B14F-4D97-AF65-F5344CB8AC3E}">
        <p14:creationId xmlns:p14="http://schemas.microsoft.com/office/powerpoint/2010/main" val="89731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3F37DB-545B-5140-A417-1245CB6C1E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994BE8-CD36-DE4F-97D1-2742701F8B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0F366-030F-8547-A446-F6095DA0CC2D}"/>
              </a:ext>
            </a:extLst>
          </p:cNvPr>
          <p:cNvSpPr>
            <a:spLocks noGrp="1"/>
          </p:cNvSpPr>
          <p:nvPr>
            <p:ph type="dt" sz="half" idx="10"/>
          </p:nvPr>
        </p:nvSpPr>
        <p:spPr/>
        <p:txBody>
          <a:bodyPr/>
          <a:lstStyle/>
          <a:p>
            <a:fld id="{D71FD747-AB2E-0A45-A86F-C45E7F127D02}" type="datetime1">
              <a:rPr lang="en-US" smtClean="0"/>
              <a:t>1/31/20</a:t>
            </a:fld>
            <a:endParaRPr lang="en-US"/>
          </a:p>
        </p:txBody>
      </p:sp>
      <p:sp>
        <p:nvSpPr>
          <p:cNvPr id="5" name="Footer Placeholder 4">
            <a:extLst>
              <a:ext uri="{FF2B5EF4-FFF2-40B4-BE49-F238E27FC236}">
                <a16:creationId xmlns:a16="http://schemas.microsoft.com/office/drawing/2014/main" id="{EFCD1AC0-8229-DE4F-BDF6-DEFBF29DFA03}"/>
              </a:ext>
            </a:extLst>
          </p:cNvPr>
          <p:cNvSpPr>
            <a:spLocks noGrp="1"/>
          </p:cNvSpPr>
          <p:nvPr>
            <p:ph type="ftr" sz="quarter" idx="11"/>
          </p:nvPr>
        </p:nvSpPr>
        <p:spPr/>
        <p:txBody>
          <a:bodyPr/>
          <a:lstStyle/>
          <a:p>
            <a:r>
              <a:rPr lang="en-US"/>
              <a:t>Ice Sheets &amp; Climate</a:t>
            </a:r>
          </a:p>
        </p:txBody>
      </p:sp>
      <p:sp>
        <p:nvSpPr>
          <p:cNvPr id="6" name="Slide Number Placeholder 5">
            <a:extLst>
              <a:ext uri="{FF2B5EF4-FFF2-40B4-BE49-F238E27FC236}">
                <a16:creationId xmlns:a16="http://schemas.microsoft.com/office/drawing/2014/main" id="{970DAB51-6771-1044-BF7A-A4B0B888725F}"/>
              </a:ext>
            </a:extLst>
          </p:cNvPr>
          <p:cNvSpPr>
            <a:spLocks noGrp="1"/>
          </p:cNvSpPr>
          <p:nvPr>
            <p:ph type="sldNum" sz="quarter" idx="12"/>
          </p:nvPr>
        </p:nvSpPr>
        <p:spPr/>
        <p:txBody>
          <a:bodyPr/>
          <a:lstStyle/>
          <a:p>
            <a:fld id="{2BBF4253-72CE-6B42-AD78-8D6F4367966B}" type="slidenum">
              <a:rPr lang="en-US" smtClean="0"/>
              <a:t>‹#›</a:t>
            </a:fld>
            <a:endParaRPr lang="en-US"/>
          </a:p>
        </p:txBody>
      </p:sp>
    </p:spTree>
    <p:extLst>
      <p:ext uri="{BB962C8B-B14F-4D97-AF65-F5344CB8AC3E}">
        <p14:creationId xmlns:p14="http://schemas.microsoft.com/office/powerpoint/2010/main" val="193028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E93A-8942-2947-8EE4-39EAB545E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8A8450-D196-044F-82B4-4C97AA4307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BBE1E7-41E8-E44C-AF64-63CF5620A59C}"/>
              </a:ext>
            </a:extLst>
          </p:cNvPr>
          <p:cNvSpPr>
            <a:spLocks noGrp="1"/>
          </p:cNvSpPr>
          <p:nvPr>
            <p:ph type="dt" sz="half" idx="10"/>
          </p:nvPr>
        </p:nvSpPr>
        <p:spPr/>
        <p:txBody>
          <a:bodyPr/>
          <a:lstStyle/>
          <a:p>
            <a:fld id="{63027A87-FBD3-B647-98DD-4277D937B4FC}" type="datetime1">
              <a:rPr lang="en-US" smtClean="0"/>
              <a:t>1/31/20</a:t>
            </a:fld>
            <a:endParaRPr lang="en-US"/>
          </a:p>
        </p:txBody>
      </p:sp>
      <p:sp>
        <p:nvSpPr>
          <p:cNvPr id="8" name="Footer Placeholder 7">
            <a:extLst>
              <a:ext uri="{FF2B5EF4-FFF2-40B4-BE49-F238E27FC236}">
                <a16:creationId xmlns:a16="http://schemas.microsoft.com/office/drawing/2014/main" id="{5825B0ED-A548-A449-902E-182946FCE247}"/>
              </a:ext>
            </a:extLst>
          </p:cNvPr>
          <p:cNvSpPr>
            <a:spLocks noGrp="1"/>
          </p:cNvSpPr>
          <p:nvPr>
            <p:ph type="ftr" sz="quarter" idx="11"/>
          </p:nvPr>
        </p:nvSpPr>
        <p:spPr/>
        <p:txBody>
          <a:bodyPr/>
          <a:lstStyle/>
          <a:p>
            <a:r>
              <a:rPr lang="en-US"/>
              <a:t>Ice Sheets &amp; Climate</a:t>
            </a:r>
          </a:p>
        </p:txBody>
      </p:sp>
      <p:sp>
        <p:nvSpPr>
          <p:cNvPr id="9" name="Slide Number Placeholder 8">
            <a:extLst>
              <a:ext uri="{FF2B5EF4-FFF2-40B4-BE49-F238E27FC236}">
                <a16:creationId xmlns:a16="http://schemas.microsoft.com/office/drawing/2014/main" id="{704D49A2-6608-AB4B-9DB1-6A0D48BE32E8}"/>
              </a:ext>
            </a:extLst>
          </p:cNvPr>
          <p:cNvSpPr>
            <a:spLocks noGrp="1"/>
          </p:cNvSpPr>
          <p:nvPr>
            <p:ph type="sldNum" sz="quarter" idx="12"/>
          </p:nvPr>
        </p:nvSpPr>
        <p:spPr/>
        <p:txBody>
          <a:bodyPr/>
          <a:lstStyle/>
          <a:p>
            <a:fld id="{2BBF4253-72CE-6B42-AD78-8D6F4367966B}" type="slidenum">
              <a:rPr lang="en-US" smtClean="0"/>
              <a:t>‹#›</a:t>
            </a:fld>
            <a:endParaRPr lang="en-US"/>
          </a:p>
        </p:txBody>
      </p:sp>
    </p:spTree>
    <p:extLst>
      <p:ext uri="{BB962C8B-B14F-4D97-AF65-F5344CB8AC3E}">
        <p14:creationId xmlns:p14="http://schemas.microsoft.com/office/powerpoint/2010/main" val="217949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466E-4F38-144D-B3EE-48D34A42F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374BFA-9576-8E4F-9DD0-B1C9AD126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088FA-A9D4-4E4C-924A-19179050B4CE}"/>
              </a:ext>
            </a:extLst>
          </p:cNvPr>
          <p:cNvSpPr>
            <a:spLocks noGrp="1"/>
          </p:cNvSpPr>
          <p:nvPr>
            <p:ph type="dt" sz="half" idx="10"/>
          </p:nvPr>
        </p:nvSpPr>
        <p:spPr/>
        <p:txBody>
          <a:bodyPr/>
          <a:lstStyle/>
          <a:p>
            <a:fld id="{43CAE2B4-0FE1-E144-8AC1-5817C1A7E1DD}" type="datetime1">
              <a:rPr lang="en-US" smtClean="0"/>
              <a:t>1/31/20</a:t>
            </a:fld>
            <a:endParaRPr lang="en-US"/>
          </a:p>
        </p:txBody>
      </p:sp>
      <p:sp>
        <p:nvSpPr>
          <p:cNvPr id="5" name="Footer Placeholder 4">
            <a:extLst>
              <a:ext uri="{FF2B5EF4-FFF2-40B4-BE49-F238E27FC236}">
                <a16:creationId xmlns:a16="http://schemas.microsoft.com/office/drawing/2014/main" id="{BD106958-0E75-CA47-90AD-27B174405B11}"/>
              </a:ext>
            </a:extLst>
          </p:cNvPr>
          <p:cNvSpPr>
            <a:spLocks noGrp="1"/>
          </p:cNvSpPr>
          <p:nvPr>
            <p:ph type="ftr" sz="quarter" idx="11"/>
          </p:nvPr>
        </p:nvSpPr>
        <p:spPr/>
        <p:txBody>
          <a:bodyPr/>
          <a:lstStyle/>
          <a:p>
            <a:r>
              <a:rPr lang="en-US"/>
              <a:t>Ice Sheets &amp; Climate</a:t>
            </a:r>
          </a:p>
        </p:txBody>
      </p:sp>
      <p:sp>
        <p:nvSpPr>
          <p:cNvPr id="6" name="Slide Number Placeholder 5">
            <a:extLst>
              <a:ext uri="{FF2B5EF4-FFF2-40B4-BE49-F238E27FC236}">
                <a16:creationId xmlns:a16="http://schemas.microsoft.com/office/drawing/2014/main" id="{FDC57215-5B80-7344-9B4B-81D759CD7809}"/>
              </a:ext>
            </a:extLst>
          </p:cNvPr>
          <p:cNvSpPr>
            <a:spLocks noGrp="1"/>
          </p:cNvSpPr>
          <p:nvPr>
            <p:ph type="sldNum" sz="quarter" idx="12"/>
          </p:nvPr>
        </p:nvSpPr>
        <p:spPr/>
        <p:txBody>
          <a:bodyPr/>
          <a:lstStyle/>
          <a:p>
            <a:fld id="{2BBF4253-72CE-6B42-AD78-8D6F4367966B}" type="slidenum">
              <a:rPr lang="en-US" smtClean="0"/>
              <a:t>‹#›</a:t>
            </a:fld>
            <a:endParaRPr lang="en-US"/>
          </a:p>
        </p:txBody>
      </p:sp>
    </p:spTree>
    <p:extLst>
      <p:ext uri="{BB962C8B-B14F-4D97-AF65-F5344CB8AC3E}">
        <p14:creationId xmlns:p14="http://schemas.microsoft.com/office/powerpoint/2010/main" val="313018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1B06-A60B-BA46-8FE1-41788D942E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CD302-FC2E-044A-B903-5D671FAFE3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2F8B87-D8B8-9348-885B-C4AA41084F0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AD36DB-97E7-A94B-86E3-AFFB3E366637}"/>
              </a:ext>
            </a:extLst>
          </p:cNvPr>
          <p:cNvSpPr>
            <a:spLocks noGrp="1"/>
          </p:cNvSpPr>
          <p:nvPr>
            <p:ph type="dt" sz="half" idx="10"/>
          </p:nvPr>
        </p:nvSpPr>
        <p:spPr/>
        <p:txBody>
          <a:bodyPr/>
          <a:lstStyle/>
          <a:p>
            <a:fld id="{661F0B4D-87AD-224A-9A5A-AB8F6C12F2D1}" type="datetime1">
              <a:rPr lang="en-US" smtClean="0"/>
              <a:t>1/31/20</a:t>
            </a:fld>
            <a:endParaRPr lang="en-US"/>
          </a:p>
        </p:txBody>
      </p:sp>
      <p:sp>
        <p:nvSpPr>
          <p:cNvPr id="6" name="Footer Placeholder 5">
            <a:extLst>
              <a:ext uri="{FF2B5EF4-FFF2-40B4-BE49-F238E27FC236}">
                <a16:creationId xmlns:a16="http://schemas.microsoft.com/office/drawing/2014/main" id="{139AA79F-93A4-8048-92C5-EAF8BEF3944A}"/>
              </a:ext>
            </a:extLst>
          </p:cNvPr>
          <p:cNvSpPr>
            <a:spLocks noGrp="1"/>
          </p:cNvSpPr>
          <p:nvPr>
            <p:ph type="ftr" sz="quarter" idx="11"/>
          </p:nvPr>
        </p:nvSpPr>
        <p:spPr/>
        <p:txBody>
          <a:bodyPr/>
          <a:lstStyle/>
          <a:p>
            <a:r>
              <a:rPr lang="en-US"/>
              <a:t>Ice Sheets &amp; Climate</a:t>
            </a:r>
          </a:p>
        </p:txBody>
      </p:sp>
      <p:sp>
        <p:nvSpPr>
          <p:cNvPr id="7" name="Slide Number Placeholder 6">
            <a:extLst>
              <a:ext uri="{FF2B5EF4-FFF2-40B4-BE49-F238E27FC236}">
                <a16:creationId xmlns:a16="http://schemas.microsoft.com/office/drawing/2014/main" id="{48E0F17B-A64B-6B4F-ADD8-4D085932E6D2}"/>
              </a:ext>
            </a:extLst>
          </p:cNvPr>
          <p:cNvSpPr>
            <a:spLocks noGrp="1"/>
          </p:cNvSpPr>
          <p:nvPr>
            <p:ph type="sldNum" sz="quarter" idx="12"/>
          </p:nvPr>
        </p:nvSpPr>
        <p:spPr/>
        <p:txBody>
          <a:bodyPr/>
          <a:lstStyle/>
          <a:p>
            <a:fld id="{2BBF4253-72CE-6B42-AD78-8D6F4367966B}" type="slidenum">
              <a:rPr lang="en-US" smtClean="0"/>
              <a:t>‹#›</a:t>
            </a:fld>
            <a:endParaRPr lang="en-US"/>
          </a:p>
        </p:txBody>
      </p:sp>
    </p:spTree>
    <p:extLst>
      <p:ext uri="{BB962C8B-B14F-4D97-AF65-F5344CB8AC3E}">
        <p14:creationId xmlns:p14="http://schemas.microsoft.com/office/powerpoint/2010/main" val="182485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D174-37A6-374B-865D-C865714C8E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986E2A-FBCF-8049-9147-AD83F14D4B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F429B2B-42A1-6945-9E3F-3C30BF9EAE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868940-4F1B-5645-BABC-FE88A46B39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C0E5EC-2860-8A4C-9E7F-29D56D4A8B9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455F5E-9618-FD4C-9A4D-386A60F99BDB}"/>
              </a:ext>
            </a:extLst>
          </p:cNvPr>
          <p:cNvSpPr>
            <a:spLocks noGrp="1"/>
          </p:cNvSpPr>
          <p:nvPr>
            <p:ph type="dt" sz="half" idx="10"/>
          </p:nvPr>
        </p:nvSpPr>
        <p:spPr/>
        <p:txBody>
          <a:bodyPr/>
          <a:lstStyle/>
          <a:p>
            <a:fld id="{51096227-A56C-8A4C-8EB3-7D0630F6F573}" type="datetime1">
              <a:rPr lang="en-US" smtClean="0"/>
              <a:t>1/31/20</a:t>
            </a:fld>
            <a:endParaRPr lang="en-US"/>
          </a:p>
        </p:txBody>
      </p:sp>
      <p:sp>
        <p:nvSpPr>
          <p:cNvPr id="8" name="Footer Placeholder 7">
            <a:extLst>
              <a:ext uri="{FF2B5EF4-FFF2-40B4-BE49-F238E27FC236}">
                <a16:creationId xmlns:a16="http://schemas.microsoft.com/office/drawing/2014/main" id="{3AD5CDAC-6050-974C-B8DA-CAD826F41E87}"/>
              </a:ext>
            </a:extLst>
          </p:cNvPr>
          <p:cNvSpPr>
            <a:spLocks noGrp="1"/>
          </p:cNvSpPr>
          <p:nvPr>
            <p:ph type="ftr" sz="quarter" idx="11"/>
          </p:nvPr>
        </p:nvSpPr>
        <p:spPr/>
        <p:txBody>
          <a:bodyPr/>
          <a:lstStyle/>
          <a:p>
            <a:r>
              <a:rPr lang="en-US"/>
              <a:t>Ice Sheets &amp; Climate</a:t>
            </a:r>
          </a:p>
        </p:txBody>
      </p:sp>
      <p:sp>
        <p:nvSpPr>
          <p:cNvPr id="9" name="Slide Number Placeholder 8">
            <a:extLst>
              <a:ext uri="{FF2B5EF4-FFF2-40B4-BE49-F238E27FC236}">
                <a16:creationId xmlns:a16="http://schemas.microsoft.com/office/drawing/2014/main" id="{AB42FA28-9087-4843-9B5B-C01E2D48EBDF}"/>
              </a:ext>
            </a:extLst>
          </p:cNvPr>
          <p:cNvSpPr>
            <a:spLocks noGrp="1"/>
          </p:cNvSpPr>
          <p:nvPr>
            <p:ph type="sldNum" sz="quarter" idx="12"/>
          </p:nvPr>
        </p:nvSpPr>
        <p:spPr/>
        <p:txBody>
          <a:bodyPr/>
          <a:lstStyle/>
          <a:p>
            <a:fld id="{2BBF4253-72CE-6B42-AD78-8D6F4367966B}" type="slidenum">
              <a:rPr lang="en-US" smtClean="0"/>
              <a:t>‹#›</a:t>
            </a:fld>
            <a:endParaRPr lang="en-US"/>
          </a:p>
        </p:txBody>
      </p:sp>
    </p:spTree>
    <p:extLst>
      <p:ext uri="{BB962C8B-B14F-4D97-AF65-F5344CB8AC3E}">
        <p14:creationId xmlns:p14="http://schemas.microsoft.com/office/powerpoint/2010/main" val="2953894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FC1A-1599-A24B-8F8C-0CBE7D44D1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92C7A6-BB3A-A242-81C2-A27899BB40E2}"/>
              </a:ext>
            </a:extLst>
          </p:cNvPr>
          <p:cNvSpPr>
            <a:spLocks noGrp="1"/>
          </p:cNvSpPr>
          <p:nvPr>
            <p:ph type="dt" sz="half" idx="10"/>
          </p:nvPr>
        </p:nvSpPr>
        <p:spPr/>
        <p:txBody>
          <a:bodyPr/>
          <a:lstStyle/>
          <a:p>
            <a:fld id="{1CE0A7EF-4956-2344-8BC6-58AE3AC0B9B0}" type="datetime1">
              <a:rPr lang="en-US" smtClean="0"/>
              <a:t>1/31/20</a:t>
            </a:fld>
            <a:endParaRPr lang="en-US"/>
          </a:p>
        </p:txBody>
      </p:sp>
      <p:sp>
        <p:nvSpPr>
          <p:cNvPr id="4" name="Footer Placeholder 3">
            <a:extLst>
              <a:ext uri="{FF2B5EF4-FFF2-40B4-BE49-F238E27FC236}">
                <a16:creationId xmlns:a16="http://schemas.microsoft.com/office/drawing/2014/main" id="{3D1971FE-3D4B-7F4D-9905-8837037EE3EB}"/>
              </a:ext>
            </a:extLst>
          </p:cNvPr>
          <p:cNvSpPr>
            <a:spLocks noGrp="1"/>
          </p:cNvSpPr>
          <p:nvPr>
            <p:ph type="ftr" sz="quarter" idx="11"/>
          </p:nvPr>
        </p:nvSpPr>
        <p:spPr/>
        <p:txBody>
          <a:bodyPr/>
          <a:lstStyle/>
          <a:p>
            <a:r>
              <a:rPr lang="en-US"/>
              <a:t>Ice Sheets &amp; Climate</a:t>
            </a:r>
          </a:p>
        </p:txBody>
      </p:sp>
      <p:sp>
        <p:nvSpPr>
          <p:cNvPr id="5" name="Slide Number Placeholder 4">
            <a:extLst>
              <a:ext uri="{FF2B5EF4-FFF2-40B4-BE49-F238E27FC236}">
                <a16:creationId xmlns:a16="http://schemas.microsoft.com/office/drawing/2014/main" id="{99EA6C8A-6F5A-CE4F-9FF0-DC750C19A2F2}"/>
              </a:ext>
            </a:extLst>
          </p:cNvPr>
          <p:cNvSpPr>
            <a:spLocks noGrp="1"/>
          </p:cNvSpPr>
          <p:nvPr>
            <p:ph type="sldNum" sz="quarter" idx="12"/>
          </p:nvPr>
        </p:nvSpPr>
        <p:spPr/>
        <p:txBody>
          <a:bodyPr/>
          <a:lstStyle/>
          <a:p>
            <a:fld id="{2BBF4253-72CE-6B42-AD78-8D6F4367966B}" type="slidenum">
              <a:rPr lang="en-US" smtClean="0"/>
              <a:t>‹#›</a:t>
            </a:fld>
            <a:endParaRPr lang="en-US"/>
          </a:p>
        </p:txBody>
      </p:sp>
    </p:spTree>
    <p:extLst>
      <p:ext uri="{BB962C8B-B14F-4D97-AF65-F5344CB8AC3E}">
        <p14:creationId xmlns:p14="http://schemas.microsoft.com/office/powerpoint/2010/main" val="334404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86B12E-43B8-0F47-9EF2-8BA8579251CA}"/>
              </a:ext>
            </a:extLst>
          </p:cNvPr>
          <p:cNvSpPr>
            <a:spLocks noGrp="1"/>
          </p:cNvSpPr>
          <p:nvPr>
            <p:ph type="dt" sz="half" idx="10"/>
          </p:nvPr>
        </p:nvSpPr>
        <p:spPr/>
        <p:txBody>
          <a:bodyPr/>
          <a:lstStyle/>
          <a:p>
            <a:fld id="{577D045A-8E58-2E47-A786-75003A8164A8}" type="datetime1">
              <a:rPr lang="en-US" smtClean="0"/>
              <a:t>1/31/20</a:t>
            </a:fld>
            <a:endParaRPr lang="en-US"/>
          </a:p>
        </p:txBody>
      </p:sp>
      <p:sp>
        <p:nvSpPr>
          <p:cNvPr id="3" name="Footer Placeholder 2">
            <a:extLst>
              <a:ext uri="{FF2B5EF4-FFF2-40B4-BE49-F238E27FC236}">
                <a16:creationId xmlns:a16="http://schemas.microsoft.com/office/drawing/2014/main" id="{56A04DD4-821D-6645-A59C-0B36989ACC45}"/>
              </a:ext>
            </a:extLst>
          </p:cNvPr>
          <p:cNvSpPr>
            <a:spLocks noGrp="1"/>
          </p:cNvSpPr>
          <p:nvPr>
            <p:ph type="ftr" sz="quarter" idx="11"/>
          </p:nvPr>
        </p:nvSpPr>
        <p:spPr/>
        <p:txBody>
          <a:bodyPr/>
          <a:lstStyle/>
          <a:p>
            <a:r>
              <a:rPr lang="en-US"/>
              <a:t>Ice Sheets &amp; Climate</a:t>
            </a:r>
          </a:p>
        </p:txBody>
      </p:sp>
      <p:sp>
        <p:nvSpPr>
          <p:cNvPr id="4" name="Slide Number Placeholder 3">
            <a:extLst>
              <a:ext uri="{FF2B5EF4-FFF2-40B4-BE49-F238E27FC236}">
                <a16:creationId xmlns:a16="http://schemas.microsoft.com/office/drawing/2014/main" id="{263994B5-C62F-4B45-BCD1-B9E2E0E59CD5}"/>
              </a:ext>
            </a:extLst>
          </p:cNvPr>
          <p:cNvSpPr>
            <a:spLocks noGrp="1"/>
          </p:cNvSpPr>
          <p:nvPr>
            <p:ph type="sldNum" sz="quarter" idx="12"/>
          </p:nvPr>
        </p:nvSpPr>
        <p:spPr/>
        <p:txBody>
          <a:bodyPr/>
          <a:lstStyle/>
          <a:p>
            <a:fld id="{2BBF4253-72CE-6B42-AD78-8D6F4367966B}" type="slidenum">
              <a:rPr lang="en-US" smtClean="0"/>
              <a:t>‹#›</a:t>
            </a:fld>
            <a:endParaRPr lang="en-US"/>
          </a:p>
        </p:txBody>
      </p:sp>
    </p:spTree>
    <p:extLst>
      <p:ext uri="{BB962C8B-B14F-4D97-AF65-F5344CB8AC3E}">
        <p14:creationId xmlns:p14="http://schemas.microsoft.com/office/powerpoint/2010/main" val="32502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8496-8CE5-9D49-B437-BB71A625A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557714-2ACA-4D4E-864C-D82A3986F0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C2C0BB-E1E7-C44C-A0E9-6F9923B1C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502A69-60DD-8848-853D-34D5D6AD0EE3}"/>
              </a:ext>
            </a:extLst>
          </p:cNvPr>
          <p:cNvSpPr>
            <a:spLocks noGrp="1"/>
          </p:cNvSpPr>
          <p:nvPr>
            <p:ph type="dt" sz="half" idx="10"/>
          </p:nvPr>
        </p:nvSpPr>
        <p:spPr/>
        <p:txBody>
          <a:bodyPr/>
          <a:lstStyle/>
          <a:p>
            <a:fld id="{93EE9AC3-2F4C-8C49-9ECF-3E87CC37F0FF}" type="datetime1">
              <a:rPr lang="en-US" smtClean="0"/>
              <a:t>1/31/20</a:t>
            </a:fld>
            <a:endParaRPr lang="en-US"/>
          </a:p>
        </p:txBody>
      </p:sp>
      <p:sp>
        <p:nvSpPr>
          <p:cNvPr id="6" name="Footer Placeholder 5">
            <a:extLst>
              <a:ext uri="{FF2B5EF4-FFF2-40B4-BE49-F238E27FC236}">
                <a16:creationId xmlns:a16="http://schemas.microsoft.com/office/drawing/2014/main" id="{A4E7ADF5-5D85-E546-93B0-D4EC6DE18FF0}"/>
              </a:ext>
            </a:extLst>
          </p:cNvPr>
          <p:cNvSpPr>
            <a:spLocks noGrp="1"/>
          </p:cNvSpPr>
          <p:nvPr>
            <p:ph type="ftr" sz="quarter" idx="11"/>
          </p:nvPr>
        </p:nvSpPr>
        <p:spPr/>
        <p:txBody>
          <a:bodyPr/>
          <a:lstStyle/>
          <a:p>
            <a:r>
              <a:rPr lang="en-US"/>
              <a:t>Ice Sheets &amp; Climate</a:t>
            </a:r>
          </a:p>
        </p:txBody>
      </p:sp>
      <p:sp>
        <p:nvSpPr>
          <p:cNvPr id="7" name="Slide Number Placeholder 6">
            <a:extLst>
              <a:ext uri="{FF2B5EF4-FFF2-40B4-BE49-F238E27FC236}">
                <a16:creationId xmlns:a16="http://schemas.microsoft.com/office/drawing/2014/main" id="{B310FF2F-C80F-934B-B103-9503F888CB5C}"/>
              </a:ext>
            </a:extLst>
          </p:cNvPr>
          <p:cNvSpPr>
            <a:spLocks noGrp="1"/>
          </p:cNvSpPr>
          <p:nvPr>
            <p:ph type="sldNum" sz="quarter" idx="12"/>
          </p:nvPr>
        </p:nvSpPr>
        <p:spPr/>
        <p:txBody>
          <a:bodyPr/>
          <a:lstStyle/>
          <a:p>
            <a:fld id="{2BBF4253-72CE-6B42-AD78-8D6F4367966B}" type="slidenum">
              <a:rPr lang="en-US" smtClean="0"/>
              <a:t>‹#›</a:t>
            </a:fld>
            <a:endParaRPr lang="en-US"/>
          </a:p>
        </p:txBody>
      </p:sp>
    </p:spTree>
    <p:extLst>
      <p:ext uri="{BB962C8B-B14F-4D97-AF65-F5344CB8AC3E}">
        <p14:creationId xmlns:p14="http://schemas.microsoft.com/office/powerpoint/2010/main" val="325134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EF96-77EE-4941-8DED-725C033DC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DF8748-92F1-8149-A8E0-DED6056CA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141D40-2E38-3442-9E2C-ADDE56D65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2654DF-A5E6-D44B-BAF6-30B67E0B6E3D}"/>
              </a:ext>
            </a:extLst>
          </p:cNvPr>
          <p:cNvSpPr>
            <a:spLocks noGrp="1"/>
          </p:cNvSpPr>
          <p:nvPr>
            <p:ph type="dt" sz="half" idx="10"/>
          </p:nvPr>
        </p:nvSpPr>
        <p:spPr/>
        <p:txBody>
          <a:bodyPr/>
          <a:lstStyle/>
          <a:p>
            <a:fld id="{A0B1254F-3E29-8C4D-8CA9-DB28E578ACFC}" type="datetime1">
              <a:rPr lang="en-US" smtClean="0"/>
              <a:t>1/31/20</a:t>
            </a:fld>
            <a:endParaRPr lang="en-US"/>
          </a:p>
        </p:txBody>
      </p:sp>
      <p:sp>
        <p:nvSpPr>
          <p:cNvPr id="6" name="Footer Placeholder 5">
            <a:extLst>
              <a:ext uri="{FF2B5EF4-FFF2-40B4-BE49-F238E27FC236}">
                <a16:creationId xmlns:a16="http://schemas.microsoft.com/office/drawing/2014/main" id="{EA1576BB-6C84-0342-8725-F2F93954A540}"/>
              </a:ext>
            </a:extLst>
          </p:cNvPr>
          <p:cNvSpPr>
            <a:spLocks noGrp="1"/>
          </p:cNvSpPr>
          <p:nvPr>
            <p:ph type="ftr" sz="quarter" idx="11"/>
          </p:nvPr>
        </p:nvSpPr>
        <p:spPr/>
        <p:txBody>
          <a:bodyPr/>
          <a:lstStyle/>
          <a:p>
            <a:r>
              <a:rPr lang="en-US"/>
              <a:t>Ice Sheets &amp; Climate</a:t>
            </a:r>
          </a:p>
        </p:txBody>
      </p:sp>
      <p:sp>
        <p:nvSpPr>
          <p:cNvPr id="7" name="Slide Number Placeholder 6">
            <a:extLst>
              <a:ext uri="{FF2B5EF4-FFF2-40B4-BE49-F238E27FC236}">
                <a16:creationId xmlns:a16="http://schemas.microsoft.com/office/drawing/2014/main" id="{A41D5197-ED91-9845-B8EC-8F06F3F2ACFA}"/>
              </a:ext>
            </a:extLst>
          </p:cNvPr>
          <p:cNvSpPr>
            <a:spLocks noGrp="1"/>
          </p:cNvSpPr>
          <p:nvPr>
            <p:ph type="sldNum" sz="quarter" idx="12"/>
          </p:nvPr>
        </p:nvSpPr>
        <p:spPr/>
        <p:txBody>
          <a:bodyPr/>
          <a:lstStyle/>
          <a:p>
            <a:fld id="{2BBF4253-72CE-6B42-AD78-8D6F4367966B}" type="slidenum">
              <a:rPr lang="en-US" smtClean="0"/>
              <a:t>‹#›</a:t>
            </a:fld>
            <a:endParaRPr lang="en-US"/>
          </a:p>
        </p:txBody>
      </p:sp>
    </p:spTree>
    <p:extLst>
      <p:ext uri="{BB962C8B-B14F-4D97-AF65-F5344CB8AC3E}">
        <p14:creationId xmlns:p14="http://schemas.microsoft.com/office/powerpoint/2010/main" val="197237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087FA5-9231-304C-AC44-04AB1CBBD9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AAC18C-7B0E-494C-B971-E2A0BED99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93009-0345-9348-9993-2E5B86A8C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9AC89-A596-154E-BB6B-D8CB9A9A3B4E}" type="datetime1">
              <a:rPr lang="en-US" smtClean="0"/>
              <a:t>1/31/20</a:t>
            </a:fld>
            <a:endParaRPr lang="en-US"/>
          </a:p>
        </p:txBody>
      </p:sp>
      <p:sp>
        <p:nvSpPr>
          <p:cNvPr id="5" name="Footer Placeholder 4">
            <a:extLst>
              <a:ext uri="{FF2B5EF4-FFF2-40B4-BE49-F238E27FC236}">
                <a16:creationId xmlns:a16="http://schemas.microsoft.com/office/drawing/2014/main" id="{8CB199FF-9B1F-5F4E-A6DA-679A94A01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Ice Sheets &amp; Climate</a:t>
            </a:r>
          </a:p>
        </p:txBody>
      </p:sp>
      <p:sp>
        <p:nvSpPr>
          <p:cNvPr id="6" name="Slide Number Placeholder 5">
            <a:extLst>
              <a:ext uri="{FF2B5EF4-FFF2-40B4-BE49-F238E27FC236}">
                <a16:creationId xmlns:a16="http://schemas.microsoft.com/office/drawing/2014/main" id="{2531A4D8-DD52-C24E-96A7-4A2340E8AD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F4253-72CE-6B42-AD78-8D6F4367966B}" type="slidenum">
              <a:rPr lang="en-US" smtClean="0"/>
              <a:t>‹#›</a:t>
            </a:fld>
            <a:endParaRPr lang="en-US"/>
          </a:p>
        </p:txBody>
      </p:sp>
    </p:spTree>
    <p:extLst>
      <p:ext uri="{BB962C8B-B14F-4D97-AF65-F5344CB8AC3E}">
        <p14:creationId xmlns:p14="http://schemas.microsoft.com/office/powerpoint/2010/main" val="179010361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7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5260-85CB-974C-973E-356E03FD98F5}"/>
              </a:ext>
            </a:extLst>
          </p:cNvPr>
          <p:cNvSpPr>
            <a:spLocks noGrp="1"/>
          </p:cNvSpPr>
          <p:nvPr>
            <p:ph type="ctrTitle"/>
          </p:nvPr>
        </p:nvSpPr>
        <p:spPr>
          <a:xfrm>
            <a:off x="1118886" y="312515"/>
            <a:ext cx="9144000" cy="1333923"/>
          </a:xfrm>
        </p:spPr>
        <p:txBody>
          <a:bodyPr>
            <a:normAutofit fontScale="90000"/>
          </a:bodyPr>
          <a:lstStyle/>
          <a:p>
            <a:r>
              <a:rPr lang="en-US" dirty="0"/>
              <a:t>Ice Sheets &amp; Climate</a:t>
            </a:r>
            <a:br>
              <a:rPr lang="en-US" dirty="0"/>
            </a:br>
            <a:endParaRPr lang="en-US" dirty="0"/>
          </a:p>
        </p:txBody>
      </p:sp>
      <p:sp>
        <p:nvSpPr>
          <p:cNvPr id="3" name="Subtitle 2">
            <a:extLst>
              <a:ext uri="{FF2B5EF4-FFF2-40B4-BE49-F238E27FC236}">
                <a16:creationId xmlns:a16="http://schemas.microsoft.com/office/drawing/2014/main" id="{D8E1BE6D-D51C-754C-8DF3-42BC864B9546}"/>
              </a:ext>
            </a:extLst>
          </p:cNvPr>
          <p:cNvSpPr>
            <a:spLocks noGrp="1"/>
          </p:cNvSpPr>
          <p:nvPr>
            <p:ph type="subTitle" idx="1"/>
          </p:nvPr>
        </p:nvSpPr>
        <p:spPr>
          <a:xfrm>
            <a:off x="0" y="6287365"/>
            <a:ext cx="12107119" cy="1655762"/>
          </a:xfrm>
        </p:spPr>
        <p:txBody>
          <a:bodyPr>
            <a:normAutofit/>
          </a:bodyPr>
          <a:lstStyle/>
          <a:p>
            <a:r>
              <a:rPr lang="en-US" sz="3000" dirty="0"/>
              <a:t>ATOC 4500/7500 - Spring 2020 - Prof. Jan Lenaerts</a:t>
            </a:r>
          </a:p>
        </p:txBody>
      </p:sp>
    </p:spTree>
    <p:extLst>
      <p:ext uri="{BB962C8B-B14F-4D97-AF65-F5344CB8AC3E}">
        <p14:creationId xmlns:p14="http://schemas.microsoft.com/office/powerpoint/2010/main" val="20861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1D61-7E5C-3A41-BE9D-6B91D5887C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372CA7-18D8-3645-82F8-9D8181B338AC}"/>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27A949EE-C4E0-BF4B-ABE1-68CB5B576383}"/>
              </a:ext>
            </a:extLst>
          </p:cNvPr>
          <p:cNvSpPr>
            <a:spLocks noGrp="1"/>
          </p:cNvSpPr>
          <p:nvPr>
            <p:ph type="dt" sz="half" idx="10"/>
          </p:nvPr>
        </p:nvSpPr>
        <p:spPr/>
        <p:txBody>
          <a:bodyPr/>
          <a:lstStyle/>
          <a:p>
            <a:fld id="{63027A87-FBD3-B647-98DD-4277D937B4FC}" type="datetime1">
              <a:rPr lang="en-US" smtClean="0"/>
              <a:t>2/3/20</a:t>
            </a:fld>
            <a:endParaRPr lang="en-US"/>
          </a:p>
        </p:txBody>
      </p:sp>
      <p:sp>
        <p:nvSpPr>
          <p:cNvPr id="5" name="Footer Placeholder 4">
            <a:extLst>
              <a:ext uri="{FF2B5EF4-FFF2-40B4-BE49-F238E27FC236}">
                <a16:creationId xmlns:a16="http://schemas.microsoft.com/office/drawing/2014/main" id="{8A03E46B-9204-3A4F-8149-73E3CEDC8FA3}"/>
              </a:ext>
            </a:extLst>
          </p:cNvPr>
          <p:cNvSpPr>
            <a:spLocks noGrp="1"/>
          </p:cNvSpPr>
          <p:nvPr>
            <p:ph type="ftr" sz="quarter" idx="11"/>
          </p:nvPr>
        </p:nvSpPr>
        <p:spPr/>
        <p:txBody>
          <a:bodyPr/>
          <a:lstStyle/>
          <a:p>
            <a:r>
              <a:rPr lang="en-US"/>
              <a:t>Ice Sheets &amp; Climate</a:t>
            </a:r>
          </a:p>
        </p:txBody>
      </p:sp>
      <p:sp>
        <p:nvSpPr>
          <p:cNvPr id="6" name="Slide Number Placeholder 5">
            <a:extLst>
              <a:ext uri="{FF2B5EF4-FFF2-40B4-BE49-F238E27FC236}">
                <a16:creationId xmlns:a16="http://schemas.microsoft.com/office/drawing/2014/main" id="{22679A1E-DD25-9942-85C0-8DE90442C267}"/>
              </a:ext>
            </a:extLst>
          </p:cNvPr>
          <p:cNvSpPr>
            <a:spLocks noGrp="1"/>
          </p:cNvSpPr>
          <p:nvPr>
            <p:ph type="sldNum" sz="quarter" idx="12"/>
          </p:nvPr>
        </p:nvSpPr>
        <p:spPr/>
        <p:txBody>
          <a:bodyPr/>
          <a:lstStyle/>
          <a:p>
            <a:fld id="{2BBF4253-72CE-6B42-AD78-8D6F4367966B}" type="slidenum">
              <a:rPr lang="en-US" smtClean="0"/>
              <a:t>10</a:t>
            </a:fld>
            <a:endParaRPr lang="en-US"/>
          </a:p>
        </p:txBody>
      </p:sp>
      <p:pic>
        <p:nvPicPr>
          <p:cNvPr id="7" name="Picture 6" descr="O_isotopes_03">
            <a:extLst>
              <a:ext uri="{FF2B5EF4-FFF2-40B4-BE49-F238E27FC236}">
                <a16:creationId xmlns:a16="http://schemas.microsoft.com/office/drawing/2014/main" id="{028CF8F0-B218-554B-B4A7-CDCBB29AB1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1858" y="365125"/>
            <a:ext cx="8916879" cy="5884950"/>
          </a:xfrm>
          <a:prstGeom prst="rect">
            <a:avLst/>
          </a:prstGeom>
          <a:noFill/>
          <a:ln>
            <a:noFill/>
          </a:ln>
        </p:spPr>
      </p:pic>
      <p:cxnSp>
        <p:nvCxnSpPr>
          <p:cNvPr id="9" name="Straight Arrow Connector 8">
            <a:extLst>
              <a:ext uri="{FF2B5EF4-FFF2-40B4-BE49-F238E27FC236}">
                <a16:creationId xmlns:a16="http://schemas.microsoft.com/office/drawing/2014/main" id="{B30ADECC-00B5-8C4C-B125-6667A32C25F8}"/>
              </a:ext>
            </a:extLst>
          </p:cNvPr>
          <p:cNvCxnSpPr/>
          <p:nvPr/>
        </p:nvCxnSpPr>
        <p:spPr>
          <a:xfrm flipH="1">
            <a:off x="6149591" y="3587262"/>
            <a:ext cx="1004835" cy="4019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5A2C4E2-A091-7B4D-8B9B-2161FC953430}"/>
              </a:ext>
            </a:extLst>
          </p:cNvPr>
          <p:cNvSpPr txBox="1"/>
          <p:nvPr/>
        </p:nvSpPr>
        <p:spPr>
          <a:xfrm>
            <a:off x="5858189" y="2984434"/>
            <a:ext cx="1748414" cy="646331"/>
          </a:xfrm>
          <a:prstGeom prst="rect">
            <a:avLst/>
          </a:prstGeom>
          <a:noFill/>
        </p:spPr>
        <p:txBody>
          <a:bodyPr wrap="square" rtlCol="0">
            <a:spAutoFit/>
          </a:bodyPr>
          <a:lstStyle/>
          <a:p>
            <a:r>
              <a:rPr lang="en-US" dirty="0">
                <a:solidFill>
                  <a:srgbClr val="FF0000"/>
                </a:solidFill>
              </a:rPr>
              <a:t>Even more H</a:t>
            </a:r>
            <a:r>
              <a:rPr lang="en-US" baseline="-25000" dirty="0">
                <a:solidFill>
                  <a:srgbClr val="FF0000"/>
                </a:solidFill>
              </a:rPr>
              <a:t>2</a:t>
            </a:r>
            <a:r>
              <a:rPr lang="en-US" dirty="0">
                <a:solidFill>
                  <a:srgbClr val="FF0000"/>
                </a:solidFill>
              </a:rPr>
              <a:t>O</a:t>
            </a:r>
            <a:r>
              <a:rPr lang="en-US" baseline="30000" dirty="0">
                <a:solidFill>
                  <a:srgbClr val="FF0000"/>
                </a:solidFill>
              </a:rPr>
              <a:t>16</a:t>
            </a:r>
            <a:r>
              <a:rPr lang="en-US" dirty="0">
                <a:solidFill>
                  <a:srgbClr val="FF0000"/>
                </a:solidFill>
              </a:rPr>
              <a:t> input</a:t>
            </a:r>
          </a:p>
        </p:txBody>
      </p:sp>
      <p:sp>
        <p:nvSpPr>
          <p:cNvPr id="11" name="Rectangle 10">
            <a:extLst>
              <a:ext uri="{FF2B5EF4-FFF2-40B4-BE49-F238E27FC236}">
                <a16:creationId xmlns:a16="http://schemas.microsoft.com/office/drawing/2014/main" id="{C0B15228-A33C-094E-89B2-959D995650AE}"/>
              </a:ext>
            </a:extLst>
          </p:cNvPr>
          <p:cNvSpPr/>
          <p:nvPr/>
        </p:nvSpPr>
        <p:spPr>
          <a:xfrm>
            <a:off x="7470629" y="6169580"/>
            <a:ext cx="3232680" cy="369332"/>
          </a:xfrm>
          <a:prstGeom prst="rect">
            <a:avLst/>
          </a:prstGeom>
        </p:spPr>
        <p:txBody>
          <a:bodyPr wrap="none">
            <a:spAutoFit/>
          </a:bodyPr>
          <a:lstStyle/>
          <a:p>
            <a:r>
              <a:rPr lang="en-US" dirty="0">
                <a:solidFill>
                  <a:srgbClr val="000000"/>
                </a:solidFill>
                <a:latin typeface="Arial" panose="020B0604020202020204" pitchFamily="34" charset="0"/>
                <a:cs typeface="Arial" panose="020B0604020202020204" pitchFamily="34" charset="0"/>
              </a:rPr>
              <a:t>Charles Weidman (U Arizona)</a:t>
            </a:r>
            <a:endParaRPr lang="en-US"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DACACEB-5603-744D-8FB2-7C30EFE06861}"/>
              </a:ext>
            </a:extLst>
          </p:cNvPr>
          <p:cNvSpPr txBox="1"/>
          <p:nvPr/>
        </p:nvSpPr>
        <p:spPr>
          <a:xfrm>
            <a:off x="1632856" y="5424997"/>
            <a:ext cx="3902529" cy="646331"/>
          </a:xfrm>
          <a:prstGeom prst="rect">
            <a:avLst/>
          </a:prstGeom>
          <a:noFill/>
        </p:spPr>
        <p:txBody>
          <a:bodyPr wrap="square" rtlCol="0">
            <a:spAutoFit/>
          </a:bodyPr>
          <a:lstStyle/>
          <a:p>
            <a:r>
              <a:rPr lang="en-US" sz="3600" dirty="0"/>
              <a:t>Even lower</a:t>
            </a:r>
            <a:r>
              <a:rPr lang="en-US" sz="3600" b="1" dirty="0">
                <a:solidFill>
                  <a:prstClr val="black"/>
                </a:solidFill>
              </a:rPr>
              <a:t> 𝜹</a:t>
            </a:r>
            <a:r>
              <a:rPr lang="en-US" sz="3600" b="1" baseline="30000" dirty="0">
                <a:solidFill>
                  <a:prstClr val="black"/>
                </a:solidFill>
              </a:rPr>
              <a:t>18</a:t>
            </a:r>
            <a:r>
              <a:rPr lang="en-US" sz="3600" dirty="0">
                <a:solidFill>
                  <a:prstClr val="black"/>
                </a:solidFill>
              </a:rPr>
              <a:t>O</a:t>
            </a:r>
            <a:r>
              <a:rPr lang="en-US" sz="3600" dirty="0"/>
              <a:t>  </a:t>
            </a:r>
          </a:p>
        </p:txBody>
      </p:sp>
      <p:sp>
        <p:nvSpPr>
          <p:cNvPr id="13" name="TextBox 12">
            <a:extLst>
              <a:ext uri="{FF2B5EF4-FFF2-40B4-BE49-F238E27FC236}">
                <a16:creationId xmlns:a16="http://schemas.microsoft.com/office/drawing/2014/main" id="{DBF5DD7D-0EEE-5549-8B6E-B896A080F0E5}"/>
              </a:ext>
            </a:extLst>
          </p:cNvPr>
          <p:cNvSpPr txBox="1"/>
          <p:nvPr/>
        </p:nvSpPr>
        <p:spPr>
          <a:xfrm>
            <a:off x="9573984" y="2197109"/>
            <a:ext cx="2841172" cy="1200329"/>
          </a:xfrm>
          <a:prstGeom prst="rect">
            <a:avLst/>
          </a:prstGeom>
          <a:noFill/>
        </p:spPr>
        <p:txBody>
          <a:bodyPr wrap="square" rtlCol="0">
            <a:spAutoFit/>
          </a:bodyPr>
          <a:lstStyle/>
          <a:p>
            <a:r>
              <a:rPr lang="en-US" sz="3600" dirty="0">
                <a:solidFill>
                  <a:prstClr val="black"/>
                </a:solidFill>
              </a:rPr>
              <a:t>Even higher</a:t>
            </a:r>
            <a:r>
              <a:rPr lang="en-US" sz="3600" b="1" dirty="0">
                <a:solidFill>
                  <a:prstClr val="black"/>
                </a:solidFill>
              </a:rPr>
              <a:t> 𝜹</a:t>
            </a:r>
            <a:r>
              <a:rPr lang="en-US" sz="3600" b="1" baseline="30000" dirty="0">
                <a:solidFill>
                  <a:prstClr val="black"/>
                </a:solidFill>
              </a:rPr>
              <a:t>18</a:t>
            </a:r>
            <a:r>
              <a:rPr lang="en-US" sz="3600" dirty="0">
                <a:solidFill>
                  <a:prstClr val="black"/>
                </a:solidFill>
              </a:rPr>
              <a:t>O</a:t>
            </a:r>
            <a:r>
              <a:rPr lang="en-US" sz="3600" dirty="0"/>
              <a:t>  </a:t>
            </a:r>
          </a:p>
        </p:txBody>
      </p:sp>
      <p:sp>
        <p:nvSpPr>
          <p:cNvPr id="14" name="TextBox 13">
            <a:extLst>
              <a:ext uri="{FF2B5EF4-FFF2-40B4-BE49-F238E27FC236}">
                <a16:creationId xmlns:a16="http://schemas.microsoft.com/office/drawing/2014/main" id="{8CAAE4FD-AB71-5D4F-9B8A-C4341D70BFDF}"/>
              </a:ext>
            </a:extLst>
          </p:cNvPr>
          <p:cNvSpPr txBox="1"/>
          <p:nvPr/>
        </p:nvSpPr>
        <p:spPr>
          <a:xfrm>
            <a:off x="4781550" y="11182"/>
            <a:ext cx="7658100" cy="707886"/>
          </a:xfrm>
          <a:prstGeom prst="rect">
            <a:avLst/>
          </a:prstGeom>
          <a:noFill/>
        </p:spPr>
        <p:txBody>
          <a:bodyPr wrap="square" rtlCol="0">
            <a:spAutoFit/>
          </a:bodyPr>
          <a:lstStyle/>
          <a:p>
            <a:r>
              <a:rPr lang="en-US" sz="4000" dirty="0">
                <a:solidFill>
                  <a:srgbClr val="FF0000"/>
                </a:solidFill>
              </a:rPr>
              <a:t>Melting ice sheets affect</a:t>
            </a:r>
            <a:r>
              <a:rPr lang="en-US" sz="4000" b="1" dirty="0">
                <a:solidFill>
                  <a:srgbClr val="FF0000"/>
                </a:solidFill>
              </a:rPr>
              <a:t> 𝜹</a:t>
            </a:r>
            <a:r>
              <a:rPr lang="en-US" sz="4000" b="1" baseline="30000" dirty="0">
                <a:solidFill>
                  <a:srgbClr val="FF0000"/>
                </a:solidFill>
              </a:rPr>
              <a:t>18</a:t>
            </a:r>
            <a:r>
              <a:rPr lang="en-US" sz="4000" dirty="0">
                <a:solidFill>
                  <a:srgbClr val="FF0000"/>
                </a:solidFill>
              </a:rPr>
              <a:t>O </a:t>
            </a:r>
          </a:p>
        </p:txBody>
      </p:sp>
    </p:spTree>
    <p:extLst>
      <p:ext uri="{BB962C8B-B14F-4D97-AF65-F5344CB8AC3E}">
        <p14:creationId xmlns:p14="http://schemas.microsoft.com/office/powerpoint/2010/main" val="315144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F406-3474-1A4D-8EC7-42EC84FC277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24DCF48-F234-234B-ADE5-3683472AF41A}"/>
              </a:ext>
            </a:extLst>
          </p:cNvPr>
          <p:cNvSpPr>
            <a:spLocks noGrp="1"/>
          </p:cNvSpPr>
          <p:nvPr>
            <p:ph idx="1"/>
          </p:nvPr>
        </p:nvSpPr>
        <p:spPr/>
        <p:txBody>
          <a:bodyPr>
            <a:normAutofit/>
          </a:bodyPr>
          <a:lstStyle/>
          <a:p>
            <a:r>
              <a:rPr lang="en-US" baseline="30000" dirty="0">
                <a:solidFill>
                  <a:prstClr val="black"/>
                </a:solidFill>
              </a:rPr>
              <a:t>18</a:t>
            </a:r>
            <a:r>
              <a:rPr lang="en-US" dirty="0">
                <a:solidFill>
                  <a:prstClr val="black"/>
                </a:solidFill>
              </a:rPr>
              <a:t>O evaporates </a:t>
            </a:r>
            <a:r>
              <a:rPr lang="en-US" i="1" dirty="0">
                <a:solidFill>
                  <a:prstClr val="black"/>
                </a:solidFill>
              </a:rPr>
              <a:t>less</a:t>
            </a:r>
            <a:r>
              <a:rPr lang="en-US" dirty="0">
                <a:solidFill>
                  <a:prstClr val="black"/>
                </a:solidFill>
              </a:rPr>
              <a:t> easily and precipitates </a:t>
            </a:r>
            <a:r>
              <a:rPr lang="en-US" i="1" dirty="0">
                <a:solidFill>
                  <a:prstClr val="black"/>
                </a:solidFill>
              </a:rPr>
              <a:t>more</a:t>
            </a:r>
            <a:r>
              <a:rPr lang="en-US" dirty="0">
                <a:solidFill>
                  <a:prstClr val="black"/>
                </a:solidFill>
              </a:rPr>
              <a:t> easily than</a:t>
            </a:r>
            <a:r>
              <a:rPr lang="en-US" baseline="30000" dirty="0">
                <a:solidFill>
                  <a:prstClr val="black"/>
                </a:solidFill>
              </a:rPr>
              <a:t> 16</a:t>
            </a:r>
            <a:r>
              <a:rPr lang="en-US" dirty="0">
                <a:solidFill>
                  <a:prstClr val="black"/>
                </a:solidFill>
              </a:rPr>
              <a:t>O </a:t>
            </a:r>
          </a:p>
          <a:p>
            <a:pPr lvl="1"/>
            <a:r>
              <a:rPr lang="en-US" dirty="0">
                <a:solidFill>
                  <a:prstClr val="black"/>
                </a:solidFill>
              </a:rPr>
              <a:t>At any time, 𝜹</a:t>
            </a:r>
            <a:r>
              <a:rPr lang="en-US" baseline="30000" dirty="0">
                <a:solidFill>
                  <a:prstClr val="black"/>
                </a:solidFill>
              </a:rPr>
              <a:t>18</a:t>
            </a:r>
            <a:r>
              <a:rPr lang="en-US" dirty="0">
                <a:solidFill>
                  <a:prstClr val="black"/>
                </a:solidFill>
              </a:rPr>
              <a:t>O of precipitation decreases from equator to poles</a:t>
            </a:r>
          </a:p>
          <a:p>
            <a:pPr lvl="1"/>
            <a:r>
              <a:rPr lang="en-US" dirty="0">
                <a:solidFill>
                  <a:prstClr val="black"/>
                </a:solidFill>
              </a:rPr>
              <a:t>At any place, 𝜹</a:t>
            </a:r>
            <a:r>
              <a:rPr lang="en-US" baseline="30000" dirty="0">
                <a:solidFill>
                  <a:prstClr val="black"/>
                </a:solidFill>
              </a:rPr>
              <a:t>18</a:t>
            </a:r>
            <a:r>
              <a:rPr lang="en-US" dirty="0">
                <a:solidFill>
                  <a:prstClr val="black"/>
                </a:solidFill>
              </a:rPr>
              <a:t>O of precipitation is lower in cold climates than in warmer climate</a:t>
            </a:r>
          </a:p>
          <a:p>
            <a:r>
              <a:rPr lang="en-US" dirty="0">
                <a:solidFill>
                  <a:prstClr val="black"/>
                </a:solidFill>
              </a:rPr>
              <a:t>𝜹</a:t>
            </a:r>
            <a:r>
              <a:rPr lang="en-US" baseline="30000" dirty="0">
                <a:solidFill>
                  <a:prstClr val="black"/>
                </a:solidFill>
              </a:rPr>
              <a:t>18</a:t>
            </a:r>
            <a:r>
              <a:rPr lang="en-US" dirty="0">
                <a:solidFill>
                  <a:prstClr val="black"/>
                </a:solidFill>
              </a:rPr>
              <a:t>O in marine sediments (benthic 𝜹</a:t>
            </a:r>
            <a:r>
              <a:rPr lang="en-US" baseline="30000" dirty="0">
                <a:solidFill>
                  <a:prstClr val="black"/>
                </a:solidFill>
              </a:rPr>
              <a:t>18</a:t>
            </a:r>
            <a:r>
              <a:rPr lang="en-US" dirty="0">
                <a:solidFill>
                  <a:prstClr val="black"/>
                </a:solidFill>
              </a:rPr>
              <a:t>O) lower, 𝜹</a:t>
            </a:r>
            <a:r>
              <a:rPr lang="en-US" baseline="30000" dirty="0">
                <a:solidFill>
                  <a:prstClr val="black"/>
                </a:solidFill>
              </a:rPr>
              <a:t>18</a:t>
            </a:r>
            <a:r>
              <a:rPr lang="en-US" dirty="0">
                <a:solidFill>
                  <a:prstClr val="black"/>
                </a:solidFill>
              </a:rPr>
              <a:t>O in ice sheets higher in warmer climates.</a:t>
            </a:r>
          </a:p>
          <a:p>
            <a:r>
              <a:rPr lang="en-US" dirty="0">
                <a:solidFill>
                  <a:prstClr val="black"/>
                </a:solidFill>
              </a:rPr>
              <a:t>Benthic 𝜹</a:t>
            </a:r>
            <a:r>
              <a:rPr lang="en-US" baseline="30000" dirty="0">
                <a:solidFill>
                  <a:prstClr val="black"/>
                </a:solidFill>
              </a:rPr>
              <a:t>18</a:t>
            </a:r>
            <a:r>
              <a:rPr lang="en-US" dirty="0">
                <a:solidFill>
                  <a:prstClr val="black"/>
                </a:solidFill>
              </a:rPr>
              <a:t>O is combined result of changing temperatures and ice volume changes.</a:t>
            </a:r>
          </a:p>
          <a:p>
            <a:r>
              <a:rPr lang="en-US" dirty="0">
                <a:solidFill>
                  <a:prstClr val="black"/>
                </a:solidFill>
              </a:rPr>
              <a:t>𝜹</a:t>
            </a:r>
            <a:r>
              <a:rPr lang="en-US" baseline="30000" dirty="0">
                <a:solidFill>
                  <a:prstClr val="black"/>
                </a:solidFill>
              </a:rPr>
              <a:t>18</a:t>
            </a:r>
            <a:r>
              <a:rPr lang="en-US" dirty="0">
                <a:solidFill>
                  <a:prstClr val="black"/>
                </a:solidFill>
              </a:rPr>
              <a:t>O is a proxy for climate change, but many other factors are important</a:t>
            </a:r>
          </a:p>
          <a:p>
            <a:endParaRPr lang="en-US" b="1" dirty="0">
              <a:solidFill>
                <a:prstClr val="black"/>
              </a:solidFill>
            </a:endParaRPr>
          </a:p>
          <a:p>
            <a:endParaRPr lang="en-US" b="1" dirty="0"/>
          </a:p>
        </p:txBody>
      </p:sp>
      <p:sp>
        <p:nvSpPr>
          <p:cNvPr id="4" name="Date Placeholder 3">
            <a:extLst>
              <a:ext uri="{FF2B5EF4-FFF2-40B4-BE49-F238E27FC236}">
                <a16:creationId xmlns:a16="http://schemas.microsoft.com/office/drawing/2014/main" id="{0755C5C6-C7CC-3743-A229-353F978C3BB5}"/>
              </a:ext>
            </a:extLst>
          </p:cNvPr>
          <p:cNvSpPr>
            <a:spLocks noGrp="1"/>
          </p:cNvSpPr>
          <p:nvPr>
            <p:ph type="dt" sz="half" idx="10"/>
          </p:nvPr>
        </p:nvSpPr>
        <p:spPr/>
        <p:txBody>
          <a:bodyPr/>
          <a:lstStyle/>
          <a:p>
            <a:fld id="{63027A87-FBD3-B647-98DD-4277D937B4FC}" type="datetime1">
              <a:rPr lang="en-US" smtClean="0"/>
              <a:t>2/3/20</a:t>
            </a:fld>
            <a:endParaRPr lang="en-US"/>
          </a:p>
        </p:txBody>
      </p:sp>
      <p:sp>
        <p:nvSpPr>
          <p:cNvPr id="5" name="Footer Placeholder 4">
            <a:extLst>
              <a:ext uri="{FF2B5EF4-FFF2-40B4-BE49-F238E27FC236}">
                <a16:creationId xmlns:a16="http://schemas.microsoft.com/office/drawing/2014/main" id="{641D9980-2FEE-9E49-8CA5-BE32D45284E0}"/>
              </a:ext>
            </a:extLst>
          </p:cNvPr>
          <p:cNvSpPr>
            <a:spLocks noGrp="1"/>
          </p:cNvSpPr>
          <p:nvPr>
            <p:ph type="ftr" sz="quarter" idx="11"/>
          </p:nvPr>
        </p:nvSpPr>
        <p:spPr/>
        <p:txBody>
          <a:bodyPr/>
          <a:lstStyle/>
          <a:p>
            <a:r>
              <a:rPr lang="en-US" dirty="0"/>
              <a:t>Ice Sheets &amp; Climate</a:t>
            </a:r>
          </a:p>
        </p:txBody>
      </p:sp>
      <p:sp>
        <p:nvSpPr>
          <p:cNvPr id="6" name="Slide Number Placeholder 5">
            <a:extLst>
              <a:ext uri="{FF2B5EF4-FFF2-40B4-BE49-F238E27FC236}">
                <a16:creationId xmlns:a16="http://schemas.microsoft.com/office/drawing/2014/main" id="{0FC682EC-3A3B-3B49-A3DC-11F8C334E550}"/>
              </a:ext>
            </a:extLst>
          </p:cNvPr>
          <p:cNvSpPr>
            <a:spLocks noGrp="1"/>
          </p:cNvSpPr>
          <p:nvPr>
            <p:ph type="sldNum" sz="quarter" idx="12"/>
          </p:nvPr>
        </p:nvSpPr>
        <p:spPr/>
        <p:txBody>
          <a:bodyPr/>
          <a:lstStyle/>
          <a:p>
            <a:fld id="{2BBF4253-72CE-6B42-AD78-8D6F4367966B}" type="slidenum">
              <a:rPr lang="en-US" smtClean="0"/>
              <a:t>11</a:t>
            </a:fld>
            <a:endParaRPr lang="en-US"/>
          </a:p>
        </p:txBody>
      </p:sp>
    </p:spTree>
    <p:extLst>
      <p:ext uri="{BB962C8B-B14F-4D97-AF65-F5344CB8AC3E}">
        <p14:creationId xmlns:p14="http://schemas.microsoft.com/office/powerpoint/2010/main" val="108560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5BDAD0-A9CD-DD4F-8EE9-F8B6684C89C2}"/>
              </a:ext>
            </a:extLst>
          </p:cNvPr>
          <p:cNvSpPr>
            <a:spLocks noGrp="1"/>
          </p:cNvSpPr>
          <p:nvPr>
            <p:ph type="dt" sz="half" idx="10"/>
          </p:nvPr>
        </p:nvSpPr>
        <p:spPr/>
        <p:txBody>
          <a:bodyPr/>
          <a:lstStyle/>
          <a:p>
            <a:fld id="{577D045A-8E58-2E47-A786-75003A8164A8}" type="datetime1">
              <a:rPr lang="en-US" smtClean="0"/>
              <a:t>2/2/20</a:t>
            </a:fld>
            <a:endParaRPr lang="en-US"/>
          </a:p>
        </p:txBody>
      </p:sp>
      <p:sp>
        <p:nvSpPr>
          <p:cNvPr id="3" name="Footer Placeholder 2">
            <a:extLst>
              <a:ext uri="{FF2B5EF4-FFF2-40B4-BE49-F238E27FC236}">
                <a16:creationId xmlns:a16="http://schemas.microsoft.com/office/drawing/2014/main" id="{AF5E8430-FD5E-354A-8172-F3A247BC330F}"/>
              </a:ext>
            </a:extLst>
          </p:cNvPr>
          <p:cNvSpPr>
            <a:spLocks noGrp="1"/>
          </p:cNvSpPr>
          <p:nvPr>
            <p:ph type="ftr" sz="quarter" idx="11"/>
          </p:nvPr>
        </p:nvSpPr>
        <p:spPr/>
        <p:txBody>
          <a:bodyPr/>
          <a:lstStyle/>
          <a:p>
            <a:r>
              <a:rPr lang="en-US"/>
              <a:t>Ice Sheets &amp; Climate</a:t>
            </a:r>
          </a:p>
        </p:txBody>
      </p:sp>
      <p:sp>
        <p:nvSpPr>
          <p:cNvPr id="4" name="Slide Number Placeholder 3">
            <a:extLst>
              <a:ext uri="{FF2B5EF4-FFF2-40B4-BE49-F238E27FC236}">
                <a16:creationId xmlns:a16="http://schemas.microsoft.com/office/drawing/2014/main" id="{5764F35F-BC04-EB4D-BCD4-62E4B7D7EEA5}"/>
              </a:ext>
            </a:extLst>
          </p:cNvPr>
          <p:cNvSpPr>
            <a:spLocks noGrp="1"/>
          </p:cNvSpPr>
          <p:nvPr>
            <p:ph type="sldNum" sz="quarter" idx="12"/>
          </p:nvPr>
        </p:nvSpPr>
        <p:spPr/>
        <p:txBody>
          <a:bodyPr/>
          <a:lstStyle/>
          <a:p>
            <a:fld id="{2BBF4253-72CE-6B42-AD78-8D6F4367966B}" type="slidenum">
              <a:rPr lang="en-US" smtClean="0"/>
              <a:t>12</a:t>
            </a:fld>
            <a:endParaRPr lang="en-US"/>
          </a:p>
        </p:txBody>
      </p:sp>
      <p:sp>
        <p:nvSpPr>
          <p:cNvPr id="5" name="Rectangle 4">
            <a:extLst>
              <a:ext uri="{FF2B5EF4-FFF2-40B4-BE49-F238E27FC236}">
                <a16:creationId xmlns:a16="http://schemas.microsoft.com/office/drawing/2014/main" id="{C9DE5111-3772-7C41-B16D-C6512696EF6A}"/>
              </a:ext>
            </a:extLst>
          </p:cNvPr>
          <p:cNvSpPr/>
          <p:nvPr/>
        </p:nvSpPr>
        <p:spPr>
          <a:xfrm>
            <a:off x="1617785" y="5867976"/>
            <a:ext cx="11495314" cy="369332"/>
          </a:xfrm>
          <a:prstGeom prst="rect">
            <a:avLst/>
          </a:prstGeom>
        </p:spPr>
        <p:txBody>
          <a:bodyPr wrap="square">
            <a:spAutoFit/>
          </a:bodyPr>
          <a:lstStyle/>
          <a:p>
            <a:r>
              <a:rPr lang="en-US" dirty="0"/>
              <a:t>https://</a:t>
            </a:r>
            <a:r>
              <a:rPr lang="en-US" dirty="0" err="1"/>
              <a:t>globalchange.umich.edu</a:t>
            </a:r>
            <a:r>
              <a:rPr lang="en-US" dirty="0"/>
              <a:t>/globalchange1/current/lectures/</a:t>
            </a:r>
            <a:r>
              <a:rPr lang="en-US" dirty="0" err="1"/>
              <a:t>kling</a:t>
            </a:r>
            <a:r>
              <a:rPr lang="en-US" dirty="0"/>
              <a:t>/paleoclimate/</a:t>
            </a:r>
            <a:r>
              <a:rPr lang="en-US" dirty="0" err="1"/>
              <a:t>index.html</a:t>
            </a:r>
            <a:endParaRPr lang="en-US" dirty="0"/>
          </a:p>
        </p:txBody>
      </p:sp>
      <p:sp>
        <p:nvSpPr>
          <p:cNvPr id="6" name="Rectangle 5">
            <a:extLst>
              <a:ext uri="{FF2B5EF4-FFF2-40B4-BE49-F238E27FC236}">
                <a16:creationId xmlns:a16="http://schemas.microsoft.com/office/drawing/2014/main" id="{53735FE1-DCA6-1046-A036-EE3A54DB3714}"/>
              </a:ext>
            </a:extLst>
          </p:cNvPr>
          <p:cNvSpPr/>
          <p:nvPr/>
        </p:nvSpPr>
        <p:spPr>
          <a:xfrm>
            <a:off x="475621" y="1127987"/>
            <a:ext cx="5855677" cy="3970318"/>
          </a:xfrm>
          <a:prstGeom prst="rect">
            <a:avLst/>
          </a:prstGeom>
        </p:spPr>
        <p:txBody>
          <a:bodyPr wrap="square">
            <a:spAutoFit/>
          </a:bodyPr>
          <a:lstStyle/>
          <a:p>
            <a:pPr algn="just"/>
            <a:r>
              <a:rPr lang="en-US" i="1" dirty="0">
                <a:solidFill>
                  <a:srgbClr val="000000"/>
                </a:solidFill>
                <a:latin typeface="Arial" panose="020B0604020202020204" pitchFamily="34" charset="0"/>
                <a:cs typeface="Arial" panose="020B0604020202020204" pitchFamily="34" charset="0"/>
              </a:rPr>
              <a:t>Analysis of oxygen isotopic ratios of ocean and atmospheric water oxygen isotopes has shown that ocean surface sea water becomes enriched in heavy oxygen due to the temperature-dependent evaporation process. It follows that sea creatures living in these waters will possess shells containing more heavy oxygen. The proportion of heavy oxygen in sea shells (consisting of calcium carbonate -- CaCO</a:t>
            </a:r>
            <a:r>
              <a:rPr lang="en-US" i="1" baseline="-25000" dirty="0">
                <a:solidFill>
                  <a:srgbClr val="000000"/>
                </a:solidFill>
                <a:latin typeface="Arial" panose="020B0604020202020204" pitchFamily="34" charset="0"/>
                <a:cs typeface="Arial" panose="020B0604020202020204" pitchFamily="34" charset="0"/>
              </a:rPr>
              <a:t>3</a:t>
            </a:r>
            <a:r>
              <a:rPr lang="en-US" i="1" dirty="0">
                <a:solidFill>
                  <a:srgbClr val="000000"/>
                </a:solidFill>
                <a:latin typeface="Arial" panose="020B0604020202020204" pitchFamily="34" charset="0"/>
                <a:cs typeface="Arial" panose="020B0604020202020204" pitchFamily="34" charset="0"/>
              </a:rPr>
              <a:t>) will go up in years when the temperature is colder and will go down in years when the temperature is warmer (exactly the opposite behavior to the heavy oxygen in glacial ice discussed above).</a:t>
            </a:r>
          </a:p>
          <a:p>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4BC0A2B-EE75-2E4D-8C9B-355B5DE8DA56}"/>
              </a:ext>
            </a:extLst>
          </p:cNvPr>
          <p:cNvPicPr>
            <a:picLocks noChangeAspect="1"/>
          </p:cNvPicPr>
          <p:nvPr/>
        </p:nvPicPr>
        <p:blipFill>
          <a:blip r:embed="rId2"/>
          <a:stretch>
            <a:fillRect/>
          </a:stretch>
        </p:blipFill>
        <p:spPr>
          <a:xfrm>
            <a:off x="6712298" y="314883"/>
            <a:ext cx="5156295" cy="5271796"/>
          </a:xfrm>
          <a:prstGeom prst="rect">
            <a:avLst/>
          </a:prstGeom>
        </p:spPr>
      </p:pic>
    </p:spTree>
    <p:extLst>
      <p:ext uri="{BB962C8B-B14F-4D97-AF65-F5344CB8AC3E}">
        <p14:creationId xmlns:p14="http://schemas.microsoft.com/office/powerpoint/2010/main" val="309794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B2FD-B02E-4B47-90C6-4A530BC2C1F1}"/>
              </a:ext>
            </a:extLst>
          </p:cNvPr>
          <p:cNvSpPr>
            <a:spLocks noGrp="1"/>
          </p:cNvSpPr>
          <p:nvPr>
            <p:ph type="title"/>
          </p:nvPr>
        </p:nvSpPr>
        <p:spPr/>
        <p:txBody>
          <a:bodyPr/>
          <a:lstStyle/>
          <a:p>
            <a:r>
              <a:rPr lang="en-US" dirty="0"/>
              <a:t>Lab 1: reconciling </a:t>
            </a:r>
            <a:r>
              <a:rPr lang="en-US" b="1" dirty="0">
                <a:solidFill>
                  <a:prstClr val="black"/>
                </a:solidFill>
              </a:rPr>
              <a:t>𝜹</a:t>
            </a:r>
            <a:r>
              <a:rPr lang="en-US" b="1" baseline="30000" dirty="0">
                <a:solidFill>
                  <a:prstClr val="black"/>
                </a:solidFill>
              </a:rPr>
              <a:t>18</a:t>
            </a:r>
            <a:r>
              <a:rPr lang="en-US" dirty="0">
                <a:solidFill>
                  <a:prstClr val="black"/>
                </a:solidFill>
              </a:rPr>
              <a:t>O records</a:t>
            </a:r>
            <a:endParaRPr lang="en-US" dirty="0"/>
          </a:p>
        </p:txBody>
      </p:sp>
      <p:sp>
        <p:nvSpPr>
          <p:cNvPr id="3" name="Content Placeholder 2">
            <a:extLst>
              <a:ext uri="{FF2B5EF4-FFF2-40B4-BE49-F238E27FC236}">
                <a16:creationId xmlns:a16="http://schemas.microsoft.com/office/drawing/2014/main" id="{30AB5BF5-5D30-5542-9C2F-79A08B162D1E}"/>
              </a:ext>
            </a:extLst>
          </p:cNvPr>
          <p:cNvSpPr>
            <a:spLocks noGrp="1"/>
          </p:cNvSpPr>
          <p:nvPr>
            <p:ph idx="1"/>
          </p:nvPr>
        </p:nvSpPr>
        <p:spPr/>
        <p:txBody>
          <a:bodyPr/>
          <a:lstStyle/>
          <a:p>
            <a:pPr marL="0" indent="0">
              <a:buNone/>
            </a:pPr>
            <a:r>
              <a:rPr lang="en-US" b="1" dirty="0"/>
              <a:t>Source 1</a:t>
            </a:r>
            <a:r>
              <a:rPr lang="en-US" dirty="0"/>
              <a:t>: marine-based (benthic) global ‘stacked’ record of 𝜹</a:t>
            </a:r>
            <a:r>
              <a:rPr lang="en-US" baseline="30000" dirty="0"/>
              <a:t>18</a:t>
            </a:r>
            <a:r>
              <a:rPr lang="en-US" dirty="0"/>
              <a:t>O (from calcite shells from </a:t>
            </a:r>
            <a:r>
              <a:rPr lang="en-US" dirty="0" err="1"/>
              <a:t>forams</a:t>
            </a:r>
            <a:r>
              <a:rPr lang="en-US" dirty="0"/>
              <a:t>) from ~67.5 million years ago to present.</a:t>
            </a:r>
          </a:p>
          <a:p>
            <a:pPr marL="0" indent="0">
              <a:buNone/>
            </a:pPr>
            <a:endParaRPr lang="en-US" dirty="0"/>
          </a:p>
          <a:p>
            <a:pPr marL="0" indent="0">
              <a:buNone/>
            </a:pPr>
            <a:r>
              <a:rPr lang="en-US" b="1" dirty="0"/>
              <a:t>Source 2</a:t>
            </a:r>
            <a:r>
              <a:rPr lang="en-US" dirty="0"/>
              <a:t>: GISP2 record (Greenland) of 𝜹</a:t>
            </a:r>
            <a:r>
              <a:rPr lang="en-US" baseline="30000" dirty="0"/>
              <a:t>18</a:t>
            </a:r>
            <a:r>
              <a:rPr lang="en-US" dirty="0"/>
              <a:t>O (from ice isotopic composition) from ~120,000 years ago to present.</a:t>
            </a:r>
          </a:p>
          <a:p>
            <a:pPr marL="0" indent="0">
              <a:buNone/>
            </a:pPr>
            <a:endParaRPr lang="en-US" dirty="0"/>
          </a:p>
          <a:p>
            <a:pPr marL="0" indent="0">
              <a:buNone/>
            </a:pPr>
            <a:r>
              <a:rPr lang="en-US" b="1" dirty="0"/>
              <a:t>Source 3</a:t>
            </a:r>
            <a:r>
              <a:rPr lang="en-US" dirty="0"/>
              <a:t>: Dome Fuji record (East Antarctica) of 𝜹</a:t>
            </a:r>
            <a:r>
              <a:rPr lang="en-US" baseline="30000" dirty="0"/>
              <a:t>18</a:t>
            </a:r>
            <a:r>
              <a:rPr lang="en-US" dirty="0"/>
              <a:t>O (from ice isotopic composition) from ~360,000 years ago to present.</a:t>
            </a:r>
          </a:p>
        </p:txBody>
      </p:sp>
      <p:sp>
        <p:nvSpPr>
          <p:cNvPr id="4" name="Date Placeholder 3">
            <a:extLst>
              <a:ext uri="{FF2B5EF4-FFF2-40B4-BE49-F238E27FC236}">
                <a16:creationId xmlns:a16="http://schemas.microsoft.com/office/drawing/2014/main" id="{14688ED2-9725-574F-9BB4-B538D703F346}"/>
              </a:ext>
            </a:extLst>
          </p:cNvPr>
          <p:cNvSpPr>
            <a:spLocks noGrp="1"/>
          </p:cNvSpPr>
          <p:nvPr>
            <p:ph type="dt" sz="half" idx="10"/>
          </p:nvPr>
        </p:nvSpPr>
        <p:spPr/>
        <p:txBody>
          <a:bodyPr/>
          <a:lstStyle/>
          <a:p>
            <a:fld id="{63027A87-FBD3-B647-98DD-4277D937B4FC}" type="datetime1">
              <a:rPr lang="en-US" smtClean="0"/>
              <a:t>2/3/20</a:t>
            </a:fld>
            <a:endParaRPr lang="en-US"/>
          </a:p>
        </p:txBody>
      </p:sp>
      <p:sp>
        <p:nvSpPr>
          <p:cNvPr id="5" name="Footer Placeholder 4">
            <a:extLst>
              <a:ext uri="{FF2B5EF4-FFF2-40B4-BE49-F238E27FC236}">
                <a16:creationId xmlns:a16="http://schemas.microsoft.com/office/drawing/2014/main" id="{A37594AE-4D7B-8244-9415-6CDD9FCEDC8A}"/>
              </a:ext>
            </a:extLst>
          </p:cNvPr>
          <p:cNvSpPr>
            <a:spLocks noGrp="1"/>
          </p:cNvSpPr>
          <p:nvPr>
            <p:ph type="ftr" sz="quarter" idx="11"/>
          </p:nvPr>
        </p:nvSpPr>
        <p:spPr/>
        <p:txBody>
          <a:bodyPr/>
          <a:lstStyle/>
          <a:p>
            <a:r>
              <a:rPr lang="en-US"/>
              <a:t>Ice Sheets &amp; Climate</a:t>
            </a:r>
          </a:p>
        </p:txBody>
      </p:sp>
      <p:sp>
        <p:nvSpPr>
          <p:cNvPr id="6" name="Slide Number Placeholder 5">
            <a:extLst>
              <a:ext uri="{FF2B5EF4-FFF2-40B4-BE49-F238E27FC236}">
                <a16:creationId xmlns:a16="http://schemas.microsoft.com/office/drawing/2014/main" id="{681136AF-5D34-E24D-9945-5DD8780DF625}"/>
              </a:ext>
            </a:extLst>
          </p:cNvPr>
          <p:cNvSpPr>
            <a:spLocks noGrp="1"/>
          </p:cNvSpPr>
          <p:nvPr>
            <p:ph type="sldNum" sz="quarter" idx="12"/>
          </p:nvPr>
        </p:nvSpPr>
        <p:spPr/>
        <p:txBody>
          <a:bodyPr/>
          <a:lstStyle/>
          <a:p>
            <a:fld id="{2BBF4253-72CE-6B42-AD78-8D6F4367966B}" type="slidenum">
              <a:rPr lang="en-US" smtClean="0"/>
              <a:t>13</a:t>
            </a:fld>
            <a:endParaRPr lang="en-US"/>
          </a:p>
        </p:txBody>
      </p:sp>
    </p:spTree>
    <p:extLst>
      <p:ext uri="{BB962C8B-B14F-4D97-AF65-F5344CB8AC3E}">
        <p14:creationId xmlns:p14="http://schemas.microsoft.com/office/powerpoint/2010/main" val="312974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90F6-A6E9-074D-80C5-640023789D76}"/>
              </a:ext>
            </a:extLst>
          </p:cNvPr>
          <p:cNvSpPr>
            <a:spLocks noGrp="1"/>
          </p:cNvSpPr>
          <p:nvPr>
            <p:ph type="title"/>
          </p:nvPr>
        </p:nvSpPr>
        <p:spPr>
          <a:xfrm>
            <a:off x="838199" y="365125"/>
            <a:ext cx="11032671" cy="1325563"/>
          </a:xfrm>
        </p:spPr>
        <p:txBody>
          <a:bodyPr/>
          <a:lstStyle/>
          <a:p>
            <a:r>
              <a:rPr lang="en-US" dirty="0"/>
              <a:t>Some tips to facilitate group work</a:t>
            </a:r>
          </a:p>
        </p:txBody>
      </p:sp>
      <p:sp>
        <p:nvSpPr>
          <p:cNvPr id="3" name="Content Placeholder 2">
            <a:extLst>
              <a:ext uri="{FF2B5EF4-FFF2-40B4-BE49-F238E27FC236}">
                <a16:creationId xmlns:a16="http://schemas.microsoft.com/office/drawing/2014/main" id="{EBE0A746-0654-5A4B-9B4F-FC9A6D5A5789}"/>
              </a:ext>
            </a:extLst>
          </p:cNvPr>
          <p:cNvSpPr>
            <a:spLocks noGrp="1"/>
          </p:cNvSpPr>
          <p:nvPr>
            <p:ph idx="1"/>
          </p:nvPr>
        </p:nvSpPr>
        <p:spPr/>
        <p:txBody>
          <a:bodyPr/>
          <a:lstStyle/>
          <a:p>
            <a:r>
              <a:rPr lang="en-US" dirty="0"/>
              <a:t>Create and use a group Slack channel </a:t>
            </a:r>
          </a:p>
          <a:p>
            <a:r>
              <a:rPr lang="en-US" dirty="0"/>
              <a:t>Back up your files/code/etc. – use Google Drive, Dropbox, etc.</a:t>
            </a:r>
          </a:p>
          <a:p>
            <a:r>
              <a:rPr lang="en-US" dirty="0"/>
              <a:t>Ask questions to group and discuss respectfully</a:t>
            </a:r>
          </a:p>
          <a:p>
            <a:r>
              <a:rPr lang="en-US" dirty="0"/>
              <a:t>Explaining something to your group/another student can be super helpful, not only for them, but also for you!</a:t>
            </a:r>
          </a:p>
          <a:p>
            <a:r>
              <a:rPr lang="en-US" dirty="0"/>
              <a:t>Don’t hesitate to ask questions to me!</a:t>
            </a:r>
          </a:p>
          <a:p>
            <a:r>
              <a:rPr lang="en-US" dirty="0">
                <a:solidFill>
                  <a:srgbClr val="FF0000"/>
                </a:solidFill>
              </a:rPr>
              <a:t>Lab = group work // Homework = individual work</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1E8B3E2C-3EA6-9047-8E11-B42A31101F04}"/>
              </a:ext>
            </a:extLst>
          </p:cNvPr>
          <p:cNvSpPr>
            <a:spLocks noGrp="1"/>
          </p:cNvSpPr>
          <p:nvPr>
            <p:ph type="dt" sz="half" idx="10"/>
          </p:nvPr>
        </p:nvSpPr>
        <p:spPr/>
        <p:txBody>
          <a:bodyPr/>
          <a:lstStyle/>
          <a:p>
            <a:fld id="{63027A87-FBD3-B647-98DD-4277D937B4FC}" type="datetime1">
              <a:rPr lang="en-US" smtClean="0"/>
              <a:t>2/3/20</a:t>
            </a:fld>
            <a:endParaRPr lang="en-US"/>
          </a:p>
        </p:txBody>
      </p:sp>
      <p:sp>
        <p:nvSpPr>
          <p:cNvPr id="5" name="Footer Placeholder 4">
            <a:extLst>
              <a:ext uri="{FF2B5EF4-FFF2-40B4-BE49-F238E27FC236}">
                <a16:creationId xmlns:a16="http://schemas.microsoft.com/office/drawing/2014/main" id="{8C2E3518-8756-0748-9533-795BE8A482DF}"/>
              </a:ext>
            </a:extLst>
          </p:cNvPr>
          <p:cNvSpPr>
            <a:spLocks noGrp="1"/>
          </p:cNvSpPr>
          <p:nvPr>
            <p:ph type="ftr" sz="quarter" idx="11"/>
          </p:nvPr>
        </p:nvSpPr>
        <p:spPr/>
        <p:txBody>
          <a:bodyPr/>
          <a:lstStyle/>
          <a:p>
            <a:r>
              <a:rPr lang="en-US"/>
              <a:t>Ice Sheets &amp; Climate</a:t>
            </a:r>
          </a:p>
        </p:txBody>
      </p:sp>
      <p:sp>
        <p:nvSpPr>
          <p:cNvPr id="6" name="Slide Number Placeholder 5">
            <a:extLst>
              <a:ext uri="{FF2B5EF4-FFF2-40B4-BE49-F238E27FC236}">
                <a16:creationId xmlns:a16="http://schemas.microsoft.com/office/drawing/2014/main" id="{9B1118EE-DB42-3941-B1A5-C854BB7BD71A}"/>
              </a:ext>
            </a:extLst>
          </p:cNvPr>
          <p:cNvSpPr>
            <a:spLocks noGrp="1"/>
          </p:cNvSpPr>
          <p:nvPr>
            <p:ph type="sldNum" sz="quarter" idx="12"/>
          </p:nvPr>
        </p:nvSpPr>
        <p:spPr/>
        <p:txBody>
          <a:bodyPr/>
          <a:lstStyle/>
          <a:p>
            <a:fld id="{2BBF4253-72CE-6B42-AD78-8D6F4367966B}" type="slidenum">
              <a:rPr lang="en-US" smtClean="0"/>
              <a:t>14</a:t>
            </a:fld>
            <a:endParaRPr lang="en-US"/>
          </a:p>
        </p:txBody>
      </p:sp>
    </p:spTree>
    <p:extLst>
      <p:ext uri="{BB962C8B-B14F-4D97-AF65-F5344CB8AC3E}">
        <p14:creationId xmlns:p14="http://schemas.microsoft.com/office/powerpoint/2010/main" val="152476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7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5260-85CB-974C-973E-356E03FD98F5}"/>
              </a:ext>
            </a:extLst>
          </p:cNvPr>
          <p:cNvSpPr>
            <a:spLocks noGrp="1"/>
          </p:cNvSpPr>
          <p:nvPr>
            <p:ph type="ctrTitle"/>
          </p:nvPr>
        </p:nvSpPr>
        <p:spPr>
          <a:xfrm>
            <a:off x="1118886" y="312515"/>
            <a:ext cx="9144000" cy="1333923"/>
          </a:xfrm>
        </p:spPr>
        <p:txBody>
          <a:bodyPr>
            <a:normAutofit fontScale="90000"/>
          </a:bodyPr>
          <a:lstStyle/>
          <a:p>
            <a:r>
              <a:rPr lang="en-US" dirty="0"/>
              <a:t>Ice Sheets &amp; Climate</a:t>
            </a:r>
            <a:br>
              <a:rPr lang="en-US" dirty="0"/>
            </a:br>
            <a:endParaRPr lang="en-US" dirty="0"/>
          </a:p>
        </p:txBody>
      </p:sp>
      <p:sp>
        <p:nvSpPr>
          <p:cNvPr id="3" name="Subtitle 2">
            <a:extLst>
              <a:ext uri="{FF2B5EF4-FFF2-40B4-BE49-F238E27FC236}">
                <a16:creationId xmlns:a16="http://schemas.microsoft.com/office/drawing/2014/main" id="{D8E1BE6D-D51C-754C-8DF3-42BC864B9546}"/>
              </a:ext>
            </a:extLst>
          </p:cNvPr>
          <p:cNvSpPr>
            <a:spLocks noGrp="1"/>
          </p:cNvSpPr>
          <p:nvPr>
            <p:ph type="subTitle" idx="1"/>
          </p:nvPr>
        </p:nvSpPr>
        <p:spPr>
          <a:xfrm>
            <a:off x="-1" y="6287365"/>
            <a:ext cx="12107119" cy="1655762"/>
          </a:xfrm>
        </p:spPr>
        <p:txBody>
          <a:bodyPr>
            <a:normAutofit/>
          </a:bodyPr>
          <a:lstStyle/>
          <a:p>
            <a:r>
              <a:rPr lang="en-US" sz="3000" dirty="0"/>
              <a:t>ATOC 4500/7500 - Spring 2020 - Prof. Jan Lenaerts</a:t>
            </a:r>
          </a:p>
        </p:txBody>
      </p:sp>
      <p:sp>
        <p:nvSpPr>
          <p:cNvPr id="4" name="TextBox 3">
            <a:extLst>
              <a:ext uri="{FF2B5EF4-FFF2-40B4-BE49-F238E27FC236}">
                <a16:creationId xmlns:a16="http://schemas.microsoft.com/office/drawing/2014/main" id="{B064FDD5-BE03-7947-981A-4CB77AB2BF86}"/>
              </a:ext>
            </a:extLst>
          </p:cNvPr>
          <p:cNvSpPr txBox="1"/>
          <p:nvPr/>
        </p:nvSpPr>
        <p:spPr>
          <a:xfrm>
            <a:off x="408298" y="3141080"/>
            <a:ext cx="11290519" cy="24006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prstClr val="black"/>
                </a:solidFill>
                <a:effectLst/>
                <a:uLnTx/>
                <a:uFillTx/>
                <a:latin typeface="Arial Black" panose="020B0A04020102020204"/>
                <a:ea typeface="+mn-ea"/>
                <a:cs typeface="+mn-cs"/>
              </a:rPr>
              <a:t>Lab 1: Reconstructing climate and ice sheets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0" b="1" i="1" u="none" strike="noStrike" kern="1200" cap="none" spc="0" normalizeH="0" baseline="0" noProof="0" dirty="0">
                <a:ln>
                  <a:noFill/>
                </a:ln>
                <a:solidFill>
                  <a:prstClr val="black"/>
                </a:solidFill>
                <a:effectLst/>
                <a:uLnTx/>
                <a:uFillTx/>
                <a:latin typeface="Arial Black" panose="020B0A04020102020204"/>
                <a:ea typeface="+mn-ea"/>
                <a:cs typeface="+mn-cs"/>
              </a:rPr>
              <a:t>a.k.a. Solving the 𝜹</a:t>
            </a:r>
            <a:r>
              <a:rPr kumimoji="0" lang="en-US" sz="5000" b="1" i="1" u="none" strike="noStrike" kern="1200" cap="none" spc="0" normalizeH="0" baseline="30000" noProof="0" dirty="0">
                <a:ln>
                  <a:noFill/>
                </a:ln>
                <a:solidFill>
                  <a:prstClr val="black"/>
                </a:solidFill>
                <a:effectLst/>
                <a:uLnTx/>
                <a:uFillTx/>
                <a:latin typeface="Arial Black" panose="020B0A04020102020204"/>
                <a:ea typeface="+mn-ea"/>
                <a:cs typeface="+mn-cs"/>
              </a:rPr>
              <a:t>18</a:t>
            </a:r>
            <a:r>
              <a:rPr kumimoji="0" lang="en-US" sz="5000" i="1" u="none" strike="noStrike" kern="1200" cap="none" spc="0" normalizeH="0" noProof="0" dirty="0">
                <a:ln>
                  <a:noFill/>
                </a:ln>
                <a:solidFill>
                  <a:prstClr val="black"/>
                </a:solidFill>
                <a:effectLst/>
                <a:uLnTx/>
                <a:uFillTx/>
                <a:latin typeface="Arial Black" panose="020B0A04020102020204"/>
                <a:ea typeface="+mn-ea"/>
                <a:cs typeface="+mn-cs"/>
              </a:rPr>
              <a:t>O mystery</a:t>
            </a:r>
          </a:p>
        </p:txBody>
      </p:sp>
    </p:spTree>
    <p:extLst>
      <p:ext uri="{BB962C8B-B14F-4D97-AF65-F5344CB8AC3E}">
        <p14:creationId xmlns:p14="http://schemas.microsoft.com/office/powerpoint/2010/main" val="360729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5BDAD0-A9CD-DD4F-8EE9-F8B6684C89C2}"/>
              </a:ext>
            </a:extLst>
          </p:cNvPr>
          <p:cNvSpPr>
            <a:spLocks noGrp="1"/>
          </p:cNvSpPr>
          <p:nvPr>
            <p:ph type="dt" sz="half" idx="10"/>
          </p:nvPr>
        </p:nvSpPr>
        <p:spPr/>
        <p:txBody>
          <a:bodyPr/>
          <a:lstStyle/>
          <a:p>
            <a:fld id="{577D045A-8E58-2E47-A786-75003A8164A8}" type="datetime1">
              <a:rPr lang="en-US" smtClean="0"/>
              <a:t>2/3/20</a:t>
            </a:fld>
            <a:endParaRPr lang="en-US"/>
          </a:p>
        </p:txBody>
      </p:sp>
      <p:sp>
        <p:nvSpPr>
          <p:cNvPr id="3" name="Footer Placeholder 2">
            <a:extLst>
              <a:ext uri="{FF2B5EF4-FFF2-40B4-BE49-F238E27FC236}">
                <a16:creationId xmlns:a16="http://schemas.microsoft.com/office/drawing/2014/main" id="{AF5E8430-FD5E-354A-8172-F3A247BC330F}"/>
              </a:ext>
            </a:extLst>
          </p:cNvPr>
          <p:cNvSpPr>
            <a:spLocks noGrp="1"/>
          </p:cNvSpPr>
          <p:nvPr>
            <p:ph type="ftr" sz="quarter" idx="11"/>
          </p:nvPr>
        </p:nvSpPr>
        <p:spPr/>
        <p:txBody>
          <a:bodyPr/>
          <a:lstStyle/>
          <a:p>
            <a:r>
              <a:rPr lang="en-US"/>
              <a:t>Ice Sheets &amp; Climate</a:t>
            </a:r>
          </a:p>
        </p:txBody>
      </p:sp>
      <p:sp>
        <p:nvSpPr>
          <p:cNvPr id="4" name="Slide Number Placeholder 3">
            <a:extLst>
              <a:ext uri="{FF2B5EF4-FFF2-40B4-BE49-F238E27FC236}">
                <a16:creationId xmlns:a16="http://schemas.microsoft.com/office/drawing/2014/main" id="{5764F35F-BC04-EB4D-BCD4-62E4B7D7EEA5}"/>
              </a:ext>
            </a:extLst>
          </p:cNvPr>
          <p:cNvSpPr>
            <a:spLocks noGrp="1"/>
          </p:cNvSpPr>
          <p:nvPr>
            <p:ph type="sldNum" sz="quarter" idx="12"/>
          </p:nvPr>
        </p:nvSpPr>
        <p:spPr/>
        <p:txBody>
          <a:bodyPr/>
          <a:lstStyle/>
          <a:p>
            <a:fld id="{2BBF4253-72CE-6B42-AD78-8D6F4367966B}" type="slidenum">
              <a:rPr lang="en-US" smtClean="0"/>
              <a:t>3</a:t>
            </a:fld>
            <a:endParaRPr lang="en-US"/>
          </a:p>
        </p:txBody>
      </p:sp>
      <p:pic>
        <p:nvPicPr>
          <p:cNvPr id="7" name="Picture 6">
            <a:extLst>
              <a:ext uri="{FF2B5EF4-FFF2-40B4-BE49-F238E27FC236}">
                <a16:creationId xmlns:a16="http://schemas.microsoft.com/office/drawing/2014/main" id="{F4BC0A2B-EE75-2E4D-8C9B-355B5DE8DA56}"/>
              </a:ext>
            </a:extLst>
          </p:cNvPr>
          <p:cNvPicPr>
            <a:picLocks noChangeAspect="1"/>
          </p:cNvPicPr>
          <p:nvPr/>
        </p:nvPicPr>
        <p:blipFill>
          <a:blip r:embed="rId2"/>
          <a:stretch>
            <a:fillRect/>
          </a:stretch>
        </p:blipFill>
        <p:spPr>
          <a:xfrm>
            <a:off x="6320412" y="723097"/>
            <a:ext cx="5156295" cy="5271796"/>
          </a:xfrm>
          <a:prstGeom prst="rect">
            <a:avLst/>
          </a:prstGeom>
        </p:spPr>
      </p:pic>
      <p:sp>
        <p:nvSpPr>
          <p:cNvPr id="10" name="Rectangle 9">
            <a:extLst>
              <a:ext uri="{FF2B5EF4-FFF2-40B4-BE49-F238E27FC236}">
                <a16:creationId xmlns:a16="http://schemas.microsoft.com/office/drawing/2014/main" id="{190401BF-0BC5-1F40-8753-C078B126C766}"/>
              </a:ext>
            </a:extLst>
          </p:cNvPr>
          <p:cNvSpPr/>
          <p:nvPr/>
        </p:nvSpPr>
        <p:spPr>
          <a:xfrm>
            <a:off x="441295" y="1170605"/>
            <a:ext cx="5518633" cy="4093428"/>
          </a:xfrm>
          <a:prstGeom prst="rect">
            <a:avLst/>
          </a:prstGeom>
        </p:spPr>
        <p:txBody>
          <a:bodyPr wrap="square">
            <a:spAutoFit/>
          </a:bodyPr>
          <a:lstStyle/>
          <a:p>
            <a:r>
              <a:rPr lang="en-US" sz="2600" b="1" dirty="0">
                <a:solidFill>
                  <a:prstClr val="black"/>
                </a:solidFill>
              </a:rPr>
              <a:t>𝜹</a:t>
            </a:r>
            <a:r>
              <a:rPr lang="en-US" sz="2600" b="1" baseline="30000" dirty="0">
                <a:solidFill>
                  <a:prstClr val="black"/>
                </a:solidFill>
              </a:rPr>
              <a:t>18</a:t>
            </a:r>
            <a:r>
              <a:rPr lang="en-US" sz="2600" dirty="0">
                <a:solidFill>
                  <a:prstClr val="black"/>
                </a:solidFill>
              </a:rPr>
              <a:t>O increases towards the present, as ice sheets grow and climate cools</a:t>
            </a:r>
          </a:p>
          <a:p>
            <a:endParaRPr lang="en-US" sz="2600" dirty="0">
              <a:solidFill>
                <a:prstClr val="black"/>
              </a:solidFill>
            </a:endParaRPr>
          </a:p>
          <a:p>
            <a:r>
              <a:rPr lang="en-US" sz="2600" dirty="0">
                <a:solidFill>
                  <a:prstClr val="black"/>
                </a:solidFill>
              </a:rPr>
              <a:t>But we also learned that 𝜹</a:t>
            </a:r>
            <a:r>
              <a:rPr lang="en-US" sz="2600" baseline="30000" dirty="0">
                <a:solidFill>
                  <a:prstClr val="black"/>
                </a:solidFill>
              </a:rPr>
              <a:t>18</a:t>
            </a:r>
            <a:r>
              <a:rPr lang="en-US" sz="2600" dirty="0">
                <a:solidFill>
                  <a:prstClr val="black"/>
                </a:solidFill>
              </a:rPr>
              <a:t>O is temperature dependent, with higher values at higher temperatures.</a:t>
            </a:r>
          </a:p>
          <a:p>
            <a:endParaRPr lang="en-US" sz="2600" dirty="0">
              <a:solidFill>
                <a:prstClr val="black"/>
              </a:solidFill>
            </a:endParaRPr>
          </a:p>
          <a:p>
            <a:r>
              <a:rPr lang="en-US" sz="2600" dirty="0">
                <a:solidFill>
                  <a:srgbClr val="FF0000"/>
                </a:solidFill>
              </a:rPr>
              <a:t>How do we reconcile this?</a:t>
            </a:r>
          </a:p>
          <a:p>
            <a:endParaRPr lang="en-US" sz="2600" dirty="0"/>
          </a:p>
        </p:txBody>
      </p:sp>
    </p:spTree>
    <p:extLst>
      <p:ext uri="{BB962C8B-B14F-4D97-AF65-F5344CB8AC3E}">
        <p14:creationId xmlns:p14="http://schemas.microsoft.com/office/powerpoint/2010/main" val="156371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5BDAD0-A9CD-DD4F-8EE9-F8B6684C89C2}"/>
              </a:ext>
            </a:extLst>
          </p:cNvPr>
          <p:cNvSpPr>
            <a:spLocks noGrp="1"/>
          </p:cNvSpPr>
          <p:nvPr>
            <p:ph type="dt" sz="half" idx="10"/>
          </p:nvPr>
        </p:nvSpPr>
        <p:spPr/>
        <p:txBody>
          <a:bodyPr/>
          <a:lstStyle/>
          <a:p>
            <a:fld id="{577D045A-8E58-2E47-A786-75003A8164A8}" type="datetime1">
              <a:rPr lang="en-US" smtClean="0"/>
              <a:t>2/3/20</a:t>
            </a:fld>
            <a:endParaRPr lang="en-US"/>
          </a:p>
        </p:txBody>
      </p:sp>
      <p:sp>
        <p:nvSpPr>
          <p:cNvPr id="3" name="Footer Placeholder 2">
            <a:extLst>
              <a:ext uri="{FF2B5EF4-FFF2-40B4-BE49-F238E27FC236}">
                <a16:creationId xmlns:a16="http://schemas.microsoft.com/office/drawing/2014/main" id="{AF5E8430-FD5E-354A-8172-F3A247BC330F}"/>
              </a:ext>
            </a:extLst>
          </p:cNvPr>
          <p:cNvSpPr>
            <a:spLocks noGrp="1"/>
          </p:cNvSpPr>
          <p:nvPr>
            <p:ph type="ftr" sz="quarter" idx="11"/>
          </p:nvPr>
        </p:nvSpPr>
        <p:spPr/>
        <p:txBody>
          <a:bodyPr/>
          <a:lstStyle/>
          <a:p>
            <a:r>
              <a:rPr lang="en-US"/>
              <a:t>Ice Sheets &amp; Climate</a:t>
            </a:r>
          </a:p>
        </p:txBody>
      </p:sp>
      <p:sp>
        <p:nvSpPr>
          <p:cNvPr id="4" name="Slide Number Placeholder 3">
            <a:extLst>
              <a:ext uri="{FF2B5EF4-FFF2-40B4-BE49-F238E27FC236}">
                <a16:creationId xmlns:a16="http://schemas.microsoft.com/office/drawing/2014/main" id="{5764F35F-BC04-EB4D-BCD4-62E4B7D7EEA5}"/>
              </a:ext>
            </a:extLst>
          </p:cNvPr>
          <p:cNvSpPr>
            <a:spLocks noGrp="1"/>
          </p:cNvSpPr>
          <p:nvPr>
            <p:ph type="sldNum" sz="quarter" idx="12"/>
          </p:nvPr>
        </p:nvSpPr>
        <p:spPr/>
        <p:txBody>
          <a:bodyPr/>
          <a:lstStyle/>
          <a:p>
            <a:fld id="{2BBF4253-72CE-6B42-AD78-8D6F4367966B}" type="slidenum">
              <a:rPr lang="en-US" smtClean="0"/>
              <a:t>4</a:t>
            </a:fld>
            <a:endParaRPr lang="en-US"/>
          </a:p>
        </p:txBody>
      </p:sp>
      <p:pic>
        <p:nvPicPr>
          <p:cNvPr id="7" name="Picture 6">
            <a:extLst>
              <a:ext uri="{FF2B5EF4-FFF2-40B4-BE49-F238E27FC236}">
                <a16:creationId xmlns:a16="http://schemas.microsoft.com/office/drawing/2014/main" id="{F4BC0A2B-EE75-2E4D-8C9B-355B5DE8DA56}"/>
              </a:ext>
            </a:extLst>
          </p:cNvPr>
          <p:cNvPicPr>
            <a:picLocks noChangeAspect="1"/>
          </p:cNvPicPr>
          <p:nvPr/>
        </p:nvPicPr>
        <p:blipFill>
          <a:blip r:embed="rId2"/>
          <a:stretch>
            <a:fillRect/>
          </a:stretch>
        </p:blipFill>
        <p:spPr>
          <a:xfrm>
            <a:off x="6320412" y="723097"/>
            <a:ext cx="5156295" cy="5271796"/>
          </a:xfrm>
          <a:prstGeom prst="rect">
            <a:avLst/>
          </a:prstGeom>
        </p:spPr>
      </p:pic>
      <p:sp>
        <p:nvSpPr>
          <p:cNvPr id="10" name="Rectangle 9">
            <a:extLst>
              <a:ext uri="{FF2B5EF4-FFF2-40B4-BE49-F238E27FC236}">
                <a16:creationId xmlns:a16="http://schemas.microsoft.com/office/drawing/2014/main" id="{190401BF-0BC5-1F40-8753-C078B126C766}"/>
              </a:ext>
            </a:extLst>
          </p:cNvPr>
          <p:cNvSpPr/>
          <p:nvPr/>
        </p:nvSpPr>
        <p:spPr>
          <a:xfrm>
            <a:off x="441295" y="1170605"/>
            <a:ext cx="5518633" cy="4093428"/>
          </a:xfrm>
          <a:prstGeom prst="rect">
            <a:avLst/>
          </a:prstGeom>
        </p:spPr>
        <p:txBody>
          <a:bodyPr wrap="square">
            <a:spAutoFit/>
          </a:bodyPr>
          <a:lstStyle/>
          <a:p>
            <a:r>
              <a:rPr lang="en-US" sz="2600" b="1" dirty="0">
                <a:solidFill>
                  <a:prstClr val="black"/>
                </a:solidFill>
              </a:rPr>
              <a:t>𝜹</a:t>
            </a:r>
            <a:r>
              <a:rPr lang="en-US" sz="2600" b="1" baseline="30000" dirty="0">
                <a:solidFill>
                  <a:prstClr val="black"/>
                </a:solidFill>
              </a:rPr>
              <a:t>18</a:t>
            </a:r>
            <a:r>
              <a:rPr lang="en-US" sz="2600" dirty="0">
                <a:solidFill>
                  <a:prstClr val="black"/>
                </a:solidFill>
              </a:rPr>
              <a:t>O increases towards the present, as ice sheets grow and climate cools</a:t>
            </a:r>
          </a:p>
          <a:p>
            <a:endParaRPr lang="en-US" sz="2600" dirty="0">
              <a:solidFill>
                <a:prstClr val="black"/>
              </a:solidFill>
            </a:endParaRPr>
          </a:p>
          <a:p>
            <a:r>
              <a:rPr lang="en-US" sz="2600" dirty="0">
                <a:solidFill>
                  <a:prstClr val="black"/>
                </a:solidFill>
              </a:rPr>
              <a:t>But we also learned that 𝜹</a:t>
            </a:r>
            <a:r>
              <a:rPr lang="en-US" sz="2600" baseline="30000" dirty="0">
                <a:solidFill>
                  <a:prstClr val="black"/>
                </a:solidFill>
              </a:rPr>
              <a:t>18</a:t>
            </a:r>
            <a:r>
              <a:rPr lang="en-US" sz="2600" dirty="0">
                <a:solidFill>
                  <a:prstClr val="black"/>
                </a:solidFill>
              </a:rPr>
              <a:t>O is temperature dependent, with higher values at higher temperatures.</a:t>
            </a:r>
          </a:p>
          <a:p>
            <a:endParaRPr lang="en-US" sz="2600" dirty="0">
              <a:solidFill>
                <a:prstClr val="black"/>
              </a:solidFill>
            </a:endParaRPr>
          </a:p>
          <a:p>
            <a:r>
              <a:rPr lang="en-US" sz="2600" dirty="0">
                <a:solidFill>
                  <a:srgbClr val="FF0000"/>
                </a:solidFill>
              </a:rPr>
              <a:t>How do we reconcile this?</a:t>
            </a:r>
          </a:p>
          <a:p>
            <a:endParaRPr lang="en-US" sz="2600" dirty="0"/>
          </a:p>
        </p:txBody>
      </p:sp>
      <p:sp>
        <p:nvSpPr>
          <p:cNvPr id="5" name="Rectangle 4">
            <a:extLst>
              <a:ext uri="{FF2B5EF4-FFF2-40B4-BE49-F238E27FC236}">
                <a16:creationId xmlns:a16="http://schemas.microsoft.com/office/drawing/2014/main" id="{D2D35C9C-9BCD-1444-B702-EA9AAC47EF6F}"/>
              </a:ext>
            </a:extLst>
          </p:cNvPr>
          <p:cNvSpPr/>
          <p:nvPr/>
        </p:nvSpPr>
        <p:spPr>
          <a:xfrm>
            <a:off x="7886700" y="5698671"/>
            <a:ext cx="2694214" cy="5061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E33C2E-5BC2-AA42-85B2-52E36616DE13}"/>
              </a:ext>
            </a:extLst>
          </p:cNvPr>
          <p:cNvSpPr/>
          <p:nvPr/>
        </p:nvSpPr>
        <p:spPr>
          <a:xfrm>
            <a:off x="441294" y="2792029"/>
            <a:ext cx="5518633" cy="1567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45C5721-9F44-004D-8B39-D9A0ECC392B7}"/>
              </a:ext>
            </a:extLst>
          </p:cNvPr>
          <p:cNvSpPr txBox="1"/>
          <p:nvPr/>
        </p:nvSpPr>
        <p:spPr>
          <a:xfrm>
            <a:off x="1785257" y="2422697"/>
            <a:ext cx="5301343" cy="369332"/>
          </a:xfrm>
          <a:prstGeom prst="rect">
            <a:avLst/>
          </a:prstGeom>
          <a:noFill/>
        </p:spPr>
        <p:txBody>
          <a:bodyPr wrap="square" rtlCol="0">
            <a:spAutoFit/>
          </a:bodyPr>
          <a:lstStyle/>
          <a:p>
            <a:r>
              <a:rPr lang="en-US" dirty="0">
                <a:solidFill>
                  <a:srgbClr val="FF0000"/>
                </a:solidFill>
              </a:rPr>
              <a:t>In precipitation (i.e. from the atmosphere)</a:t>
            </a:r>
          </a:p>
        </p:txBody>
      </p:sp>
    </p:spTree>
    <p:extLst>
      <p:ext uri="{BB962C8B-B14F-4D97-AF65-F5344CB8AC3E}">
        <p14:creationId xmlns:p14="http://schemas.microsoft.com/office/powerpoint/2010/main" val="998178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9011-E187-D441-B125-B9B988B611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183581-E16F-A942-B1F4-22EEC4A45F9B}"/>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F213CCE-F72E-C743-9B88-A1E153C7FE38}"/>
              </a:ext>
            </a:extLst>
          </p:cNvPr>
          <p:cNvSpPr>
            <a:spLocks noGrp="1"/>
          </p:cNvSpPr>
          <p:nvPr>
            <p:ph type="dt" sz="half" idx="10"/>
          </p:nvPr>
        </p:nvSpPr>
        <p:spPr/>
        <p:txBody>
          <a:bodyPr/>
          <a:lstStyle/>
          <a:p>
            <a:fld id="{63027A87-FBD3-B647-98DD-4277D937B4FC}" type="datetime1">
              <a:rPr lang="en-US" smtClean="0"/>
              <a:t>2/2/20</a:t>
            </a:fld>
            <a:endParaRPr lang="en-US"/>
          </a:p>
        </p:txBody>
      </p:sp>
      <p:sp>
        <p:nvSpPr>
          <p:cNvPr id="5" name="Footer Placeholder 4">
            <a:extLst>
              <a:ext uri="{FF2B5EF4-FFF2-40B4-BE49-F238E27FC236}">
                <a16:creationId xmlns:a16="http://schemas.microsoft.com/office/drawing/2014/main" id="{EE543F05-DFA1-534F-A318-D4FEF308224D}"/>
              </a:ext>
            </a:extLst>
          </p:cNvPr>
          <p:cNvSpPr>
            <a:spLocks noGrp="1"/>
          </p:cNvSpPr>
          <p:nvPr>
            <p:ph type="ftr" sz="quarter" idx="11"/>
          </p:nvPr>
        </p:nvSpPr>
        <p:spPr/>
        <p:txBody>
          <a:bodyPr/>
          <a:lstStyle/>
          <a:p>
            <a:r>
              <a:rPr lang="en-US"/>
              <a:t>Ice Sheets &amp; Climate</a:t>
            </a:r>
          </a:p>
        </p:txBody>
      </p:sp>
      <p:sp>
        <p:nvSpPr>
          <p:cNvPr id="6" name="Slide Number Placeholder 5">
            <a:extLst>
              <a:ext uri="{FF2B5EF4-FFF2-40B4-BE49-F238E27FC236}">
                <a16:creationId xmlns:a16="http://schemas.microsoft.com/office/drawing/2014/main" id="{D75E1570-A1E0-1043-95A9-D8F7C946DA0E}"/>
              </a:ext>
            </a:extLst>
          </p:cNvPr>
          <p:cNvSpPr>
            <a:spLocks noGrp="1"/>
          </p:cNvSpPr>
          <p:nvPr>
            <p:ph type="sldNum" sz="quarter" idx="12"/>
          </p:nvPr>
        </p:nvSpPr>
        <p:spPr/>
        <p:txBody>
          <a:bodyPr/>
          <a:lstStyle/>
          <a:p>
            <a:fld id="{2BBF4253-72CE-6B42-AD78-8D6F4367966B}" type="slidenum">
              <a:rPr lang="en-US" smtClean="0"/>
              <a:t>5</a:t>
            </a:fld>
            <a:endParaRPr lang="en-US" dirty="0"/>
          </a:p>
        </p:txBody>
      </p:sp>
      <p:pic>
        <p:nvPicPr>
          <p:cNvPr id="7" name="Picture 6" descr="O_isotopes_02">
            <a:extLst>
              <a:ext uri="{FF2B5EF4-FFF2-40B4-BE49-F238E27FC236}">
                <a16:creationId xmlns:a16="http://schemas.microsoft.com/office/drawing/2014/main" id="{3AC73C1E-2CB1-2541-BAE4-28B1AACEF7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7400" y="451009"/>
            <a:ext cx="9673660" cy="5725954"/>
          </a:xfrm>
          <a:prstGeom prst="rect">
            <a:avLst/>
          </a:prstGeom>
          <a:noFill/>
          <a:ln>
            <a:noFill/>
          </a:ln>
        </p:spPr>
      </p:pic>
      <p:sp>
        <p:nvSpPr>
          <p:cNvPr id="8" name="Rectangle 7">
            <a:extLst>
              <a:ext uri="{FF2B5EF4-FFF2-40B4-BE49-F238E27FC236}">
                <a16:creationId xmlns:a16="http://schemas.microsoft.com/office/drawing/2014/main" id="{7D10BCB4-052D-DE42-8DAE-EEEC2FEAEE42}"/>
              </a:ext>
            </a:extLst>
          </p:cNvPr>
          <p:cNvSpPr/>
          <p:nvPr/>
        </p:nvSpPr>
        <p:spPr>
          <a:xfrm>
            <a:off x="7470629" y="6169580"/>
            <a:ext cx="3232680" cy="369332"/>
          </a:xfrm>
          <a:prstGeom prst="rect">
            <a:avLst/>
          </a:prstGeom>
        </p:spPr>
        <p:txBody>
          <a:bodyPr wrap="none">
            <a:spAutoFit/>
          </a:bodyPr>
          <a:lstStyle/>
          <a:p>
            <a:r>
              <a:rPr lang="en-US" dirty="0">
                <a:solidFill>
                  <a:srgbClr val="000000"/>
                </a:solidFill>
                <a:latin typeface="Arial" panose="020B0604020202020204" pitchFamily="34" charset="0"/>
                <a:cs typeface="Arial" panose="020B0604020202020204" pitchFamily="34" charset="0"/>
              </a:rPr>
              <a:t>Charles Weidman (U Arizona)</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B27DE4C-A3D0-FE44-8D81-A4FBDA919FA4}"/>
              </a:ext>
            </a:extLst>
          </p:cNvPr>
          <p:cNvSpPr txBox="1"/>
          <p:nvPr/>
        </p:nvSpPr>
        <p:spPr>
          <a:xfrm>
            <a:off x="1230085" y="381575"/>
            <a:ext cx="5061858" cy="646331"/>
          </a:xfrm>
          <a:prstGeom prst="rect">
            <a:avLst/>
          </a:prstGeom>
          <a:noFill/>
        </p:spPr>
        <p:txBody>
          <a:bodyPr wrap="square" rtlCol="0">
            <a:spAutoFit/>
          </a:bodyPr>
          <a:lstStyle/>
          <a:p>
            <a:r>
              <a:rPr lang="en-US" dirty="0">
                <a:solidFill>
                  <a:srgbClr val="FF0000"/>
                </a:solidFill>
              </a:rPr>
              <a:t>‘Heavy oxygen’ is harder to evaporate, especially in cold climate (little energy available)</a:t>
            </a:r>
          </a:p>
        </p:txBody>
      </p:sp>
    </p:spTree>
    <p:extLst>
      <p:ext uri="{BB962C8B-B14F-4D97-AF65-F5344CB8AC3E}">
        <p14:creationId xmlns:p14="http://schemas.microsoft.com/office/powerpoint/2010/main" val="402701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9011-E187-D441-B125-B9B988B611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183581-E16F-A942-B1F4-22EEC4A45F9B}"/>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F213CCE-F72E-C743-9B88-A1E153C7FE38}"/>
              </a:ext>
            </a:extLst>
          </p:cNvPr>
          <p:cNvSpPr>
            <a:spLocks noGrp="1"/>
          </p:cNvSpPr>
          <p:nvPr>
            <p:ph type="dt" sz="half" idx="10"/>
          </p:nvPr>
        </p:nvSpPr>
        <p:spPr/>
        <p:txBody>
          <a:bodyPr/>
          <a:lstStyle/>
          <a:p>
            <a:fld id="{63027A87-FBD3-B647-98DD-4277D937B4FC}" type="datetime1">
              <a:rPr lang="en-US" smtClean="0"/>
              <a:t>2/3/20</a:t>
            </a:fld>
            <a:endParaRPr lang="en-US"/>
          </a:p>
        </p:txBody>
      </p:sp>
      <p:sp>
        <p:nvSpPr>
          <p:cNvPr id="5" name="Footer Placeholder 4">
            <a:extLst>
              <a:ext uri="{FF2B5EF4-FFF2-40B4-BE49-F238E27FC236}">
                <a16:creationId xmlns:a16="http://schemas.microsoft.com/office/drawing/2014/main" id="{EE543F05-DFA1-534F-A318-D4FEF308224D}"/>
              </a:ext>
            </a:extLst>
          </p:cNvPr>
          <p:cNvSpPr>
            <a:spLocks noGrp="1"/>
          </p:cNvSpPr>
          <p:nvPr>
            <p:ph type="ftr" sz="quarter" idx="11"/>
          </p:nvPr>
        </p:nvSpPr>
        <p:spPr/>
        <p:txBody>
          <a:bodyPr/>
          <a:lstStyle/>
          <a:p>
            <a:r>
              <a:rPr lang="en-US"/>
              <a:t>Ice Sheets &amp; Climate</a:t>
            </a:r>
          </a:p>
        </p:txBody>
      </p:sp>
      <p:sp>
        <p:nvSpPr>
          <p:cNvPr id="6" name="Slide Number Placeholder 5">
            <a:extLst>
              <a:ext uri="{FF2B5EF4-FFF2-40B4-BE49-F238E27FC236}">
                <a16:creationId xmlns:a16="http://schemas.microsoft.com/office/drawing/2014/main" id="{D75E1570-A1E0-1043-95A9-D8F7C946DA0E}"/>
              </a:ext>
            </a:extLst>
          </p:cNvPr>
          <p:cNvSpPr>
            <a:spLocks noGrp="1"/>
          </p:cNvSpPr>
          <p:nvPr>
            <p:ph type="sldNum" sz="quarter" idx="12"/>
          </p:nvPr>
        </p:nvSpPr>
        <p:spPr/>
        <p:txBody>
          <a:bodyPr/>
          <a:lstStyle/>
          <a:p>
            <a:fld id="{2BBF4253-72CE-6B42-AD78-8D6F4367966B}" type="slidenum">
              <a:rPr lang="en-US" smtClean="0"/>
              <a:t>6</a:t>
            </a:fld>
            <a:endParaRPr lang="en-US" dirty="0"/>
          </a:p>
        </p:txBody>
      </p:sp>
      <p:pic>
        <p:nvPicPr>
          <p:cNvPr id="7" name="Picture 6" descr="O_isotopes_02">
            <a:extLst>
              <a:ext uri="{FF2B5EF4-FFF2-40B4-BE49-F238E27FC236}">
                <a16:creationId xmlns:a16="http://schemas.microsoft.com/office/drawing/2014/main" id="{3AC73C1E-2CB1-2541-BAE4-28B1AACEF7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7400" y="451009"/>
            <a:ext cx="9673660" cy="5725954"/>
          </a:xfrm>
          <a:prstGeom prst="rect">
            <a:avLst/>
          </a:prstGeom>
          <a:noFill/>
          <a:ln>
            <a:noFill/>
          </a:ln>
        </p:spPr>
      </p:pic>
      <p:sp>
        <p:nvSpPr>
          <p:cNvPr id="8" name="Rectangle 7">
            <a:extLst>
              <a:ext uri="{FF2B5EF4-FFF2-40B4-BE49-F238E27FC236}">
                <a16:creationId xmlns:a16="http://schemas.microsoft.com/office/drawing/2014/main" id="{7D10BCB4-052D-DE42-8DAE-EEEC2FEAEE42}"/>
              </a:ext>
            </a:extLst>
          </p:cNvPr>
          <p:cNvSpPr/>
          <p:nvPr/>
        </p:nvSpPr>
        <p:spPr>
          <a:xfrm>
            <a:off x="7470629" y="6169580"/>
            <a:ext cx="3232680" cy="369332"/>
          </a:xfrm>
          <a:prstGeom prst="rect">
            <a:avLst/>
          </a:prstGeom>
        </p:spPr>
        <p:txBody>
          <a:bodyPr wrap="none">
            <a:spAutoFit/>
          </a:bodyPr>
          <a:lstStyle/>
          <a:p>
            <a:r>
              <a:rPr lang="en-US" dirty="0">
                <a:solidFill>
                  <a:srgbClr val="000000"/>
                </a:solidFill>
                <a:latin typeface="Arial" panose="020B0604020202020204" pitchFamily="34" charset="0"/>
                <a:cs typeface="Arial" panose="020B0604020202020204" pitchFamily="34" charset="0"/>
              </a:rPr>
              <a:t>Charles Weidman (U Arizona)</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B27DE4C-A3D0-FE44-8D81-A4FBDA919FA4}"/>
              </a:ext>
            </a:extLst>
          </p:cNvPr>
          <p:cNvSpPr txBox="1"/>
          <p:nvPr/>
        </p:nvSpPr>
        <p:spPr>
          <a:xfrm>
            <a:off x="1230085" y="381575"/>
            <a:ext cx="5061858" cy="646331"/>
          </a:xfrm>
          <a:prstGeom prst="rect">
            <a:avLst/>
          </a:prstGeom>
          <a:noFill/>
        </p:spPr>
        <p:txBody>
          <a:bodyPr wrap="square" rtlCol="0">
            <a:spAutoFit/>
          </a:bodyPr>
          <a:lstStyle/>
          <a:p>
            <a:r>
              <a:rPr lang="en-US" dirty="0">
                <a:solidFill>
                  <a:srgbClr val="FF0000"/>
                </a:solidFill>
              </a:rPr>
              <a:t>‘Heavy oxygen’ is harder to evaporate, especially in cold climate (little energy available)</a:t>
            </a:r>
          </a:p>
        </p:txBody>
      </p:sp>
      <p:sp>
        <p:nvSpPr>
          <p:cNvPr id="10" name="TextBox 9">
            <a:extLst>
              <a:ext uri="{FF2B5EF4-FFF2-40B4-BE49-F238E27FC236}">
                <a16:creationId xmlns:a16="http://schemas.microsoft.com/office/drawing/2014/main" id="{5AF24FAB-9FAC-844B-A12E-A5409C507035}"/>
              </a:ext>
            </a:extLst>
          </p:cNvPr>
          <p:cNvSpPr txBox="1"/>
          <p:nvPr/>
        </p:nvSpPr>
        <p:spPr>
          <a:xfrm>
            <a:off x="6917871" y="451009"/>
            <a:ext cx="5061858" cy="369332"/>
          </a:xfrm>
          <a:prstGeom prst="rect">
            <a:avLst/>
          </a:prstGeom>
          <a:noFill/>
        </p:spPr>
        <p:txBody>
          <a:bodyPr wrap="square" rtlCol="0">
            <a:spAutoFit/>
          </a:bodyPr>
          <a:lstStyle/>
          <a:p>
            <a:r>
              <a:rPr lang="en-US" dirty="0">
                <a:solidFill>
                  <a:srgbClr val="FF0000"/>
                </a:solidFill>
              </a:rPr>
              <a:t>Snow stored on ice sheets is depleted with </a:t>
            </a:r>
            <a:r>
              <a:rPr lang="en-US" baseline="30000" dirty="0">
                <a:solidFill>
                  <a:srgbClr val="FF0000"/>
                </a:solidFill>
              </a:rPr>
              <a:t>18</a:t>
            </a:r>
            <a:r>
              <a:rPr lang="en-US" dirty="0">
                <a:solidFill>
                  <a:srgbClr val="FF0000"/>
                </a:solidFill>
              </a:rPr>
              <a:t>O</a:t>
            </a:r>
          </a:p>
        </p:txBody>
      </p:sp>
    </p:spTree>
    <p:extLst>
      <p:ext uri="{BB962C8B-B14F-4D97-AF65-F5344CB8AC3E}">
        <p14:creationId xmlns:p14="http://schemas.microsoft.com/office/powerpoint/2010/main" val="6276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9011-E187-D441-B125-B9B988B611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183581-E16F-A942-B1F4-22EEC4A45F9B}"/>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F213CCE-F72E-C743-9B88-A1E153C7FE38}"/>
              </a:ext>
            </a:extLst>
          </p:cNvPr>
          <p:cNvSpPr>
            <a:spLocks noGrp="1"/>
          </p:cNvSpPr>
          <p:nvPr>
            <p:ph type="dt" sz="half" idx="10"/>
          </p:nvPr>
        </p:nvSpPr>
        <p:spPr/>
        <p:txBody>
          <a:bodyPr/>
          <a:lstStyle/>
          <a:p>
            <a:fld id="{63027A87-FBD3-B647-98DD-4277D937B4FC}" type="datetime1">
              <a:rPr lang="en-US" smtClean="0"/>
              <a:t>2/3/20</a:t>
            </a:fld>
            <a:endParaRPr lang="en-US"/>
          </a:p>
        </p:txBody>
      </p:sp>
      <p:sp>
        <p:nvSpPr>
          <p:cNvPr id="5" name="Footer Placeholder 4">
            <a:extLst>
              <a:ext uri="{FF2B5EF4-FFF2-40B4-BE49-F238E27FC236}">
                <a16:creationId xmlns:a16="http://schemas.microsoft.com/office/drawing/2014/main" id="{EE543F05-DFA1-534F-A318-D4FEF308224D}"/>
              </a:ext>
            </a:extLst>
          </p:cNvPr>
          <p:cNvSpPr>
            <a:spLocks noGrp="1"/>
          </p:cNvSpPr>
          <p:nvPr>
            <p:ph type="ftr" sz="quarter" idx="11"/>
          </p:nvPr>
        </p:nvSpPr>
        <p:spPr/>
        <p:txBody>
          <a:bodyPr/>
          <a:lstStyle/>
          <a:p>
            <a:r>
              <a:rPr lang="en-US"/>
              <a:t>Ice Sheets &amp; Climate</a:t>
            </a:r>
          </a:p>
        </p:txBody>
      </p:sp>
      <p:sp>
        <p:nvSpPr>
          <p:cNvPr id="6" name="Slide Number Placeholder 5">
            <a:extLst>
              <a:ext uri="{FF2B5EF4-FFF2-40B4-BE49-F238E27FC236}">
                <a16:creationId xmlns:a16="http://schemas.microsoft.com/office/drawing/2014/main" id="{D75E1570-A1E0-1043-95A9-D8F7C946DA0E}"/>
              </a:ext>
            </a:extLst>
          </p:cNvPr>
          <p:cNvSpPr>
            <a:spLocks noGrp="1"/>
          </p:cNvSpPr>
          <p:nvPr>
            <p:ph type="sldNum" sz="quarter" idx="12"/>
          </p:nvPr>
        </p:nvSpPr>
        <p:spPr/>
        <p:txBody>
          <a:bodyPr/>
          <a:lstStyle/>
          <a:p>
            <a:fld id="{2BBF4253-72CE-6B42-AD78-8D6F4367966B}" type="slidenum">
              <a:rPr lang="en-US" smtClean="0"/>
              <a:t>7</a:t>
            </a:fld>
            <a:endParaRPr lang="en-US" dirty="0"/>
          </a:p>
        </p:txBody>
      </p:sp>
      <p:pic>
        <p:nvPicPr>
          <p:cNvPr id="7" name="Picture 6" descr="O_isotopes_02">
            <a:extLst>
              <a:ext uri="{FF2B5EF4-FFF2-40B4-BE49-F238E27FC236}">
                <a16:creationId xmlns:a16="http://schemas.microsoft.com/office/drawing/2014/main" id="{3AC73C1E-2CB1-2541-BAE4-28B1AACEF7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7400" y="451009"/>
            <a:ext cx="9673660" cy="5725954"/>
          </a:xfrm>
          <a:prstGeom prst="rect">
            <a:avLst/>
          </a:prstGeom>
          <a:noFill/>
          <a:ln>
            <a:noFill/>
          </a:ln>
        </p:spPr>
      </p:pic>
      <p:sp>
        <p:nvSpPr>
          <p:cNvPr id="8" name="Rectangle 7">
            <a:extLst>
              <a:ext uri="{FF2B5EF4-FFF2-40B4-BE49-F238E27FC236}">
                <a16:creationId xmlns:a16="http://schemas.microsoft.com/office/drawing/2014/main" id="{7D10BCB4-052D-DE42-8DAE-EEEC2FEAEE42}"/>
              </a:ext>
            </a:extLst>
          </p:cNvPr>
          <p:cNvSpPr/>
          <p:nvPr/>
        </p:nvSpPr>
        <p:spPr>
          <a:xfrm>
            <a:off x="7470629" y="6169580"/>
            <a:ext cx="3232680" cy="369332"/>
          </a:xfrm>
          <a:prstGeom prst="rect">
            <a:avLst/>
          </a:prstGeom>
        </p:spPr>
        <p:txBody>
          <a:bodyPr wrap="none">
            <a:spAutoFit/>
          </a:bodyPr>
          <a:lstStyle/>
          <a:p>
            <a:r>
              <a:rPr lang="en-US" dirty="0">
                <a:solidFill>
                  <a:srgbClr val="000000"/>
                </a:solidFill>
                <a:latin typeface="Arial" panose="020B0604020202020204" pitchFamily="34" charset="0"/>
                <a:cs typeface="Arial" panose="020B0604020202020204" pitchFamily="34" charset="0"/>
              </a:rPr>
              <a:t>Charles Weidman (U Arizona)</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B27DE4C-A3D0-FE44-8D81-A4FBDA919FA4}"/>
              </a:ext>
            </a:extLst>
          </p:cNvPr>
          <p:cNvSpPr txBox="1"/>
          <p:nvPr/>
        </p:nvSpPr>
        <p:spPr>
          <a:xfrm>
            <a:off x="1230085" y="381575"/>
            <a:ext cx="5061858" cy="646331"/>
          </a:xfrm>
          <a:prstGeom prst="rect">
            <a:avLst/>
          </a:prstGeom>
          <a:noFill/>
        </p:spPr>
        <p:txBody>
          <a:bodyPr wrap="square" rtlCol="0">
            <a:spAutoFit/>
          </a:bodyPr>
          <a:lstStyle/>
          <a:p>
            <a:r>
              <a:rPr lang="en-US" dirty="0">
                <a:solidFill>
                  <a:srgbClr val="FF0000"/>
                </a:solidFill>
              </a:rPr>
              <a:t>‘Heavy oxygen’ is harder to evaporate, especially in cold climate (little energy available)</a:t>
            </a:r>
          </a:p>
        </p:txBody>
      </p:sp>
      <p:sp>
        <p:nvSpPr>
          <p:cNvPr id="10" name="TextBox 9">
            <a:extLst>
              <a:ext uri="{FF2B5EF4-FFF2-40B4-BE49-F238E27FC236}">
                <a16:creationId xmlns:a16="http://schemas.microsoft.com/office/drawing/2014/main" id="{5AF24FAB-9FAC-844B-A12E-A5409C507035}"/>
              </a:ext>
            </a:extLst>
          </p:cNvPr>
          <p:cNvSpPr txBox="1"/>
          <p:nvPr/>
        </p:nvSpPr>
        <p:spPr>
          <a:xfrm>
            <a:off x="6917871" y="451009"/>
            <a:ext cx="5061858" cy="369332"/>
          </a:xfrm>
          <a:prstGeom prst="rect">
            <a:avLst/>
          </a:prstGeom>
          <a:noFill/>
        </p:spPr>
        <p:txBody>
          <a:bodyPr wrap="square" rtlCol="0">
            <a:spAutoFit/>
          </a:bodyPr>
          <a:lstStyle/>
          <a:p>
            <a:r>
              <a:rPr lang="en-US" dirty="0">
                <a:solidFill>
                  <a:srgbClr val="FF0000"/>
                </a:solidFill>
              </a:rPr>
              <a:t>Snow stored on ice sheets is depleted with </a:t>
            </a:r>
            <a:r>
              <a:rPr lang="en-US" baseline="30000" dirty="0">
                <a:solidFill>
                  <a:srgbClr val="FF0000"/>
                </a:solidFill>
              </a:rPr>
              <a:t>18</a:t>
            </a:r>
            <a:r>
              <a:rPr lang="en-US" dirty="0">
                <a:solidFill>
                  <a:srgbClr val="FF0000"/>
                </a:solidFill>
              </a:rPr>
              <a:t>O</a:t>
            </a:r>
          </a:p>
        </p:txBody>
      </p:sp>
      <p:sp>
        <p:nvSpPr>
          <p:cNvPr id="11" name="TextBox 10">
            <a:extLst>
              <a:ext uri="{FF2B5EF4-FFF2-40B4-BE49-F238E27FC236}">
                <a16:creationId xmlns:a16="http://schemas.microsoft.com/office/drawing/2014/main" id="{A7B96E11-7B5F-7643-A1D2-7E9891F9B588}"/>
              </a:ext>
            </a:extLst>
          </p:cNvPr>
          <p:cNvSpPr txBox="1"/>
          <p:nvPr/>
        </p:nvSpPr>
        <p:spPr>
          <a:xfrm>
            <a:off x="1230085" y="4131129"/>
            <a:ext cx="5061858" cy="369332"/>
          </a:xfrm>
          <a:prstGeom prst="rect">
            <a:avLst/>
          </a:prstGeom>
          <a:noFill/>
        </p:spPr>
        <p:txBody>
          <a:bodyPr wrap="square" rtlCol="0">
            <a:spAutoFit/>
          </a:bodyPr>
          <a:lstStyle/>
          <a:p>
            <a:r>
              <a:rPr lang="en-US" dirty="0">
                <a:solidFill>
                  <a:srgbClr val="FF0000"/>
                </a:solidFill>
              </a:rPr>
              <a:t>Surface oceans are enriched in </a:t>
            </a:r>
            <a:r>
              <a:rPr lang="en-US" baseline="30000" dirty="0">
                <a:solidFill>
                  <a:srgbClr val="FF0000"/>
                </a:solidFill>
              </a:rPr>
              <a:t>18</a:t>
            </a:r>
            <a:r>
              <a:rPr lang="en-US" dirty="0">
                <a:solidFill>
                  <a:srgbClr val="FF0000"/>
                </a:solidFill>
              </a:rPr>
              <a:t>O </a:t>
            </a:r>
          </a:p>
        </p:txBody>
      </p:sp>
    </p:spTree>
    <p:extLst>
      <p:ext uri="{BB962C8B-B14F-4D97-AF65-F5344CB8AC3E}">
        <p14:creationId xmlns:p14="http://schemas.microsoft.com/office/powerpoint/2010/main" val="415527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9011-E187-D441-B125-B9B988B611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183581-E16F-A942-B1F4-22EEC4A45F9B}"/>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F213CCE-F72E-C743-9B88-A1E153C7FE38}"/>
              </a:ext>
            </a:extLst>
          </p:cNvPr>
          <p:cNvSpPr>
            <a:spLocks noGrp="1"/>
          </p:cNvSpPr>
          <p:nvPr>
            <p:ph type="dt" sz="half" idx="10"/>
          </p:nvPr>
        </p:nvSpPr>
        <p:spPr/>
        <p:txBody>
          <a:bodyPr/>
          <a:lstStyle/>
          <a:p>
            <a:fld id="{63027A87-FBD3-B647-98DD-4277D937B4FC}" type="datetime1">
              <a:rPr lang="en-US" smtClean="0"/>
              <a:t>2/3/20</a:t>
            </a:fld>
            <a:endParaRPr lang="en-US"/>
          </a:p>
        </p:txBody>
      </p:sp>
      <p:sp>
        <p:nvSpPr>
          <p:cNvPr id="5" name="Footer Placeholder 4">
            <a:extLst>
              <a:ext uri="{FF2B5EF4-FFF2-40B4-BE49-F238E27FC236}">
                <a16:creationId xmlns:a16="http://schemas.microsoft.com/office/drawing/2014/main" id="{EE543F05-DFA1-534F-A318-D4FEF308224D}"/>
              </a:ext>
            </a:extLst>
          </p:cNvPr>
          <p:cNvSpPr>
            <a:spLocks noGrp="1"/>
          </p:cNvSpPr>
          <p:nvPr>
            <p:ph type="ftr" sz="quarter" idx="11"/>
          </p:nvPr>
        </p:nvSpPr>
        <p:spPr/>
        <p:txBody>
          <a:bodyPr/>
          <a:lstStyle/>
          <a:p>
            <a:r>
              <a:rPr lang="en-US"/>
              <a:t>Ice Sheets &amp; Climate</a:t>
            </a:r>
          </a:p>
        </p:txBody>
      </p:sp>
      <p:sp>
        <p:nvSpPr>
          <p:cNvPr id="6" name="Slide Number Placeholder 5">
            <a:extLst>
              <a:ext uri="{FF2B5EF4-FFF2-40B4-BE49-F238E27FC236}">
                <a16:creationId xmlns:a16="http://schemas.microsoft.com/office/drawing/2014/main" id="{D75E1570-A1E0-1043-95A9-D8F7C946DA0E}"/>
              </a:ext>
            </a:extLst>
          </p:cNvPr>
          <p:cNvSpPr>
            <a:spLocks noGrp="1"/>
          </p:cNvSpPr>
          <p:nvPr>
            <p:ph type="sldNum" sz="quarter" idx="12"/>
          </p:nvPr>
        </p:nvSpPr>
        <p:spPr/>
        <p:txBody>
          <a:bodyPr/>
          <a:lstStyle/>
          <a:p>
            <a:fld id="{2BBF4253-72CE-6B42-AD78-8D6F4367966B}" type="slidenum">
              <a:rPr lang="en-US" smtClean="0"/>
              <a:t>8</a:t>
            </a:fld>
            <a:endParaRPr lang="en-US" dirty="0"/>
          </a:p>
        </p:txBody>
      </p:sp>
      <p:pic>
        <p:nvPicPr>
          <p:cNvPr id="7" name="Picture 6" descr="O_isotopes_02">
            <a:extLst>
              <a:ext uri="{FF2B5EF4-FFF2-40B4-BE49-F238E27FC236}">
                <a16:creationId xmlns:a16="http://schemas.microsoft.com/office/drawing/2014/main" id="{3AC73C1E-2CB1-2541-BAE4-28B1AACEF7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7400" y="451009"/>
            <a:ext cx="9673660" cy="5725954"/>
          </a:xfrm>
          <a:prstGeom prst="rect">
            <a:avLst/>
          </a:prstGeom>
          <a:noFill/>
          <a:ln>
            <a:noFill/>
          </a:ln>
        </p:spPr>
      </p:pic>
      <p:sp>
        <p:nvSpPr>
          <p:cNvPr id="8" name="Rectangle 7">
            <a:extLst>
              <a:ext uri="{FF2B5EF4-FFF2-40B4-BE49-F238E27FC236}">
                <a16:creationId xmlns:a16="http://schemas.microsoft.com/office/drawing/2014/main" id="{7D10BCB4-052D-DE42-8DAE-EEEC2FEAEE42}"/>
              </a:ext>
            </a:extLst>
          </p:cNvPr>
          <p:cNvSpPr/>
          <p:nvPr/>
        </p:nvSpPr>
        <p:spPr>
          <a:xfrm>
            <a:off x="7470629" y="6169580"/>
            <a:ext cx="3232680" cy="369332"/>
          </a:xfrm>
          <a:prstGeom prst="rect">
            <a:avLst/>
          </a:prstGeom>
        </p:spPr>
        <p:txBody>
          <a:bodyPr wrap="none">
            <a:spAutoFit/>
          </a:bodyPr>
          <a:lstStyle/>
          <a:p>
            <a:r>
              <a:rPr lang="en-US" dirty="0">
                <a:solidFill>
                  <a:srgbClr val="000000"/>
                </a:solidFill>
                <a:latin typeface="Arial" panose="020B0604020202020204" pitchFamily="34" charset="0"/>
                <a:cs typeface="Arial" panose="020B0604020202020204" pitchFamily="34" charset="0"/>
              </a:rPr>
              <a:t>Charles Weidman (U Arizona)</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B27DE4C-A3D0-FE44-8D81-A4FBDA919FA4}"/>
              </a:ext>
            </a:extLst>
          </p:cNvPr>
          <p:cNvSpPr txBox="1"/>
          <p:nvPr/>
        </p:nvSpPr>
        <p:spPr>
          <a:xfrm>
            <a:off x="1230085" y="381575"/>
            <a:ext cx="5061858" cy="646331"/>
          </a:xfrm>
          <a:prstGeom prst="rect">
            <a:avLst/>
          </a:prstGeom>
          <a:noFill/>
        </p:spPr>
        <p:txBody>
          <a:bodyPr wrap="square" rtlCol="0">
            <a:spAutoFit/>
          </a:bodyPr>
          <a:lstStyle/>
          <a:p>
            <a:r>
              <a:rPr lang="en-US" dirty="0">
                <a:solidFill>
                  <a:srgbClr val="FF0000"/>
                </a:solidFill>
              </a:rPr>
              <a:t>‘Heavy oxygen’ is harder to evaporate, especially in cold climate (little energy available)</a:t>
            </a:r>
          </a:p>
        </p:txBody>
      </p:sp>
      <p:sp>
        <p:nvSpPr>
          <p:cNvPr id="10" name="TextBox 9">
            <a:extLst>
              <a:ext uri="{FF2B5EF4-FFF2-40B4-BE49-F238E27FC236}">
                <a16:creationId xmlns:a16="http://schemas.microsoft.com/office/drawing/2014/main" id="{5AF24FAB-9FAC-844B-A12E-A5409C507035}"/>
              </a:ext>
            </a:extLst>
          </p:cNvPr>
          <p:cNvSpPr txBox="1"/>
          <p:nvPr/>
        </p:nvSpPr>
        <p:spPr>
          <a:xfrm>
            <a:off x="6917871" y="451009"/>
            <a:ext cx="5061858" cy="369332"/>
          </a:xfrm>
          <a:prstGeom prst="rect">
            <a:avLst/>
          </a:prstGeom>
          <a:noFill/>
        </p:spPr>
        <p:txBody>
          <a:bodyPr wrap="square" rtlCol="0">
            <a:spAutoFit/>
          </a:bodyPr>
          <a:lstStyle/>
          <a:p>
            <a:r>
              <a:rPr lang="en-US" dirty="0">
                <a:solidFill>
                  <a:srgbClr val="FF0000"/>
                </a:solidFill>
              </a:rPr>
              <a:t>Snow stored on ice sheets is depleted with </a:t>
            </a:r>
            <a:r>
              <a:rPr lang="en-US" baseline="30000" dirty="0">
                <a:solidFill>
                  <a:srgbClr val="FF0000"/>
                </a:solidFill>
              </a:rPr>
              <a:t>18</a:t>
            </a:r>
            <a:r>
              <a:rPr lang="en-US" dirty="0">
                <a:solidFill>
                  <a:srgbClr val="FF0000"/>
                </a:solidFill>
              </a:rPr>
              <a:t>O</a:t>
            </a:r>
          </a:p>
        </p:txBody>
      </p:sp>
      <p:sp>
        <p:nvSpPr>
          <p:cNvPr id="11" name="TextBox 10">
            <a:extLst>
              <a:ext uri="{FF2B5EF4-FFF2-40B4-BE49-F238E27FC236}">
                <a16:creationId xmlns:a16="http://schemas.microsoft.com/office/drawing/2014/main" id="{A7B96E11-7B5F-7643-A1D2-7E9891F9B588}"/>
              </a:ext>
            </a:extLst>
          </p:cNvPr>
          <p:cNvSpPr txBox="1"/>
          <p:nvPr/>
        </p:nvSpPr>
        <p:spPr>
          <a:xfrm>
            <a:off x="1230085" y="4131129"/>
            <a:ext cx="5061858" cy="369332"/>
          </a:xfrm>
          <a:prstGeom prst="rect">
            <a:avLst/>
          </a:prstGeom>
          <a:noFill/>
        </p:spPr>
        <p:txBody>
          <a:bodyPr wrap="square" rtlCol="0">
            <a:spAutoFit/>
          </a:bodyPr>
          <a:lstStyle/>
          <a:p>
            <a:r>
              <a:rPr lang="en-US" dirty="0">
                <a:solidFill>
                  <a:srgbClr val="FF0000"/>
                </a:solidFill>
              </a:rPr>
              <a:t>Surface oceans are enriched in </a:t>
            </a:r>
            <a:r>
              <a:rPr lang="en-US" baseline="30000" dirty="0">
                <a:solidFill>
                  <a:srgbClr val="FF0000"/>
                </a:solidFill>
              </a:rPr>
              <a:t>18</a:t>
            </a:r>
            <a:r>
              <a:rPr lang="en-US" dirty="0">
                <a:solidFill>
                  <a:srgbClr val="FF0000"/>
                </a:solidFill>
              </a:rPr>
              <a:t>O </a:t>
            </a:r>
          </a:p>
        </p:txBody>
      </p:sp>
      <p:sp>
        <p:nvSpPr>
          <p:cNvPr id="12" name="TextBox 11">
            <a:extLst>
              <a:ext uri="{FF2B5EF4-FFF2-40B4-BE49-F238E27FC236}">
                <a16:creationId xmlns:a16="http://schemas.microsoft.com/office/drawing/2014/main" id="{66D67863-ECDD-7643-847D-06BFA2E30E23}"/>
              </a:ext>
            </a:extLst>
          </p:cNvPr>
          <p:cNvSpPr txBox="1"/>
          <p:nvPr/>
        </p:nvSpPr>
        <p:spPr>
          <a:xfrm>
            <a:off x="1665514" y="5015546"/>
            <a:ext cx="2841172" cy="646331"/>
          </a:xfrm>
          <a:prstGeom prst="rect">
            <a:avLst/>
          </a:prstGeom>
          <a:noFill/>
        </p:spPr>
        <p:txBody>
          <a:bodyPr wrap="square" rtlCol="0">
            <a:spAutoFit/>
          </a:bodyPr>
          <a:lstStyle/>
          <a:p>
            <a:r>
              <a:rPr lang="en-US" sz="3600" dirty="0"/>
              <a:t>High</a:t>
            </a:r>
            <a:r>
              <a:rPr lang="en-US" sz="3600" b="1" dirty="0">
                <a:solidFill>
                  <a:prstClr val="black"/>
                </a:solidFill>
              </a:rPr>
              <a:t> 𝜹</a:t>
            </a:r>
            <a:r>
              <a:rPr lang="en-US" sz="3600" b="1" baseline="30000" dirty="0">
                <a:solidFill>
                  <a:prstClr val="black"/>
                </a:solidFill>
              </a:rPr>
              <a:t>18</a:t>
            </a:r>
            <a:r>
              <a:rPr lang="en-US" sz="3600" dirty="0">
                <a:solidFill>
                  <a:prstClr val="black"/>
                </a:solidFill>
              </a:rPr>
              <a:t>O</a:t>
            </a:r>
            <a:r>
              <a:rPr lang="en-US" sz="3600" dirty="0"/>
              <a:t>  </a:t>
            </a:r>
          </a:p>
        </p:txBody>
      </p:sp>
      <p:sp>
        <p:nvSpPr>
          <p:cNvPr id="13" name="TextBox 12">
            <a:extLst>
              <a:ext uri="{FF2B5EF4-FFF2-40B4-BE49-F238E27FC236}">
                <a16:creationId xmlns:a16="http://schemas.microsoft.com/office/drawing/2014/main" id="{5D38C1BE-568B-F745-9C85-B64B47465C7F}"/>
              </a:ext>
            </a:extLst>
          </p:cNvPr>
          <p:cNvSpPr txBox="1"/>
          <p:nvPr/>
        </p:nvSpPr>
        <p:spPr>
          <a:xfrm>
            <a:off x="9805426" y="1870075"/>
            <a:ext cx="2841172" cy="646331"/>
          </a:xfrm>
          <a:prstGeom prst="rect">
            <a:avLst/>
          </a:prstGeom>
          <a:noFill/>
        </p:spPr>
        <p:txBody>
          <a:bodyPr wrap="square" rtlCol="0">
            <a:spAutoFit/>
          </a:bodyPr>
          <a:lstStyle/>
          <a:p>
            <a:r>
              <a:rPr lang="en-US" sz="3600" dirty="0"/>
              <a:t>Low</a:t>
            </a:r>
            <a:r>
              <a:rPr lang="en-US" sz="3600" b="1" dirty="0">
                <a:solidFill>
                  <a:prstClr val="black"/>
                </a:solidFill>
              </a:rPr>
              <a:t> 𝜹</a:t>
            </a:r>
            <a:r>
              <a:rPr lang="en-US" sz="3600" b="1" baseline="30000" dirty="0">
                <a:solidFill>
                  <a:prstClr val="black"/>
                </a:solidFill>
              </a:rPr>
              <a:t>18</a:t>
            </a:r>
            <a:r>
              <a:rPr lang="en-US" sz="3600" dirty="0">
                <a:solidFill>
                  <a:prstClr val="black"/>
                </a:solidFill>
              </a:rPr>
              <a:t>O</a:t>
            </a:r>
            <a:r>
              <a:rPr lang="en-US" sz="3600" dirty="0"/>
              <a:t>  </a:t>
            </a:r>
          </a:p>
        </p:txBody>
      </p:sp>
    </p:spTree>
    <p:extLst>
      <p:ext uri="{BB962C8B-B14F-4D97-AF65-F5344CB8AC3E}">
        <p14:creationId xmlns:p14="http://schemas.microsoft.com/office/powerpoint/2010/main" val="267096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1D61-7E5C-3A41-BE9D-6B91D5887C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372CA7-18D8-3645-82F8-9D8181B338AC}"/>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27A949EE-C4E0-BF4B-ABE1-68CB5B576383}"/>
              </a:ext>
            </a:extLst>
          </p:cNvPr>
          <p:cNvSpPr>
            <a:spLocks noGrp="1"/>
          </p:cNvSpPr>
          <p:nvPr>
            <p:ph type="dt" sz="half" idx="10"/>
          </p:nvPr>
        </p:nvSpPr>
        <p:spPr/>
        <p:txBody>
          <a:bodyPr/>
          <a:lstStyle/>
          <a:p>
            <a:fld id="{63027A87-FBD3-B647-98DD-4277D937B4FC}" type="datetime1">
              <a:rPr lang="en-US" smtClean="0"/>
              <a:t>2/3/20</a:t>
            </a:fld>
            <a:endParaRPr lang="en-US"/>
          </a:p>
        </p:txBody>
      </p:sp>
      <p:sp>
        <p:nvSpPr>
          <p:cNvPr id="5" name="Footer Placeholder 4">
            <a:extLst>
              <a:ext uri="{FF2B5EF4-FFF2-40B4-BE49-F238E27FC236}">
                <a16:creationId xmlns:a16="http://schemas.microsoft.com/office/drawing/2014/main" id="{8A03E46B-9204-3A4F-8149-73E3CEDC8FA3}"/>
              </a:ext>
            </a:extLst>
          </p:cNvPr>
          <p:cNvSpPr>
            <a:spLocks noGrp="1"/>
          </p:cNvSpPr>
          <p:nvPr>
            <p:ph type="ftr" sz="quarter" idx="11"/>
          </p:nvPr>
        </p:nvSpPr>
        <p:spPr/>
        <p:txBody>
          <a:bodyPr/>
          <a:lstStyle/>
          <a:p>
            <a:r>
              <a:rPr lang="en-US"/>
              <a:t>Ice Sheets &amp; Climate</a:t>
            </a:r>
          </a:p>
        </p:txBody>
      </p:sp>
      <p:sp>
        <p:nvSpPr>
          <p:cNvPr id="6" name="Slide Number Placeholder 5">
            <a:extLst>
              <a:ext uri="{FF2B5EF4-FFF2-40B4-BE49-F238E27FC236}">
                <a16:creationId xmlns:a16="http://schemas.microsoft.com/office/drawing/2014/main" id="{22679A1E-DD25-9942-85C0-8DE90442C267}"/>
              </a:ext>
            </a:extLst>
          </p:cNvPr>
          <p:cNvSpPr>
            <a:spLocks noGrp="1"/>
          </p:cNvSpPr>
          <p:nvPr>
            <p:ph type="sldNum" sz="quarter" idx="12"/>
          </p:nvPr>
        </p:nvSpPr>
        <p:spPr/>
        <p:txBody>
          <a:bodyPr/>
          <a:lstStyle/>
          <a:p>
            <a:fld id="{2BBF4253-72CE-6B42-AD78-8D6F4367966B}" type="slidenum">
              <a:rPr lang="en-US" smtClean="0"/>
              <a:t>9</a:t>
            </a:fld>
            <a:endParaRPr lang="en-US"/>
          </a:p>
        </p:txBody>
      </p:sp>
      <p:pic>
        <p:nvPicPr>
          <p:cNvPr id="7" name="Picture 6" descr="O_isotopes_03">
            <a:extLst>
              <a:ext uri="{FF2B5EF4-FFF2-40B4-BE49-F238E27FC236}">
                <a16:creationId xmlns:a16="http://schemas.microsoft.com/office/drawing/2014/main" id="{028CF8F0-B218-554B-B4A7-CDCBB29AB1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1858" y="365125"/>
            <a:ext cx="8916879" cy="5884950"/>
          </a:xfrm>
          <a:prstGeom prst="rect">
            <a:avLst/>
          </a:prstGeom>
          <a:noFill/>
          <a:ln>
            <a:noFill/>
          </a:ln>
        </p:spPr>
      </p:pic>
      <p:sp>
        <p:nvSpPr>
          <p:cNvPr id="8" name="Rectangle 7">
            <a:extLst>
              <a:ext uri="{FF2B5EF4-FFF2-40B4-BE49-F238E27FC236}">
                <a16:creationId xmlns:a16="http://schemas.microsoft.com/office/drawing/2014/main" id="{D84F35ED-A2F1-4A49-B54E-3E48C1398319}"/>
              </a:ext>
            </a:extLst>
          </p:cNvPr>
          <p:cNvSpPr/>
          <p:nvPr/>
        </p:nvSpPr>
        <p:spPr>
          <a:xfrm>
            <a:off x="7470629" y="6169580"/>
            <a:ext cx="3232680" cy="369332"/>
          </a:xfrm>
          <a:prstGeom prst="rect">
            <a:avLst/>
          </a:prstGeom>
        </p:spPr>
        <p:txBody>
          <a:bodyPr wrap="none">
            <a:spAutoFit/>
          </a:bodyPr>
          <a:lstStyle/>
          <a:p>
            <a:r>
              <a:rPr lang="en-US" dirty="0">
                <a:solidFill>
                  <a:srgbClr val="000000"/>
                </a:solidFill>
                <a:latin typeface="Arial" panose="020B0604020202020204" pitchFamily="34" charset="0"/>
                <a:cs typeface="Arial" panose="020B0604020202020204" pitchFamily="34" charset="0"/>
              </a:rPr>
              <a:t>Charles Weidman (U Arizona)</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276F0FB-F9FE-DB4C-9523-C1F74F97F043}"/>
              </a:ext>
            </a:extLst>
          </p:cNvPr>
          <p:cNvSpPr txBox="1"/>
          <p:nvPr/>
        </p:nvSpPr>
        <p:spPr>
          <a:xfrm>
            <a:off x="838200" y="4343400"/>
            <a:ext cx="5061858" cy="369332"/>
          </a:xfrm>
          <a:prstGeom prst="rect">
            <a:avLst/>
          </a:prstGeom>
          <a:noFill/>
        </p:spPr>
        <p:txBody>
          <a:bodyPr wrap="square" rtlCol="0">
            <a:spAutoFit/>
          </a:bodyPr>
          <a:lstStyle/>
          <a:p>
            <a:r>
              <a:rPr lang="en-US" dirty="0">
                <a:solidFill>
                  <a:srgbClr val="FF0000"/>
                </a:solidFill>
              </a:rPr>
              <a:t>Surface oceans are (relatively) depleted in </a:t>
            </a:r>
            <a:r>
              <a:rPr lang="en-US" baseline="30000" dirty="0">
                <a:solidFill>
                  <a:srgbClr val="FF0000"/>
                </a:solidFill>
              </a:rPr>
              <a:t>18</a:t>
            </a:r>
            <a:r>
              <a:rPr lang="en-US" dirty="0">
                <a:solidFill>
                  <a:srgbClr val="FF0000"/>
                </a:solidFill>
              </a:rPr>
              <a:t>O </a:t>
            </a:r>
          </a:p>
        </p:txBody>
      </p:sp>
      <p:sp>
        <p:nvSpPr>
          <p:cNvPr id="10" name="TextBox 9">
            <a:extLst>
              <a:ext uri="{FF2B5EF4-FFF2-40B4-BE49-F238E27FC236}">
                <a16:creationId xmlns:a16="http://schemas.microsoft.com/office/drawing/2014/main" id="{18C6593F-2F29-414C-86AB-F2D627E77041}"/>
              </a:ext>
            </a:extLst>
          </p:cNvPr>
          <p:cNvSpPr txBox="1"/>
          <p:nvPr/>
        </p:nvSpPr>
        <p:spPr>
          <a:xfrm>
            <a:off x="6079670" y="1027906"/>
            <a:ext cx="6112329" cy="369332"/>
          </a:xfrm>
          <a:prstGeom prst="rect">
            <a:avLst/>
          </a:prstGeom>
          <a:noFill/>
        </p:spPr>
        <p:txBody>
          <a:bodyPr wrap="square" rtlCol="0">
            <a:spAutoFit/>
          </a:bodyPr>
          <a:lstStyle/>
          <a:p>
            <a:r>
              <a:rPr lang="en-US" dirty="0">
                <a:solidFill>
                  <a:srgbClr val="FF0000"/>
                </a:solidFill>
              </a:rPr>
              <a:t>Precipitation on ice sheets is (relatively) enriched in </a:t>
            </a:r>
            <a:r>
              <a:rPr lang="en-US" baseline="30000" dirty="0">
                <a:solidFill>
                  <a:srgbClr val="FF0000"/>
                </a:solidFill>
              </a:rPr>
              <a:t>18</a:t>
            </a:r>
            <a:r>
              <a:rPr lang="en-US" dirty="0">
                <a:solidFill>
                  <a:srgbClr val="FF0000"/>
                </a:solidFill>
              </a:rPr>
              <a:t>O </a:t>
            </a:r>
          </a:p>
        </p:txBody>
      </p:sp>
      <p:sp>
        <p:nvSpPr>
          <p:cNvPr id="11" name="TextBox 10">
            <a:extLst>
              <a:ext uri="{FF2B5EF4-FFF2-40B4-BE49-F238E27FC236}">
                <a16:creationId xmlns:a16="http://schemas.microsoft.com/office/drawing/2014/main" id="{AD5E2B11-E02E-984D-8945-2FBE2E2621A3}"/>
              </a:ext>
            </a:extLst>
          </p:cNvPr>
          <p:cNvSpPr txBox="1"/>
          <p:nvPr/>
        </p:nvSpPr>
        <p:spPr>
          <a:xfrm>
            <a:off x="1632857" y="5260604"/>
            <a:ext cx="2841172" cy="646331"/>
          </a:xfrm>
          <a:prstGeom prst="rect">
            <a:avLst/>
          </a:prstGeom>
          <a:noFill/>
        </p:spPr>
        <p:txBody>
          <a:bodyPr wrap="square" rtlCol="0">
            <a:spAutoFit/>
          </a:bodyPr>
          <a:lstStyle/>
          <a:p>
            <a:r>
              <a:rPr lang="en-US" sz="3600" dirty="0"/>
              <a:t>Low</a:t>
            </a:r>
            <a:r>
              <a:rPr lang="en-US" sz="3600" b="1" dirty="0">
                <a:solidFill>
                  <a:prstClr val="black"/>
                </a:solidFill>
              </a:rPr>
              <a:t> 𝜹</a:t>
            </a:r>
            <a:r>
              <a:rPr lang="en-US" sz="3600" b="1" baseline="30000" dirty="0">
                <a:solidFill>
                  <a:prstClr val="black"/>
                </a:solidFill>
              </a:rPr>
              <a:t>18</a:t>
            </a:r>
            <a:r>
              <a:rPr lang="en-US" sz="3600" dirty="0">
                <a:solidFill>
                  <a:prstClr val="black"/>
                </a:solidFill>
              </a:rPr>
              <a:t>O</a:t>
            </a:r>
            <a:r>
              <a:rPr lang="en-US" sz="3600" dirty="0"/>
              <a:t>  </a:t>
            </a:r>
          </a:p>
        </p:txBody>
      </p:sp>
      <p:sp>
        <p:nvSpPr>
          <p:cNvPr id="12" name="TextBox 11">
            <a:extLst>
              <a:ext uri="{FF2B5EF4-FFF2-40B4-BE49-F238E27FC236}">
                <a16:creationId xmlns:a16="http://schemas.microsoft.com/office/drawing/2014/main" id="{77B22C94-BB6B-3144-8BAB-5D5646F7E4E5}"/>
              </a:ext>
            </a:extLst>
          </p:cNvPr>
          <p:cNvSpPr txBox="1"/>
          <p:nvPr/>
        </p:nvSpPr>
        <p:spPr>
          <a:xfrm>
            <a:off x="9720942" y="2353469"/>
            <a:ext cx="2841172" cy="646331"/>
          </a:xfrm>
          <a:prstGeom prst="rect">
            <a:avLst/>
          </a:prstGeom>
          <a:noFill/>
        </p:spPr>
        <p:txBody>
          <a:bodyPr wrap="square" rtlCol="0">
            <a:spAutoFit/>
          </a:bodyPr>
          <a:lstStyle/>
          <a:p>
            <a:r>
              <a:rPr lang="en-US" sz="3600" dirty="0">
                <a:solidFill>
                  <a:prstClr val="black"/>
                </a:solidFill>
              </a:rPr>
              <a:t>High</a:t>
            </a:r>
            <a:r>
              <a:rPr lang="en-US" sz="3600" b="1" dirty="0">
                <a:solidFill>
                  <a:prstClr val="black"/>
                </a:solidFill>
              </a:rPr>
              <a:t> 𝜹</a:t>
            </a:r>
            <a:r>
              <a:rPr lang="en-US" sz="3600" b="1" baseline="30000" dirty="0">
                <a:solidFill>
                  <a:prstClr val="black"/>
                </a:solidFill>
              </a:rPr>
              <a:t>18</a:t>
            </a:r>
            <a:r>
              <a:rPr lang="en-US" sz="3600" dirty="0">
                <a:solidFill>
                  <a:prstClr val="black"/>
                </a:solidFill>
              </a:rPr>
              <a:t>O</a:t>
            </a:r>
            <a:r>
              <a:rPr lang="en-US" sz="3600" dirty="0"/>
              <a:t>  </a:t>
            </a:r>
          </a:p>
        </p:txBody>
      </p:sp>
    </p:spTree>
    <p:extLst>
      <p:ext uri="{BB962C8B-B14F-4D97-AF65-F5344CB8AC3E}">
        <p14:creationId xmlns:p14="http://schemas.microsoft.com/office/powerpoint/2010/main" val="3508401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36463</TotalTime>
  <Words>788</Words>
  <Application>Microsoft Macintosh PowerPoint</Application>
  <PresentationFormat>Widescreen</PresentationFormat>
  <Paragraphs>102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Calibri</vt:lpstr>
      <vt:lpstr>Office Theme</vt:lpstr>
      <vt:lpstr>Ice Sheets &amp; Climate </vt:lpstr>
      <vt:lpstr>Ice Sheets &amp; Climate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Lab 1: reconciling 𝜹18O records</vt:lpstr>
      <vt:lpstr>Some tips to facilitate group work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Lenaerts</dc:creator>
  <cp:lastModifiedBy>Jan Lenaerts</cp:lastModifiedBy>
  <cp:revision>157</cp:revision>
  <dcterms:created xsi:type="dcterms:W3CDTF">2019-08-01T19:05:02Z</dcterms:created>
  <dcterms:modified xsi:type="dcterms:W3CDTF">2020-02-03T20:15:09Z</dcterms:modified>
</cp:coreProperties>
</file>