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PT Sans Narrow"/>
      <p:regular r:id="rId43"/>
      <p:bold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PTSansNarrow-bold.fntdata"/><Relationship Id="rId21" Type="http://schemas.openxmlformats.org/officeDocument/2006/relationships/slide" Target="slides/slide17.xml"/><Relationship Id="rId43" Type="http://schemas.openxmlformats.org/officeDocument/2006/relationships/font" Target="fonts/PTSansNarrow-regular.fntdata"/><Relationship Id="rId24" Type="http://schemas.openxmlformats.org/officeDocument/2006/relationships/slide" Target="slides/slide20.xml"/><Relationship Id="rId46" Type="http://schemas.openxmlformats.org/officeDocument/2006/relationships/font" Target="fonts/OpenSans-bold.fntdata"/><Relationship Id="rId23" Type="http://schemas.openxmlformats.org/officeDocument/2006/relationships/slide" Target="slides/slide19.xml"/><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OpenSans-boldItalic.fntdata"/><Relationship Id="rId25" Type="http://schemas.openxmlformats.org/officeDocument/2006/relationships/slide" Target="slides/slide21.xml"/><Relationship Id="rId47" Type="http://schemas.openxmlformats.org/officeDocument/2006/relationships/font" Target="fonts/OpenSans-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sz="24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open?id=0B2C38XSkD5aGdEdxa081c2F4eG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Sagerune/PerlSquad" TargetMode="External"/><Relationship Id="rId4" Type="http://schemas.openxmlformats.org/officeDocument/2006/relationships/hyperlink" Target="http://www.createjs.com/" TargetMode="External"/><Relationship Id="rId5" Type="http://schemas.openxmlformats.org/officeDocument/2006/relationships/hyperlink" Target="http://www.createjs.com/easeljs" TargetMode="External"/><Relationship Id="rId6" Type="http://schemas.openxmlformats.org/officeDocument/2006/relationships/hyperlink" Target="http://www.createjs.com/preloadjs" TargetMode="External"/><Relationship Id="rId7" Type="http://schemas.openxmlformats.org/officeDocument/2006/relationships/hyperlink" Target="http://www.adobe.com/photoshop" TargetMode="External"/><Relationship Id="rId8" Type="http://schemas.openxmlformats.org/officeDocument/2006/relationships/hyperlink" Target="https://www.gimp.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0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jpg"/><Relationship Id="rId4"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Final Presentation</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PerlSquad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Development Process (Story-boarding)</a:t>
            </a:r>
          </a:p>
        </p:txBody>
      </p:sp>
      <p:sp>
        <p:nvSpPr>
          <p:cNvPr id="125" name="Shape 12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descr="2d76b95fb4c7453eb7b0bdf0aa200da0.jpeg" id="126" name="Shape 126"/>
          <p:cNvPicPr preferRelativeResize="0"/>
          <p:nvPr/>
        </p:nvPicPr>
        <p:blipFill>
          <a:blip r:embed="rId3">
            <a:alphaModFix/>
          </a:blip>
          <a:stretch>
            <a:fillRect/>
          </a:stretch>
        </p:blipFill>
        <p:spPr>
          <a:xfrm>
            <a:off x="2064809" y="1266313"/>
            <a:ext cx="5014389" cy="3760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Development Process - Improved Storyboarding</a:t>
            </a:r>
          </a:p>
        </p:txBody>
      </p:sp>
      <p:sp>
        <p:nvSpPr>
          <p:cNvPr id="132" name="Shape 13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https://drive.google.com/open?id=0B2C38XSkD5aGdEdxa081c2F4eG8</a:t>
            </a:r>
            <a:r>
              <a:rPr lang="en"/>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Development Process - Divide and Conquer</a:t>
            </a:r>
          </a:p>
        </p:txBody>
      </p:sp>
      <p:sp>
        <p:nvSpPr>
          <p:cNvPr id="138" name="Shape 13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Once a storyboard was developed, we divided up some of the tasks and attempted to tackle the game in parts.</a:t>
            </a:r>
          </a:p>
          <a:p>
            <a:pPr indent="-228600" lvl="0" marL="457200">
              <a:spcBef>
                <a:spcPts val="0"/>
              </a:spcBef>
            </a:pPr>
            <a:r>
              <a:rPr lang="en"/>
              <a:t>In the end, we weren’t able to accomplish everything we wanted, but we were able to get something out of it.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Technology Stack and Architecture</a:t>
            </a:r>
          </a:p>
        </p:txBody>
      </p:sp>
      <p:sp>
        <p:nvSpPr>
          <p:cNvPr id="144" name="Shape 144"/>
          <p:cNvSpPr txBox="1"/>
          <p:nvPr>
            <p:ph idx="1" type="body"/>
          </p:nvPr>
        </p:nvSpPr>
        <p:spPr>
          <a:xfrm>
            <a:off x="311700" y="1266325"/>
            <a:ext cx="8349900" cy="3302700"/>
          </a:xfrm>
          <a:prstGeom prst="rect">
            <a:avLst/>
          </a:prstGeom>
        </p:spPr>
        <p:txBody>
          <a:bodyPr anchorCtr="0" anchor="t" bIns="91425" lIns="91425" rIns="91425" tIns="91425">
            <a:noAutofit/>
          </a:bodyPr>
          <a:lstStyle/>
          <a:p>
            <a:pPr lvl="0">
              <a:spcBef>
                <a:spcPts val="0"/>
              </a:spcBef>
              <a:buNone/>
            </a:pPr>
            <a:r>
              <a:rPr b="1" lang="en"/>
              <a:t>EaselJS</a:t>
            </a:r>
            <a:r>
              <a:rPr lang="en"/>
              <a:t> - Used to create simple graphics like lines and boxes for an HTML5 canvas.</a:t>
            </a:r>
            <a:br>
              <a:rPr lang="en"/>
            </a:br>
            <a:r>
              <a:rPr b="1" lang="en"/>
              <a:t>PreloadJS</a:t>
            </a:r>
            <a:r>
              <a:rPr lang="en"/>
              <a:t> - Would be used to manage and co-ordinate the loading of assets.</a:t>
            </a:r>
            <a:br>
              <a:rPr lang="en"/>
            </a:br>
            <a:r>
              <a:rPr b="1" lang="en"/>
              <a:t>Gimp/Photoshop</a:t>
            </a:r>
            <a:r>
              <a:rPr lang="en"/>
              <a:t> - Used to crop/scale image assets for game.</a:t>
            </a:r>
            <a:br>
              <a:rPr lang="en"/>
            </a:b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Technology Stack and Architecture</a:t>
            </a:r>
          </a:p>
        </p:txBody>
      </p:sp>
      <p:sp>
        <p:nvSpPr>
          <p:cNvPr id="150" name="Shape 15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800"/>
              <a:t>Entire system architecture: The game can be run on an HTTP web server or locally. Once the game starts running, the user will have the option to edit the game objects. Once the user hits “Start”, the game will retrieve the images/item descriptions from their respective files and start the game. A frontend website could potentially be added in the future to host the game as well, but for now, it will just run locally.</a:t>
            </a:r>
            <a:br>
              <a:rPr lang="en" sz="1800"/>
            </a:br>
          </a:p>
        </p:txBody>
      </p:sp>
      <p:pic>
        <p:nvPicPr>
          <p:cNvPr descr="System_Architecture.png" id="151" name="Shape 151"/>
          <p:cNvPicPr preferRelativeResize="0"/>
          <p:nvPr/>
        </p:nvPicPr>
        <p:blipFill>
          <a:blip r:embed="rId3">
            <a:alphaModFix/>
          </a:blip>
          <a:stretch>
            <a:fillRect/>
          </a:stretch>
        </p:blipFill>
        <p:spPr>
          <a:xfrm>
            <a:off x="1600200" y="3254800"/>
            <a:ext cx="5943600" cy="175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Technology Stack and Architecture</a:t>
            </a:r>
          </a:p>
        </p:txBody>
      </p:sp>
      <p:sp>
        <p:nvSpPr>
          <p:cNvPr id="157" name="Shape 157"/>
          <p:cNvSpPr txBox="1"/>
          <p:nvPr>
            <p:ph idx="1" type="body"/>
          </p:nvPr>
        </p:nvSpPr>
        <p:spPr>
          <a:xfrm>
            <a:off x="311700" y="1266325"/>
            <a:ext cx="5677200" cy="3302700"/>
          </a:xfrm>
          <a:prstGeom prst="rect">
            <a:avLst/>
          </a:prstGeom>
        </p:spPr>
        <p:txBody>
          <a:bodyPr anchorCtr="0" anchor="t" bIns="91425" lIns="91425" rIns="91425" tIns="91425">
            <a:noAutofit/>
          </a:bodyPr>
          <a:lstStyle/>
          <a:p>
            <a:pPr lvl="0">
              <a:spcBef>
                <a:spcPts val="0"/>
              </a:spcBef>
              <a:buNone/>
            </a:pPr>
            <a:r>
              <a:rPr lang="en" sz="1800"/>
              <a:t>This image is a simplified model of the game engine architecture. Starting from the top, we see that the Game object provides what is intuitively a context for what is happening at any point in the game. It provides members and functions to retrieve information such as the current turn, active player, game progress and more. </a:t>
            </a:r>
          </a:p>
        </p:txBody>
      </p:sp>
      <p:pic>
        <p:nvPicPr>
          <p:cNvPr descr="Game Engine Architecture.png" id="158" name="Shape 158"/>
          <p:cNvPicPr preferRelativeResize="0"/>
          <p:nvPr/>
        </p:nvPicPr>
        <p:blipFill rotWithShape="1">
          <a:blip r:embed="rId3">
            <a:alphaModFix/>
          </a:blip>
          <a:srcRect b="6296" l="0" r="0" t="0"/>
          <a:stretch/>
        </p:blipFill>
        <p:spPr>
          <a:xfrm>
            <a:off x="6076500" y="522312"/>
            <a:ext cx="3067500" cy="409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Technology Stack and Architecture</a:t>
            </a:r>
          </a:p>
        </p:txBody>
      </p:sp>
      <p:sp>
        <p:nvSpPr>
          <p:cNvPr id="164" name="Shape 164"/>
          <p:cNvSpPr txBox="1"/>
          <p:nvPr>
            <p:ph idx="1" type="body"/>
          </p:nvPr>
        </p:nvSpPr>
        <p:spPr>
          <a:xfrm>
            <a:off x="311700" y="1266325"/>
            <a:ext cx="5763600" cy="3302700"/>
          </a:xfrm>
          <a:prstGeom prst="rect">
            <a:avLst/>
          </a:prstGeom>
        </p:spPr>
        <p:txBody>
          <a:bodyPr anchorCtr="0" anchor="t" bIns="91425" lIns="91425" rIns="91425" tIns="91425">
            <a:noAutofit/>
          </a:bodyPr>
          <a:lstStyle/>
          <a:p>
            <a:pPr lvl="0">
              <a:spcBef>
                <a:spcPts val="0"/>
              </a:spcBef>
              <a:buNone/>
            </a:pPr>
            <a:r>
              <a:rPr lang="en" sz="1800"/>
              <a:t>It also provides functions to manipulate the context of the game, such as those used to move a player forward or go to the next turn. Although Javascript is a prototyped language, meaning new members and functions can be added to the Game object at runtime to add additional details about the game’s context, it still offers the data object as a generic container for more game information. </a:t>
            </a:r>
            <a:br>
              <a:rPr lang="en" sz="1800"/>
            </a:br>
          </a:p>
        </p:txBody>
      </p:sp>
      <p:pic>
        <p:nvPicPr>
          <p:cNvPr descr="Game Engine Architecture.png" id="165" name="Shape 165"/>
          <p:cNvPicPr preferRelativeResize="0"/>
          <p:nvPr/>
        </p:nvPicPr>
        <p:blipFill rotWithShape="1">
          <a:blip r:embed="rId3">
            <a:alphaModFix/>
          </a:blip>
          <a:srcRect b="6296" l="0" r="0" t="0"/>
          <a:stretch/>
        </p:blipFill>
        <p:spPr>
          <a:xfrm>
            <a:off x="6076500" y="522312"/>
            <a:ext cx="3067500" cy="409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Technology Stack and Architecture</a:t>
            </a:r>
          </a:p>
        </p:txBody>
      </p:sp>
      <p:sp>
        <p:nvSpPr>
          <p:cNvPr id="171" name="Shape 171"/>
          <p:cNvSpPr txBox="1"/>
          <p:nvPr>
            <p:ph idx="1" type="body"/>
          </p:nvPr>
        </p:nvSpPr>
        <p:spPr>
          <a:xfrm>
            <a:off x="311700" y="1266325"/>
            <a:ext cx="5862600" cy="3302700"/>
          </a:xfrm>
          <a:prstGeom prst="rect">
            <a:avLst/>
          </a:prstGeom>
        </p:spPr>
        <p:txBody>
          <a:bodyPr anchorCtr="0" anchor="t" bIns="91425" lIns="91425" rIns="91425" tIns="91425">
            <a:noAutofit/>
          </a:bodyPr>
          <a:lstStyle/>
          <a:p>
            <a:pPr lvl="0">
              <a:spcBef>
                <a:spcPts val="0"/>
              </a:spcBef>
              <a:buNone/>
            </a:pPr>
            <a:r>
              <a:rPr lang="en" sz="1800"/>
              <a:t>The Game object also maintains an array of Player objects proportional to the amount of students playing. References to specific players may be retrieved such that the player’s score or other information may be associated with them at runtime. Furthermore, if the player is graphically represented in the game, a reference to their EaselJS Shape object is available for manipulation. </a:t>
            </a:r>
            <a:br>
              <a:rPr lang="en" sz="1800"/>
            </a:br>
          </a:p>
        </p:txBody>
      </p:sp>
      <p:pic>
        <p:nvPicPr>
          <p:cNvPr descr="Game Engine Architecture.png" id="172" name="Shape 172"/>
          <p:cNvPicPr preferRelativeResize="0"/>
          <p:nvPr/>
        </p:nvPicPr>
        <p:blipFill rotWithShape="1">
          <a:blip r:embed="rId3">
            <a:alphaModFix/>
          </a:blip>
          <a:srcRect b="6296" l="0" r="0" t="0"/>
          <a:stretch/>
        </p:blipFill>
        <p:spPr>
          <a:xfrm>
            <a:off x="6076500" y="522312"/>
            <a:ext cx="3067500" cy="409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Technology Stack and Architecture</a:t>
            </a:r>
          </a:p>
        </p:txBody>
      </p:sp>
      <p:sp>
        <p:nvSpPr>
          <p:cNvPr id="178" name="Shape 178"/>
          <p:cNvSpPr txBox="1"/>
          <p:nvPr>
            <p:ph idx="1" type="body"/>
          </p:nvPr>
        </p:nvSpPr>
        <p:spPr>
          <a:xfrm>
            <a:off x="311700" y="1266325"/>
            <a:ext cx="5763600" cy="3302700"/>
          </a:xfrm>
          <a:prstGeom prst="rect">
            <a:avLst/>
          </a:prstGeom>
        </p:spPr>
        <p:txBody>
          <a:bodyPr anchorCtr="0" anchor="t" bIns="91425" lIns="91425" rIns="91425" tIns="91425">
            <a:noAutofit/>
          </a:bodyPr>
          <a:lstStyle/>
          <a:p>
            <a:pPr lvl="0">
              <a:spcBef>
                <a:spcPts val="0"/>
              </a:spcBef>
              <a:buNone/>
            </a:pPr>
            <a:r>
              <a:rPr lang="en" sz="1800"/>
              <a:t>Most importantly, the Game object maintains a list of GameEvent objects. It is through this that the game engine provides facilities for a deterministic linear story game. Each GameEvent has two members, tranFunc() and actionFunc(). The game engine starts with the first GameEvent in the array, executes its two members functions and moves onto the next GameEvent until there are no more. </a:t>
            </a:r>
          </a:p>
        </p:txBody>
      </p:sp>
      <p:pic>
        <p:nvPicPr>
          <p:cNvPr descr="Game Engine Architecture.png" id="179" name="Shape 179"/>
          <p:cNvPicPr preferRelativeResize="0"/>
          <p:nvPr/>
        </p:nvPicPr>
        <p:blipFill rotWithShape="1">
          <a:blip r:embed="rId3">
            <a:alphaModFix/>
          </a:blip>
          <a:srcRect b="6296" l="0" r="0" t="0"/>
          <a:stretch/>
        </p:blipFill>
        <p:spPr>
          <a:xfrm>
            <a:off x="6076500" y="522312"/>
            <a:ext cx="3067500" cy="409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Technology Stack and Architecture</a:t>
            </a:r>
          </a:p>
        </p:txBody>
      </p:sp>
      <p:sp>
        <p:nvSpPr>
          <p:cNvPr id="185" name="Shape 185"/>
          <p:cNvSpPr txBox="1"/>
          <p:nvPr>
            <p:ph idx="1" type="body"/>
          </p:nvPr>
        </p:nvSpPr>
        <p:spPr>
          <a:xfrm>
            <a:off x="311700" y="1266325"/>
            <a:ext cx="5850300" cy="3302700"/>
          </a:xfrm>
          <a:prstGeom prst="rect">
            <a:avLst/>
          </a:prstGeom>
        </p:spPr>
        <p:txBody>
          <a:bodyPr anchorCtr="0" anchor="t" bIns="91425" lIns="91425" rIns="91425" tIns="91425">
            <a:noAutofit/>
          </a:bodyPr>
          <a:lstStyle/>
          <a:p>
            <a:pPr lvl="0">
              <a:spcBef>
                <a:spcPts val="0"/>
              </a:spcBef>
              <a:buNone/>
            </a:pPr>
            <a:r>
              <a:rPr lang="en" sz="1800"/>
              <a:t>At which point, Game.finish() is called to wrap up any loose ends. Game.start() is also available to put any code that needs to be executed before the first GameEvent. The tranFunc() and actionFunc() members of each GameEvent point to custom code that constitutes the actual story of the game. The tranFunc() member usually contains code that segues from one portion of the game to another, whether that be in a graphical or loading sense. </a:t>
            </a:r>
          </a:p>
          <a:p>
            <a:pPr lvl="0">
              <a:spcBef>
                <a:spcPts val="0"/>
              </a:spcBef>
              <a:buNone/>
            </a:pPr>
            <a:r>
              <a:t/>
            </a:r>
            <a:endParaRPr/>
          </a:p>
        </p:txBody>
      </p:sp>
      <p:pic>
        <p:nvPicPr>
          <p:cNvPr descr="Game Engine Architecture.png" id="186" name="Shape 186"/>
          <p:cNvPicPr preferRelativeResize="0"/>
          <p:nvPr/>
        </p:nvPicPr>
        <p:blipFill rotWithShape="1">
          <a:blip r:embed="rId3">
            <a:alphaModFix/>
          </a:blip>
          <a:srcRect b="6296" l="0" r="0" t="0"/>
          <a:stretch/>
        </p:blipFill>
        <p:spPr>
          <a:xfrm>
            <a:off x="6076500" y="522312"/>
            <a:ext cx="3067500" cy="409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Project Requirement</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Overview:</a:t>
            </a:r>
          </a:p>
          <a:p>
            <a:pPr indent="-228600" lvl="0" marL="457200">
              <a:spcBef>
                <a:spcPts val="0"/>
              </a:spcBef>
              <a:buChar char="●"/>
            </a:pPr>
            <a:r>
              <a:rPr lang="en"/>
              <a:t>Two of our clients, Sarah &amp; Emma, are making a board game for their students meant to help them learn and understand how biomes work.</a:t>
            </a:r>
          </a:p>
          <a:p>
            <a:pPr indent="-228600" lvl="0" marL="457200">
              <a:spcBef>
                <a:spcPts val="0"/>
              </a:spcBef>
              <a:buChar char="●"/>
            </a:pPr>
            <a:r>
              <a:rPr lang="en"/>
              <a:t>Dr. Dani &amp; Dr. Gibbs reached out to Dr. Liu and by extension, our team, to work on a computer game version to go alongside it.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Technology Stack and Architecture</a:t>
            </a:r>
          </a:p>
        </p:txBody>
      </p:sp>
      <p:sp>
        <p:nvSpPr>
          <p:cNvPr id="192" name="Shape 192"/>
          <p:cNvSpPr txBox="1"/>
          <p:nvPr>
            <p:ph idx="1" type="body"/>
          </p:nvPr>
        </p:nvSpPr>
        <p:spPr>
          <a:xfrm>
            <a:off x="311700" y="1266325"/>
            <a:ext cx="5825700" cy="3302700"/>
          </a:xfrm>
          <a:prstGeom prst="rect">
            <a:avLst/>
          </a:prstGeom>
        </p:spPr>
        <p:txBody>
          <a:bodyPr anchorCtr="0" anchor="t" bIns="91425" lIns="91425" rIns="91425" tIns="91425">
            <a:noAutofit/>
          </a:bodyPr>
          <a:lstStyle/>
          <a:p>
            <a:pPr lvl="0">
              <a:spcBef>
                <a:spcPts val="0"/>
              </a:spcBef>
              <a:buNone/>
            </a:pPr>
            <a:r>
              <a:rPr lang="en" sz="1800"/>
              <a:t>The actionFunc() member contains what actually happens, including functions for handling user input, rendering the UI, and anything else.</a:t>
            </a:r>
          </a:p>
          <a:p>
            <a:pPr lvl="0">
              <a:spcBef>
                <a:spcPts val="0"/>
              </a:spcBef>
              <a:buNone/>
            </a:pPr>
            <a:r>
              <a:t/>
            </a:r>
            <a:endParaRPr/>
          </a:p>
        </p:txBody>
      </p:sp>
      <p:pic>
        <p:nvPicPr>
          <p:cNvPr descr="Game Engine Architecture.png" id="193" name="Shape 193"/>
          <p:cNvPicPr preferRelativeResize="0"/>
          <p:nvPr/>
        </p:nvPicPr>
        <p:blipFill rotWithShape="1">
          <a:blip r:embed="rId3">
            <a:alphaModFix/>
          </a:blip>
          <a:srcRect b="6296" l="0" r="0" t="0"/>
          <a:stretch/>
        </p:blipFill>
        <p:spPr>
          <a:xfrm>
            <a:off x="6076500" y="522312"/>
            <a:ext cx="3067500" cy="409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Implementation</a:t>
            </a:r>
          </a:p>
        </p:txBody>
      </p:sp>
      <p:sp>
        <p:nvSpPr>
          <p:cNvPr id="199" name="Shape 19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800"/>
              <a:t>To code new portions of the game, we created objects in their own file containing everything needed to facilitate that portion of the game. If data needs to be saved for a later GameEvent, it was stored in game.data.  It is assumed a Game object named “game” is in scope at the time of execution. Then, we added a GameEvent object to the Game object by adding code to it’s loadStory() method.</a:t>
            </a:r>
          </a:p>
          <a:p>
            <a:pPr lvl="0">
              <a:spcBef>
                <a:spcPts val="0"/>
              </a:spcBef>
              <a:buNone/>
            </a:pPr>
            <a:r>
              <a:t/>
            </a:r>
            <a:endParaRPr sz="1800"/>
          </a:p>
        </p:txBody>
      </p:sp>
      <p:pic>
        <p:nvPicPr>
          <p:cNvPr descr="Screen Shot 2016-11-08 at 8.15.56 AM.png" id="200" name="Shape 200"/>
          <p:cNvPicPr preferRelativeResize="0"/>
          <p:nvPr/>
        </p:nvPicPr>
        <p:blipFill>
          <a:blip r:embed="rId3">
            <a:alphaModFix/>
          </a:blip>
          <a:stretch>
            <a:fillRect/>
          </a:stretch>
        </p:blipFill>
        <p:spPr>
          <a:xfrm>
            <a:off x="1105937" y="3424075"/>
            <a:ext cx="6932125" cy="1421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Implementation</a:t>
            </a:r>
          </a:p>
        </p:txBody>
      </p:sp>
      <p:sp>
        <p:nvSpPr>
          <p:cNvPr id="206" name="Shape 20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Given the shorter time period, we were able to create a single-player game in which the player went to a biome, learned a little about the animals, plant-life, growing season, precipitation, and latitude before playing a short, scored mini-game.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Individual Contributions - Alex Mayle</a:t>
            </a:r>
          </a:p>
        </p:txBody>
      </p:sp>
      <p:sp>
        <p:nvSpPr>
          <p:cNvPr id="212" name="Shape 21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Set up game engine/architecture</a:t>
            </a:r>
          </a:p>
          <a:p>
            <a:pPr indent="-228600" lvl="0" marL="457200">
              <a:spcBef>
                <a:spcPts val="0"/>
              </a:spcBef>
            </a:pPr>
            <a:r>
              <a:rPr lang="en"/>
              <a:t>Integrated other team member’s components into the existing setup</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Individual Contributions - Brian Reynolds</a:t>
            </a:r>
          </a:p>
        </p:txBody>
      </p:sp>
      <p:sp>
        <p:nvSpPr>
          <p:cNvPr id="218" name="Shape 21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Created the start menu, including options to expand on multiplayer in the future.</a:t>
            </a:r>
          </a:p>
          <a:p>
            <a:pPr indent="-228600" lvl="0" marL="457200" rtl="0">
              <a:spcBef>
                <a:spcPts val="0"/>
              </a:spcBef>
            </a:pPr>
            <a:r>
              <a:rPr lang="en"/>
              <a:t>Created the scavenger hunt menu and item info screens</a:t>
            </a:r>
          </a:p>
          <a:p>
            <a:pPr indent="-228600" lvl="0" marL="457200" rtl="0">
              <a:spcBef>
                <a:spcPts val="0"/>
              </a:spcBef>
            </a:pPr>
            <a:r>
              <a:rPr lang="en"/>
              <a:t>Properly set up comments and generated documentation</a:t>
            </a:r>
          </a:p>
          <a:p>
            <a:pPr indent="-228600" lvl="0" marL="457200" rtl="0">
              <a:spcBef>
                <a:spcPts val="0"/>
              </a:spcBef>
            </a:pPr>
            <a:r>
              <a:rPr lang="en"/>
              <a:t>Developed an options menu for later implementation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Individual Contributions - Eric Keep</a:t>
            </a:r>
          </a:p>
        </p:txBody>
      </p:sp>
      <p:sp>
        <p:nvSpPr>
          <p:cNvPr id="224" name="Shape 22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Designed a mini-game with a built-in scoring system</a:t>
            </a:r>
          </a:p>
          <a:p>
            <a:pPr indent="-228600" lvl="0" marL="457200">
              <a:spcBef>
                <a:spcPts val="0"/>
              </a:spcBef>
            </a:pPr>
            <a:r>
              <a:rPr lang="en"/>
              <a:t>Developed a drag-and-drop module for later implementation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Individual Contributions - Favour Ogundare</a:t>
            </a:r>
          </a:p>
        </p:txBody>
      </p:sp>
      <p:sp>
        <p:nvSpPr>
          <p:cNvPr id="230" name="Shape 23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Built game image library</a:t>
            </a:r>
          </a:p>
          <a:p>
            <a:pPr indent="-228600" lvl="0" marL="457200">
              <a:spcBef>
                <a:spcPts val="0"/>
              </a:spcBef>
            </a:pPr>
            <a:r>
              <a:rPr lang="en"/>
              <a:t>Developed a pre-loading module for later implementation</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Individual Contributions - Robert Smith</a:t>
            </a:r>
          </a:p>
        </p:txBody>
      </p:sp>
      <p:sp>
        <p:nvSpPr>
          <p:cNvPr id="236" name="Shape 23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Helped build game image library</a:t>
            </a:r>
          </a:p>
          <a:p>
            <a:pPr indent="-228600" lvl="0" marL="457200" rtl="0">
              <a:spcBef>
                <a:spcPts val="0"/>
              </a:spcBef>
            </a:pPr>
            <a:r>
              <a:rPr lang="en"/>
              <a:t>Found and tested demo platform</a:t>
            </a:r>
          </a:p>
          <a:p>
            <a:pPr indent="-228600" lvl="0" marL="457200">
              <a:spcBef>
                <a:spcPts val="0"/>
              </a:spcBef>
            </a:pPr>
            <a:r>
              <a:rPr lang="en"/>
              <a:t>Developed scrolling environment module for future implementation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Links</a:t>
            </a:r>
          </a:p>
        </p:txBody>
      </p:sp>
      <p:sp>
        <p:nvSpPr>
          <p:cNvPr id="242" name="Shape 24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a:t>Github: </a:t>
            </a:r>
            <a:r>
              <a:rPr lang="en" u="sng">
                <a:solidFill>
                  <a:schemeClr val="hlink"/>
                </a:solidFill>
                <a:hlinkClick r:id="rId3"/>
              </a:rPr>
              <a:t>https://github.com/Sagerune/PerlSquad</a:t>
            </a:r>
            <a:r>
              <a:rPr lang="en"/>
              <a:t> </a:t>
            </a:r>
          </a:p>
          <a:p>
            <a:pPr lvl="0">
              <a:lnSpc>
                <a:spcPct val="100000"/>
              </a:lnSpc>
              <a:spcBef>
                <a:spcPts val="0"/>
              </a:spcBef>
              <a:spcAft>
                <a:spcPts val="0"/>
              </a:spcAft>
              <a:buNone/>
            </a:pPr>
            <a:r>
              <a:rPr lang="en"/>
              <a:t>CreateJS: </a:t>
            </a:r>
            <a:r>
              <a:rPr lang="en" u="sng">
                <a:solidFill>
                  <a:schemeClr val="hlink"/>
                </a:solidFill>
                <a:hlinkClick r:id="rId4"/>
              </a:rPr>
              <a:t>http://www.createjs.com/</a:t>
            </a:r>
            <a:r>
              <a:rPr lang="en"/>
              <a:t> </a:t>
            </a:r>
            <a:br>
              <a:rPr lang="en"/>
            </a:br>
            <a:r>
              <a:rPr lang="en"/>
              <a:t>EaselJS: </a:t>
            </a:r>
            <a:r>
              <a:rPr lang="en" u="sng">
                <a:solidFill>
                  <a:schemeClr val="hlink"/>
                </a:solidFill>
                <a:hlinkClick r:id="rId5"/>
              </a:rPr>
              <a:t>http://www.createjs.com/easeljs</a:t>
            </a:r>
            <a:r>
              <a:rPr lang="en"/>
              <a:t> </a:t>
            </a:r>
          </a:p>
          <a:p>
            <a:pPr lvl="0">
              <a:lnSpc>
                <a:spcPct val="100000"/>
              </a:lnSpc>
              <a:spcBef>
                <a:spcPts val="0"/>
              </a:spcBef>
              <a:spcAft>
                <a:spcPts val="0"/>
              </a:spcAft>
              <a:buNone/>
            </a:pPr>
            <a:r>
              <a:rPr lang="en"/>
              <a:t>PreloadJS: </a:t>
            </a:r>
            <a:r>
              <a:rPr lang="en" u="sng">
                <a:solidFill>
                  <a:schemeClr val="hlink"/>
                </a:solidFill>
                <a:hlinkClick r:id="rId6"/>
              </a:rPr>
              <a:t>http://www.createjs.com/preloadjs</a:t>
            </a:r>
            <a:r>
              <a:rPr lang="en"/>
              <a:t>  </a:t>
            </a:r>
            <a:br>
              <a:rPr lang="en"/>
            </a:br>
            <a:r>
              <a:rPr lang="en"/>
              <a:t>Photoshop: </a:t>
            </a:r>
            <a:r>
              <a:rPr lang="en" u="sng">
                <a:solidFill>
                  <a:schemeClr val="hlink"/>
                </a:solidFill>
                <a:hlinkClick r:id="rId7"/>
              </a:rPr>
              <a:t>http://www.adobe.com/photoshop</a:t>
            </a:r>
            <a:r>
              <a:rPr lang="en"/>
              <a:t> </a:t>
            </a:r>
            <a:br>
              <a:rPr lang="en"/>
            </a:br>
            <a:r>
              <a:rPr lang="en"/>
              <a:t>Gimp: </a:t>
            </a:r>
            <a:r>
              <a:rPr lang="en" u="sng">
                <a:solidFill>
                  <a:schemeClr val="hlink"/>
                </a:solidFill>
                <a:hlinkClick r:id="rId8"/>
              </a:rPr>
              <a:t>https://www.gimp.org/</a:t>
            </a:r>
            <a:r>
              <a:rPr lang="en"/>
              <a:t> </a:t>
            </a:r>
            <a:br>
              <a:rPr lang="en"/>
            </a:b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Screenshots</a:t>
            </a:r>
          </a:p>
        </p:txBody>
      </p:sp>
      <p:sp>
        <p:nvSpPr>
          <p:cNvPr id="248" name="Shape 24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249" name="Shape 249"/>
          <p:cNvPicPr preferRelativeResize="0"/>
          <p:nvPr/>
        </p:nvPicPr>
        <p:blipFill>
          <a:blip r:embed="rId3">
            <a:alphaModFix/>
          </a:blip>
          <a:stretch>
            <a:fillRect/>
          </a:stretch>
        </p:blipFill>
        <p:spPr>
          <a:xfrm>
            <a:off x="501162" y="1152424"/>
            <a:ext cx="8141676" cy="3770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Design</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The goal is to build a fully functioning Biome Game. The game is designed for college students studying to teach middle school-aged and younger kids. </a:t>
            </a:r>
          </a:p>
          <a:p>
            <a:pPr indent="-228600" lvl="0" marL="457200">
              <a:spcBef>
                <a:spcPts val="0"/>
              </a:spcBef>
            </a:pPr>
            <a:r>
              <a:rPr lang="en"/>
              <a:t>Some of those college students might also take the game and use it in their classroom. </a:t>
            </a: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Screenshots</a:t>
            </a:r>
          </a:p>
        </p:txBody>
      </p:sp>
      <p:sp>
        <p:nvSpPr>
          <p:cNvPr id="255" name="Shape 25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256" name="Shape 256"/>
          <p:cNvPicPr preferRelativeResize="0"/>
          <p:nvPr/>
        </p:nvPicPr>
        <p:blipFill>
          <a:blip r:embed="rId3">
            <a:alphaModFix/>
          </a:blip>
          <a:stretch>
            <a:fillRect/>
          </a:stretch>
        </p:blipFill>
        <p:spPr>
          <a:xfrm>
            <a:off x="703411" y="1130612"/>
            <a:ext cx="7737176" cy="3574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Screenshots</a:t>
            </a:r>
          </a:p>
        </p:txBody>
      </p:sp>
      <p:sp>
        <p:nvSpPr>
          <p:cNvPr id="262" name="Shape 26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263" name="Shape 263"/>
          <p:cNvPicPr preferRelativeResize="0"/>
          <p:nvPr/>
        </p:nvPicPr>
        <p:blipFill>
          <a:blip r:embed="rId3">
            <a:alphaModFix/>
          </a:blip>
          <a:stretch>
            <a:fillRect/>
          </a:stretch>
        </p:blipFill>
        <p:spPr>
          <a:xfrm>
            <a:off x="1008958" y="1266325"/>
            <a:ext cx="7126078" cy="3302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Screenshots</a:t>
            </a:r>
          </a:p>
        </p:txBody>
      </p:sp>
      <p:sp>
        <p:nvSpPr>
          <p:cNvPr id="269" name="Shape 26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270" name="Shape 270"/>
          <p:cNvPicPr preferRelativeResize="0"/>
          <p:nvPr/>
        </p:nvPicPr>
        <p:blipFill>
          <a:blip r:embed="rId3">
            <a:alphaModFix/>
          </a:blip>
          <a:stretch>
            <a:fillRect/>
          </a:stretch>
        </p:blipFill>
        <p:spPr>
          <a:xfrm>
            <a:off x="873257" y="1208787"/>
            <a:ext cx="7397480" cy="3417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Screenshots</a:t>
            </a:r>
          </a:p>
        </p:txBody>
      </p:sp>
      <p:sp>
        <p:nvSpPr>
          <p:cNvPr id="276" name="Shape 27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277" name="Shape 277"/>
          <p:cNvPicPr preferRelativeResize="0"/>
          <p:nvPr/>
        </p:nvPicPr>
        <p:blipFill>
          <a:blip r:embed="rId3">
            <a:alphaModFix/>
          </a:blip>
          <a:stretch>
            <a:fillRect/>
          </a:stretch>
        </p:blipFill>
        <p:spPr>
          <a:xfrm>
            <a:off x="751847" y="1150563"/>
            <a:ext cx="7640302" cy="35342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Commit Logs - Alex Mayle</a:t>
            </a:r>
          </a:p>
        </p:txBody>
      </p:sp>
      <p:pic>
        <p:nvPicPr>
          <p:cNvPr descr="Screen Shot 2016-12-08 at 8.46.49 AM.png" id="283" name="Shape 283"/>
          <p:cNvPicPr preferRelativeResize="0"/>
          <p:nvPr/>
        </p:nvPicPr>
        <p:blipFill rotWithShape="1">
          <a:blip r:embed="rId3">
            <a:alphaModFix/>
          </a:blip>
          <a:srcRect b="0" l="0" r="0" t="52552"/>
          <a:stretch/>
        </p:blipFill>
        <p:spPr>
          <a:xfrm>
            <a:off x="4326599" y="1085850"/>
            <a:ext cx="4225125" cy="3793274"/>
          </a:xfrm>
          <a:prstGeom prst="rect">
            <a:avLst/>
          </a:prstGeom>
          <a:noFill/>
          <a:ln>
            <a:noFill/>
          </a:ln>
        </p:spPr>
      </p:pic>
      <p:pic>
        <p:nvPicPr>
          <p:cNvPr descr="Screen Shot 2016-12-08 at 8.46.49 AM.png" id="284" name="Shape 284"/>
          <p:cNvPicPr preferRelativeResize="0"/>
          <p:nvPr/>
        </p:nvPicPr>
        <p:blipFill rotWithShape="1">
          <a:blip r:embed="rId3">
            <a:alphaModFix/>
          </a:blip>
          <a:srcRect b="47445" l="0" r="0" t="0"/>
          <a:stretch/>
        </p:blipFill>
        <p:spPr>
          <a:xfrm>
            <a:off x="415625" y="1085849"/>
            <a:ext cx="3756525" cy="37355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Commit Logs - Brian Reynolds</a:t>
            </a:r>
          </a:p>
        </p:txBody>
      </p:sp>
      <p:sp>
        <p:nvSpPr>
          <p:cNvPr id="290" name="Shape 29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291" name="Shape 291"/>
          <p:cNvPicPr preferRelativeResize="0"/>
          <p:nvPr/>
        </p:nvPicPr>
        <p:blipFill>
          <a:blip r:embed="rId3">
            <a:alphaModFix/>
          </a:blip>
          <a:stretch>
            <a:fillRect/>
          </a:stretch>
        </p:blipFill>
        <p:spPr>
          <a:xfrm>
            <a:off x="5922399" y="0"/>
            <a:ext cx="3221601"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Commit Logs - Eric Keep</a:t>
            </a:r>
          </a:p>
        </p:txBody>
      </p:sp>
      <p:sp>
        <p:nvSpPr>
          <p:cNvPr id="297" name="Shape 29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descr="gitlog.png" id="298" name="Shape 298"/>
          <p:cNvPicPr preferRelativeResize="0"/>
          <p:nvPr/>
        </p:nvPicPr>
        <p:blipFill>
          <a:blip r:embed="rId3">
            <a:alphaModFix/>
          </a:blip>
          <a:stretch>
            <a:fillRect/>
          </a:stretch>
        </p:blipFill>
        <p:spPr>
          <a:xfrm>
            <a:off x="4966126" y="800462"/>
            <a:ext cx="3570824" cy="35425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Commit Logs - Favour Ogundare</a:t>
            </a:r>
          </a:p>
        </p:txBody>
      </p:sp>
      <p:sp>
        <p:nvSpPr>
          <p:cNvPr id="304" name="Shape 30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descr="gitlog.png" id="305" name="Shape 305"/>
          <p:cNvPicPr preferRelativeResize="0"/>
          <p:nvPr/>
        </p:nvPicPr>
        <p:blipFill>
          <a:blip r:embed="rId3">
            <a:alphaModFix/>
          </a:blip>
          <a:stretch>
            <a:fillRect/>
          </a:stretch>
        </p:blipFill>
        <p:spPr>
          <a:xfrm>
            <a:off x="4410575" y="1634450"/>
            <a:ext cx="4552650" cy="3083849"/>
          </a:xfrm>
          <a:prstGeom prst="rect">
            <a:avLst/>
          </a:prstGeom>
          <a:noFill/>
          <a:ln>
            <a:noFill/>
          </a:ln>
        </p:spPr>
      </p:pic>
      <p:pic>
        <p:nvPicPr>
          <p:cNvPr descr="gitlog.png" id="306" name="Shape 306"/>
          <p:cNvPicPr preferRelativeResize="0"/>
          <p:nvPr/>
        </p:nvPicPr>
        <p:blipFill>
          <a:blip r:embed="rId4">
            <a:alphaModFix/>
          </a:blip>
          <a:stretch>
            <a:fillRect/>
          </a:stretch>
        </p:blipFill>
        <p:spPr>
          <a:xfrm>
            <a:off x="311700" y="1939147"/>
            <a:ext cx="4049075" cy="2474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Commit Logs - Robert Smith</a:t>
            </a:r>
          </a:p>
        </p:txBody>
      </p:sp>
      <p:sp>
        <p:nvSpPr>
          <p:cNvPr id="312" name="Shape 31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descr="gitlog.png" id="313" name="Shape 313"/>
          <p:cNvPicPr preferRelativeResize="0"/>
          <p:nvPr/>
        </p:nvPicPr>
        <p:blipFill>
          <a:blip r:embed="rId3">
            <a:alphaModFix/>
          </a:blip>
          <a:stretch>
            <a:fillRect/>
          </a:stretch>
        </p:blipFill>
        <p:spPr>
          <a:xfrm>
            <a:off x="3590552" y="1020187"/>
            <a:ext cx="5346425" cy="379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Design (Cont.)</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It is intended to promote education through gaming, while providing a fun-filled, competitive and interactive experience.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Design - Purpose Concept Map</a:t>
            </a:r>
          </a:p>
        </p:txBody>
      </p:sp>
      <p:sp>
        <p:nvSpPr>
          <p:cNvPr id="91" name="Shape 91"/>
          <p:cNvSpPr txBox="1"/>
          <p:nvPr>
            <p:ph idx="1" type="body"/>
          </p:nvPr>
        </p:nvSpPr>
        <p:spPr>
          <a:xfrm>
            <a:off x="457900" y="3757150"/>
            <a:ext cx="3006900" cy="1257300"/>
          </a:xfrm>
          <a:prstGeom prst="rect">
            <a:avLst/>
          </a:prstGeom>
        </p:spPr>
        <p:txBody>
          <a:bodyPr anchorCtr="0" anchor="t" bIns="91425" lIns="91425" rIns="91425" tIns="91425">
            <a:noAutofit/>
          </a:bodyPr>
          <a:lstStyle/>
          <a:p>
            <a:pPr lvl="0" rtl="0">
              <a:spcBef>
                <a:spcPts val="0"/>
              </a:spcBef>
              <a:buNone/>
            </a:pPr>
            <a:r>
              <a:rPr lang="en" sz="1800"/>
              <a:t>Rectangles = concepts,</a:t>
            </a:r>
          </a:p>
          <a:p>
            <a:pPr lvl="0">
              <a:spcBef>
                <a:spcPts val="0"/>
              </a:spcBef>
              <a:buNone/>
            </a:pPr>
            <a:r>
              <a:rPr lang="en" sz="1800"/>
              <a:t>Ovals = purposes</a:t>
            </a:r>
          </a:p>
        </p:txBody>
      </p:sp>
      <p:pic>
        <p:nvPicPr>
          <p:cNvPr descr="Concept Mapping.png" id="92" name="Shape 92"/>
          <p:cNvPicPr preferRelativeResize="0"/>
          <p:nvPr/>
        </p:nvPicPr>
        <p:blipFill>
          <a:blip r:embed="rId3">
            <a:alphaModFix/>
          </a:blip>
          <a:stretch>
            <a:fillRect/>
          </a:stretch>
        </p:blipFill>
        <p:spPr>
          <a:xfrm>
            <a:off x="794803" y="883103"/>
            <a:ext cx="8274874" cy="4131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Development Process - Meeting with Clients</a:t>
            </a:r>
          </a:p>
        </p:txBody>
      </p:sp>
      <p:sp>
        <p:nvSpPr>
          <p:cNvPr id="98" name="Shape 9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We met with our clients three times throughout the semester - twice through google hangouts and once in person - to discuss game concepts.</a:t>
            </a:r>
          </a:p>
          <a:p>
            <a:pPr indent="-228600" lvl="0" marL="457200">
              <a:spcBef>
                <a:spcPts val="0"/>
              </a:spcBef>
            </a:pPr>
            <a:r>
              <a:rPr lang="en"/>
              <a:t>We also corresponded for a while over GroupMe</a:t>
            </a:r>
          </a:p>
          <a:p>
            <a:pPr indent="-228600" lvl="0" marL="457200">
              <a:spcBef>
                <a:spcPts val="0"/>
              </a:spcBef>
            </a:pPr>
            <a:r>
              <a:rPr lang="en"/>
              <a:t>Between the meetings and the GroupMe, the clients provided us with a few materials to give us a starting point.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Development Process - Start</a:t>
            </a:r>
          </a:p>
        </p:txBody>
      </p:sp>
      <p:sp>
        <p:nvSpPr>
          <p:cNvPr id="104" name="Shape 104"/>
          <p:cNvSpPr txBox="1"/>
          <p:nvPr>
            <p:ph idx="1" type="body"/>
          </p:nvPr>
        </p:nvSpPr>
        <p:spPr>
          <a:xfrm>
            <a:off x="311700" y="1266325"/>
            <a:ext cx="4897500" cy="3302700"/>
          </a:xfrm>
          <a:prstGeom prst="rect">
            <a:avLst/>
          </a:prstGeom>
        </p:spPr>
        <p:txBody>
          <a:bodyPr anchorCtr="0" anchor="t" bIns="91425" lIns="91425" rIns="91425" tIns="91425">
            <a:noAutofit/>
          </a:bodyPr>
          <a:lstStyle/>
          <a:p>
            <a:pPr lvl="0">
              <a:spcBef>
                <a:spcPts val="0"/>
              </a:spcBef>
              <a:buNone/>
            </a:pPr>
            <a:r>
              <a:t/>
            </a:r>
            <a:endParaRPr/>
          </a:p>
        </p:txBody>
      </p:sp>
      <p:pic>
        <p:nvPicPr>
          <p:cNvPr descr="7263f3b542b44261bd8c3ab6262f9601.jpeg" id="105" name="Shape 105"/>
          <p:cNvPicPr preferRelativeResize="0"/>
          <p:nvPr/>
        </p:nvPicPr>
        <p:blipFill>
          <a:blip r:embed="rId3">
            <a:alphaModFix/>
          </a:blip>
          <a:stretch>
            <a:fillRect/>
          </a:stretch>
        </p:blipFill>
        <p:spPr>
          <a:xfrm>
            <a:off x="5370150" y="3"/>
            <a:ext cx="3773849" cy="5060100"/>
          </a:xfrm>
          <a:prstGeom prst="rect">
            <a:avLst/>
          </a:prstGeom>
          <a:noFill/>
          <a:ln>
            <a:noFill/>
          </a:ln>
        </p:spPr>
      </p:pic>
      <p:pic>
        <p:nvPicPr>
          <p:cNvPr id="106" name="Shape 106"/>
          <p:cNvPicPr preferRelativeResize="0"/>
          <p:nvPr/>
        </p:nvPicPr>
        <p:blipFill>
          <a:blip r:embed="rId4">
            <a:alphaModFix/>
          </a:blip>
          <a:stretch>
            <a:fillRect/>
          </a:stretch>
        </p:blipFill>
        <p:spPr>
          <a:xfrm>
            <a:off x="311700" y="1266325"/>
            <a:ext cx="3237083" cy="330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Development Process - Start (Cont)</a:t>
            </a:r>
          </a:p>
        </p:txBody>
      </p:sp>
      <p:sp>
        <p:nvSpPr>
          <p:cNvPr id="112" name="Shape 11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13" name="Shape 113"/>
          <p:cNvPicPr preferRelativeResize="0"/>
          <p:nvPr/>
        </p:nvPicPr>
        <p:blipFill>
          <a:blip r:embed="rId3">
            <a:alphaModFix/>
          </a:blip>
          <a:stretch>
            <a:fillRect/>
          </a:stretch>
        </p:blipFill>
        <p:spPr>
          <a:xfrm>
            <a:off x="824937" y="1266328"/>
            <a:ext cx="7494126" cy="3302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Development Process - Meeting as a Team</a:t>
            </a:r>
          </a:p>
        </p:txBody>
      </p:sp>
      <p:sp>
        <p:nvSpPr>
          <p:cNvPr id="119" name="Shape 11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It was soon apparent that the clients were very flexible with how the game could be designed, so taking some of the ideas they had shared with us, we set out to come up with our own concept.</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