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PT Sans Narrow"/>
      <p:regular r:id="rId42"/>
      <p:bold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PTSansNarrow-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OpenSans-regular.fntdata"/><Relationship Id="rId21" Type="http://schemas.openxmlformats.org/officeDocument/2006/relationships/slide" Target="slides/slide17.xml"/><Relationship Id="rId43" Type="http://schemas.openxmlformats.org/officeDocument/2006/relationships/font" Target="fonts/PTSansNarrow-bold.fntdata"/><Relationship Id="rId24" Type="http://schemas.openxmlformats.org/officeDocument/2006/relationships/slide" Target="slides/slide20.xml"/><Relationship Id="rId46" Type="http://schemas.openxmlformats.org/officeDocument/2006/relationships/font" Target="fonts/OpenSans-italic.fntdata"/><Relationship Id="rId23" Type="http://schemas.openxmlformats.org/officeDocument/2006/relationships/slide" Target="slides/slide19.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OpenSans-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haser.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pixijs.github.io/examples/" TargetMode="External"/><Relationship Id="rId4" Type="http://schemas.openxmlformats.org/officeDocument/2006/relationships/image" Target="../media/image0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pixij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0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0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0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createjs.com/easelj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0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0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0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0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0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createjs.com/preloadj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createjs.com/tweenj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createjs.com/soundj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createjs.com/zo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helpx.adobe.com/animate/using/creating-publishing-html5-canvas-document.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cratch.mit.edu/projects/editor/?tip_bar=hom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891450" y="1764150"/>
            <a:ext cx="7361100" cy="1022400"/>
          </a:xfrm>
          <a:prstGeom prst="rect">
            <a:avLst/>
          </a:prstGeom>
        </p:spPr>
        <p:txBody>
          <a:bodyPr anchorCtr="0" anchor="b" bIns="91425" lIns="91425" rIns="91425" tIns="91425">
            <a:noAutofit/>
          </a:bodyPr>
          <a:lstStyle/>
          <a:p>
            <a:pPr lvl="0" algn="l">
              <a:spcBef>
                <a:spcPts val="0"/>
              </a:spcBef>
              <a:buNone/>
            </a:pPr>
            <a:r>
              <a:rPr lang="en"/>
              <a:t>CreateJS (EaselJS, PreloadJS)</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PerlSquad (Game)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121" name="Shape 12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122" name="Shape 1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Why Not Scratch?</a:t>
            </a:r>
          </a:p>
        </p:txBody>
      </p:sp>
      <p:sp>
        <p:nvSpPr>
          <p:cNvPr id="128" name="Shape 12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Scratch is a purely visual programming language</a:t>
            </a:r>
          </a:p>
          <a:p>
            <a:pPr indent="-419100" lvl="1" marL="914400" rtl="0">
              <a:spcBef>
                <a:spcPts val="0"/>
              </a:spcBef>
              <a:buSzPct val="100000"/>
            </a:pPr>
            <a:r>
              <a:rPr lang="en" sz="3000"/>
              <a:t>Would be difficult to integrate with learning the principles of software design as well as the requirements of the class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Alternate Considerations - Phaser</a:t>
            </a:r>
          </a:p>
        </p:txBody>
      </p:sp>
      <p:sp>
        <p:nvSpPr>
          <p:cNvPr id="134" name="Shape 13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Phaser - Desktop and Mobile HTML5 game framework</a:t>
            </a:r>
          </a:p>
          <a:p>
            <a:pPr indent="-419100" lvl="0" marL="457200" rtl="0">
              <a:spcBef>
                <a:spcPts val="0"/>
              </a:spcBef>
              <a:buSzPct val="100000"/>
            </a:pPr>
            <a:r>
              <a:rPr lang="en" sz="3000" u="sng">
                <a:solidFill>
                  <a:schemeClr val="hlink"/>
                </a:solidFill>
                <a:hlinkClick r:id="rId3"/>
              </a:rPr>
              <a:t>https://phaser.io/</a:t>
            </a:r>
            <a:r>
              <a:rPr lang="en" sz="3000"/>
              <a: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140" name="Shape 14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141" name="Shape 14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Why Not Phaser?</a:t>
            </a:r>
          </a:p>
        </p:txBody>
      </p:sp>
      <p:sp>
        <p:nvSpPr>
          <p:cNvPr id="147" name="Shape 14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It is a lot</a:t>
            </a:r>
          </a:p>
          <a:p>
            <a:pPr indent="-419100" lvl="1" marL="914400" rtl="0">
              <a:spcBef>
                <a:spcPts val="0"/>
              </a:spcBef>
              <a:buSzPct val="100000"/>
            </a:pPr>
            <a:r>
              <a:rPr lang="en" sz="3000"/>
              <a:t>How long will it take to learn?</a:t>
            </a:r>
          </a:p>
          <a:p>
            <a:pPr indent="-419100" lvl="0" marL="457200" rtl="0">
              <a:spcBef>
                <a:spcPts val="0"/>
              </a:spcBef>
              <a:buSzPct val="100000"/>
            </a:pPr>
            <a:r>
              <a:rPr lang="en" sz="3000"/>
              <a:t>CreateJS has better documentation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Alternate Considerations - Pixi.js</a:t>
            </a:r>
          </a:p>
        </p:txBody>
      </p:sp>
      <p:sp>
        <p:nvSpPr>
          <p:cNvPr id="153" name="Shape 15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Pixi.js - A rendering library that will allow you to create rich, interactive graphics, cross platform applications, and games without having to dive into the WebGL API or deal with browser and device compatibility.</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159" name="Shape 159"/>
          <p:cNvSpPr txBox="1"/>
          <p:nvPr>
            <p:ph idx="1" type="body"/>
          </p:nvPr>
        </p:nvSpPr>
        <p:spPr>
          <a:xfrm>
            <a:off x="311700" y="2961575"/>
            <a:ext cx="8520600" cy="1607400"/>
          </a:xfrm>
          <a:prstGeom prst="rect">
            <a:avLst/>
          </a:prstGeom>
        </p:spPr>
        <p:txBody>
          <a:bodyPr anchorCtr="0" anchor="t" bIns="91425" lIns="91425" rIns="91425" tIns="91425">
            <a:noAutofit/>
          </a:bodyPr>
          <a:lstStyle/>
          <a:p>
            <a:pPr lvl="0" algn="ctr">
              <a:spcBef>
                <a:spcPts val="0"/>
              </a:spcBef>
              <a:buNone/>
            </a:pPr>
            <a:r>
              <a:rPr lang="en" u="sng">
                <a:solidFill>
                  <a:schemeClr val="hlink"/>
                </a:solidFill>
                <a:hlinkClick r:id="rId3"/>
              </a:rPr>
              <a:t>http://pixijs.github.io/examples/</a:t>
            </a:r>
            <a:r>
              <a:rPr lang="en"/>
              <a:t> </a:t>
            </a:r>
          </a:p>
        </p:txBody>
      </p:sp>
      <p:pic>
        <p:nvPicPr>
          <p:cNvPr id="160" name="Shape 160"/>
          <p:cNvPicPr preferRelativeResize="0"/>
          <p:nvPr/>
        </p:nvPicPr>
        <p:blipFill>
          <a:blip r:embed="rId4">
            <a:alphaModFix/>
          </a:blip>
          <a:stretch>
            <a:fillRect/>
          </a:stretch>
        </p:blipFill>
        <p:spPr>
          <a:xfrm>
            <a:off x="0" y="-9"/>
            <a:ext cx="9143999" cy="27692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Why Not Pixi.js</a:t>
            </a:r>
          </a:p>
        </p:txBody>
      </p:sp>
      <p:sp>
        <p:nvSpPr>
          <p:cNvPr id="166" name="Shape 166"/>
          <p:cNvSpPr txBox="1"/>
          <p:nvPr>
            <p:ph idx="1" type="body"/>
          </p:nvPr>
        </p:nvSpPr>
        <p:spPr>
          <a:xfrm>
            <a:off x="311700" y="1315650"/>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Very comparable in terms of power; however, relatively weak in terms of documentation</a:t>
            </a:r>
          </a:p>
          <a:p>
            <a:pPr indent="-419100" lvl="0" marL="457200" rtl="0">
              <a:spcBef>
                <a:spcPts val="0"/>
              </a:spcBef>
              <a:buSzPct val="100000"/>
            </a:pPr>
            <a:r>
              <a:rPr lang="en" sz="3000" u="sng">
                <a:solidFill>
                  <a:schemeClr val="hlink"/>
                </a:solidFill>
                <a:hlinkClick r:id="rId3"/>
              </a:rPr>
              <a:t>http://www.pixijs.com/</a:t>
            </a:r>
            <a:r>
              <a:rPr lang="en" sz="3000"/>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Why CreateJS?</a:t>
            </a:r>
          </a:p>
        </p:txBody>
      </p:sp>
      <p:sp>
        <p:nvSpPr>
          <p:cNvPr id="172" name="Shape 17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 sz="3000"/>
              <a:t>CreateJS…</a:t>
            </a:r>
          </a:p>
          <a:p>
            <a:pPr indent="-419100" lvl="0" marL="457200" rtl="0">
              <a:spcBef>
                <a:spcPts val="0"/>
              </a:spcBef>
              <a:buSzPct val="100000"/>
            </a:pPr>
            <a:r>
              <a:rPr lang="en" sz="3000"/>
              <a:t>Is heavily documented</a:t>
            </a:r>
          </a:p>
          <a:p>
            <a:pPr indent="-419100" lvl="0" marL="457200" rtl="0">
              <a:spcBef>
                <a:spcPts val="0"/>
              </a:spcBef>
              <a:buSzPct val="100000"/>
            </a:pPr>
            <a:r>
              <a:rPr lang="en" sz="3000"/>
              <a:t>Is highly supported</a:t>
            </a:r>
          </a:p>
          <a:p>
            <a:pPr indent="-419100" lvl="0" marL="457200" rtl="0">
              <a:spcBef>
                <a:spcPts val="0"/>
              </a:spcBef>
              <a:buSzPct val="100000"/>
            </a:pPr>
            <a:r>
              <a:rPr lang="en" sz="3000"/>
              <a:t>Has a large user community</a:t>
            </a:r>
          </a:p>
          <a:p>
            <a:pPr indent="-419100" lvl="0" marL="457200" rtl="0">
              <a:spcBef>
                <a:spcPts val="0"/>
              </a:spcBef>
              <a:buSzPct val="100000"/>
            </a:pPr>
            <a:r>
              <a:rPr lang="en" sz="3000"/>
              <a:t>Covers most of our needs without extra complexity</a:t>
            </a:r>
          </a:p>
        </p:txBody>
      </p:sp>
      <p:pic>
        <p:nvPicPr>
          <p:cNvPr id="173" name="Shape 173"/>
          <p:cNvPicPr preferRelativeResize="0"/>
          <p:nvPr/>
        </p:nvPicPr>
        <p:blipFill>
          <a:blip r:embed="rId3">
            <a:alphaModFix/>
          </a:blip>
          <a:stretch>
            <a:fillRect/>
          </a:stretch>
        </p:blipFill>
        <p:spPr>
          <a:xfrm>
            <a:off x="3947199" y="106824"/>
            <a:ext cx="4612874" cy="2003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How to Access</a:t>
            </a:r>
          </a:p>
        </p:txBody>
      </p:sp>
      <p:sp>
        <p:nvSpPr>
          <p:cNvPr id="179" name="Shape 17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CreateJS is easy to access</a:t>
            </a:r>
          </a:p>
          <a:p>
            <a:pPr indent="-419100" lvl="0" marL="457200" rtl="0">
              <a:spcBef>
                <a:spcPts val="0"/>
              </a:spcBef>
              <a:buSzPct val="100000"/>
            </a:pPr>
            <a:r>
              <a:rPr lang="en" sz="3000"/>
              <a:t>Libraries can be downloaded to a hard drive (recommended) and referenced by file path or accessed by URL from a &lt;src&gt; HTML tag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CreateJS</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A suite of modular libraries (EaselJS, PreloadJS, TweenJS, and SoundJS) and tools which work together or independently to enable rich interactive content on open web technologies via HTML5.</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PreloadJS Classes Used</a:t>
            </a:r>
          </a:p>
        </p:txBody>
      </p:sp>
      <p:sp>
        <p:nvSpPr>
          <p:cNvPr id="185" name="Shape 18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AbstractLoader</a:t>
            </a:r>
          </a:p>
          <a:p>
            <a:pPr indent="-419100" lvl="0" marL="457200" rtl="0">
              <a:spcBef>
                <a:spcPts val="0"/>
              </a:spcBef>
              <a:buSzPct val="100000"/>
            </a:pPr>
            <a:r>
              <a:rPr lang="en" sz="3000"/>
              <a:t>LoadQueue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LoadQueue Usage</a:t>
            </a:r>
          </a:p>
        </p:txBody>
      </p:sp>
      <p:sp>
        <p:nvSpPr>
          <p:cNvPr id="191" name="Shape 191"/>
          <p:cNvSpPr txBox="1"/>
          <p:nvPr>
            <p:ph idx="1" type="body"/>
          </p:nvPr>
        </p:nvSpPr>
        <p:spPr>
          <a:xfrm>
            <a:off x="4751400" y="177475"/>
            <a:ext cx="4080900" cy="863700"/>
          </a:xfrm>
          <a:prstGeom prst="rect">
            <a:avLst/>
          </a:prstGeom>
        </p:spPr>
        <p:txBody>
          <a:bodyPr anchorCtr="0" anchor="t" bIns="91425" lIns="91425" rIns="91425" tIns="91425">
            <a:noAutofit/>
          </a:bodyPr>
          <a:lstStyle/>
          <a:p>
            <a:pPr lvl="0">
              <a:spcBef>
                <a:spcPts val="0"/>
              </a:spcBef>
              <a:buNone/>
            </a:pPr>
            <a:r>
              <a:rPr lang="en"/>
              <a:t>Tells javascript that it wants to start a new loading queue to be processed with tag loading. </a:t>
            </a:r>
          </a:p>
        </p:txBody>
      </p:sp>
      <p:pic>
        <p:nvPicPr>
          <p:cNvPr id="192" name="Shape 192"/>
          <p:cNvPicPr preferRelativeResize="0"/>
          <p:nvPr/>
        </p:nvPicPr>
        <p:blipFill>
          <a:blip r:embed="rId3">
            <a:alphaModFix/>
          </a:blip>
          <a:stretch>
            <a:fillRect/>
          </a:stretch>
        </p:blipFill>
        <p:spPr>
          <a:xfrm>
            <a:off x="311700" y="1284125"/>
            <a:ext cx="8062625" cy="3638800"/>
          </a:xfrm>
          <a:prstGeom prst="rect">
            <a:avLst/>
          </a:prstGeom>
          <a:noFill/>
          <a:ln>
            <a:noFill/>
          </a:ln>
        </p:spPr>
      </p:pic>
      <p:cxnSp>
        <p:nvCxnSpPr>
          <p:cNvPr id="193" name="Shape 193"/>
          <p:cNvCxnSpPr/>
          <p:nvPr/>
        </p:nvCxnSpPr>
        <p:spPr>
          <a:xfrm flipH="1">
            <a:off x="3638050" y="1209375"/>
            <a:ext cx="2251800" cy="2847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LoadQueue Usage</a:t>
            </a:r>
          </a:p>
        </p:txBody>
      </p:sp>
      <p:sp>
        <p:nvSpPr>
          <p:cNvPr id="199" name="Shape 199"/>
          <p:cNvSpPr txBox="1"/>
          <p:nvPr>
            <p:ph idx="1" type="body"/>
          </p:nvPr>
        </p:nvSpPr>
        <p:spPr>
          <a:xfrm>
            <a:off x="4751400" y="177475"/>
            <a:ext cx="4080900" cy="863700"/>
          </a:xfrm>
          <a:prstGeom prst="rect">
            <a:avLst/>
          </a:prstGeom>
        </p:spPr>
        <p:txBody>
          <a:bodyPr anchorCtr="0" anchor="t" bIns="91425" lIns="91425" rIns="91425" tIns="91425">
            <a:noAutofit/>
          </a:bodyPr>
          <a:lstStyle/>
          <a:p>
            <a:pPr lvl="0" rtl="0">
              <a:spcBef>
                <a:spcPts val="0"/>
              </a:spcBef>
              <a:buNone/>
            </a:pPr>
            <a:r>
              <a:rPr lang="en"/>
              <a:t>Tells javascript how to process different events.</a:t>
            </a:r>
          </a:p>
        </p:txBody>
      </p:sp>
      <p:pic>
        <p:nvPicPr>
          <p:cNvPr id="200" name="Shape 200"/>
          <p:cNvPicPr preferRelativeResize="0"/>
          <p:nvPr/>
        </p:nvPicPr>
        <p:blipFill>
          <a:blip r:embed="rId3">
            <a:alphaModFix/>
          </a:blip>
          <a:stretch>
            <a:fillRect/>
          </a:stretch>
        </p:blipFill>
        <p:spPr>
          <a:xfrm>
            <a:off x="311700" y="1284125"/>
            <a:ext cx="8062625" cy="3638800"/>
          </a:xfrm>
          <a:prstGeom prst="rect">
            <a:avLst/>
          </a:prstGeom>
          <a:noFill/>
          <a:ln>
            <a:noFill/>
          </a:ln>
        </p:spPr>
      </p:pic>
      <p:sp>
        <p:nvSpPr>
          <p:cNvPr id="201" name="Shape 201"/>
          <p:cNvSpPr/>
          <p:nvPr/>
        </p:nvSpPr>
        <p:spPr>
          <a:xfrm>
            <a:off x="5716625" y="1625954"/>
            <a:ext cx="859950" cy="1041425"/>
          </a:xfrm>
          <a:custGeom>
            <a:pathLst>
              <a:path extrusionOk="0" h="41657" w="34398">
                <a:moveTo>
                  <a:pt x="990" y="41245"/>
                </a:moveTo>
                <a:cubicBezTo>
                  <a:pt x="3464" y="41245"/>
                  <a:pt x="11466" y="42070"/>
                  <a:pt x="15838" y="41245"/>
                </a:cubicBezTo>
                <a:cubicBezTo>
                  <a:pt x="20209" y="40420"/>
                  <a:pt x="24498" y="38109"/>
                  <a:pt x="27221" y="36295"/>
                </a:cubicBezTo>
                <a:cubicBezTo>
                  <a:pt x="29943" y="34480"/>
                  <a:pt x="31016" y="33078"/>
                  <a:pt x="32171" y="30356"/>
                </a:cubicBezTo>
                <a:cubicBezTo>
                  <a:pt x="33325" y="27633"/>
                  <a:pt x="33902" y="23096"/>
                  <a:pt x="34150" y="19962"/>
                </a:cubicBezTo>
                <a:cubicBezTo>
                  <a:pt x="34397" y="16827"/>
                  <a:pt x="34233" y="14022"/>
                  <a:pt x="33656" y="11548"/>
                </a:cubicBezTo>
                <a:cubicBezTo>
                  <a:pt x="33078" y="9073"/>
                  <a:pt x="32418" y="6846"/>
                  <a:pt x="30686" y="5114"/>
                </a:cubicBezTo>
                <a:cubicBezTo>
                  <a:pt x="28953" y="3381"/>
                  <a:pt x="25984" y="1978"/>
                  <a:pt x="23262" y="1154"/>
                </a:cubicBezTo>
                <a:cubicBezTo>
                  <a:pt x="20539" y="329"/>
                  <a:pt x="18230" y="329"/>
                  <a:pt x="14353" y="165"/>
                </a:cubicBezTo>
                <a:cubicBezTo>
                  <a:pt x="10476" y="0"/>
                  <a:pt x="2392" y="165"/>
                  <a:pt x="0" y="165"/>
                </a:cubicBezTo>
              </a:path>
            </a:pathLst>
          </a:custGeom>
          <a:noFill/>
          <a:ln cap="flat" cmpd="sng" w="28575">
            <a:solidFill>
              <a:srgbClr val="FF0000"/>
            </a:solidFill>
            <a:prstDash val="solid"/>
            <a:round/>
            <a:headEnd len="lg" w="lg" type="none"/>
            <a:tailEnd len="lg" w="lg" type="none"/>
          </a:ln>
        </p:spPr>
      </p:sp>
      <p:cxnSp>
        <p:nvCxnSpPr>
          <p:cNvPr id="202" name="Shape 202"/>
          <p:cNvCxnSpPr/>
          <p:nvPr/>
        </p:nvCxnSpPr>
        <p:spPr>
          <a:xfrm flipH="1" rot="10800000">
            <a:off x="6595125" y="1221800"/>
            <a:ext cx="37200" cy="816600"/>
          </a:xfrm>
          <a:prstGeom prst="straightConnector1">
            <a:avLst/>
          </a:prstGeom>
          <a:noFill/>
          <a:ln cap="flat" cmpd="sng" w="28575">
            <a:solidFill>
              <a:srgbClr val="FF0000"/>
            </a:solidFill>
            <a:prstDash val="solid"/>
            <a:round/>
            <a:headEnd len="lg" w="lg" type="none"/>
            <a:tailEnd len="lg" w="lg"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LoadQueue Usage</a:t>
            </a:r>
          </a:p>
        </p:txBody>
      </p:sp>
      <p:sp>
        <p:nvSpPr>
          <p:cNvPr id="208" name="Shape 208"/>
          <p:cNvSpPr txBox="1"/>
          <p:nvPr>
            <p:ph idx="1" type="body"/>
          </p:nvPr>
        </p:nvSpPr>
        <p:spPr>
          <a:xfrm>
            <a:off x="4751400" y="177475"/>
            <a:ext cx="4080900" cy="863700"/>
          </a:xfrm>
          <a:prstGeom prst="rect">
            <a:avLst/>
          </a:prstGeom>
        </p:spPr>
        <p:txBody>
          <a:bodyPr anchorCtr="0" anchor="t" bIns="91425" lIns="91425" rIns="91425" tIns="91425">
            <a:noAutofit/>
          </a:bodyPr>
          <a:lstStyle/>
          <a:p>
            <a:pPr lvl="0" rtl="0">
              <a:spcBef>
                <a:spcPts val="0"/>
              </a:spcBef>
              <a:buNone/>
            </a:pPr>
            <a:r>
              <a:rPr lang="en"/>
              <a:t>Tells javascript that the queue should use the manifest array as its loading manifest.</a:t>
            </a:r>
          </a:p>
        </p:txBody>
      </p:sp>
      <p:pic>
        <p:nvPicPr>
          <p:cNvPr id="209" name="Shape 209"/>
          <p:cNvPicPr preferRelativeResize="0"/>
          <p:nvPr/>
        </p:nvPicPr>
        <p:blipFill>
          <a:blip r:embed="rId3">
            <a:alphaModFix/>
          </a:blip>
          <a:stretch>
            <a:fillRect/>
          </a:stretch>
        </p:blipFill>
        <p:spPr>
          <a:xfrm>
            <a:off x="311700" y="1284125"/>
            <a:ext cx="8062625" cy="3638800"/>
          </a:xfrm>
          <a:prstGeom prst="rect">
            <a:avLst/>
          </a:prstGeom>
          <a:noFill/>
          <a:ln>
            <a:noFill/>
          </a:ln>
        </p:spPr>
      </p:pic>
      <p:cxnSp>
        <p:nvCxnSpPr>
          <p:cNvPr id="210" name="Shape 210"/>
          <p:cNvCxnSpPr/>
          <p:nvPr/>
        </p:nvCxnSpPr>
        <p:spPr>
          <a:xfrm flipH="1">
            <a:off x="2734750" y="1209375"/>
            <a:ext cx="3155100" cy="32913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AbstractLoader Usage</a:t>
            </a:r>
          </a:p>
        </p:txBody>
      </p:sp>
      <p:sp>
        <p:nvSpPr>
          <p:cNvPr id="216" name="Shape 216"/>
          <p:cNvSpPr txBox="1"/>
          <p:nvPr>
            <p:ph idx="1" type="body"/>
          </p:nvPr>
        </p:nvSpPr>
        <p:spPr>
          <a:xfrm>
            <a:off x="6619875" y="1266325"/>
            <a:ext cx="2212500" cy="2034000"/>
          </a:xfrm>
          <a:prstGeom prst="rect">
            <a:avLst/>
          </a:prstGeom>
        </p:spPr>
        <p:txBody>
          <a:bodyPr anchorCtr="0" anchor="t" bIns="91425" lIns="91425" rIns="91425" tIns="91425">
            <a:noAutofit/>
          </a:bodyPr>
          <a:lstStyle/>
          <a:p>
            <a:pPr lvl="0">
              <a:spcBef>
                <a:spcPts val="0"/>
              </a:spcBef>
              <a:buNone/>
            </a:pPr>
            <a:r>
              <a:rPr lang="en"/>
              <a:t>Tells javascript that the object being preloaded is an image (supports most standard formats)</a:t>
            </a:r>
          </a:p>
        </p:txBody>
      </p:sp>
      <p:pic>
        <p:nvPicPr>
          <p:cNvPr id="217" name="Shape 217"/>
          <p:cNvPicPr preferRelativeResize="0"/>
          <p:nvPr/>
        </p:nvPicPr>
        <p:blipFill>
          <a:blip r:embed="rId3">
            <a:alphaModFix/>
          </a:blip>
          <a:stretch>
            <a:fillRect/>
          </a:stretch>
        </p:blipFill>
        <p:spPr>
          <a:xfrm>
            <a:off x="311700" y="1284125"/>
            <a:ext cx="5956506" cy="3638799"/>
          </a:xfrm>
          <a:prstGeom prst="rect">
            <a:avLst/>
          </a:prstGeom>
          <a:noFill/>
          <a:ln>
            <a:noFill/>
          </a:ln>
        </p:spPr>
      </p:pic>
      <p:cxnSp>
        <p:nvCxnSpPr>
          <p:cNvPr id="218" name="Shape 218"/>
          <p:cNvCxnSpPr/>
          <p:nvPr/>
        </p:nvCxnSpPr>
        <p:spPr>
          <a:xfrm rot="10800000">
            <a:off x="4504225" y="1766175"/>
            <a:ext cx="2053800" cy="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EaselJS Classes Used</a:t>
            </a:r>
          </a:p>
        </p:txBody>
      </p:sp>
      <p:sp>
        <p:nvSpPr>
          <p:cNvPr id="224" name="Shape 22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DisplayObject</a:t>
            </a:r>
          </a:p>
          <a:p>
            <a:pPr indent="-419100" lvl="1" marL="914400" rtl="0">
              <a:spcBef>
                <a:spcPts val="0"/>
              </a:spcBef>
              <a:buSzPct val="100000"/>
            </a:pPr>
            <a:r>
              <a:rPr lang="en" sz="3000"/>
              <a:t>Draw things</a:t>
            </a:r>
          </a:p>
          <a:p>
            <a:pPr indent="-419100" lvl="1" marL="914400" rtl="0">
              <a:spcBef>
                <a:spcPts val="0"/>
              </a:spcBef>
              <a:buSzPct val="100000"/>
            </a:pPr>
            <a:r>
              <a:rPr lang="en" sz="3000"/>
              <a:t>Text, Bitmap, Shape, etc…</a:t>
            </a:r>
          </a:p>
          <a:p>
            <a:pPr indent="-419100" lvl="0" marL="457200" rtl="0">
              <a:spcBef>
                <a:spcPts val="0"/>
              </a:spcBef>
              <a:buSzPct val="100000"/>
            </a:pPr>
            <a:r>
              <a:rPr lang="en" sz="3000"/>
              <a:t>Ticker</a:t>
            </a:r>
          </a:p>
          <a:p>
            <a:pPr indent="-419100" lvl="1" marL="914400" rtl="0">
              <a:spcBef>
                <a:spcPts val="0"/>
              </a:spcBef>
              <a:buSzPct val="100000"/>
            </a:pPr>
            <a:r>
              <a:rPr lang="en" sz="3000"/>
              <a:t>Make things move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DisplayObjects (Text, Bitmap, etc…)</a:t>
            </a:r>
          </a:p>
        </p:txBody>
      </p:sp>
      <p:pic>
        <p:nvPicPr>
          <p:cNvPr descr="stagejs.png" id="230" name="Shape 230"/>
          <p:cNvPicPr preferRelativeResize="0"/>
          <p:nvPr/>
        </p:nvPicPr>
        <p:blipFill>
          <a:blip r:embed="rId3">
            <a:alphaModFix/>
          </a:blip>
          <a:stretch>
            <a:fillRect/>
          </a:stretch>
        </p:blipFill>
        <p:spPr>
          <a:xfrm>
            <a:off x="2531147" y="2943499"/>
            <a:ext cx="6220424" cy="1874874"/>
          </a:xfrm>
          <a:prstGeom prst="rect">
            <a:avLst/>
          </a:prstGeom>
          <a:noFill/>
          <a:ln>
            <a:noFill/>
          </a:ln>
        </p:spPr>
      </p:pic>
      <p:sp>
        <p:nvSpPr>
          <p:cNvPr id="231" name="Shape 231"/>
          <p:cNvSpPr txBox="1"/>
          <p:nvPr/>
        </p:nvSpPr>
        <p:spPr>
          <a:xfrm>
            <a:off x="1007950" y="1870350"/>
            <a:ext cx="5985300" cy="698400"/>
          </a:xfrm>
          <a:prstGeom prst="rect">
            <a:avLst/>
          </a:prstGeom>
          <a:noFill/>
          <a:ln>
            <a:noFill/>
          </a:ln>
        </p:spPr>
        <p:txBody>
          <a:bodyPr anchorCtr="0" anchor="t" bIns="91425" lIns="91425" rIns="91425" tIns="91425">
            <a:noAutofit/>
          </a:bodyPr>
          <a:lstStyle/>
          <a:p>
            <a:pPr lvl="0">
              <a:spcBef>
                <a:spcPts val="0"/>
              </a:spcBef>
              <a:buNone/>
            </a:pPr>
            <a:r>
              <a:rPr lang="en" sz="2400"/>
              <a:t>Abstract the HTML5 canvas to a Stage object</a:t>
            </a:r>
          </a:p>
        </p:txBody>
      </p:sp>
      <p:cxnSp>
        <p:nvCxnSpPr>
          <p:cNvPr id="232" name="Shape 232"/>
          <p:cNvCxnSpPr/>
          <p:nvPr/>
        </p:nvCxnSpPr>
        <p:spPr>
          <a:xfrm>
            <a:off x="477975" y="3169225"/>
            <a:ext cx="1662600" cy="519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DisplayObjects (Text, Bitmap, etc…)</a:t>
            </a:r>
          </a:p>
        </p:txBody>
      </p:sp>
      <p:pic>
        <p:nvPicPr>
          <p:cNvPr descr="stagejs.png" id="238" name="Shape 238"/>
          <p:cNvPicPr preferRelativeResize="0"/>
          <p:nvPr/>
        </p:nvPicPr>
        <p:blipFill>
          <a:blip r:embed="rId3">
            <a:alphaModFix/>
          </a:blip>
          <a:stretch>
            <a:fillRect/>
          </a:stretch>
        </p:blipFill>
        <p:spPr>
          <a:xfrm>
            <a:off x="2531147" y="2943499"/>
            <a:ext cx="6220424" cy="1874874"/>
          </a:xfrm>
          <a:prstGeom prst="rect">
            <a:avLst/>
          </a:prstGeom>
          <a:noFill/>
          <a:ln>
            <a:noFill/>
          </a:ln>
        </p:spPr>
      </p:pic>
      <p:sp>
        <p:nvSpPr>
          <p:cNvPr id="239" name="Shape 239"/>
          <p:cNvSpPr txBox="1"/>
          <p:nvPr/>
        </p:nvSpPr>
        <p:spPr>
          <a:xfrm>
            <a:off x="1007950" y="1870350"/>
            <a:ext cx="5985300" cy="698400"/>
          </a:xfrm>
          <a:prstGeom prst="rect">
            <a:avLst/>
          </a:prstGeom>
          <a:noFill/>
          <a:ln>
            <a:noFill/>
          </a:ln>
        </p:spPr>
        <p:txBody>
          <a:bodyPr anchorCtr="0" anchor="t" bIns="91425" lIns="91425" rIns="91425" tIns="91425">
            <a:noAutofit/>
          </a:bodyPr>
          <a:lstStyle/>
          <a:p>
            <a:pPr lvl="0" rtl="0">
              <a:spcBef>
                <a:spcPts val="0"/>
              </a:spcBef>
              <a:buNone/>
            </a:pPr>
            <a:r>
              <a:rPr lang="en" sz="2400"/>
              <a:t>Add an image to the screen</a:t>
            </a:r>
          </a:p>
        </p:txBody>
      </p:sp>
      <p:cxnSp>
        <p:nvCxnSpPr>
          <p:cNvPr id="240" name="Shape 240"/>
          <p:cNvCxnSpPr/>
          <p:nvPr/>
        </p:nvCxnSpPr>
        <p:spPr>
          <a:xfrm>
            <a:off x="477975" y="3474025"/>
            <a:ext cx="1662600" cy="519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Ticker</a:t>
            </a:r>
            <a:r>
              <a:rPr lang="en" sz="4800"/>
              <a:t> (Making things move)</a:t>
            </a:r>
          </a:p>
        </p:txBody>
      </p:sp>
      <p:pic>
        <p:nvPicPr>
          <p:cNvPr descr="stagejs.png" id="246" name="Shape 246"/>
          <p:cNvPicPr preferRelativeResize="0"/>
          <p:nvPr/>
        </p:nvPicPr>
        <p:blipFill>
          <a:blip r:embed="rId3">
            <a:alphaModFix/>
          </a:blip>
          <a:stretch>
            <a:fillRect/>
          </a:stretch>
        </p:blipFill>
        <p:spPr>
          <a:xfrm>
            <a:off x="2531147" y="2943499"/>
            <a:ext cx="6220424" cy="1874874"/>
          </a:xfrm>
          <a:prstGeom prst="rect">
            <a:avLst/>
          </a:prstGeom>
          <a:noFill/>
          <a:ln>
            <a:noFill/>
          </a:ln>
        </p:spPr>
      </p:pic>
      <p:sp>
        <p:nvSpPr>
          <p:cNvPr id="247" name="Shape 247"/>
          <p:cNvSpPr txBox="1"/>
          <p:nvPr/>
        </p:nvSpPr>
        <p:spPr>
          <a:xfrm>
            <a:off x="1007950" y="1870350"/>
            <a:ext cx="5985300" cy="698400"/>
          </a:xfrm>
          <a:prstGeom prst="rect">
            <a:avLst/>
          </a:prstGeom>
          <a:noFill/>
          <a:ln>
            <a:noFill/>
          </a:ln>
        </p:spPr>
        <p:txBody>
          <a:bodyPr anchorCtr="0" anchor="t" bIns="91425" lIns="91425" rIns="91425" tIns="91425">
            <a:noAutofit/>
          </a:bodyPr>
          <a:lstStyle/>
          <a:p>
            <a:pPr lvl="0" rtl="0">
              <a:spcBef>
                <a:spcPts val="0"/>
              </a:spcBef>
              <a:buNone/>
            </a:pPr>
            <a:r>
              <a:t/>
            </a:r>
            <a:endParaRPr sz="2400"/>
          </a:p>
        </p:txBody>
      </p:sp>
      <p:cxnSp>
        <p:nvCxnSpPr>
          <p:cNvPr id="248" name="Shape 248"/>
          <p:cNvCxnSpPr/>
          <p:nvPr/>
        </p:nvCxnSpPr>
        <p:spPr>
          <a:xfrm>
            <a:off x="477975" y="3778825"/>
            <a:ext cx="1662600" cy="51900"/>
          </a:xfrm>
          <a:prstGeom prst="straightConnector1">
            <a:avLst/>
          </a:prstGeom>
          <a:noFill/>
          <a:ln cap="flat" cmpd="sng" w="38100">
            <a:solidFill>
              <a:srgbClr val="FF0000"/>
            </a:solidFill>
            <a:prstDash val="solid"/>
            <a:round/>
            <a:headEnd len="lg" w="lg" type="none"/>
            <a:tailEnd len="lg" w="lg" type="triangle"/>
          </a:ln>
        </p:spPr>
      </p:cxnSp>
      <p:sp>
        <p:nvSpPr>
          <p:cNvPr id="249" name="Shape 249"/>
          <p:cNvSpPr txBox="1"/>
          <p:nvPr/>
        </p:nvSpPr>
        <p:spPr>
          <a:xfrm>
            <a:off x="1226125" y="1870350"/>
            <a:ext cx="5985300" cy="698400"/>
          </a:xfrm>
          <a:prstGeom prst="rect">
            <a:avLst/>
          </a:prstGeom>
          <a:noFill/>
          <a:ln>
            <a:noFill/>
          </a:ln>
        </p:spPr>
        <p:txBody>
          <a:bodyPr anchorCtr="0" anchor="t" bIns="91425" lIns="91425" rIns="91425" tIns="91425">
            <a:noAutofit/>
          </a:bodyPr>
          <a:lstStyle/>
          <a:p>
            <a:pPr lvl="0">
              <a:spcBef>
                <a:spcPts val="0"/>
              </a:spcBef>
              <a:buNone/>
            </a:pPr>
            <a:r>
              <a:rPr lang="en" sz="2400"/>
              <a:t>Assign a function to execute every “tick”</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255" name="Shape 25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7-02-03 at 10.18.52 AM.png" id="256" name="Shape 256"/>
          <p:cNvPicPr preferRelativeResize="0"/>
          <p:nvPr/>
        </p:nvPicPr>
        <p:blipFill>
          <a:blip r:embed="rId3">
            <a:alphaModFix/>
          </a:blip>
          <a:stretch>
            <a:fillRect/>
          </a:stretch>
        </p:blipFill>
        <p:spPr>
          <a:xfrm>
            <a:off x="1213724" y="191250"/>
            <a:ext cx="6716549" cy="476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EaselJS</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A JavaScript library that makes working with the HTML5 Canvas element easy.</a:t>
            </a:r>
          </a:p>
          <a:p>
            <a:pPr indent="-419100" lvl="0" marL="457200">
              <a:spcBef>
                <a:spcPts val="0"/>
              </a:spcBef>
              <a:buSzPct val="100000"/>
            </a:pPr>
            <a:r>
              <a:rPr lang="en" sz="3000" u="sng">
                <a:solidFill>
                  <a:schemeClr val="hlink"/>
                </a:solidFill>
                <a:hlinkClick r:id="rId3"/>
              </a:rPr>
              <a:t>http://createjs.com/easeljs</a:t>
            </a:r>
            <a:r>
              <a:rPr lang="en" sz="3000"/>
              <a:t>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262" name="Shape 26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7-02-03 at 10.24.26 AM.png" id="263" name="Shape 263"/>
          <p:cNvPicPr preferRelativeResize="0"/>
          <p:nvPr/>
        </p:nvPicPr>
        <p:blipFill rotWithShape="1">
          <a:blip r:embed="rId3">
            <a:alphaModFix/>
          </a:blip>
          <a:srcRect b="3277" l="1069" r="3410" t="2798"/>
          <a:stretch/>
        </p:blipFill>
        <p:spPr>
          <a:xfrm>
            <a:off x="204587" y="564125"/>
            <a:ext cx="8734826" cy="4015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Ticker (Making things move)</a:t>
            </a:r>
          </a:p>
        </p:txBody>
      </p:sp>
      <p:pic>
        <p:nvPicPr>
          <p:cNvPr descr="stagejs.png" id="269" name="Shape 269"/>
          <p:cNvPicPr preferRelativeResize="0"/>
          <p:nvPr/>
        </p:nvPicPr>
        <p:blipFill>
          <a:blip r:embed="rId3">
            <a:alphaModFix/>
          </a:blip>
          <a:stretch>
            <a:fillRect/>
          </a:stretch>
        </p:blipFill>
        <p:spPr>
          <a:xfrm>
            <a:off x="2531147" y="2943499"/>
            <a:ext cx="6220424" cy="1874874"/>
          </a:xfrm>
          <a:prstGeom prst="rect">
            <a:avLst/>
          </a:prstGeom>
          <a:noFill/>
          <a:ln>
            <a:noFill/>
          </a:ln>
        </p:spPr>
      </p:pic>
      <p:sp>
        <p:nvSpPr>
          <p:cNvPr id="270" name="Shape 270"/>
          <p:cNvSpPr txBox="1"/>
          <p:nvPr/>
        </p:nvSpPr>
        <p:spPr>
          <a:xfrm>
            <a:off x="1007950" y="1870350"/>
            <a:ext cx="5985300" cy="698400"/>
          </a:xfrm>
          <a:prstGeom prst="rect">
            <a:avLst/>
          </a:prstGeom>
          <a:noFill/>
          <a:ln>
            <a:noFill/>
          </a:ln>
        </p:spPr>
        <p:txBody>
          <a:bodyPr anchorCtr="0" anchor="t" bIns="91425" lIns="91425" rIns="91425" tIns="91425">
            <a:noAutofit/>
          </a:bodyPr>
          <a:lstStyle/>
          <a:p>
            <a:pPr lvl="0" rtl="0">
              <a:spcBef>
                <a:spcPts val="0"/>
              </a:spcBef>
              <a:buNone/>
            </a:pPr>
            <a:r>
              <a:t/>
            </a:r>
            <a:endParaRPr sz="2400"/>
          </a:p>
        </p:txBody>
      </p:sp>
      <p:cxnSp>
        <p:nvCxnSpPr>
          <p:cNvPr id="271" name="Shape 271"/>
          <p:cNvCxnSpPr/>
          <p:nvPr/>
        </p:nvCxnSpPr>
        <p:spPr>
          <a:xfrm>
            <a:off x="477975" y="4236025"/>
            <a:ext cx="1662600" cy="51900"/>
          </a:xfrm>
          <a:prstGeom prst="straightConnector1">
            <a:avLst/>
          </a:prstGeom>
          <a:noFill/>
          <a:ln cap="flat" cmpd="sng" w="38100">
            <a:solidFill>
              <a:srgbClr val="FF0000"/>
            </a:solidFill>
            <a:prstDash val="solid"/>
            <a:round/>
            <a:headEnd len="lg" w="lg" type="none"/>
            <a:tailEnd len="lg" w="lg" type="triangle"/>
          </a:ln>
        </p:spPr>
      </p:cxnSp>
      <p:sp>
        <p:nvSpPr>
          <p:cNvPr id="272" name="Shape 272"/>
          <p:cNvSpPr txBox="1"/>
          <p:nvPr/>
        </p:nvSpPr>
        <p:spPr>
          <a:xfrm>
            <a:off x="1226125" y="1870350"/>
            <a:ext cx="5985300" cy="698400"/>
          </a:xfrm>
          <a:prstGeom prst="rect">
            <a:avLst/>
          </a:prstGeom>
          <a:noFill/>
          <a:ln>
            <a:noFill/>
          </a:ln>
        </p:spPr>
        <p:txBody>
          <a:bodyPr anchorCtr="0" anchor="t" bIns="91425" lIns="91425" rIns="91425" tIns="91425">
            <a:noAutofit/>
          </a:bodyPr>
          <a:lstStyle/>
          <a:p>
            <a:pPr lvl="0" rtl="0">
              <a:spcBef>
                <a:spcPts val="0"/>
              </a:spcBef>
              <a:buNone/>
            </a:pPr>
            <a:r>
              <a:rPr lang="en" sz="2400"/>
              <a:t>Implement that function</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Container Usage</a:t>
            </a:r>
          </a:p>
        </p:txBody>
      </p:sp>
      <p:sp>
        <p:nvSpPr>
          <p:cNvPr id="278" name="Shape 27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Char char="●"/>
            </a:pPr>
            <a:r>
              <a:rPr lang="en"/>
              <a:t>Containers useful for keeping track of and adding/removing game objects from the stage/canvas (what you see on the screen).</a:t>
            </a:r>
          </a:p>
          <a:p>
            <a:pPr lvl="0" rtl="0">
              <a:spcBef>
                <a:spcPts val="0"/>
              </a:spcBef>
              <a:buNone/>
            </a:pPr>
            <a:r>
              <a:t/>
            </a:r>
            <a:endParaRPr/>
          </a:p>
          <a:p>
            <a:pPr lvl="0">
              <a:spcBef>
                <a:spcPts val="0"/>
              </a:spcBef>
              <a:buNone/>
            </a:pPr>
            <a:r>
              <a:t/>
            </a:r>
            <a:endParaRPr/>
          </a:p>
        </p:txBody>
      </p:sp>
      <p:pic>
        <p:nvPicPr>
          <p:cNvPr descr="containerjs.png" id="279" name="Shape 279"/>
          <p:cNvPicPr preferRelativeResize="0"/>
          <p:nvPr/>
        </p:nvPicPr>
        <p:blipFill rotWithShape="1">
          <a:blip r:embed="rId3">
            <a:alphaModFix/>
          </a:blip>
          <a:srcRect b="0" l="0" r="21160" t="0"/>
          <a:stretch/>
        </p:blipFill>
        <p:spPr>
          <a:xfrm>
            <a:off x="2257900" y="1971425"/>
            <a:ext cx="6574400" cy="3061025"/>
          </a:xfrm>
          <a:prstGeom prst="rect">
            <a:avLst/>
          </a:prstGeom>
          <a:noFill/>
          <a:ln>
            <a:noFill/>
          </a:ln>
        </p:spPr>
      </p:pic>
      <p:sp>
        <p:nvSpPr>
          <p:cNvPr id="280" name="Shape 280"/>
          <p:cNvSpPr txBox="1"/>
          <p:nvPr/>
        </p:nvSpPr>
        <p:spPr>
          <a:xfrm>
            <a:off x="645600" y="2330175"/>
            <a:ext cx="1612200" cy="2308800"/>
          </a:xfrm>
          <a:prstGeom prst="rect">
            <a:avLst/>
          </a:prstGeom>
          <a:noFill/>
          <a:ln>
            <a:noFill/>
          </a:ln>
        </p:spPr>
        <p:txBody>
          <a:bodyPr anchorCtr="0" anchor="t" bIns="91425" lIns="91425" rIns="91425" tIns="91425">
            <a:noAutofit/>
          </a:bodyPr>
          <a:lstStyle/>
          <a:p>
            <a:pPr lvl="0">
              <a:spcBef>
                <a:spcPts val="0"/>
              </a:spcBef>
              <a:buNone/>
            </a:pPr>
            <a:r>
              <a:rPr lang="en" sz="1800">
                <a:latin typeface="Open Sans"/>
                <a:ea typeface="Open Sans"/>
                <a:cs typeface="Open Sans"/>
                <a:sym typeface="Open Sans"/>
              </a:rPr>
              <a:t>Ex: Minigame buttons - removed when game starts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Graphics Usage</a:t>
            </a:r>
          </a:p>
        </p:txBody>
      </p:sp>
      <p:sp>
        <p:nvSpPr>
          <p:cNvPr id="286" name="Shape 286"/>
          <p:cNvSpPr txBox="1"/>
          <p:nvPr>
            <p:ph idx="1" type="body"/>
          </p:nvPr>
        </p:nvSpPr>
        <p:spPr>
          <a:xfrm>
            <a:off x="900425" y="2931275"/>
            <a:ext cx="6168000" cy="1255500"/>
          </a:xfrm>
          <a:prstGeom prst="rect">
            <a:avLst/>
          </a:prstGeom>
        </p:spPr>
        <p:txBody>
          <a:bodyPr anchorCtr="0" anchor="t" bIns="91425" lIns="91425" rIns="91425" tIns="91425">
            <a:noAutofit/>
          </a:bodyPr>
          <a:lstStyle/>
          <a:p>
            <a:pPr lvl="0">
              <a:spcBef>
                <a:spcPts val="0"/>
              </a:spcBef>
              <a:buNone/>
            </a:pPr>
            <a:r>
              <a:rPr lang="en"/>
              <a:t>Tells javascript that we want to draw a rectangle of specific size at specific coordinates and fill it with a specific color.</a:t>
            </a:r>
          </a:p>
        </p:txBody>
      </p:sp>
      <p:pic>
        <p:nvPicPr>
          <p:cNvPr id="287" name="Shape 287"/>
          <p:cNvPicPr preferRelativeResize="0"/>
          <p:nvPr/>
        </p:nvPicPr>
        <p:blipFill>
          <a:blip r:embed="rId3">
            <a:alphaModFix/>
          </a:blip>
          <a:stretch>
            <a:fillRect/>
          </a:stretch>
        </p:blipFill>
        <p:spPr>
          <a:xfrm>
            <a:off x="311700" y="1266324"/>
            <a:ext cx="8520600" cy="1311888"/>
          </a:xfrm>
          <a:prstGeom prst="rect">
            <a:avLst/>
          </a:prstGeom>
          <a:noFill/>
          <a:ln>
            <a:noFill/>
          </a:ln>
        </p:spPr>
      </p:pic>
      <p:cxnSp>
        <p:nvCxnSpPr>
          <p:cNvPr id="288" name="Shape 288"/>
          <p:cNvCxnSpPr/>
          <p:nvPr/>
        </p:nvCxnSpPr>
        <p:spPr>
          <a:xfrm flipH="1" rot="10800000">
            <a:off x="851075" y="2141850"/>
            <a:ext cx="715500" cy="962100"/>
          </a:xfrm>
          <a:prstGeom prst="straightConnector1">
            <a:avLst/>
          </a:prstGeom>
          <a:noFill/>
          <a:ln cap="flat" cmpd="sng" w="28575">
            <a:solidFill>
              <a:srgbClr val="FF0000"/>
            </a:solidFill>
            <a:prstDash val="solid"/>
            <a:round/>
            <a:headEnd len="lg" w="lg" type="none"/>
            <a:tailEnd len="lg" w="lg" type="triangle"/>
          </a:ln>
        </p:spPr>
      </p:cxnSp>
      <p:cxnSp>
        <p:nvCxnSpPr>
          <p:cNvPr id="289" name="Shape 289"/>
          <p:cNvCxnSpPr/>
          <p:nvPr/>
        </p:nvCxnSpPr>
        <p:spPr>
          <a:xfrm flipH="1" rot="10800000">
            <a:off x="900425" y="1759625"/>
            <a:ext cx="604500" cy="13320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Text Usage</a:t>
            </a:r>
          </a:p>
        </p:txBody>
      </p:sp>
      <p:sp>
        <p:nvSpPr>
          <p:cNvPr id="295" name="Shape 295"/>
          <p:cNvSpPr txBox="1"/>
          <p:nvPr>
            <p:ph idx="1" type="body"/>
          </p:nvPr>
        </p:nvSpPr>
        <p:spPr>
          <a:xfrm>
            <a:off x="2368225" y="2721575"/>
            <a:ext cx="4650900" cy="1317000"/>
          </a:xfrm>
          <a:prstGeom prst="rect">
            <a:avLst/>
          </a:prstGeom>
        </p:spPr>
        <p:txBody>
          <a:bodyPr anchorCtr="0" anchor="t" bIns="91425" lIns="91425" rIns="91425" tIns="91425">
            <a:noAutofit/>
          </a:bodyPr>
          <a:lstStyle/>
          <a:p>
            <a:pPr lvl="0">
              <a:spcBef>
                <a:spcPts val="0"/>
              </a:spcBef>
              <a:buNone/>
            </a:pPr>
            <a:r>
              <a:rPr lang="en"/>
              <a:t>Tells javascript that we want to create specific text of a specific color with specific font and size.</a:t>
            </a:r>
          </a:p>
        </p:txBody>
      </p:sp>
      <p:pic>
        <p:nvPicPr>
          <p:cNvPr id="296" name="Shape 296"/>
          <p:cNvPicPr preferRelativeResize="0"/>
          <p:nvPr/>
        </p:nvPicPr>
        <p:blipFill>
          <a:blip r:embed="rId3">
            <a:alphaModFix/>
          </a:blip>
          <a:stretch>
            <a:fillRect/>
          </a:stretch>
        </p:blipFill>
        <p:spPr>
          <a:xfrm>
            <a:off x="311700" y="1266324"/>
            <a:ext cx="8520600" cy="1182574"/>
          </a:xfrm>
          <a:prstGeom prst="rect">
            <a:avLst/>
          </a:prstGeom>
          <a:noFill/>
          <a:ln>
            <a:noFill/>
          </a:ln>
        </p:spPr>
      </p:pic>
      <p:cxnSp>
        <p:nvCxnSpPr>
          <p:cNvPr id="297" name="Shape 297"/>
          <p:cNvCxnSpPr/>
          <p:nvPr/>
        </p:nvCxnSpPr>
        <p:spPr>
          <a:xfrm rot="10800000">
            <a:off x="2861400" y="1562075"/>
            <a:ext cx="1529700" cy="11595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Text Usage</a:t>
            </a:r>
          </a:p>
        </p:txBody>
      </p:sp>
      <p:sp>
        <p:nvSpPr>
          <p:cNvPr id="303" name="Shape 303"/>
          <p:cNvSpPr txBox="1"/>
          <p:nvPr>
            <p:ph idx="1" type="body"/>
          </p:nvPr>
        </p:nvSpPr>
        <p:spPr>
          <a:xfrm>
            <a:off x="2368225" y="2721575"/>
            <a:ext cx="4650900" cy="1317000"/>
          </a:xfrm>
          <a:prstGeom prst="rect">
            <a:avLst/>
          </a:prstGeom>
        </p:spPr>
        <p:txBody>
          <a:bodyPr anchorCtr="0" anchor="t" bIns="91425" lIns="91425" rIns="91425" tIns="91425">
            <a:noAutofit/>
          </a:bodyPr>
          <a:lstStyle/>
          <a:p>
            <a:pPr lvl="0" rtl="0">
              <a:spcBef>
                <a:spcPts val="0"/>
              </a:spcBef>
              <a:buNone/>
            </a:pPr>
            <a:r>
              <a:rPr lang="en"/>
              <a:t>Tells javascript the alignment, which makes the next part more accurate and simpler</a:t>
            </a:r>
          </a:p>
        </p:txBody>
      </p:sp>
      <p:pic>
        <p:nvPicPr>
          <p:cNvPr id="304" name="Shape 304"/>
          <p:cNvPicPr preferRelativeResize="0"/>
          <p:nvPr/>
        </p:nvPicPr>
        <p:blipFill>
          <a:blip r:embed="rId3">
            <a:alphaModFix/>
          </a:blip>
          <a:stretch>
            <a:fillRect/>
          </a:stretch>
        </p:blipFill>
        <p:spPr>
          <a:xfrm>
            <a:off x="311700" y="1266324"/>
            <a:ext cx="8520600" cy="1182574"/>
          </a:xfrm>
          <a:prstGeom prst="rect">
            <a:avLst/>
          </a:prstGeom>
          <a:noFill/>
          <a:ln>
            <a:noFill/>
          </a:ln>
        </p:spPr>
      </p:pic>
      <p:cxnSp>
        <p:nvCxnSpPr>
          <p:cNvPr id="305" name="Shape 305"/>
          <p:cNvCxnSpPr/>
          <p:nvPr/>
        </p:nvCxnSpPr>
        <p:spPr>
          <a:xfrm rot="10800000">
            <a:off x="3909900" y="1932275"/>
            <a:ext cx="481200" cy="7893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Text Usage</a:t>
            </a:r>
          </a:p>
        </p:txBody>
      </p:sp>
      <p:sp>
        <p:nvSpPr>
          <p:cNvPr id="311" name="Shape 311"/>
          <p:cNvSpPr txBox="1"/>
          <p:nvPr>
            <p:ph idx="1" type="body"/>
          </p:nvPr>
        </p:nvSpPr>
        <p:spPr>
          <a:xfrm>
            <a:off x="2368225" y="2721575"/>
            <a:ext cx="4650900" cy="1317000"/>
          </a:xfrm>
          <a:prstGeom prst="rect">
            <a:avLst/>
          </a:prstGeom>
        </p:spPr>
        <p:txBody>
          <a:bodyPr anchorCtr="0" anchor="t" bIns="91425" lIns="91425" rIns="91425" tIns="91425">
            <a:noAutofit/>
          </a:bodyPr>
          <a:lstStyle/>
          <a:p>
            <a:pPr lvl="0" rtl="0">
              <a:spcBef>
                <a:spcPts val="0"/>
              </a:spcBef>
              <a:buNone/>
            </a:pPr>
            <a:r>
              <a:rPr lang="en"/>
              <a:t>Tells javascript the coordinates. If the text is not centered and in the middle, then this is harder to guess, because it’s offset.</a:t>
            </a:r>
          </a:p>
        </p:txBody>
      </p:sp>
      <p:pic>
        <p:nvPicPr>
          <p:cNvPr id="312" name="Shape 312"/>
          <p:cNvPicPr preferRelativeResize="0"/>
          <p:nvPr/>
        </p:nvPicPr>
        <p:blipFill>
          <a:blip r:embed="rId3">
            <a:alphaModFix/>
          </a:blip>
          <a:stretch>
            <a:fillRect/>
          </a:stretch>
        </p:blipFill>
        <p:spPr>
          <a:xfrm>
            <a:off x="311700" y="1266324"/>
            <a:ext cx="8520600" cy="1182574"/>
          </a:xfrm>
          <a:prstGeom prst="rect">
            <a:avLst/>
          </a:prstGeom>
          <a:noFill/>
          <a:ln>
            <a:noFill/>
          </a:ln>
        </p:spPr>
      </p:pic>
      <p:cxnSp>
        <p:nvCxnSpPr>
          <p:cNvPr id="313" name="Shape 313"/>
          <p:cNvCxnSpPr/>
          <p:nvPr/>
        </p:nvCxnSpPr>
        <p:spPr>
          <a:xfrm rot="10800000">
            <a:off x="3909900" y="1932275"/>
            <a:ext cx="481200" cy="7893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223000"/>
            <a:ext cx="8520600" cy="707400"/>
          </a:xfrm>
          <a:prstGeom prst="rect">
            <a:avLst/>
          </a:prstGeom>
        </p:spPr>
        <p:txBody>
          <a:bodyPr anchorCtr="0" anchor="t" bIns="91425" lIns="91425" rIns="91425" tIns="91425">
            <a:noAutofit/>
          </a:bodyPr>
          <a:lstStyle/>
          <a:p>
            <a:pPr lvl="0">
              <a:spcBef>
                <a:spcPts val="0"/>
              </a:spcBef>
              <a:buNone/>
            </a:pPr>
            <a:r>
              <a:rPr lang="en" sz="4800"/>
              <a:t>Drawbacks</a:t>
            </a:r>
          </a:p>
        </p:txBody>
      </p:sp>
      <p:sp>
        <p:nvSpPr>
          <p:cNvPr id="319" name="Shape 319"/>
          <p:cNvSpPr txBox="1"/>
          <p:nvPr>
            <p:ph idx="1" type="body"/>
          </p:nvPr>
        </p:nvSpPr>
        <p:spPr>
          <a:xfrm>
            <a:off x="311700" y="1143000"/>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While CreateJS is supported across all major browsers, certain features aren’t supported in certain browsers</a:t>
            </a:r>
          </a:p>
          <a:p>
            <a:pPr indent="-419100" lvl="0" marL="457200" rtl="0">
              <a:spcBef>
                <a:spcPts val="0"/>
              </a:spcBef>
              <a:buSzPct val="100000"/>
            </a:pPr>
            <a:r>
              <a:rPr lang="en" sz="3000"/>
              <a:t>Shape class does not support automatic boundary getting</a:t>
            </a:r>
          </a:p>
          <a:p>
            <a:pPr indent="-419100" lvl="0" marL="457200" rtl="0">
              <a:spcBef>
                <a:spcPts val="0"/>
              </a:spcBef>
              <a:buSzPct val="100000"/>
            </a:pPr>
            <a:r>
              <a:rPr lang="en" sz="3000"/>
              <a:t>Some other HTML5 display objects don’t cooperate well with canvas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Preload</a:t>
            </a:r>
            <a:r>
              <a:rPr lang="en" sz="4800"/>
              <a:t>JS</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A JavaScript library that lets you manage and co-ordinate the loading of assets.</a:t>
            </a:r>
          </a:p>
          <a:p>
            <a:pPr indent="-419100" lvl="0" marL="457200" rtl="0">
              <a:spcBef>
                <a:spcPts val="0"/>
              </a:spcBef>
              <a:buSzPct val="100000"/>
            </a:pPr>
            <a:r>
              <a:rPr lang="en" sz="3000" u="sng">
                <a:solidFill>
                  <a:schemeClr val="hlink"/>
                </a:solidFill>
                <a:hlinkClick r:id="rId3"/>
              </a:rPr>
              <a:t>http://createjs.com/preloadjs</a:t>
            </a:r>
            <a:r>
              <a:rPr lang="en" sz="3000"/>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Tween</a:t>
            </a:r>
            <a:r>
              <a:rPr lang="en" sz="4800"/>
              <a:t>JS</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A JavaScript library for tweening and animating HTML5 and JavaScript properties.</a:t>
            </a:r>
          </a:p>
          <a:p>
            <a:pPr indent="-419100" lvl="0" marL="457200" rtl="0">
              <a:spcBef>
                <a:spcPts val="0"/>
              </a:spcBef>
              <a:buSzPct val="100000"/>
            </a:pPr>
            <a:r>
              <a:rPr lang="en" sz="3000"/>
              <a:t>Have not utilized this library as of yet, because there has not been much need for animation</a:t>
            </a:r>
          </a:p>
          <a:p>
            <a:pPr indent="-419100" lvl="0" marL="457200" rtl="0">
              <a:spcBef>
                <a:spcPts val="0"/>
              </a:spcBef>
              <a:buSzPct val="100000"/>
            </a:pPr>
            <a:r>
              <a:rPr lang="en" sz="3000" u="sng">
                <a:solidFill>
                  <a:schemeClr val="hlink"/>
                </a:solidFill>
                <a:hlinkClick r:id="rId3"/>
              </a:rPr>
              <a:t>http://createjs.com/tweenjs</a:t>
            </a:r>
            <a:r>
              <a:rPr lang="en" sz="3000"/>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Sound</a:t>
            </a:r>
            <a:r>
              <a:rPr lang="en" sz="4800"/>
              <a:t>JS</a:t>
            </a:r>
          </a:p>
        </p:txBody>
      </p:sp>
      <p:sp>
        <p:nvSpPr>
          <p:cNvPr id="97" name="Shape 9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A JavaScript library that lets you easily and efficiently work with HTML5 audio.</a:t>
            </a:r>
          </a:p>
          <a:p>
            <a:pPr indent="-419100" lvl="0" marL="457200" rtl="0">
              <a:spcBef>
                <a:spcPts val="0"/>
              </a:spcBef>
              <a:buSzPct val="100000"/>
            </a:pPr>
            <a:r>
              <a:rPr lang="en" sz="3000"/>
              <a:t>Have not utilized this library as of yet, because adding sound to the game is very low on our priority list.</a:t>
            </a:r>
          </a:p>
          <a:p>
            <a:pPr indent="-419100" lvl="0" marL="457200" rtl="0">
              <a:spcBef>
                <a:spcPts val="0"/>
              </a:spcBef>
              <a:buSzPct val="100000"/>
            </a:pPr>
            <a:r>
              <a:rPr lang="en" sz="3000" u="sng">
                <a:solidFill>
                  <a:schemeClr val="hlink"/>
                </a:solidFill>
                <a:hlinkClick r:id="rId3"/>
              </a:rPr>
              <a:t>http://createjs.com/soundjs</a:t>
            </a:r>
            <a:r>
              <a:rPr lang="en" sz="3000"/>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Other Tools - Zoë</a:t>
            </a:r>
          </a:p>
        </p:txBody>
      </p:sp>
      <p:sp>
        <p:nvSpPr>
          <p:cNvPr id="103" name="Shape 10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An AIR application for exporting SWF animations as EaselJS spritesheets for use in Canvas and CSS. Maintain frame labels, reuse similar frames, and more</a:t>
            </a:r>
          </a:p>
          <a:p>
            <a:pPr indent="-419100" lvl="0" marL="457200" rtl="0">
              <a:spcBef>
                <a:spcPts val="0"/>
              </a:spcBef>
              <a:buSzPct val="100000"/>
            </a:pPr>
            <a:r>
              <a:rPr lang="en" sz="3000" u="sng">
                <a:solidFill>
                  <a:schemeClr val="hlink"/>
                </a:solidFill>
                <a:hlinkClick r:id="rId3"/>
              </a:rPr>
              <a:t>http://createjs.com/zoe</a:t>
            </a:r>
            <a:r>
              <a:rPr lang="en" sz="3000"/>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4800"/>
              <a:t>Other Tools - Adobe Animate</a:t>
            </a:r>
          </a:p>
        </p:txBody>
      </p:sp>
      <p:sp>
        <p:nvSpPr>
          <p:cNvPr id="109" name="Shape 10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Helps build interfaces, animations, and asset libraries, and export directly to CreateJS. </a:t>
            </a:r>
          </a:p>
          <a:p>
            <a:pPr indent="-419100" lvl="0" marL="457200" rtl="0">
              <a:spcBef>
                <a:spcPts val="0"/>
              </a:spcBef>
              <a:buSzPct val="100000"/>
            </a:pPr>
            <a:r>
              <a:rPr lang="en" sz="3000" u="sng">
                <a:solidFill>
                  <a:schemeClr val="hlink"/>
                </a:solidFill>
                <a:hlinkClick r:id="rId3"/>
              </a:rPr>
              <a:t>https://helpx.adobe.com/animate/using/creating-publishing-html5-canvas-document.html</a:t>
            </a:r>
            <a:r>
              <a:rPr lang="en" sz="3000"/>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4800"/>
              <a:t>Alternate Considerations - Scratch</a:t>
            </a:r>
          </a:p>
        </p:txBody>
      </p:sp>
      <p:sp>
        <p:nvSpPr>
          <p:cNvPr id="115" name="Shape 11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419100" lvl="0" marL="457200" rtl="0">
              <a:spcBef>
                <a:spcPts val="0"/>
              </a:spcBef>
              <a:buSzPct val="100000"/>
            </a:pPr>
            <a:r>
              <a:rPr lang="en" sz="3000"/>
              <a:t>Scratch - A visual programming language developed by MIT Media Lab to create animations, games, etc. with sprites.</a:t>
            </a:r>
          </a:p>
          <a:p>
            <a:pPr indent="-419100" lvl="0" marL="457200" rtl="0">
              <a:spcBef>
                <a:spcPts val="0"/>
              </a:spcBef>
              <a:buSzPct val="100000"/>
            </a:pPr>
            <a:r>
              <a:rPr lang="en" sz="3000" u="sng">
                <a:solidFill>
                  <a:schemeClr val="hlink"/>
                </a:solidFill>
                <a:hlinkClick r:id="rId3"/>
              </a:rPr>
              <a:t>https://scratch.mit.edu/projects/editor/?tip_bar=home</a:t>
            </a:r>
            <a:r>
              <a:rPr lang="en" sz="3000"/>
              <a:t> </a:t>
            </a:r>
          </a:p>
          <a:p>
            <a:pPr lvl="0">
              <a:spcBef>
                <a:spcPts val="0"/>
              </a:spcBef>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