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User Experience</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PerlSquad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Experimental Conditions</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Five different biomes (Deciduous forest, Desert, Tundra, Rainforest, Grassland)</a:t>
            </a:r>
          </a:p>
          <a:p>
            <a:pPr indent="-355600" lvl="0" marL="457200" rtl="0">
              <a:spcBef>
                <a:spcPts val="0"/>
              </a:spcBef>
              <a:buSzPct val="100000"/>
              <a:buChar char="-"/>
            </a:pPr>
            <a:r>
              <a:rPr lang="en" sz="2000"/>
              <a:t>Users are graduate students in Dr. Dani’s program</a:t>
            </a:r>
          </a:p>
          <a:p>
            <a:pPr indent="-355600" lvl="0" marL="457200" rtl="0">
              <a:spcBef>
                <a:spcPts val="0"/>
              </a:spcBef>
              <a:buSzPct val="100000"/>
              <a:buChar char="-"/>
            </a:pPr>
            <a:r>
              <a:rPr lang="en" sz="2000"/>
              <a:t>Users are interacting with the game from http://biomegame.online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Tasks</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Users will do the following:</a:t>
            </a:r>
          </a:p>
          <a:p>
            <a:pPr indent="-330200" lvl="1" marL="914400" rtl="0">
              <a:spcBef>
                <a:spcPts val="0"/>
              </a:spcBef>
              <a:buSzPct val="100000"/>
              <a:buChar char="-"/>
            </a:pPr>
            <a:r>
              <a:rPr lang="en" sz="1600"/>
              <a:t>Choose a biome</a:t>
            </a:r>
          </a:p>
          <a:p>
            <a:pPr indent="-330200" lvl="1" marL="914400" rtl="0">
              <a:spcBef>
                <a:spcPts val="0"/>
              </a:spcBef>
              <a:buSzPct val="100000"/>
              <a:buChar char="-"/>
            </a:pPr>
            <a:r>
              <a:rPr lang="en" sz="1600"/>
              <a:t>Press “OK” and continue to the “Info Screen”</a:t>
            </a:r>
          </a:p>
          <a:p>
            <a:pPr indent="-330200" lvl="1" marL="914400" rtl="0">
              <a:spcBef>
                <a:spcPts val="0"/>
              </a:spcBef>
              <a:buSzPct val="100000"/>
              <a:buChar char="-"/>
            </a:pPr>
            <a:r>
              <a:rPr lang="en" sz="1600"/>
              <a:t>They have </a:t>
            </a:r>
            <a:r>
              <a:rPr lang="en" sz="1600"/>
              <a:t>unlimited</a:t>
            </a:r>
            <a:r>
              <a:rPr lang="en" sz="1600"/>
              <a:t> time to browse around the info screen and learn about the animals, precipitation, etc, in the biome</a:t>
            </a:r>
          </a:p>
          <a:p>
            <a:pPr indent="-330200" lvl="1" marL="914400" rtl="0">
              <a:spcBef>
                <a:spcPts val="0"/>
              </a:spcBef>
              <a:buSzPct val="100000"/>
              <a:buChar char="-"/>
            </a:pPr>
            <a:r>
              <a:rPr lang="en" sz="1600"/>
              <a:t>They will continue to the “Scroll Game”</a:t>
            </a:r>
          </a:p>
          <a:p>
            <a:pPr indent="-330200" lvl="1" marL="914400" rtl="0">
              <a:spcBef>
                <a:spcPts val="0"/>
              </a:spcBef>
              <a:buSzPct val="100000"/>
              <a:buChar char="-"/>
            </a:pPr>
            <a:r>
              <a:rPr lang="en" sz="1600"/>
              <a:t>Here they must play the game by clicking “correct” animals until it ends because they let one such animal go across the screen without clicking it. (The user is expected to know which animals are correct from the information learned on the previous screen)</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Logged Data Types</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1"/>
              </a:buClr>
              <a:buSzPct val="100000"/>
              <a:buFont typeface="Roboto"/>
              <a:buChar char="-"/>
            </a:pPr>
            <a:r>
              <a:rPr lang="en"/>
              <a:t>What biome the user is in</a:t>
            </a:r>
          </a:p>
          <a:p>
            <a:pPr indent="-228600" lvl="0" marL="457200" marR="0" rtl="0" algn="l">
              <a:lnSpc>
                <a:spcPct val="115000"/>
              </a:lnSpc>
              <a:spcBef>
                <a:spcPts val="0"/>
              </a:spcBef>
              <a:spcAft>
                <a:spcPts val="1600"/>
              </a:spcAft>
              <a:buChar char="-"/>
            </a:pPr>
            <a:r>
              <a:rPr lang="en"/>
              <a:t>The number of “correct” animals clicked</a:t>
            </a:r>
          </a:p>
          <a:p>
            <a:pPr indent="-228600" lvl="0" marL="457200" marR="0" rtl="0" algn="l">
              <a:lnSpc>
                <a:spcPct val="115000"/>
              </a:lnSpc>
              <a:spcBef>
                <a:spcPts val="0"/>
              </a:spcBef>
              <a:spcAft>
                <a:spcPts val="1600"/>
              </a:spcAft>
              <a:buChar char="-"/>
            </a:pPr>
            <a:r>
              <a:rPr lang="en"/>
              <a:t>The number of “incorrect” animals clicked</a:t>
            </a:r>
          </a:p>
          <a:p>
            <a:pPr indent="-228600" lvl="0" marL="457200" marR="0" rtl="0" algn="l">
              <a:lnSpc>
                <a:spcPct val="115000"/>
              </a:lnSpc>
              <a:spcBef>
                <a:spcPts val="0"/>
              </a:spcBef>
              <a:spcAft>
                <a:spcPts val="1600"/>
              </a:spcAft>
              <a:buChar char="-"/>
            </a:pPr>
            <a:r>
              <a:rPr lang="en"/>
              <a:t>How long the user spent on the “info screen”</a:t>
            </a:r>
          </a:p>
          <a:p>
            <a:pPr indent="-228600" lvl="0" marL="457200" marR="0" rtl="0" algn="l">
              <a:lnSpc>
                <a:spcPct val="115000"/>
              </a:lnSpc>
              <a:spcBef>
                <a:spcPts val="0"/>
              </a:spcBef>
              <a:spcAft>
                <a:spcPts val="1600"/>
              </a:spcAft>
              <a:buChar char="-"/>
            </a:pPr>
            <a:r>
              <a:rPr lang="en"/>
              <a:t>How long the user spent playing the “scroll game”</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Questionnaire</a:t>
            </a:r>
          </a:p>
        </p:txBody>
      </p:sp>
      <p:sp>
        <p:nvSpPr>
          <p:cNvPr id="88" name="Shape 8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61950" lvl="0" marL="457200" marR="0" rtl="0" algn="l">
              <a:lnSpc>
                <a:spcPct val="115000"/>
              </a:lnSpc>
              <a:spcBef>
                <a:spcPts val="0"/>
              </a:spcBef>
              <a:spcAft>
                <a:spcPts val="1600"/>
              </a:spcAft>
              <a:buSzPct val="100000"/>
              <a:buChar char="-"/>
            </a:pPr>
            <a:r>
              <a:rPr lang="en" sz="2100"/>
              <a:t>We will use NASA TLX </a:t>
            </a:r>
            <a:r>
              <a:rPr lang="en" sz="2100"/>
              <a:t>questionnaire</a:t>
            </a:r>
          </a:p>
          <a:p>
            <a:pPr indent="-361950" lvl="0" marL="457200" marR="0" rtl="0" algn="l">
              <a:lnSpc>
                <a:spcPct val="115000"/>
              </a:lnSpc>
              <a:spcBef>
                <a:spcPts val="0"/>
              </a:spcBef>
              <a:spcAft>
                <a:spcPts val="1600"/>
              </a:spcAft>
              <a:buSzPct val="100000"/>
              <a:buChar char="-"/>
            </a:pPr>
            <a:r>
              <a:rPr lang="en" sz="2100"/>
              <a:t>Why?</a:t>
            </a:r>
          </a:p>
          <a:p>
            <a:pPr indent="-330200" lvl="1" marL="914400" marR="0" rtl="0" algn="l">
              <a:lnSpc>
                <a:spcPct val="115000"/>
              </a:lnSpc>
              <a:spcBef>
                <a:spcPts val="0"/>
              </a:spcBef>
              <a:spcAft>
                <a:spcPts val="1600"/>
              </a:spcAft>
              <a:buSzPct val="100000"/>
              <a:buChar char="-"/>
            </a:pPr>
            <a:r>
              <a:rPr lang="en" sz="1600"/>
              <a:t>Questions such as the one below capture how the user felt during this learning process and we can see if the game is an effective educational tool. </a:t>
            </a:r>
          </a:p>
          <a:p>
            <a:pPr lvl="0" rtl="0">
              <a:spcBef>
                <a:spcPts val="0"/>
              </a:spcBef>
              <a:buNone/>
            </a:pPr>
            <a:r>
              <a:t/>
            </a:r>
            <a:endParaRPr/>
          </a:p>
        </p:txBody>
      </p:sp>
      <p:pic>
        <p:nvPicPr>
          <p:cNvPr descr="Screen Shot 2017-03-30 at 2.12.36 PM.png" id="89" name="Shape 89"/>
          <p:cNvPicPr preferRelativeResize="0"/>
          <p:nvPr/>
        </p:nvPicPr>
        <p:blipFill>
          <a:blip r:embed="rId3">
            <a:alphaModFix/>
          </a:blip>
          <a:stretch>
            <a:fillRect/>
          </a:stretch>
        </p:blipFill>
        <p:spPr>
          <a:xfrm>
            <a:off x="4406237" y="3609862"/>
            <a:ext cx="4029075" cy="109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Experimental Procedure</a:t>
            </a:r>
          </a:p>
        </p:txBody>
      </p:sp>
      <p:sp>
        <p:nvSpPr>
          <p:cNvPr id="95" name="Shape 9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There are not many constraints</a:t>
            </a:r>
          </a:p>
          <a:p>
            <a:pPr indent="-228600" lvl="0" marL="457200" rtl="0">
              <a:spcBef>
                <a:spcPts val="0"/>
              </a:spcBef>
            </a:pPr>
            <a:r>
              <a:rPr lang="en"/>
              <a:t>Users may be </a:t>
            </a:r>
            <a:r>
              <a:rPr lang="en"/>
              <a:t>wherever</a:t>
            </a:r>
            <a:r>
              <a:rPr lang="en"/>
              <a:t> they feel most comfortable to learn</a:t>
            </a:r>
          </a:p>
          <a:p>
            <a:pPr indent="-228600" lvl="0" marL="457200" rtl="0">
              <a:spcBef>
                <a:spcPts val="0"/>
              </a:spcBef>
            </a:pPr>
            <a:r>
              <a:rPr lang="en"/>
              <a:t>They have unlimited time to complete the tasks</a:t>
            </a:r>
          </a:p>
          <a:p>
            <a:pPr indent="-228600" lvl="0" marL="457200" rtl="0">
              <a:spcBef>
                <a:spcPts val="0"/>
              </a:spcBef>
            </a:pPr>
            <a:r>
              <a:rPr lang="en"/>
              <a:t>Data is logged on a rolling basis after each user finishes playing the “scrolling game” so we may evaluate the results. </a:t>
            </a:r>
          </a:p>
          <a:p>
            <a:pPr indent="-228600" lvl="0" marL="457200">
              <a:spcBef>
                <a:spcPts val="0"/>
              </a:spcBef>
            </a:pPr>
            <a:r>
              <a:rPr lang="en"/>
              <a:t>Users then take the survey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Subject Description</a:t>
            </a:r>
          </a:p>
        </p:txBody>
      </p:sp>
      <p:sp>
        <p:nvSpPr>
          <p:cNvPr id="101" name="Shape 10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spcBef>
                <a:spcPts val="0"/>
              </a:spcBef>
              <a:buSzPct val="100000"/>
            </a:pPr>
            <a:r>
              <a:rPr lang="en" sz="2400"/>
              <a:t>Dr. Dani’s (client) graduate students. </a:t>
            </a:r>
          </a:p>
          <a:p>
            <a:pPr indent="-381000" lvl="0" marL="457200" rtl="0">
              <a:spcBef>
                <a:spcPts val="0"/>
              </a:spcBef>
              <a:buSzPct val="100000"/>
            </a:pPr>
            <a:r>
              <a:rPr lang="en" sz="2400"/>
              <a:t>At a later point, it would be nice to test it with the other audience. (K-3rd graders)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Results</a:t>
            </a:r>
          </a:p>
        </p:txBody>
      </p:sp>
      <p:sp>
        <p:nvSpPr>
          <p:cNvPr id="107" name="Shape 107"/>
          <p:cNvSpPr txBox="1"/>
          <p:nvPr>
            <p:ph idx="1" type="body"/>
          </p:nvPr>
        </p:nvSpPr>
        <p:spPr>
          <a:xfrm>
            <a:off x="387900" y="1509825"/>
            <a:ext cx="4030800" cy="3540300"/>
          </a:xfrm>
          <a:prstGeom prst="rect">
            <a:avLst/>
          </a:prstGeom>
        </p:spPr>
        <p:txBody>
          <a:bodyPr anchorCtr="0" anchor="t" bIns="91425" lIns="91425" rIns="91425" tIns="91425">
            <a:noAutofit/>
          </a:bodyPr>
          <a:lstStyle/>
          <a:p>
            <a:pPr indent="-228600" lvl="0" marL="457200" rtl="0">
              <a:spcBef>
                <a:spcPts val="0"/>
              </a:spcBef>
            </a:pPr>
            <a:r>
              <a:rPr lang="en"/>
              <a:t>The image below depicts the number of “correct” animals clicked in each biome</a:t>
            </a:r>
          </a:p>
          <a:p>
            <a:pPr indent="-228600" lvl="0" marL="457200" rtl="0">
              <a:spcBef>
                <a:spcPts val="0"/>
              </a:spcBef>
            </a:pPr>
            <a:r>
              <a:rPr lang="en"/>
              <a:t>We can see that the biome with the least “correct” clicks is the Grassland</a:t>
            </a:r>
          </a:p>
          <a:p>
            <a:pPr indent="-228600" lvl="0" marL="457200" rtl="0">
              <a:spcBef>
                <a:spcPts val="0"/>
              </a:spcBef>
            </a:pPr>
            <a:r>
              <a:rPr lang="en"/>
              <a:t>Why?</a:t>
            </a:r>
          </a:p>
          <a:p>
            <a:pPr indent="-228600" lvl="1" marL="914400" rtl="0">
              <a:spcBef>
                <a:spcPts val="0"/>
              </a:spcBef>
            </a:pPr>
            <a:r>
              <a:rPr lang="en"/>
              <a:t>Perhaps the animals are harder to click due to orientation or size</a:t>
            </a:r>
          </a:p>
          <a:p>
            <a:pPr indent="-228600" lvl="1" marL="914400">
              <a:spcBef>
                <a:spcPts val="0"/>
              </a:spcBef>
            </a:pPr>
            <a:r>
              <a:rPr lang="en"/>
              <a:t>Perhaps it’s the order of the biomes and testers are just “tired” when they get to it</a:t>
            </a:r>
          </a:p>
        </p:txBody>
      </p:sp>
      <p:pic>
        <p:nvPicPr>
          <p:cNvPr descr="Screen Shot 2017-03-16 at 2.06.01 PM.png" id="108" name="Shape 108"/>
          <p:cNvPicPr preferRelativeResize="0"/>
          <p:nvPr/>
        </p:nvPicPr>
        <p:blipFill>
          <a:blip r:embed="rId3">
            <a:alphaModFix/>
          </a:blip>
          <a:stretch>
            <a:fillRect/>
          </a:stretch>
        </p:blipFill>
        <p:spPr>
          <a:xfrm>
            <a:off x="4846925" y="3123169"/>
            <a:ext cx="4202199" cy="168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Reflection</a:t>
            </a:r>
          </a:p>
        </p:txBody>
      </p:sp>
      <p:sp>
        <p:nvSpPr>
          <p:cNvPr id="114" name="Shape 11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This was a worthwhile and informative experience. We gained some insight into what our users are thinking as they progress through the game. We can now make appropriate changes to the different biomes so they are of equal difficulty to the users. </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