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38"/>
  </p:notesMasterIdLst>
  <p:handoutMasterIdLst>
    <p:handoutMasterId r:id="rId39"/>
  </p:handoutMasterIdLst>
  <p:sldIdLst>
    <p:sldId id="359" r:id="rId2"/>
    <p:sldId id="324" r:id="rId3"/>
    <p:sldId id="325" r:id="rId4"/>
    <p:sldId id="326" r:id="rId5"/>
    <p:sldId id="333" r:id="rId6"/>
    <p:sldId id="335" r:id="rId7"/>
    <p:sldId id="334" r:id="rId8"/>
    <p:sldId id="343" r:id="rId9"/>
    <p:sldId id="344" r:id="rId10"/>
    <p:sldId id="327" r:id="rId11"/>
    <p:sldId id="328" r:id="rId12"/>
    <p:sldId id="329" r:id="rId13"/>
    <p:sldId id="330" r:id="rId14"/>
    <p:sldId id="331" r:id="rId15"/>
    <p:sldId id="332" r:id="rId16"/>
    <p:sldId id="336" r:id="rId17"/>
    <p:sldId id="337" r:id="rId18"/>
    <p:sldId id="338" r:id="rId19"/>
    <p:sldId id="339" r:id="rId20"/>
    <p:sldId id="340" r:id="rId21"/>
    <p:sldId id="341" r:id="rId22"/>
    <p:sldId id="342" r:id="rId23"/>
    <p:sldId id="345" r:id="rId24"/>
    <p:sldId id="346" r:id="rId25"/>
    <p:sldId id="347" r:id="rId26"/>
    <p:sldId id="348" r:id="rId27"/>
    <p:sldId id="349" r:id="rId28"/>
    <p:sldId id="350" r:id="rId29"/>
    <p:sldId id="351" r:id="rId30"/>
    <p:sldId id="352" r:id="rId31"/>
    <p:sldId id="353" r:id="rId32"/>
    <p:sldId id="356" r:id="rId33"/>
    <p:sldId id="354" r:id="rId34"/>
    <p:sldId id="355" r:id="rId35"/>
    <p:sldId id="358" r:id="rId36"/>
    <p:sldId id="360" r:id="rId37"/>
  </p:sldIdLst>
  <p:sldSz cx="12192000" cy="6858000"/>
  <p:notesSz cx="7102475" cy="9388475"/>
  <p:defaultTex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FB93D0-1564-DA4B-B149-979F4BC1F968}" name="scott" initials="s" userId="S-1-5-21-881429477-2339184126-192238721-115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ooria dehghanian" initials="p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a:srgbClr val="FF33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9" d="100"/>
          <a:sy n="59" d="100"/>
        </p:scale>
        <p:origin x="940" y="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78163"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spcBef>
                <a:spcPct val="0"/>
              </a:spcBef>
              <a:buClrTx/>
              <a:buSzTx/>
              <a:buFontTx/>
              <a:buNone/>
              <a:defRPr sz="1200"/>
            </a:lvl1pPr>
          </a:lstStyle>
          <a:p>
            <a:pPr>
              <a:defRPr/>
            </a:pPr>
            <a:endParaRPr lang="en-US"/>
          </a:p>
        </p:txBody>
      </p:sp>
      <p:sp>
        <p:nvSpPr>
          <p:cNvPr id="28675" name="Rectangle 3"/>
          <p:cNvSpPr>
            <a:spLocks noGrp="1" noChangeArrowheads="1"/>
          </p:cNvSpPr>
          <p:nvPr>
            <p:ph type="dt" sz="quarter" idx="1"/>
          </p:nvPr>
        </p:nvSpPr>
        <p:spPr bwMode="auto">
          <a:xfrm>
            <a:off x="4024313" y="0"/>
            <a:ext cx="3078162"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lgn="r">
              <a:spcBef>
                <a:spcPct val="0"/>
              </a:spcBef>
              <a:buClrTx/>
              <a:buSzTx/>
              <a:buFontTx/>
              <a:buNone/>
              <a:defRPr sz="1200"/>
            </a:lvl1pPr>
          </a:lstStyle>
          <a:p>
            <a:pPr>
              <a:defRPr/>
            </a:pPr>
            <a:endParaRPr lang="en-US"/>
          </a:p>
        </p:txBody>
      </p:sp>
      <p:sp>
        <p:nvSpPr>
          <p:cNvPr id="28676" name="Rectangle 4"/>
          <p:cNvSpPr>
            <a:spLocks noGrp="1" noChangeArrowheads="1"/>
          </p:cNvSpPr>
          <p:nvPr>
            <p:ph type="ftr" sz="quarter" idx="2"/>
          </p:nvPr>
        </p:nvSpPr>
        <p:spPr bwMode="auto">
          <a:xfrm>
            <a:off x="0" y="8918575"/>
            <a:ext cx="3078163"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spcBef>
                <a:spcPct val="0"/>
              </a:spcBef>
              <a:buClrTx/>
              <a:buSzTx/>
              <a:buFontTx/>
              <a:buNone/>
              <a:defRPr sz="1200"/>
            </a:lvl1pPr>
          </a:lstStyle>
          <a:p>
            <a:pPr>
              <a:defRPr/>
            </a:pPr>
            <a:endParaRPr lang="en-US"/>
          </a:p>
        </p:txBody>
      </p:sp>
      <p:sp>
        <p:nvSpPr>
          <p:cNvPr id="28677" name="Rectangle 5"/>
          <p:cNvSpPr>
            <a:spLocks noGrp="1" noChangeArrowheads="1"/>
          </p:cNvSpPr>
          <p:nvPr>
            <p:ph type="sldNum" sz="quarter" idx="3"/>
          </p:nvPr>
        </p:nvSpPr>
        <p:spPr bwMode="auto">
          <a:xfrm>
            <a:off x="4024313" y="8918575"/>
            <a:ext cx="3078162"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lgn="r">
              <a:spcBef>
                <a:spcPct val="0"/>
              </a:spcBef>
              <a:buClrTx/>
              <a:buSzTx/>
              <a:buFontTx/>
              <a:buNone/>
              <a:defRPr sz="1200"/>
            </a:lvl1pPr>
          </a:lstStyle>
          <a:p>
            <a:pPr>
              <a:defRPr/>
            </a:pPr>
            <a:fld id="{3B7227E4-51F8-45C2-83C1-D251491FB81E}" type="slidenum">
              <a:rPr lang="en-US"/>
              <a:pPr>
                <a:defRPr/>
              </a:pPr>
              <a:t>‹#›</a:t>
            </a:fld>
            <a:endParaRPr lang="en-US"/>
          </a:p>
        </p:txBody>
      </p:sp>
    </p:spTree>
    <p:extLst>
      <p:ext uri="{BB962C8B-B14F-4D97-AF65-F5344CB8AC3E}">
        <p14:creationId xmlns:p14="http://schemas.microsoft.com/office/powerpoint/2010/main" val="1714397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wrap="square" lIns="94229" tIns="47114" rIns="94229" bIns="47114"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4022725" y="0"/>
            <a:ext cx="3078163" cy="469900"/>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24C5774C-03E1-499A-B4E4-895282C04360}" type="datetimeFigureOut">
              <a:rPr lang="en-US"/>
              <a:pPr>
                <a:defRPr/>
              </a:pPr>
              <a:t>3/18/2024</a:t>
            </a:fld>
            <a:endParaRPr lang="en-US"/>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p:cNvSpPr>
            <a:spLocks noGrp="1"/>
          </p:cNvSpPr>
          <p:nvPr>
            <p:ph type="body" sz="quarter" idx="3"/>
          </p:nvPr>
        </p:nvSpPr>
        <p:spPr>
          <a:xfrm>
            <a:off x="709613" y="4459288"/>
            <a:ext cx="5683250" cy="4224337"/>
          </a:xfrm>
          <a:prstGeom prst="rect">
            <a:avLst/>
          </a:prstGeom>
        </p:spPr>
        <p:txBody>
          <a:bodyPr vert="horz" lIns="94229" tIns="47114" rIns="94229" bIns="4711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69900"/>
          </a:xfrm>
          <a:prstGeom prst="rect">
            <a:avLst/>
          </a:prstGeom>
        </p:spPr>
        <p:txBody>
          <a:bodyPr vert="horz" wrap="square" lIns="94229" tIns="47114" rIns="94229" bIns="47114"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169181FC-D85A-4591-8BD1-5E6A6B17461A}" type="slidenum">
              <a:rPr lang="en-US"/>
              <a:pPr>
                <a:defRPr/>
              </a:pPr>
              <a:t>‹#›</a:t>
            </a:fld>
            <a:endParaRPr lang="en-US"/>
          </a:p>
        </p:txBody>
      </p:sp>
    </p:spTree>
    <p:extLst>
      <p:ext uri="{BB962C8B-B14F-4D97-AF65-F5344CB8AC3E}">
        <p14:creationId xmlns:p14="http://schemas.microsoft.com/office/powerpoint/2010/main" val="357060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69181FC-D85A-4591-8BD1-5E6A6B17461A}" type="slidenum">
              <a:rPr lang="en-US" smtClean="0"/>
              <a:pPr>
                <a:defRPr/>
              </a:pPr>
              <a:t>17</a:t>
            </a:fld>
            <a:endParaRPr lang="en-US"/>
          </a:p>
        </p:txBody>
      </p:sp>
    </p:spTree>
    <p:extLst>
      <p:ext uri="{BB962C8B-B14F-4D97-AF65-F5344CB8AC3E}">
        <p14:creationId xmlns:p14="http://schemas.microsoft.com/office/powerpoint/2010/main" val="4265627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AutoShape 1027"/>
          <p:cNvSpPr>
            <a:spLocks noChangeArrowheads="1"/>
          </p:cNvSpPr>
          <p:nvPr/>
        </p:nvSpPr>
        <p:spPr bwMode="auto">
          <a:xfrm>
            <a:off x="914400" y="990600"/>
            <a:ext cx="6908800" cy="19050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a:p>
        </p:txBody>
      </p:sp>
      <p:sp>
        <p:nvSpPr>
          <p:cNvPr id="9" name="Line 4103"/>
          <p:cNvSpPr>
            <a:spLocks noChangeShapeType="1"/>
          </p:cNvSpPr>
          <p:nvPr userDrawn="1"/>
        </p:nvSpPr>
        <p:spPr bwMode="auto">
          <a:xfrm>
            <a:off x="0" y="3048000"/>
            <a:ext cx="11988800" cy="0"/>
          </a:xfrm>
          <a:prstGeom prst="line">
            <a:avLst/>
          </a:prstGeom>
          <a:noFill/>
          <a:ln w="76200">
            <a:solidFill>
              <a:srgbClr val="500000"/>
            </a:solidFill>
            <a:round/>
            <a:headEnd type="none" w="sm" len="sm"/>
            <a:tailEnd type="none" w="sm" len="sm"/>
          </a:ln>
          <a:effectLst/>
        </p:spPr>
        <p:txBody>
          <a:bodyPr wrap="none" anchor="ctr"/>
          <a:lstStyle/>
          <a:p>
            <a:pPr>
              <a:defRPr/>
            </a:pPr>
            <a:endParaRPr lang="en-US" sz="2800" dirty="0"/>
          </a:p>
        </p:txBody>
      </p:sp>
      <p:sp>
        <p:nvSpPr>
          <p:cNvPr id="10" name="Rectangle 4098"/>
          <p:cNvSpPr>
            <a:spLocks noGrp="1" noChangeArrowheads="1"/>
          </p:cNvSpPr>
          <p:nvPr>
            <p:ph type="ctrTitle" sz="quarter"/>
          </p:nvPr>
        </p:nvSpPr>
        <p:spPr>
          <a:xfrm>
            <a:off x="914400" y="228600"/>
            <a:ext cx="10363200" cy="1143000"/>
          </a:xfrm>
        </p:spPr>
        <p:txBody>
          <a:bodyPr/>
          <a:lstStyle>
            <a:lvl1pPr>
              <a:defRPr sz="3600">
                <a:latin typeface="Arial" pitchFamily="34" charset="0"/>
                <a:cs typeface="Arial" pitchFamily="34" charset="0"/>
              </a:defRPr>
            </a:lvl1pPr>
          </a:lstStyle>
          <a:p>
            <a:r>
              <a:rPr lang="en-US" dirty="0"/>
              <a:t>Click to edit Master title style</a:t>
            </a:r>
          </a:p>
        </p:txBody>
      </p:sp>
      <p:sp>
        <p:nvSpPr>
          <p:cNvPr id="11" name="Rectangle 4099"/>
          <p:cNvSpPr>
            <a:spLocks noGrp="1" noChangeArrowheads="1"/>
          </p:cNvSpPr>
          <p:nvPr>
            <p:ph type="subTitle" sz="quarter" idx="1"/>
          </p:nvPr>
        </p:nvSpPr>
        <p:spPr>
          <a:xfrm>
            <a:off x="1930400" y="3124200"/>
            <a:ext cx="8534400" cy="1752600"/>
          </a:xfrm>
        </p:spPr>
        <p:txBody>
          <a:bodyPr/>
          <a:lstStyle>
            <a:lvl1pPr marL="0" indent="0" algn="ctr">
              <a:buFontTx/>
              <a:buNone/>
              <a:defRPr>
                <a:latin typeface="Arial" pitchFamily="34" charset="0"/>
                <a:cs typeface="Arial" pitchFamily="34" charset="0"/>
              </a:defRPr>
            </a:lvl1pPr>
          </a:lstStyle>
          <a:p>
            <a:r>
              <a:rPr lang="en-US" dirty="0"/>
              <a:t>Click to edit Master subtitle style</a:t>
            </a:r>
          </a:p>
        </p:txBody>
      </p:sp>
      <p:pic>
        <p:nvPicPr>
          <p:cNvPr id="7" name="Picture 2" descr="http://brandguide.tamu.edu/downloads/logos/TAM-PrimaryMarkA.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28600" y="5181600"/>
            <a:ext cx="5029200" cy="141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95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228600" y="76200"/>
            <a:ext cx="11049000" cy="1066800"/>
          </a:xfrm>
        </p:spPr>
        <p:txBody>
          <a:bodyPr/>
          <a:lstStyle/>
          <a:p>
            <a:r>
              <a:rPr lang="en-US" dirty="0"/>
              <a:t>Click to edit Master title style</a:t>
            </a:r>
          </a:p>
        </p:txBody>
      </p:sp>
      <p:sp>
        <p:nvSpPr>
          <p:cNvPr id="5" name="Content Placeholder 2"/>
          <p:cNvSpPr>
            <a:spLocks noGrp="1"/>
          </p:cNvSpPr>
          <p:nvPr>
            <p:ph idx="1" hasCustomPrompt="1"/>
          </p:nvPr>
        </p:nvSpPr>
        <p:spPr>
          <a:xfrm>
            <a:off x="228600" y="1280160"/>
            <a:ext cx="11734800" cy="5196840"/>
          </a:xfrm>
        </p:spPr>
        <p:txBody>
          <a:bodyPr/>
          <a:lstStyle>
            <a:lvl1pPr marL="457200" indent="-457200">
              <a:buSzPct val="100000"/>
              <a:buFont typeface="Arial" panose="020B0604020202020204" pitchFamily="34" charset="0"/>
              <a:buChar char="•"/>
              <a:defRPr/>
            </a:lvl1pPr>
            <a:lvl2pPr marL="742950" marR="0" indent="-285750" algn="l" defTabSz="914400" rtl="0" eaLnBrk="0" fontAlgn="base" latinLnBrk="0" hangingPunct="0">
              <a:lnSpc>
                <a:spcPct val="100000"/>
              </a:lnSpc>
              <a:spcBef>
                <a:spcPct val="20000"/>
              </a:spcBef>
              <a:spcAft>
                <a:spcPct val="0"/>
              </a:spcAft>
              <a:buClr>
                <a:schemeClr val="tx1"/>
              </a:buClr>
              <a:buSzPct val="75000"/>
              <a:buFontTx/>
              <a:buChar char="–"/>
              <a:tabLst/>
              <a:defRPr/>
            </a:lvl2pPr>
            <a:lvl3pPr marL="1257300" indent="-342900">
              <a:buSzPct val="90000"/>
              <a:buFont typeface="Arial" panose="020B0604020202020204" pitchFamily="34" charset="0"/>
              <a:buChar char="•"/>
              <a:defRPr/>
            </a:lvl3pPr>
          </a:lstStyle>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tabLst/>
              <a:defRPr/>
            </a:pPr>
            <a:r>
              <a:rPr lang="en-US" dirty="0" err="1"/>
              <a:t>SeconClick</a:t>
            </a:r>
            <a:r>
              <a:rPr lang="en-US" dirty="0"/>
              <a:t> to edit Master text styles</a:t>
            </a:r>
          </a:p>
          <a:p>
            <a:pPr lvl="1"/>
            <a:r>
              <a:rPr lang="en-US" dirty="0"/>
              <a:t>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40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4600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10668000" cy="838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317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668000" cy="838200"/>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5024227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AutoShape 5"/>
          <p:cNvSpPr>
            <a:spLocks noChangeArrowheads="1"/>
          </p:cNvSpPr>
          <p:nvPr/>
        </p:nvSpPr>
        <p:spPr bwMode="auto">
          <a:xfrm>
            <a:off x="1016000" y="1143000"/>
            <a:ext cx="6807200" cy="6096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a:p>
        </p:txBody>
      </p:sp>
      <p:sp>
        <p:nvSpPr>
          <p:cNvPr id="25615" name="Rectangle 15"/>
          <p:cNvSpPr>
            <a:spLocks noChangeArrowheads="1"/>
          </p:cNvSpPr>
          <p:nvPr userDrawn="1"/>
        </p:nvSpPr>
        <p:spPr bwMode="auto">
          <a:xfrm>
            <a:off x="304801" y="6629401"/>
            <a:ext cx="11578167" cy="9525"/>
          </a:xfrm>
          <a:prstGeom prst="rect">
            <a:avLst/>
          </a:prstGeom>
          <a:gradFill rotWithShape="0">
            <a:gsLst>
              <a:gs pos="0">
                <a:schemeClr val="folHlink"/>
              </a:gs>
              <a:gs pos="100000">
                <a:schemeClr val="folHlink">
                  <a:gamma/>
                  <a:tint val="25098"/>
                  <a:invGamma/>
                </a:schemeClr>
              </a:gs>
            </a:gsLst>
            <a:path path="shape">
              <a:fillToRect l="50000" t="50000" r="50000" b="50000"/>
            </a:path>
          </a:gradFill>
          <a:ln w="19050">
            <a:noFill/>
            <a:miter lim="800000"/>
            <a:headEnd/>
            <a:tailEnd/>
          </a:ln>
          <a:effectLst/>
        </p:spPr>
        <p:txBody>
          <a:bodyPr wrap="none" anchor="ctr"/>
          <a:lstStyle/>
          <a:p>
            <a:pPr algn="ctr">
              <a:spcBef>
                <a:spcPct val="0"/>
              </a:spcBef>
              <a:buClrTx/>
              <a:buSzTx/>
              <a:buFontTx/>
              <a:buNone/>
              <a:defRPr/>
            </a:pPr>
            <a:endParaRPr lang="en-US" sz="2400">
              <a:latin typeface="Helvetica" charset="0"/>
            </a:endParaRPr>
          </a:p>
        </p:txBody>
      </p:sp>
      <p:sp>
        <p:nvSpPr>
          <p:cNvPr id="11" name="Line 8"/>
          <p:cNvSpPr>
            <a:spLocks noChangeShapeType="1"/>
          </p:cNvSpPr>
          <p:nvPr userDrawn="1"/>
        </p:nvSpPr>
        <p:spPr bwMode="auto">
          <a:xfrm>
            <a:off x="0" y="1143000"/>
            <a:ext cx="11176000" cy="0"/>
          </a:xfrm>
          <a:prstGeom prst="line">
            <a:avLst/>
          </a:prstGeom>
          <a:noFill/>
          <a:ln w="76200">
            <a:solidFill>
              <a:srgbClr val="500000"/>
            </a:solidFill>
            <a:round/>
            <a:headEnd type="none" w="sm" len="sm"/>
            <a:tailEnd type="none" w="sm" len="sm"/>
          </a:ln>
          <a:effectLst/>
        </p:spPr>
        <p:txBody>
          <a:bodyPr wrap="none" anchor="ctr"/>
          <a:lstStyle/>
          <a:p>
            <a:pPr>
              <a:defRPr/>
            </a:pPr>
            <a:endParaRPr lang="en-US" sz="2800" dirty="0"/>
          </a:p>
        </p:txBody>
      </p:sp>
      <p:sp>
        <p:nvSpPr>
          <p:cNvPr id="12" name="Rectangle 6"/>
          <p:cNvSpPr>
            <a:spLocks noGrp="1" noChangeArrowheads="1"/>
          </p:cNvSpPr>
          <p:nvPr>
            <p:ph type="title"/>
          </p:nvPr>
        </p:nvSpPr>
        <p:spPr bwMode="auto">
          <a:xfrm>
            <a:off x="228600" y="91440"/>
            <a:ext cx="11049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5" name="Rectangle 7"/>
          <p:cNvSpPr>
            <a:spLocks noGrp="1" noChangeArrowheads="1"/>
          </p:cNvSpPr>
          <p:nvPr>
            <p:ph type="body" idx="1"/>
          </p:nvPr>
        </p:nvSpPr>
        <p:spPr bwMode="auto">
          <a:xfrm>
            <a:off x="228600" y="1295400"/>
            <a:ext cx="11734800" cy="512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074" name="Picture 2" descr="Related image"/>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11277600" y="6858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347023-713F-4E2A-B7AB-E48E430AAFEB}"/>
              </a:ext>
            </a:extLst>
          </p:cNvPr>
          <p:cNvSpPr txBox="1"/>
          <p:nvPr userDrawn="1"/>
        </p:nvSpPr>
        <p:spPr>
          <a:xfrm>
            <a:off x="11095827" y="-66675"/>
            <a:ext cx="1096172" cy="369332"/>
          </a:xfrm>
          <a:prstGeom prst="rect">
            <a:avLst/>
          </a:prstGeom>
          <a:noFill/>
          <a:ln w="12700">
            <a:noFill/>
          </a:ln>
        </p:spPr>
        <p:txBody>
          <a:bodyPr wrap="square" rtlCol="0">
            <a:spAutoFit/>
          </a:bodyPr>
          <a:lstStyle/>
          <a:p>
            <a:pPr algn="r"/>
            <a:fld id="{CBFC0AEE-5787-421D-938D-D26A4A374780}" type="slidenum">
              <a:rPr lang="en-US" sz="1800" smtClean="0">
                <a:solidFill>
                  <a:srgbClr val="500000"/>
                </a:solidFill>
                <a:latin typeface="+mj-lt"/>
              </a:rPr>
              <a:pPr algn="r"/>
              <a:t>‹#›</a:t>
            </a:fld>
            <a:endParaRPr lang="en-US" sz="1800" dirty="0">
              <a:solidFill>
                <a:srgbClr val="500000"/>
              </a:solidFill>
              <a:latin typeface="+mj-lt"/>
            </a:endParaRPr>
          </a:p>
        </p:txBody>
      </p:sp>
    </p:spTree>
  </p:cSld>
  <p:clrMap bg1="lt1" tx1="dk1" bg2="lt2" tx2="dk2" accent1="accent1" accent2="accent2" accent3="accent3" accent4="accent4" accent5="accent5" accent6="accent6" hlink="hlink" folHlink="folHlink"/>
  <p:sldLayoutIdLst>
    <p:sldLayoutId id="2147483733" r:id="rId1"/>
    <p:sldLayoutId id="2147483723" r:id="rId2"/>
    <p:sldLayoutId id="2147483724" r:id="rId3"/>
    <p:sldLayoutId id="2147483725" r:id="rId4"/>
    <p:sldLayoutId id="2147483727" r:id="rId5"/>
  </p:sldLayoutIdLst>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457200" indent="-457200" algn="l" rtl="0" eaLnBrk="0" fontAlgn="base" hangingPunct="0">
        <a:spcBef>
          <a:spcPct val="20000"/>
        </a:spcBef>
        <a:spcAft>
          <a:spcPct val="0"/>
        </a:spcAft>
        <a:buClr>
          <a:schemeClr val="tx1"/>
        </a:buClr>
        <a:buSzPct val="100000"/>
        <a:buFont typeface="Arial" panose="020B0604020202020204" pitchFamily="34" charset="0"/>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lr>
          <a:schemeClr val="tx1"/>
        </a:buClr>
        <a:buSzPct val="75000"/>
        <a:buChar char="–"/>
        <a:defRPr sz="2000">
          <a:solidFill>
            <a:schemeClr val="tx1"/>
          </a:solidFill>
          <a:latin typeface="+mj-lt"/>
        </a:defRPr>
      </a:lvl2pPr>
      <a:lvl3pPr marL="1257300" indent="-342900" algn="l" rtl="0" eaLnBrk="0" fontAlgn="base" hangingPunct="0">
        <a:spcBef>
          <a:spcPct val="20000"/>
        </a:spcBef>
        <a:spcAft>
          <a:spcPct val="0"/>
        </a:spcAft>
        <a:buClr>
          <a:schemeClr val="tx1"/>
        </a:buClr>
        <a:buSzPct val="90000"/>
        <a:buFont typeface="Arial" panose="020B0604020202020204" pitchFamily="34" charset="0"/>
        <a:buChar char="•"/>
        <a:defRPr sz="2000">
          <a:solidFill>
            <a:schemeClr val="tx1"/>
          </a:solidFill>
          <a:latin typeface="+mj-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j-lt"/>
        </a:defRPr>
      </a:lvl4pPr>
      <a:lvl5pPr marL="2057400" indent="-228600" algn="l" rtl="0" eaLnBrk="0" fontAlgn="base" hangingPunct="0">
        <a:spcBef>
          <a:spcPct val="20000"/>
        </a:spcBef>
        <a:spcAft>
          <a:spcPct val="0"/>
        </a:spcAft>
        <a:buClr>
          <a:schemeClr val="tx1"/>
        </a:buClr>
        <a:buSzPct val="65000"/>
        <a:buFont typeface="Wingdings" pitchFamily="2" charset="2"/>
        <a:buChar char="»"/>
        <a:defRPr sz="2000">
          <a:solidFill>
            <a:schemeClr val="tx1"/>
          </a:solidFill>
          <a:latin typeface="+mj-lt"/>
        </a:defRPr>
      </a:lvl5pPr>
      <a:lvl6pPr marL="25146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cott@powerworl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3B0C-F0EC-1124-6F67-316E1A73F63C}"/>
              </a:ext>
            </a:extLst>
          </p:cNvPr>
          <p:cNvSpPr>
            <a:spLocks noGrp="1"/>
          </p:cNvSpPr>
          <p:nvPr>
            <p:ph type="ctrTitle" sz="quarter"/>
          </p:nvPr>
        </p:nvSpPr>
        <p:spPr>
          <a:xfrm>
            <a:off x="914400" y="228600"/>
            <a:ext cx="10363200" cy="2590800"/>
          </a:xfrm>
        </p:spPr>
        <p:txBody>
          <a:bodyPr/>
          <a:lstStyle/>
          <a:p>
            <a:pPr algn="ctr"/>
            <a:r>
              <a:rPr lang="en-US" dirty="0"/>
              <a:t>Fundamentals of Electric Transmission System Planning Short Course</a:t>
            </a:r>
            <a:br>
              <a:rPr lang="en-US" dirty="0"/>
            </a:br>
            <a:br>
              <a:rPr lang="en-US" dirty="0"/>
            </a:br>
            <a:r>
              <a:rPr lang="en-US" dirty="0"/>
              <a:t>Static Power System Analysis Tools</a:t>
            </a:r>
            <a:br>
              <a:rPr lang="en-US" dirty="0"/>
            </a:br>
            <a:endParaRPr lang="en-US" dirty="0"/>
          </a:p>
        </p:txBody>
      </p:sp>
      <p:sp>
        <p:nvSpPr>
          <p:cNvPr id="3" name="Subtitle 2">
            <a:extLst>
              <a:ext uri="{FF2B5EF4-FFF2-40B4-BE49-F238E27FC236}">
                <a16:creationId xmlns:a16="http://schemas.microsoft.com/office/drawing/2014/main" id="{B6165DDD-2BA5-3974-903F-C5921B805511}"/>
              </a:ext>
            </a:extLst>
          </p:cNvPr>
          <p:cNvSpPr>
            <a:spLocks noGrp="1"/>
          </p:cNvSpPr>
          <p:nvPr>
            <p:ph type="subTitle" sz="quarter" idx="1"/>
          </p:nvPr>
        </p:nvSpPr>
        <p:spPr/>
        <p:txBody>
          <a:bodyPr/>
          <a:lstStyle/>
          <a:p>
            <a:r>
              <a:rPr lang="en-US" dirty="0"/>
              <a:t>Scott </a:t>
            </a:r>
            <a:r>
              <a:rPr lang="en-US" dirty="0" err="1"/>
              <a:t>Dahman</a:t>
            </a:r>
            <a:endParaRPr lang="en-US" dirty="0"/>
          </a:p>
          <a:p>
            <a:r>
              <a:rPr lang="en-US" dirty="0" err="1"/>
              <a:t>PowerWorld</a:t>
            </a:r>
            <a:r>
              <a:rPr lang="en-US" dirty="0"/>
              <a:t> Corporation</a:t>
            </a:r>
          </a:p>
          <a:p>
            <a:r>
              <a:rPr lang="en-US" dirty="0">
                <a:hlinkClick r:id="rId2"/>
              </a:rPr>
              <a:t>scott@powerworld.com</a:t>
            </a:r>
            <a:r>
              <a:rPr lang="en-US" dirty="0"/>
              <a:t> </a:t>
            </a:r>
          </a:p>
          <a:p>
            <a:r>
              <a:rPr lang="en-US" dirty="0"/>
              <a:t>March 19-21, 2024</a:t>
            </a:r>
          </a:p>
        </p:txBody>
      </p:sp>
      <p:sp>
        <p:nvSpPr>
          <p:cNvPr id="4" name="Rectangle 3">
            <a:extLst>
              <a:ext uri="{FF2B5EF4-FFF2-40B4-BE49-F238E27FC236}">
                <a16:creationId xmlns:a16="http://schemas.microsoft.com/office/drawing/2014/main" id="{08C1000E-34B2-7E0E-85BD-4D70FF627D15}"/>
              </a:ext>
            </a:extLst>
          </p:cNvPr>
          <p:cNvSpPr/>
          <p:nvPr/>
        </p:nvSpPr>
        <p:spPr>
          <a:xfrm>
            <a:off x="6197600" y="6149269"/>
            <a:ext cx="5966698" cy="480131"/>
          </a:xfrm>
          <a:prstGeom prst="rect">
            <a:avLst/>
          </a:prstGeom>
        </p:spPr>
        <p:txBody>
          <a:bodyPr wrap="none">
            <a:spAutoFit/>
          </a:bodyPr>
          <a:lstStyle/>
          <a:p>
            <a:pPr algn="ctr">
              <a:lnSpc>
                <a:spcPct val="90000"/>
              </a:lnSpc>
            </a:pPr>
            <a:r>
              <a:rPr lang="en-US" altLang="en-US" b="1" dirty="0">
                <a:solidFill>
                  <a:schemeClr val="tx2"/>
                </a:solidFill>
                <a:latin typeface="Tahoma" pitchFamily="34" charset="0"/>
                <a:ea typeface="ＭＳ Ｐゴシック" pitchFamily="34" charset="-128"/>
              </a:rPr>
              <a:t>© copyright Tom </a:t>
            </a:r>
            <a:r>
              <a:rPr lang="en-US" altLang="en-US" b="1" dirty="0" err="1">
                <a:solidFill>
                  <a:schemeClr val="tx2"/>
                </a:solidFill>
                <a:latin typeface="Tahoma" pitchFamily="34" charset="0"/>
                <a:ea typeface="ＭＳ Ｐゴシック" pitchFamily="34" charset="-128"/>
              </a:rPr>
              <a:t>Overbye</a:t>
            </a:r>
            <a:r>
              <a:rPr lang="en-US" altLang="en-US" b="1" dirty="0">
                <a:solidFill>
                  <a:schemeClr val="tx2"/>
                </a:solidFill>
                <a:latin typeface="Tahoma" pitchFamily="34" charset="0"/>
                <a:ea typeface="ＭＳ Ｐゴシック" pitchFamily="34" charset="-128"/>
              </a:rPr>
              <a:t>, 2024</a:t>
            </a:r>
            <a:endParaRPr lang="en-US" altLang="en-US" dirty="0">
              <a:solidFill>
                <a:schemeClr val="tx2"/>
              </a:solidFill>
              <a:ea typeface="ＭＳ Ｐゴシック" pitchFamily="34" charset="-128"/>
            </a:endParaRPr>
          </a:p>
        </p:txBody>
      </p:sp>
    </p:spTree>
    <p:extLst>
      <p:ext uri="{BB962C8B-B14F-4D97-AF65-F5344CB8AC3E}">
        <p14:creationId xmlns:p14="http://schemas.microsoft.com/office/powerpoint/2010/main" val="34498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Power System Control and Sensitivities</a:t>
            </a:r>
            <a:endParaRPr lang="en-US" dirty="0"/>
          </a:p>
        </p:txBody>
      </p:sp>
      <p:sp>
        <p:nvSpPr>
          <p:cNvPr id="3" name="Content Placeholder 2"/>
          <p:cNvSpPr>
            <a:spLocks noGrp="1"/>
          </p:cNvSpPr>
          <p:nvPr>
            <p:ph idx="1"/>
          </p:nvPr>
        </p:nvSpPr>
        <p:spPr/>
        <p:txBody>
          <a:bodyPr/>
          <a:lstStyle/>
          <a:p>
            <a:r>
              <a:rPr lang="en-US" altLang="en-US" dirty="0"/>
              <a:t>A major issue with power system planning and operations is the limited capacity of the transmission system</a:t>
            </a:r>
          </a:p>
          <a:p>
            <a:pPr lvl="1"/>
            <a:r>
              <a:rPr lang="en-US" altLang="en-US" dirty="0"/>
              <a:t>lines/transformers have limits (usually thermal)</a:t>
            </a:r>
          </a:p>
          <a:p>
            <a:pPr lvl="1"/>
            <a:r>
              <a:rPr lang="en-US" altLang="en-US" dirty="0"/>
              <a:t>no direct way of controlling flow down a transmission line (e.g., there are no valves to close to limit flow)</a:t>
            </a:r>
          </a:p>
          <a:p>
            <a:pPr lvl="1"/>
            <a:r>
              <a:rPr lang="en-US" altLang="en-US" dirty="0"/>
              <a:t>open transmission system access (with industry restructuring) is stressing the system in new ways</a:t>
            </a:r>
          </a:p>
          <a:p>
            <a:r>
              <a:rPr lang="en-US" altLang="en-US" dirty="0"/>
              <a:t>We need to indirectly control transmission line flow by changing the generator outputs</a:t>
            </a:r>
          </a:p>
          <a:p>
            <a:r>
              <a:rPr lang="en-US" altLang="en-US" dirty="0"/>
              <a:t>Similar control issues with voltage magnitude</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10</a:t>
            </a:fld>
            <a:endParaRPr lang="en-US" dirty="0"/>
          </a:p>
        </p:txBody>
      </p:sp>
    </p:spTree>
    <p:extLst>
      <p:ext uri="{BB962C8B-B14F-4D97-AF65-F5344CB8AC3E}">
        <p14:creationId xmlns:p14="http://schemas.microsoft.com/office/powerpoint/2010/main" val="150041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altLang="en-US" dirty="0"/>
              <a:t>Indirect Transmission Line Control</a:t>
            </a:r>
            <a:endParaRPr lang="en-US" dirty="0"/>
          </a:p>
        </p:txBody>
      </p:sp>
      <p:sp>
        <p:nvSpPr>
          <p:cNvPr id="3" name="Content Placeholder 2"/>
          <p:cNvSpPr>
            <a:spLocks noGrp="1"/>
          </p:cNvSpPr>
          <p:nvPr>
            <p:ph idx="1"/>
          </p:nvPr>
        </p:nvSpPr>
        <p:spPr>
          <a:xfrm>
            <a:off x="228600" y="1280160"/>
            <a:ext cx="11734800" cy="5196840"/>
          </a:xfrm>
        </p:spPr>
        <p:txBody>
          <a:bodyPr/>
          <a:lstStyle/>
          <a:p>
            <a:r>
              <a:rPr lang="en-US" altLang="en-US" dirty="0"/>
              <a:t>What we would like to determine is how a change in generation at bus k affects the power flow on a line from bus i to bus j.  </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11</a:t>
            </a:fld>
            <a:endParaRPr lang="en-US" dirty="0"/>
          </a:p>
        </p:txBody>
      </p:sp>
      <p:pic>
        <p:nvPicPr>
          <p:cNvPr id="5" name="Picture 4" descr="Fig105">
            <a:extLst>
              <a:ext uri="{FF2B5EF4-FFF2-40B4-BE49-F238E27FC236}">
                <a16:creationId xmlns:a16="http://schemas.microsoft.com/office/drawing/2014/main" id="{F727DFD3-5E7E-4312-9900-CC06F1754916}"/>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752600" y="2438639"/>
            <a:ext cx="4931769" cy="349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AB5381BF-7783-403A-AADC-7BE886D39E8F}"/>
              </a:ext>
            </a:extLst>
          </p:cNvPr>
          <p:cNvSpPr txBox="1">
            <a:spLocks noChangeArrowheads="1"/>
          </p:cNvSpPr>
          <p:nvPr/>
        </p:nvSpPr>
        <p:spPr bwMode="auto">
          <a:xfrm>
            <a:off x="7467600" y="2766346"/>
            <a:ext cx="2768600" cy="2227263"/>
          </a:xfrm>
          <a:prstGeom prst="rect">
            <a:avLst/>
          </a:prstGeom>
          <a:solidFill>
            <a:schemeClr val="accent1">
              <a:lumMod val="10000"/>
              <a:lumOff val="90000"/>
            </a:schemeClr>
          </a:solidFill>
          <a:ln>
            <a:noFill/>
          </a:ln>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ts val="0"/>
              </a:spcBef>
            </a:pPr>
            <a:r>
              <a:rPr lang="en-US" altLang="en-US" sz="2800" dirty="0">
                <a:solidFill>
                  <a:srgbClr val="1E0000"/>
                </a:solidFill>
              </a:rPr>
              <a:t>The assumption is</a:t>
            </a:r>
          </a:p>
          <a:p>
            <a:pPr eaLnBrk="1" hangingPunct="1">
              <a:spcBef>
                <a:spcPts val="0"/>
              </a:spcBef>
            </a:pPr>
            <a:r>
              <a:rPr lang="en-US" altLang="en-US" sz="2800" dirty="0">
                <a:solidFill>
                  <a:srgbClr val="1E0000"/>
                </a:solidFill>
              </a:rPr>
              <a:t>that the change</a:t>
            </a:r>
          </a:p>
          <a:p>
            <a:pPr eaLnBrk="1" hangingPunct="1">
              <a:spcBef>
                <a:spcPts val="0"/>
              </a:spcBef>
            </a:pPr>
            <a:r>
              <a:rPr lang="en-US" altLang="en-US" sz="2800" dirty="0">
                <a:solidFill>
                  <a:srgbClr val="1E0000"/>
                </a:solidFill>
              </a:rPr>
              <a:t>in generation is</a:t>
            </a:r>
          </a:p>
          <a:p>
            <a:pPr eaLnBrk="1" hangingPunct="1">
              <a:spcBef>
                <a:spcPts val="0"/>
              </a:spcBef>
            </a:pPr>
            <a:r>
              <a:rPr lang="en-US" altLang="en-US" sz="2800" dirty="0">
                <a:solidFill>
                  <a:srgbClr val="1E0000"/>
                </a:solidFill>
              </a:rPr>
              <a:t>absorbed by the</a:t>
            </a:r>
          </a:p>
          <a:p>
            <a:pPr eaLnBrk="1" hangingPunct="1">
              <a:spcBef>
                <a:spcPts val="0"/>
              </a:spcBef>
            </a:pPr>
            <a:r>
              <a:rPr lang="en-US" altLang="en-US" sz="2800" dirty="0">
                <a:solidFill>
                  <a:srgbClr val="1E0000"/>
                </a:solidFill>
              </a:rPr>
              <a:t>slack bus</a:t>
            </a:r>
          </a:p>
        </p:txBody>
      </p:sp>
    </p:spTree>
    <p:extLst>
      <p:ext uri="{BB962C8B-B14F-4D97-AF65-F5344CB8AC3E}">
        <p14:creationId xmlns:p14="http://schemas.microsoft.com/office/powerpoint/2010/main" val="376971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altLang="en-US" dirty="0"/>
              <a:t>Power Flow Simulation - Before</a:t>
            </a:r>
            <a:endParaRPr lang="en-US" dirty="0"/>
          </a:p>
        </p:txBody>
      </p:sp>
      <p:sp>
        <p:nvSpPr>
          <p:cNvPr id="3" name="Content Placeholder 2"/>
          <p:cNvSpPr>
            <a:spLocks noGrp="1"/>
          </p:cNvSpPr>
          <p:nvPr>
            <p:ph idx="1"/>
          </p:nvPr>
        </p:nvSpPr>
        <p:spPr>
          <a:xfrm>
            <a:off x="228600" y="1280160"/>
            <a:ext cx="11734800" cy="5196840"/>
          </a:xfrm>
        </p:spPr>
        <p:txBody>
          <a:bodyPr/>
          <a:lstStyle/>
          <a:p>
            <a:r>
              <a:rPr lang="en-US" altLang="en-US" dirty="0"/>
              <a:t>One way to determine the impact of a generator change is to compare a before/after power flow.</a:t>
            </a:r>
          </a:p>
          <a:p>
            <a:r>
              <a:rPr lang="en-US" altLang="en-US" dirty="0"/>
              <a:t>For example below is a three bus case with an overload</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12</a:t>
            </a:fld>
            <a:endParaRPr lang="en-US" dirty="0"/>
          </a:p>
        </p:txBody>
      </p:sp>
      <p:pic>
        <p:nvPicPr>
          <p:cNvPr id="5" name="Picture 4">
            <a:extLst>
              <a:ext uri="{FF2B5EF4-FFF2-40B4-BE49-F238E27FC236}">
                <a16:creationId xmlns:a16="http://schemas.microsoft.com/office/drawing/2014/main" id="{36ACA4A0-4C72-4C0D-A11D-42511FEBE5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r="27782" b="37227"/>
          <a:stretch>
            <a:fillRect/>
          </a:stretch>
        </p:blipFill>
        <p:spPr bwMode="auto">
          <a:xfrm>
            <a:off x="2339002" y="2666999"/>
            <a:ext cx="6576398" cy="365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7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altLang="en-US" dirty="0"/>
              <a:t>Power Flow Simulation - After</a:t>
            </a:r>
            <a:endParaRPr lang="en-US" dirty="0"/>
          </a:p>
        </p:txBody>
      </p:sp>
      <p:sp>
        <p:nvSpPr>
          <p:cNvPr id="3" name="Content Placeholder 2"/>
          <p:cNvSpPr>
            <a:spLocks noGrp="1"/>
          </p:cNvSpPr>
          <p:nvPr>
            <p:ph idx="1"/>
          </p:nvPr>
        </p:nvSpPr>
        <p:spPr>
          <a:xfrm>
            <a:off x="228600" y="1280160"/>
            <a:ext cx="11201400" cy="5196840"/>
          </a:xfrm>
        </p:spPr>
        <p:txBody>
          <a:bodyPr/>
          <a:lstStyle/>
          <a:p>
            <a:r>
              <a:rPr lang="en-US" altLang="en-US" dirty="0"/>
              <a:t>Increasing the generation at bus 3 by 95 MW (and hence decreasing it at bus 1 by a corresponding amount), results in a 30.3 MW drop in the MW flow on the line from bus 1 to 2, and a  64.7 MW drop on the flow from 1 to 3.  </a:t>
            </a:r>
          </a:p>
          <a:p>
            <a:endParaRPr lang="en-US" dirty="0"/>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13</a:t>
            </a:fld>
            <a:endParaRPr lang="en-US" dirty="0"/>
          </a:p>
        </p:txBody>
      </p:sp>
      <p:pic>
        <p:nvPicPr>
          <p:cNvPr id="5" name="Picture 4">
            <a:extLst>
              <a:ext uri="{FF2B5EF4-FFF2-40B4-BE49-F238E27FC236}">
                <a16:creationId xmlns:a16="http://schemas.microsoft.com/office/drawing/2014/main" id="{480DDA11-C352-4313-AD37-FC97832624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r="27782" b="37227"/>
          <a:stretch>
            <a:fillRect/>
          </a:stretch>
        </p:blipFill>
        <p:spPr bwMode="auto">
          <a:xfrm>
            <a:off x="603175" y="2667000"/>
            <a:ext cx="6788225" cy="377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3C8B7960-C23C-4250-8A6C-849B47D7EC47}"/>
              </a:ext>
            </a:extLst>
          </p:cNvPr>
          <p:cNvSpPr txBox="1">
            <a:spLocks noChangeArrowheads="1"/>
          </p:cNvSpPr>
          <p:nvPr/>
        </p:nvSpPr>
        <p:spPr bwMode="auto">
          <a:xfrm>
            <a:off x="7924800" y="3124200"/>
            <a:ext cx="2505814" cy="1815882"/>
          </a:xfrm>
          <a:prstGeom prst="rect">
            <a:avLst/>
          </a:prstGeom>
          <a:solidFill>
            <a:schemeClr val="accent1">
              <a:lumMod val="10000"/>
              <a:lumOff val="90000"/>
            </a:schemeClr>
          </a:solidFill>
          <a:ln>
            <a:noFill/>
          </a:ln>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ts val="0"/>
              </a:spcBef>
            </a:pPr>
            <a:r>
              <a:rPr lang="en-US" altLang="en-US" sz="2800" dirty="0">
                <a:solidFill>
                  <a:srgbClr val="1E0000"/>
                </a:solidFill>
              </a:rPr>
              <a:t>Expressed as a </a:t>
            </a:r>
            <a:br>
              <a:rPr lang="en-US" altLang="en-US" sz="2800" dirty="0">
                <a:solidFill>
                  <a:srgbClr val="1E0000"/>
                </a:solidFill>
              </a:rPr>
            </a:br>
            <a:r>
              <a:rPr lang="en-US" altLang="en-US" sz="2800" dirty="0">
                <a:solidFill>
                  <a:srgbClr val="1E0000"/>
                </a:solidFill>
              </a:rPr>
              <a:t>percent, 30.3/95</a:t>
            </a:r>
            <a:br>
              <a:rPr lang="en-US" altLang="en-US" sz="2800" dirty="0">
                <a:solidFill>
                  <a:srgbClr val="1E0000"/>
                </a:solidFill>
              </a:rPr>
            </a:br>
            <a:r>
              <a:rPr lang="en-US" altLang="en-US" sz="2800" dirty="0">
                <a:solidFill>
                  <a:srgbClr val="1E0000"/>
                </a:solidFill>
              </a:rPr>
              <a:t>=32% and</a:t>
            </a:r>
            <a:br>
              <a:rPr lang="en-US" altLang="en-US" sz="2800" dirty="0">
                <a:solidFill>
                  <a:srgbClr val="1E0000"/>
                </a:solidFill>
              </a:rPr>
            </a:br>
            <a:r>
              <a:rPr lang="en-US" altLang="en-US" sz="2800" dirty="0">
                <a:solidFill>
                  <a:srgbClr val="1E0000"/>
                </a:solidFill>
              </a:rPr>
              <a:t>64.7/95=68%</a:t>
            </a:r>
          </a:p>
        </p:txBody>
      </p:sp>
    </p:spTree>
    <p:extLst>
      <p:ext uri="{BB962C8B-B14F-4D97-AF65-F5344CB8AC3E}">
        <p14:creationId xmlns:p14="http://schemas.microsoft.com/office/powerpoint/2010/main" val="89599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altLang="en-US" dirty="0"/>
              <a:t>Analytic Calculation of Sensitivities</a:t>
            </a:r>
            <a:endParaRPr lang="en-US" dirty="0"/>
          </a:p>
        </p:txBody>
      </p:sp>
      <p:sp>
        <p:nvSpPr>
          <p:cNvPr id="3" name="Content Placeholder 2"/>
          <p:cNvSpPr>
            <a:spLocks noGrp="1"/>
          </p:cNvSpPr>
          <p:nvPr>
            <p:ph idx="1"/>
          </p:nvPr>
        </p:nvSpPr>
        <p:spPr>
          <a:xfrm>
            <a:off x="228600" y="1280160"/>
            <a:ext cx="11734800" cy="5196840"/>
          </a:xfrm>
        </p:spPr>
        <p:txBody>
          <a:bodyPr/>
          <a:lstStyle/>
          <a:p>
            <a:r>
              <a:rPr lang="en-US" altLang="en-US" dirty="0"/>
              <a:t>Calculating control sensitivities by repeat power flow solutions is tedious and would require many power flow solutions.  An alternative approach is to analytically calculate these values</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0399271"/>
              </p:ext>
            </p:extLst>
          </p:nvPr>
        </p:nvGraphicFramePr>
        <p:xfrm>
          <a:off x="2438400" y="2759292"/>
          <a:ext cx="5971276" cy="2237939"/>
        </p:xfrm>
        <a:graphic>
          <a:graphicData uri="http://schemas.openxmlformats.org/presentationml/2006/ole">
            <mc:AlternateContent xmlns:mc="http://schemas.openxmlformats.org/markup-compatibility/2006">
              <mc:Choice xmlns:v="urn:schemas-microsoft-com:vml" Requires="v">
                <p:oleObj name="Equation" r:id="rId2" imgW="7353000" imgH="2755800" progId="Equation.DSMT4">
                  <p:embed/>
                </p:oleObj>
              </mc:Choice>
              <mc:Fallback>
                <p:oleObj name="Equation" r:id="rId2" imgW="7353000" imgH="2755800"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759292"/>
                        <a:ext cx="5971276" cy="2237939"/>
                      </a:xfrm>
                      <a:prstGeom prst="rect">
                        <a:avLst/>
                      </a:prstGeom>
                      <a:noFill/>
                      <a:ln>
                        <a:noFill/>
                      </a:ln>
                      <a:effectLst/>
                    </p:spPr>
                  </p:pic>
                </p:oleObj>
              </mc:Fallback>
            </mc:AlternateContent>
          </a:graphicData>
        </a:graphic>
      </p:graphicFrame>
      <p:sp>
        <p:nvSpPr>
          <p:cNvPr id="6" name="Text Box 5">
            <a:extLst>
              <a:ext uri="{FF2B5EF4-FFF2-40B4-BE49-F238E27FC236}">
                <a16:creationId xmlns:a16="http://schemas.microsoft.com/office/drawing/2014/main" id="{3C8B7960-C23C-4250-8A6C-849B47D7EC47}"/>
              </a:ext>
            </a:extLst>
          </p:cNvPr>
          <p:cNvSpPr txBox="1">
            <a:spLocks noChangeArrowheads="1"/>
          </p:cNvSpPr>
          <p:nvPr/>
        </p:nvSpPr>
        <p:spPr bwMode="auto">
          <a:xfrm>
            <a:off x="1569368" y="5133756"/>
            <a:ext cx="8367464" cy="1200329"/>
          </a:xfrm>
          <a:prstGeom prst="rect">
            <a:avLst/>
          </a:prstGeom>
          <a:solidFill>
            <a:schemeClr val="accent1">
              <a:lumMod val="10000"/>
              <a:lumOff val="90000"/>
            </a:schemeClr>
          </a:solidFill>
          <a:ln>
            <a:noFill/>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ts val="0"/>
              </a:spcBef>
            </a:pPr>
            <a:r>
              <a:rPr lang="en-US" altLang="en-US" dirty="0">
                <a:solidFill>
                  <a:srgbClr val="1E0000"/>
                </a:solidFill>
              </a:rPr>
              <a:t>Here we’ll talk about how to use these values without getting into the math of how they are calculated (except to comment on the computational aspects)</a:t>
            </a:r>
          </a:p>
        </p:txBody>
      </p:sp>
    </p:spTree>
    <p:extLst>
      <p:ext uri="{BB962C8B-B14F-4D97-AF65-F5344CB8AC3E}">
        <p14:creationId xmlns:p14="http://schemas.microsoft.com/office/powerpoint/2010/main" val="2454404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a:t>Injection Shift Factors (ISFs)</a:t>
            </a:r>
            <a:endParaRPr lang="en-US" dirty="0"/>
          </a:p>
        </p:txBody>
      </p:sp>
      <p:sp>
        <p:nvSpPr>
          <p:cNvPr id="3" name="Content Placeholder 2"/>
          <p:cNvSpPr>
            <a:spLocks noGrp="1"/>
          </p:cNvSpPr>
          <p:nvPr>
            <p:ph idx="1"/>
          </p:nvPr>
        </p:nvSpPr>
        <p:spPr>
          <a:xfrm>
            <a:off x="228600" y="1280160"/>
            <a:ext cx="11734800" cy="5196840"/>
          </a:xfrm>
        </p:spPr>
        <p:txBody>
          <a:bodyPr/>
          <a:lstStyle/>
          <a:p>
            <a:r>
              <a:rPr lang="en-US" altLang="zh-CN" dirty="0"/>
              <a:t>A common sensitivity value is known as the injection shift factor (ISF), denoted here as          ,</a:t>
            </a:r>
            <a:br>
              <a:rPr lang="en-US" altLang="zh-CN" dirty="0"/>
            </a:br>
            <a:r>
              <a:rPr lang="en-US" altLang="zh-CN" dirty="0"/>
              <a:t>where </a:t>
            </a:r>
            <a:r>
              <a:rPr lang="en-US" altLang="zh-CN" i="1" dirty="0">
                <a:sym typeface="Euclid Extra"/>
              </a:rPr>
              <a:t>l</a:t>
            </a:r>
            <a:r>
              <a:rPr lang="en-US" altLang="zh-CN" dirty="0">
                <a:sym typeface="Euclid Extra"/>
              </a:rPr>
              <a:t> </a:t>
            </a:r>
            <a:r>
              <a:rPr lang="en-US" altLang="zh-CN" dirty="0"/>
              <a:t>is a line and </a:t>
            </a:r>
            <a:r>
              <a:rPr lang="en-US" altLang="zh-CN" i="1" dirty="0"/>
              <a:t>n</a:t>
            </a:r>
            <a:r>
              <a:rPr lang="en-US" altLang="zh-CN" dirty="0"/>
              <a:t> is an injection bus </a:t>
            </a:r>
          </a:p>
          <a:p>
            <a:r>
              <a:rPr lang="en-US" altLang="zh-CN" dirty="0"/>
              <a:t>Terms generation shift factor (GSF) and load shift factor (LSF) are also used (such as by NERC)</a:t>
            </a:r>
          </a:p>
          <a:p>
            <a:pPr lvl="1"/>
            <a:r>
              <a:rPr lang="en-US" altLang="zh-CN" dirty="0"/>
              <a:t>Same concept, just a variation in the sign whether it is a generator or a load</a:t>
            </a:r>
          </a:p>
          <a:p>
            <a:pPr lvl="1"/>
            <a:r>
              <a:rPr lang="en-US" altLang="zh-CN" dirty="0"/>
              <a:t>Sometimes the associated element is not a single line, but rather a combination of lines (an interface)</a:t>
            </a:r>
          </a:p>
          <a:p>
            <a:r>
              <a:rPr lang="en-US" altLang="zh-CN" dirty="0"/>
              <a:t>Terms used by NERC are in its glossary (http://www.nerc.com/files/glossary_of_terms.pdf) </a:t>
            </a:r>
          </a:p>
          <a:p>
            <a:endParaRPr lang="en-US" dirty="0"/>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15</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14738330"/>
              </p:ext>
            </p:extLst>
          </p:nvPr>
        </p:nvGraphicFramePr>
        <p:xfrm>
          <a:off x="1981200" y="1600200"/>
          <a:ext cx="482600" cy="482600"/>
        </p:xfrm>
        <a:graphic>
          <a:graphicData uri="http://schemas.openxmlformats.org/presentationml/2006/ole">
            <mc:AlternateContent xmlns:mc="http://schemas.openxmlformats.org/markup-compatibility/2006">
              <mc:Choice xmlns:v="urn:schemas-microsoft-com:vml" Requires="v">
                <p:oleObj name="Equation" r:id="rId2" imgW="482391" imgH="482391" progId="Equation.DSMT4">
                  <p:embed/>
                </p:oleObj>
              </mc:Choice>
              <mc:Fallback>
                <p:oleObj name="Equation" r:id="rId2" imgW="482391" imgH="482391"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00006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Injection Shift Factors (ISFs)</a:t>
            </a:r>
          </a:p>
        </p:txBody>
      </p:sp>
      <p:sp>
        <p:nvSpPr>
          <p:cNvPr id="3" name="Content Placeholder 2"/>
          <p:cNvSpPr>
            <a:spLocks noGrp="1"/>
          </p:cNvSpPr>
          <p:nvPr>
            <p:ph idx="1"/>
          </p:nvPr>
        </p:nvSpPr>
        <p:spPr>
          <a:xfrm>
            <a:off x="228600" y="1280160"/>
            <a:ext cx="11201400" cy="5196840"/>
          </a:xfrm>
        </p:spPr>
        <p:txBody>
          <a:bodyPr/>
          <a:lstStyle/>
          <a:p>
            <a:r>
              <a:rPr lang="en-US" dirty="0"/>
              <a:t>The magnitude of an ISF is bounded between -1 and 1 (though it could be slightly outside this range if losses are considered)</a:t>
            </a:r>
          </a:p>
          <a:p>
            <a:r>
              <a:rPr lang="en-US" dirty="0"/>
              <a:t>Depends on location of the slack bus (i.e., the sink), and is zero at the slack bus </a:t>
            </a:r>
          </a:p>
          <a:p>
            <a:r>
              <a:rPr lang="en-US" dirty="0"/>
              <a:t>Computationally ISFs are quick to calculate</a:t>
            </a:r>
          </a:p>
          <a:p>
            <a:pPr lvl="1"/>
            <a:r>
              <a:rPr lang="en-US" dirty="0"/>
              <a:t>Either a forward/backward substitution for all (order N1.2) or quicker for less with sparse vector methods </a:t>
            </a:r>
          </a:p>
          <a:p>
            <a:r>
              <a:rPr lang="en-US" dirty="0"/>
              <a:t>Multiple ISFs can be calculated either of many buses and one line, or for many lines and one bus</a:t>
            </a:r>
          </a:p>
          <a:p>
            <a:endParaRPr lang="en-US" dirty="0"/>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16</a:t>
            </a:fld>
            <a:endParaRPr lang="en-US" dirty="0"/>
          </a:p>
        </p:txBody>
      </p:sp>
    </p:spTree>
    <p:extLst>
      <p:ext uri="{BB962C8B-B14F-4D97-AF65-F5344CB8AC3E}">
        <p14:creationId xmlns:p14="http://schemas.microsoft.com/office/powerpoint/2010/main" val="174030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ISF Visualization</a:t>
            </a:r>
          </a:p>
        </p:txBody>
      </p:sp>
      <p:sp>
        <p:nvSpPr>
          <p:cNvPr id="3" name="Content Placeholder 2"/>
          <p:cNvSpPr>
            <a:spLocks noGrp="1"/>
          </p:cNvSpPr>
          <p:nvPr>
            <p:ph idx="1"/>
          </p:nvPr>
        </p:nvSpPr>
        <p:spPr>
          <a:xfrm>
            <a:off x="228600" y="1280160"/>
            <a:ext cx="11734800" cy="5196840"/>
          </a:xfrm>
        </p:spPr>
        <p:txBody>
          <a:bodyPr/>
          <a:lstStyle/>
          <a:p>
            <a:r>
              <a:rPr lang="en-US" dirty="0"/>
              <a:t>Calculated in PowerWorld for Case PSC_37ISF using</a:t>
            </a:r>
            <a:br>
              <a:rPr lang="en-US" dirty="0"/>
            </a:br>
            <a:r>
              <a:rPr lang="en-US" b="1" dirty="0"/>
              <a:t>Tools, Sensitivities, PTDFs</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17</a:t>
            </a:fld>
            <a:endParaRPr lang="en-US" dirty="0"/>
          </a:p>
        </p:txBody>
      </p:sp>
      <p:pic>
        <p:nvPicPr>
          <p:cNvPr id="1126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 r="15928"/>
          <a:stretch/>
        </p:blipFill>
        <p:spPr bwMode="auto">
          <a:xfrm>
            <a:off x="1236856" y="2438400"/>
            <a:ext cx="7132320" cy="388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5">
            <a:extLst>
              <a:ext uri="{FF2B5EF4-FFF2-40B4-BE49-F238E27FC236}">
                <a16:creationId xmlns:a16="http://schemas.microsoft.com/office/drawing/2014/main" id="{3C8B7960-C23C-4250-8A6C-849B47D7EC47}"/>
              </a:ext>
            </a:extLst>
          </p:cNvPr>
          <p:cNvSpPr txBox="1">
            <a:spLocks noChangeArrowheads="1"/>
          </p:cNvSpPr>
          <p:nvPr/>
        </p:nvSpPr>
        <p:spPr bwMode="auto">
          <a:xfrm>
            <a:off x="8401832" y="2900184"/>
            <a:ext cx="3332967" cy="2308324"/>
          </a:xfrm>
          <a:prstGeom prst="rect">
            <a:avLst/>
          </a:prstGeom>
          <a:solidFill>
            <a:schemeClr val="accent1">
              <a:lumMod val="10000"/>
              <a:lumOff val="90000"/>
            </a:schemeClr>
          </a:solidFill>
          <a:ln>
            <a:noFill/>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ts val="0"/>
              </a:spcBef>
            </a:pPr>
            <a:r>
              <a:rPr lang="en-US" altLang="en-US" dirty="0">
                <a:solidFill>
                  <a:srgbClr val="1E0000"/>
                </a:solidFill>
              </a:rPr>
              <a:t>The </a:t>
            </a:r>
            <a:r>
              <a:rPr lang="en-US" altLang="en-US" dirty="0" err="1">
                <a:solidFill>
                  <a:srgbClr val="1E0000"/>
                </a:solidFill>
              </a:rPr>
              <a:t>oneline</a:t>
            </a:r>
            <a:r>
              <a:rPr lang="en-US" altLang="en-US" dirty="0">
                <a:solidFill>
                  <a:srgbClr val="1E0000"/>
                </a:solidFill>
              </a:rPr>
              <a:t> shows the ISFs for the Pear138 bus (source) for all system lines with the change absorbed at Slack345                                                                                          (sink)</a:t>
            </a:r>
          </a:p>
        </p:txBody>
      </p:sp>
      <p:cxnSp>
        <p:nvCxnSpPr>
          <p:cNvPr id="5" name="Straight Arrow Connector 4">
            <a:extLst>
              <a:ext uri="{FF2B5EF4-FFF2-40B4-BE49-F238E27FC236}">
                <a16:creationId xmlns:a16="http://schemas.microsoft.com/office/drawing/2014/main" id="{3F089444-FD96-EBE0-0C9A-665D8017050E}"/>
              </a:ext>
            </a:extLst>
          </p:cNvPr>
          <p:cNvCxnSpPr>
            <a:cxnSpLocks/>
          </p:cNvCxnSpPr>
          <p:nvPr/>
        </p:nvCxnSpPr>
        <p:spPr bwMode="auto">
          <a:xfrm flipH="1">
            <a:off x="5562600" y="3878580"/>
            <a:ext cx="2839233" cy="1760220"/>
          </a:xfrm>
          <a:prstGeom prst="straightConnector1">
            <a:avLst/>
          </a:prstGeom>
          <a:noFill/>
          <a:ln w="44450" cap="flat" cmpd="sng" algn="ctr">
            <a:solidFill>
              <a:srgbClr val="1E0000"/>
            </a:solidFill>
            <a:prstDash val="solid"/>
            <a:round/>
            <a:headEnd type="none" w="med" len="med"/>
            <a:tailEnd type="arrow"/>
          </a:ln>
          <a:effectLst/>
        </p:spPr>
      </p:cxnSp>
      <p:cxnSp>
        <p:nvCxnSpPr>
          <p:cNvPr id="9" name="Straight Arrow Connector 8">
            <a:extLst>
              <a:ext uri="{FF2B5EF4-FFF2-40B4-BE49-F238E27FC236}">
                <a16:creationId xmlns:a16="http://schemas.microsoft.com/office/drawing/2014/main" id="{E13BBB6B-5627-62D7-10C7-DFF4E586F5BB}"/>
              </a:ext>
            </a:extLst>
          </p:cNvPr>
          <p:cNvCxnSpPr>
            <a:cxnSpLocks/>
          </p:cNvCxnSpPr>
          <p:nvPr/>
        </p:nvCxnSpPr>
        <p:spPr bwMode="auto">
          <a:xfrm flipH="1" flipV="1">
            <a:off x="6858000" y="3124200"/>
            <a:ext cx="1676400" cy="1699260"/>
          </a:xfrm>
          <a:prstGeom prst="straightConnector1">
            <a:avLst/>
          </a:prstGeom>
          <a:noFill/>
          <a:ln w="44450" cap="flat" cmpd="sng" algn="ctr">
            <a:solidFill>
              <a:srgbClr val="1E0000"/>
            </a:solidFill>
            <a:prstDash val="solid"/>
            <a:round/>
            <a:headEnd type="none" w="med" len="med"/>
            <a:tailEnd type="arrow"/>
          </a:ln>
          <a:effectLst/>
        </p:spPr>
      </p:cxnSp>
    </p:spTree>
    <p:extLst>
      <p:ext uri="{BB962C8B-B14F-4D97-AF65-F5344CB8AC3E}">
        <p14:creationId xmlns:p14="http://schemas.microsoft.com/office/powerpoint/2010/main" val="972397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Transfer Distribution Factors (PTDFs)</a:t>
            </a:r>
          </a:p>
        </p:txBody>
      </p:sp>
      <p:sp>
        <p:nvSpPr>
          <p:cNvPr id="3" name="Content Placeholder 2"/>
          <p:cNvSpPr>
            <a:spLocks noGrp="1"/>
          </p:cNvSpPr>
          <p:nvPr>
            <p:ph idx="1"/>
          </p:nvPr>
        </p:nvSpPr>
        <p:spPr/>
        <p:txBody>
          <a:bodyPr/>
          <a:lstStyle/>
          <a:p>
            <a:r>
              <a:rPr lang="en-US" dirty="0">
                <a:solidFill>
                  <a:srgbClr val="000000"/>
                </a:solidFill>
              </a:rPr>
              <a:t>PTDFs are built from ISFs for multiple sources and sinks  </a:t>
            </a:r>
          </a:p>
          <a:p>
            <a:r>
              <a:rPr lang="en-US" dirty="0">
                <a:solidFill>
                  <a:srgbClr val="000000"/>
                </a:solidFill>
              </a:rPr>
              <a:t>NERC defines a PTDF as </a:t>
            </a:r>
          </a:p>
          <a:p>
            <a:pPr lvl="1"/>
            <a:r>
              <a:rPr lang="en-US" dirty="0"/>
              <a:t>“In the pre-contingency configuration of a system under study, a measure of the responsiveness or change in electrical loadings on transmission system Facilities due to a change in electric power transfer from one area to another, expressed in percent (up to 100%) of the change in power transfer”</a:t>
            </a:r>
          </a:p>
          <a:p>
            <a:r>
              <a:rPr lang="en-US" dirty="0"/>
              <a:t>PTDFs depend on the seller (source) area (i.e. a set of ISFs) and a buyer (sink) area</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18</a:t>
            </a:fld>
            <a:endParaRPr lang="en-US" dirty="0"/>
          </a:p>
        </p:txBody>
      </p:sp>
    </p:spTree>
    <p:extLst>
      <p:ext uri="{BB962C8B-B14F-4D97-AF65-F5344CB8AC3E}">
        <p14:creationId xmlns:p14="http://schemas.microsoft.com/office/powerpoint/2010/main" val="207707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Transfer Distribution Factors (PTDFs), cont.</a:t>
            </a:r>
          </a:p>
        </p:txBody>
      </p:sp>
      <p:sp>
        <p:nvSpPr>
          <p:cNvPr id="3" name="Content Placeholder 2"/>
          <p:cNvSpPr>
            <a:spLocks noGrp="1"/>
          </p:cNvSpPr>
          <p:nvPr>
            <p:ph idx="1"/>
          </p:nvPr>
        </p:nvSpPr>
        <p:spPr/>
        <p:txBody>
          <a:bodyPr/>
          <a:lstStyle/>
          <a:p>
            <a:r>
              <a:rPr lang="en-US" dirty="0"/>
              <a:t>PTDFs are used to determine how a particular transaction affects system elements (e.g., lines, </a:t>
            </a:r>
            <a:r>
              <a:rPr lang="en-US" dirty="0" err="1"/>
              <a:t>flowgates</a:t>
            </a:r>
            <a:r>
              <a:rPr lang="en-US" dirty="0"/>
              <a:t>, paths)</a:t>
            </a:r>
          </a:p>
          <a:p>
            <a:pPr lvl="1"/>
            <a:r>
              <a:rPr lang="en-US" dirty="0"/>
              <a:t>From a seller to a buyer</a:t>
            </a:r>
          </a:p>
          <a:p>
            <a:r>
              <a:rPr lang="en-US" dirty="0"/>
              <a:t>The PTDFs from a single generator to the slack bus is the same as ISFs for that bus</a:t>
            </a:r>
          </a:p>
          <a:p>
            <a:r>
              <a:rPr lang="en-US" dirty="0" err="1"/>
              <a:t>PowerWorld</a:t>
            </a:r>
            <a:r>
              <a:rPr lang="en-US" dirty="0"/>
              <a:t> Simulator uses Injection Groups to allow for quick PTDF calculations with complex sets of sellers and buyers </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19</a:t>
            </a:fld>
            <a:endParaRPr lang="en-US" dirty="0"/>
          </a:p>
        </p:txBody>
      </p:sp>
    </p:spTree>
    <p:extLst>
      <p:ext uri="{BB962C8B-B14F-4D97-AF65-F5344CB8AC3E}">
        <p14:creationId xmlns:p14="http://schemas.microsoft.com/office/powerpoint/2010/main" val="286786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This talk covers several static power system analysis techniques that build on the power flow</a:t>
            </a:r>
          </a:p>
          <a:p>
            <a:pPr lvl="1"/>
            <a:r>
              <a:rPr lang="en-US" dirty="0"/>
              <a:t>Contingency Analysis: does the automatic processing of a potentially large number of “what if” scenarios</a:t>
            </a:r>
          </a:p>
          <a:p>
            <a:pPr lvl="1"/>
            <a:r>
              <a:rPr lang="en-US" dirty="0"/>
              <a:t>Sensitivity Analysis: looks at how the system values change using a linear approximation</a:t>
            </a:r>
          </a:p>
          <a:p>
            <a:pPr lvl="1"/>
            <a:r>
              <a:rPr lang="en-US" dirty="0"/>
              <a:t>Static voltage stability analysis: considers how the system voltage changes, potentially up to the point of maximum loadability</a:t>
            </a:r>
          </a:p>
          <a:p>
            <a:r>
              <a:rPr lang="en-US" dirty="0"/>
              <a:t>All these tools are widely used in transmission system planning </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a:t>
            </a:fld>
            <a:endParaRPr lang="en-US" dirty="0"/>
          </a:p>
        </p:txBody>
      </p:sp>
    </p:spTree>
    <p:extLst>
      <p:ext uri="{BB962C8B-B14F-4D97-AF65-F5344CB8AC3E}">
        <p14:creationId xmlns:p14="http://schemas.microsoft.com/office/powerpoint/2010/main" val="381342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Line Outage Distribution Factors (LODFs)</a:t>
            </a:r>
          </a:p>
        </p:txBody>
      </p:sp>
      <p:sp>
        <p:nvSpPr>
          <p:cNvPr id="3" name="Content Placeholder 2"/>
          <p:cNvSpPr>
            <a:spLocks noGrp="1"/>
          </p:cNvSpPr>
          <p:nvPr>
            <p:ph idx="1"/>
          </p:nvPr>
        </p:nvSpPr>
        <p:spPr>
          <a:xfrm>
            <a:off x="228600" y="1280160"/>
            <a:ext cx="11734800" cy="5196840"/>
          </a:xfrm>
        </p:spPr>
        <p:txBody>
          <a:bodyPr/>
          <a:lstStyle/>
          <a:p>
            <a:r>
              <a:rPr lang="en-US" dirty="0"/>
              <a:t>Power system operation is practically always limited by contingencies, with line outages comprising a large number of the contingencies</a:t>
            </a:r>
          </a:p>
          <a:p>
            <a:r>
              <a:rPr lang="en-US" dirty="0"/>
              <a:t>Desire is to determine the impact of a line outage (either a transmission line or a transformer) on other system real power flows without having to explicitly solve the power flow for the contingency</a:t>
            </a:r>
          </a:p>
          <a:p>
            <a:pPr lvl="1"/>
            <a:r>
              <a:rPr lang="en-US" dirty="0"/>
              <a:t>These values are provided by the LODFs</a:t>
            </a:r>
          </a:p>
          <a:p>
            <a:endParaRPr lang="en-US" dirty="0"/>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20</a:t>
            </a:fld>
            <a:endParaRPr lang="en-US" dirty="0"/>
          </a:p>
        </p:txBody>
      </p:sp>
    </p:spTree>
    <p:extLst>
      <p:ext uri="{BB962C8B-B14F-4D97-AF65-F5344CB8AC3E}">
        <p14:creationId xmlns:p14="http://schemas.microsoft.com/office/powerpoint/2010/main" val="200494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Outage Distribution Factors (LODFs)</a:t>
            </a:r>
          </a:p>
        </p:txBody>
      </p:sp>
      <p:sp>
        <p:nvSpPr>
          <p:cNvPr id="3" name="Content Placeholder 2"/>
          <p:cNvSpPr>
            <a:spLocks noGrp="1"/>
          </p:cNvSpPr>
          <p:nvPr>
            <p:ph idx="1"/>
          </p:nvPr>
        </p:nvSpPr>
        <p:spPr>
          <a:xfrm>
            <a:off x="228600" y="1524000"/>
            <a:ext cx="11734800" cy="4953000"/>
          </a:xfrm>
        </p:spPr>
        <p:txBody>
          <a:bodyPr/>
          <a:lstStyle/>
          <a:p>
            <a:r>
              <a:rPr lang="en-US" altLang="zh-CN" dirty="0">
                <a:ea typeface="SimSun" charset="-122"/>
              </a:rPr>
              <a:t>The LODF        is the portion of the pre-outage real power line flow on line </a:t>
            </a:r>
            <a:r>
              <a:rPr lang="en-US" altLang="zh-CN" i="1" dirty="0">
                <a:ea typeface="SimSun" charset="-122"/>
                <a:sym typeface="Euclid Extra"/>
              </a:rPr>
              <a:t>k</a:t>
            </a:r>
            <a:r>
              <a:rPr lang="en-US" altLang="zh-CN" dirty="0">
                <a:ea typeface="SimSun" charset="-122"/>
                <a:sym typeface="Euclid Extra"/>
              </a:rPr>
              <a:t> that is redistributed to line </a:t>
            </a:r>
            <a:r>
              <a:rPr lang="en-US" altLang="zh-CN" i="1" dirty="0">
                <a:ea typeface="SimSun" charset="-122"/>
                <a:sym typeface="Euclid Extra"/>
              </a:rPr>
              <a:t>l</a:t>
            </a:r>
            <a:r>
              <a:rPr lang="en-US" altLang="zh-CN" dirty="0">
                <a:ea typeface="SimSun" charset="-122"/>
                <a:sym typeface="Euclid Extra"/>
              </a:rPr>
              <a:t> as a result of the outage of line </a:t>
            </a:r>
            <a:r>
              <a:rPr lang="en-US" altLang="zh-CN" i="1" dirty="0">
                <a:ea typeface="SimSun" charset="-122"/>
                <a:sym typeface="Euclid Extra"/>
              </a:rPr>
              <a:t>k</a:t>
            </a:r>
          </a:p>
          <a:p>
            <a:r>
              <a:rPr lang="en-US" dirty="0">
                <a:ea typeface="SimSun" charset="-122"/>
                <a:sym typeface="Euclid Extra"/>
              </a:rPr>
              <a:t>The LODFs are calculated using the ISFs (actually PTDFs for transactions between the ends of the lines)</a:t>
            </a:r>
          </a:p>
          <a:p>
            <a:r>
              <a:rPr lang="en-US" dirty="0">
                <a:ea typeface="SimSun" charset="-122"/>
                <a:sym typeface="Euclid Extra"/>
              </a:rPr>
              <a:t>The LODFs calculation will fail if the outaged line islands the system </a:t>
            </a:r>
            <a:endParaRPr lang="en-US" dirty="0"/>
          </a:p>
          <a:p>
            <a:endParaRPr lang="en-US" dirty="0"/>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21</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919542883"/>
              </p:ext>
            </p:extLst>
          </p:nvPr>
        </p:nvGraphicFramePr>
        <p:xfrm>
          <a:off x="2286000" y="1498600"/>
          <a:ext cx="533400" cy="482600"/>
        </p:xfrm>
        <a:graphic>
          <a:graphicData uri="http://schemas.openxmlformats.org/presentationml/2006/ole">
            <mc:AlternateContent xmlns:mc="http://schemas.openxmlformats.org/markup-compatibility/2006">
              <mc:Choice xmlns:v="urn:schemas-microsoft-com:vml" Requires="v">
                <p:oleObj name="Equation" r:id="rId2" imgW="533169" imgH="482391" progId="Equation.DSMT4">
                  <p:embed/>
                </p:oleObj>
              </mc:Choice>
              <mc:Fallback>
                <p:oleObj name="Equation" r:id="rId2" imgW="533169" imgH="482391"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98600"/>
                        <a:ext cx="533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45528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LODFs Calculation Example</a:t>
            </a:r>
          </a:p>
        </p:txBody>
      </p:sp>
      <p:sp>
        <p:nvSpPr>
          <p:cNvPr id="3" name="Content Placeholder 2"/>
          <p:cNvSpPr>
            <a:spLocks noGrp="1"/>
          </p:cNvSpPr>
          <p:nvPr>
            <p:ph idx="1"/>
          </p:nvPr>
        </p:nvSpPr>
        <p:spPr/>
        <p:txBody>
          <a:bodyPr/>
          <a:lstStyle/>
          <a:p>
            <a:r>
              <a:rPr lang="en-US" dirty="0"/>
              <a:t>Open the PSC_37Bus case and select </a:t>
            </a:r>
            <a:r>
              <a:rPr lang="en-US" b="1" dirty="0"/>
              <a:t>Tools, Sensitivities, LODFs</a:t>
            </a:r>
          </a:p>
          <a:p>
            <a:r>
              <a:rPr lang="en-US" dirty="0"/>
              <a:t>Calculate the LODFs for an outage of the Pine138 (bus 39)-Pine69 (bus 10) transformer</a:t>
            </a:r>
          </a:p>
          <a:p>
            <a:pPr lvl="1"/>
            <a:r>
              <a:rPr lang="en-US" dirty="0"/>
              <a:t>Note that the flow on the Pine138 (bus 39) to Cedar138 (bus 47) line is estimated to change from 87.6 to 128.7 MW</a:t>
            </a:r>
          </a:p>
          <a:p>
            <a:pPr lvl="1"/>
            <a:r>
              <a:rPr lang="en-US" dirty="0"/>
              <a:t>Solve the power flow to verify that this value is correct (keeping in mind it is a linear estimate)</a:t>
            </a:r>
          </a:p>
          <a:p>
            <a:r>
              <a:rPr lang="en-US" dirty="0"/>
              <a:t>The advantages of the LODFs is that they can be calculated quickly (order N</a:t>
            </a:r>
            <a:r>
              <a:rPr lang="en-US" baseline="30000" dirty="0"/>
              <a:t>1.2</a:t>
            </a:r>
            <a:r>
              <a:rPr lang="en-US" dirty="0"/>
              <a:t>)</a:t>
            </a:r>
          </a:p>
          <a:p>
            <a:endParaRPr lang="en-US" dirty="0"/>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22</a:t>
            </a:fld>
            <a:endParaRPr lang="en-US" dirty="0"/>
          </a:p>
        </p:txBody>
      </p:sp>
    </p:spTree>
    <p:extLst>
      <p:ext uri="{BB962C8B-B14F-4D97-AF65-F5344CB8AC3E}">
        <p14:creationId xmlns:p14="http://schemas.microsoft.com/office/powerpoint/2010/main" val="229217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Multiple Line LODFs and LCDFs </a:t>
            </a:r>
          </a:p>
        </p:txBody>
      </p:sp>
      <p:sp>
        <p:nvSpPr>
          <p:cNvPr id="3" name="Content Placeholder 2"/>
          <p:cNvSpPr>
            <a:spLocks noGrp="1"/>
          </p:cNvSpPr>
          <p:nvPr>
            <p:ph idx="1"/>
          </p:nvPr>
        </p:nvSpPr>
        <p:spPr>
          <a:xfrm>
            <a:off x="228600" y="1280160"/>
            <a:ext cx="11734800" cy="5196840"/>
          </a:xfrm>
        </p:spPr>
        <p:txBody>
          <a:bodyPr/>
          <a:lstStyle/>
          <a:p>
            <a:r>
              <a:rPr lang="en-US" dirty="0"/>
              <a:t>LODFs can also be used to represent multiple device contingencies, but it is usually more involved than just adding the effects of the single device LODFs if the contingencies usually interact</a:t>
            </a:r>
          </a:p>
          <a:p>
            <a:r>
              <a:rPr lang="en-US" dirty="0"/>
              <a:t>We can also calculate line closure distribution factors (LCDFs), where </a:t>
            </a:r>
            <a:r>
              <a:rPr lang="en-US" dirty="0" err="1"/>
              <a:t>LCDF</a:t>
            </a:r>
            <a:r>
              <a:rPr lang="en-US" baseline="-25000" dirty="0" err="1">
                <a:sym typeface="Euclid Extra"/>
              </a:rPr>
              <a:t>j,k</a:t>
            </a:r>
            <a:r>
              <a:rPr lang="en-US" dirty="0"/>
              <a:t>, for the closure of line k is the portion of the line active power flow on line k that is distributed to line </a:t>
            </a:r>
            <a:r>
              <a:rPr lang="en-US" dirty="0">
                <a:sym typeface="Euclid Extra"/>
              </a:rPr>
              <a:t>j</a:t>
            </a:r>
            <a:r>
              <a:rPr lang="en-US" dirty="0"/>
              <a:t> due to the closure of line k</a:t>
            </a:r>
          </a:p>
          <a:p>
            <a:pPr lvl="1"/>
            <a:r>
              <a:rPr lang="en-US" dirty="0"/>
              <a:t>LCDFs can be useful for planning since line k need not actually currently exist!  </a:t>
            </a:r>
          </a:p>
          <a:p>
            <a:endParaRPr lang="en-US" dirty="0"/>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23</a:t>
            </a:fld>
            <a:endParaRPr lang="en-US" dirty="0"/>
          </a:p>
        </p:txBody>
      </p:sp>
    </p:spTree>
    <p:extLst>
      <p:ext uri="{BB962C8B-B14F-4D97-AF65-F5344CB8AC3E}">
        <p14:creationId xmlns:p14="http://schemas.microsoft.com/office/powerpoint/2010/main" val="4251646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Outage Transfer Distribution Factor (OTDF)</a:t>
            </a:r>
          </a:p>
        </p:txBody>
      </p:sp>
      <p:sp>
        <p:nvSpPr>
          <p:cNvPr id="3" name="Content Placeholder 2"/>
          <p:cNvSpPr>
            <a:spLocks noGrp="1"/>
          </p:cNvSpPr>
          <p:nvPr>
            <p:ph idx="1"/>
          </p:nvPr>
        </p:nvSpPr>
        <p:spPr>
          <a:xfrm>
            <a:off x="228600" y="1280160"/>
            <a:ext cx="11049000" cy="5196840"/>
          </a:xfrm>
        </p:spPr>
        <p:txBody>
          <a:bodyPr/>
          <a:lstStyle/>
          <a:p>
            <a:r>
              <a:rPr lang="en-US" altLang="zh-CN" dirty="0"/>
              <a:t>The outage transfer distribution factor (OTDF) is defined as the PTDF with the line k outaged</a:t>
            </a:r>
          </a:p>
          <a:p>
            <a:r>
              <a:rPr lang="en-US" altLang="zh-CN" dirty="0"/>
              <a:t>The OTDF applies only to the post-contingency configuration of the system since its evaluation explicitly considers the line k outage</a:t>
            </a:r>
          </a:p>
          <a:p>
            <a:endParaRPr lang="en-US" altLang="zh-CN" dirty="0"/>
          </a:p>
          <a:p>
            <a:endParaRPr lang="en-US" altLang="zh-CN" dirty="0"/>
          </a:p>
          <a:p>
            <a:endParaRPr lang="en-US" altLang="zh-CN" dirty="0"/>
          </a:p>
          <a:p>
            <a:r>
              <a:rPr lang="en-US" altLang="zh-CN" dirty="0"/>
              <a:t>This is a quite important value since power system operation is usually contingency constrained</a:t>
            </a:r>
          </a:p>
          <a:p>
            <a:r>
              <a:rPr lang="en-US" altLang="zh-CN" dirty="0"/>
              <a:t>Used in linear Available Transfer Capability (ATC) calculation</a:t>
            </a:r>
          </a:p>
          <a:p>
            <a:endParaRPr lang="en-US" dirty="0"/>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24</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55941727"/>
              </p:ext>
            </p:extLst>
          </p:nvPr>
        </p:nvGraphicFramePr>
        <p:xfrm>
          <a:off x="2057400" y="3071812"/>
          <a:ext cx="4181475" cy="806450"/>
        </p:xfrm>
        <a:graphic>
          <a:graphicData uri="http://schemas.openxmlformats.org/presentationml/2006/ole">
            <mc:AlternateContent xmlns:mc="http://schemas.openxmlformats.org/markup-compatibility/2006">
              <mc:Choice xmlns:v="urn:schemas-microsoft-com:vml" Requires="v">
                <p:oleObj name="Equation" r:id="rId2" imgW="3581280" imgH="723600" progId="Equation.DSMT4">
                  <p:embed/>
                </p:oleObj>
              </mc:Choice>
              <mc:Fallback>
                <p:oleObj name="Equation" r:id="rId2" imgW="3581280" imgH="723600" progId="Equation.DSMT4">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071812"/>
                        <a:ext cx="4181475"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28566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August 14, 2003 OTDF Example</a:t>
            </a:r>
          </a:p>
        </p:txBody>
      </p:sp>
      <p:sp>
        <p:nvSpPr>
          <p:cNvPr id="3" name="Content Placeholder 2"/>
          <p:cNvSpPr>
            <a:spLocks noGrp="1"/>
          </p:cNvSpPr>
          <p:nvPr>
            <p:ph idx="1"/>
          </p:nvPr>
        </p:nvSpPr>
        <p:spPr>
          <a:xfrm>
            <a:off x="228600" y="1280160"/>
            <a:ext cx="11734800" cy="5196840"/>
          </a:xfrm>
        </p:spPr>
        <p:txBody>
          <a:bodyPr/>
          <a:lstStyle/>
          <a:p>
            <a:r>
              <a:rPr lang="en-US" dirty="0" err="1"/>
              <a:t>Flowgate</a:t>
            </a:r>
            <a:r>
              <a:rPr lang="en-US" dirty="0"/>
              <a:t> 2264 monitored the flow on Star-Juniper 345 kV line for loss of Hanna-Juniper 345 kV</a:t>
            </a:r>
          </a:p>
          <a:p>
            <a:r>
              <a:rPr lang="en-US" altLang="en-US" dirty="0"/>
              <a:t>Normally the LODF for this </a:t>
            </a:r>
            <a:r>
              <a:rPr lang="en-US" altLang="en-US" dirty="0" err="1"/>
              <a:t>flowgate</a:t>
            </a:r>
            <a:r>
              <a:rPr lang="en-US" altLang="en-US" dirty="0"/>
              <a:t> is 0.361</a:t>
            </a:r>
          </a:p>
          <a:p>
            <a:pPr lvl="1"/>
            <a:r>
              <a:rPr lang="en-US" altLang="en-US" dirty="0" err="1"/>
              <a:t>flowgate</a:t>
            </a:r>
            <a:r>
              <a:rPr lang="en-US" altLang="en-US" dirty="0"/>
              <a:t> had a limit of 1080 MW</a:t>
            </a:r>
          </a:p>
          <a:p>
            <a:pPr lvl="1"/>
            <a:r>
              <a:rPr lang="en-US" altLang="en-US" dirty="0"/>
              <a:t>at 15:05 EDT the flow as 517 MW on Star-Juniper, 1004 MW on Hanna-Juniper, giving a </a:t>
            </a:r>
            <a:r>
              <a:rPr lang="en-US" altLang="en-US" dirty="0" err="1"/>
              <a:t>flowgate</a:t>
            </a:r>
            <a:r>
              <a:rPr lang="en-US" altLang="en-US" dirty="0"/>
              <a:t> value of 520+0.361*1007=884 (82%)</a:t>
            </a:r>
          </a:p>
          <a:p>
            <a:pPr lvl="1"/>
            <a:r>
              <a:rPr lang="en-US" altLang="en-US" dirty="0"/>
              <a:t>Chamberlin-Harding opened at 15:05, but was missed</a:t>
            </a:r>
          </a:p>
          <a:p>
            <a:pPr lvl="1"/>
            <a:r>
              <a:rPr lang="en-US" altLang="en-US" dirty="0"/>
              <a:t>At 15:06 EDT (after loss of Chamberlin-Harding 345) #2265 had an incorrect value (LODF was not updated)</a:t>
            </a:r>
          </a:p>
          <a:p>
            <a:pPr lvl="1"/>
            <a:r>
              <a:rPr lang="en-US" altLang="en-US" dirty="0"/>
              <a:t>Value should be 633+0.463*1174=1176 (109%)</a:t>
            </a:r>
          </a:p>
          <a:p>
            <a:pPr lvl="1"/>
            <a:r>
              <a:rPr lang="en-US" altLang="en-US" dirty="0"/>
              <a:t>Value was 633 + 0.361*1174=1057 (98%)</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25</a:t>
            </a:fld>
            <a:endParaRPr lang="en-US" dirty="0"/>
          </a:p>
        </p:txBody>
      </p:sp>
    </p:spTree>
    <p:extLst>
      <p:ext uri="{BB962C8B-B14F-4D97-AF65-F5344CB8AC3E}">
        <p14:creationId xmlns:p14="http://schemas.microsoft.com/office/powerpoint/2010/main" val="1808952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a:t>Small Disturbance Voltage Collapse (PV and QV Curves)</a:t>
            </a:r>
            <a:endParaRPr lang="en-US" dirty="0"/>
          </a:p>
        </p:txBody>
      </p:sp>
      <p:sp>
        <p:nvSpPr>
          <p:cNvPr id="3" name="Content Placeholder 2"/>
          <p:cNvSpPr>
            <a:spLocks noGrp="1"/>
          </p:cNvSpPr>
          <p:nvPr>
            <p:ph idx="1"/>
          </p:nvPr>
        </p:nvSpPr>
        <p:spPr>
          <a:xfrm>
            <a:off x="228600" y="1280160"/>
            <a:ext cx="11734800" cy="5196840"/>
          </a:xfrm>
        </p:spPr>
        <p:txBody>
          <a:bodyPr/>
          <a:lstStyle/>
          <a:p>
            <a:r>
              <a:rPr lang="en-US" dirty="0"/>
              <a:t>At constant frequency (e.g., 60 Hz) the complex power transferred in a line is S=VI*</a:t>
            </a:r>
          </a:p>
          <a:p>
            <a:pPr lvl="1"/>
            <a:r>
              <a:rPr lang="en-US" dirty="0"/>
              <a:t>V is phasor voltage, I is phasor current</a:t>
            </a:r>
          </a:p>
          <a:p>
            <a:pPr lvl="1"/>
            <a:r>
              <a:rPr lang="en-US" dirty="0"/>
              <a:t>This is the reason for using a high voltage grid</a:t>
            </a:r>
          </a:p>
          <a:p>
            <a:r>
              <a:rPr lang="en-US" dirty="0"/>
              <a:t>Line real power losses are given by RI</a:t>
            </a:r>
            <a:r>
              <a:rPr lang="en-US" baseline="30000" dirty="0"/>
              <a:t>2</a:t>
            </a:r>
            <a:r>
              <a:rPr lang="en-US" dirty="0"/>
              <a:t> and reactive power losses by XI</a:t>
            </a:r>
            <a:r>
              <a:rPr lang="en-US" baseline="30000" dirty="0"/>
              <a:t>2</a:t>
            </a:r>
          </a:p>
          <a:p>
            <a:pPr lvl="1"/>
            <a:r>
              <a:rPr lang="en-US" dirty="0"/>
              <a:t>R is the line’s resistance, and X its reactance; for a high voltage line X &gt;&gt; R</a:t>
            </a:r>
          </a:p>
          <a:p>
            <a:r>
              <a:rPr lang="en-US" dirty="0"/>
              <a:t>Increased reactive power tends to drive down the voltage, which increases the current, which further increases the reactive power losses</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26</a:t>
            </a:fld>
            <a:endParaRPr lang="en-US" dirty="0"/>
          </a:p>
        </p:txBody>
      </p:sp>
    </p:spTree>
    <p:extLst>
      <p:ext uri="{BB962C8B-B14F-4D97-AF65-F5344CB8AC3E}">
        <p14:creationId xmlns:p14="http://schemas.microsoft.com/office/powerpoint/2010/main" val="2588383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Maximum Loadability</a:t>
            </a:r>
          </a:p>
        </p:txBody>
      </p:sp>
      <p:sp>
        <p:nvSpPr>
          <p:cNvPr id="3" name="Content Placeholder 2"/>
          <p:cNvSpPr>
            <a:spLocks noGrp="1"/>
          </p:cNvSpPr>
          <p:nvPr>
            <p:ph idx="1"/>
          </p:nvPr>
        </p:nvSpPr>
        <p:spPr>
          <a:xfrm>
            <a:off x="228600" y="1280160"/>
            <a:ext cx="11734800" cy="5196840"/>
          </a:xfrm>
        </p:spPr>
        <p:txBody>
          <a:bodyPr/>
          <a:lstStyle/>
          <a:p>
            <a:r>
              <a:rPr lang="en-US" dirty="0"/>
              <a:t>The transmission system can only supply so much power (Case B2_Loadability)</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27</a:t>
            </a:fld>
            <a:endParaRPr lang="en-US" dirty="0"/>
          </a:p>
        </p:txBody>
      </p:sp>
      <p:pic>
        <p:nvPicPr>
          <p:cNvPr id="5" name="Picture 4">
            <a:extLst>
              <a:ext uri="{FF2B5EF4-FFF2-40B4-BE49-F238E27FC236}">
                <a16:creationId xmlns:a16="http://schemas.microsoft.com/office/drawing/2014/main" id="{58E30DE8-0194-4609-9533-F64E342D4C6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 r="19998" b="41079"/>
          <a:stretch/>
        </p:blipFill>
        <p:spPr>
          <a:xfrm>
            <a:off x="1066800" y="1828800"/>
            <a:ext cx="5981555" cy="1944006"/>
          </a:xfrm>
          <a:prstGeom prst="rect">
            <a:avLst/>
          </a:prstGeom>
        </p:spPr>
      </p:pic>
      <p:pic>
        <p:nvPicPr>
          <p:cNvPr id="7" name="Picture 6">
            <a:extLst>
              <a:ext uri="{FF2B5EF4-FFF2-40B4-BE49-F238E27FC236}">
                <a16:creationId xmlns:a16="http://schemas.microsoft.com/office/drawing/2014/main" id="{493BCC2F-56E2-4C74-AB1B-C64D9346D3A6}"/>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2209800" y="3849006"/>
            <a:ext cx="3162022" cy="2757577"/>
          </a:xfrm>
          <a:prstGeom prst="rect">
            <a:avLst/>
          </a:prstGeom>
        </p:spPr>
      </p:pic>
      <p:cxnSp>
        <p:nvCxnSpPr>
          <p:cNvPr id="8" name="Straight Arrow Connector 7">
            <a:extLst>
              <a:ext uri="{FF2B5EF4-FFF2-40B4-BE49-F238E27FC236}">
                <a16:creationId xmlns:a16="http://schemas.microsoft.com/office/drawing/2014/main" id="{1E683C7A-BC09-459C-BBD5-68F38156F9A9}"/>
              </a:ext>
            </a:extLst>
          </p:cNvPr>
          <p:cNvCxnSpPr>
            <a:cxnSpLocks/>
          </p:cNvCxnSpPr>
          <p:nvPr/>
        </p:nvCxnSpPr>
        <p:spPr bwMode="auto">
          <a:xfrm flipH="1">
            <a:off x="4127740" y="4507302"/>
            <a:ext cx="2057400" cy="473766"/>
          </a:xfrm>
          <a:prstGeom prst="straightConnector1">
            <a:avLst/>
          </a:prstGeom>
          <a:noFill/>
          <a:ln w="44450" cap="flat" cmpd="sng" algn="ctr">
            <a:solidFill>
              <a:srgbClr val="1E0000"/>
            </a:solidFill>
            <a:prstDash val="solid"/>
            <a:round/>
            <a:headEnd type="none" w="med" len="med"/>
            <a:tailEnd type="arrow"/>
          </a:ln>
          <a:effectLst/>
        </p:spPr>
      </p:cxnSp>
      <p:sp>
        <p:nvSpPr>
          <p:cNvPr id="9" name="TextBox 8">
            <a:extLst>
              <a:ext uri="{FF2B5EF4-FFF2-40B4-BE49-F238E27FC236}">
                <a16:creationId xmlns:a16="http://schemas.microsoft.com/office/drawing/2014/main" id="{AF067274-0A78-4489-B22D-0FE8DA5422FE}"/>
              </a:ext>
            </a:extLst>
          </p:cNvPr>
          <p:cNvSpPr txBox="1"/>
          <p:nvPr/>
        </p:nvSpPr>
        <p:spPr>
          <a:xfrm>
            <a:off x="6295846" y="3885135"/>
            <a:ext cx="3820064" cy="2308324"/>
          </a:xfrm>
          <a:prstGeom prst="rect">
            <a:avLst/>
          </a:prstGeom>
          <a:solidFill>
            <a:schemeClr val="accent1">
              <a:lumMod val="10000"/>
              <a:lumOff val="90000"/>
            </a:schemeClr>
          </a:solidFill>
        </p:spPr>
        <p:txBody>
          <a:bodyPr wrap="square" rtlCol="0">
            <a:spAutoFit/>
          </a:bodyPr>
          <a:lstStyle/>
          <a:p>
            <a:r>
              <a:rPr lang="en-US" sz="2400" dirty="0">
                <a:solidFill>
                  <a:srgbClr val="1E0000"/>
                </a:solidFill>
              </a:rPr>
              <a:t>Commercial power flow software usually auto converts constant power loads at low voltages; set these fields to zero to disable this conversion</a:t>
            </a:r>
          </a:p>
        </p:txBody>
      </p:sp>
      <p:sp>
        <p:nvSpPr>
          <p:cNvPr id="10" name="TextBox 9">
            <a:extLst>
              <a:ext uri="{FF2B5EF4-FFF2-40B4-BE49-F238E27FC236}">
                <a16:creationId xmlns:a16="http://schemas.microsoft.com/office/drawing/2014/main" id="{AF067274-0A78-4489-B22D-0FE8DA5422FE}"/>
              </a:ext>
            </a:extLst>
          </p:cNvPr>
          <p:cNvSpPr txBox="1"/>
          <p:nvPr/>
        </p:nvSpPr>
        <p:spPr>
          <a:xfrm>
            <a:off x="7467600" y="1993629"/>
            <a:ext cx="3089694" cy="830997"/>
          </a:xfrm>
          <a:prstGeom prst="rect">
            <a:avLst/>
          </a:prstGeom>
          <a:solidFill>
            <a:schemeClr val="accent1">
              <a:lumMod val="10000"/>
              <a:lumOff val="90000"/>
            </a:schemeClr>
          </a:solidFill>
        </p:spPr>
        <p:txBody>
          <a:bodyPr wrap="square" rtlCol="0">
            <a:spAutoFit/>
          </a:bodyPr>
          <a:lstStyle/>
          <a:p>
            <a:r>
              <a:rPr lang="en-US" sz="2400" dirty="0">
                <a:solidFill>
                  <a:srgbClr val="1E0000"/>
                </a:solidFill>
              </a:rPr>
              <a:t>Power flows can have multiple or no solutions</a:t>
            </a:r>
          </a:p>
        </p:txBody>
      </p:sp>
    </p:spTree>
    <p:extLst>
      <p:ext uri="{BB962C8B-B14F-4D97-AF65-F5344CB8AC3E}">
        <p14:creationId xmlns:p14="http://schemas.microsoft.com/office/powerpoint/2010/main" val="147476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Flow Region of Convergence (Revisited)</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28</a:t>
            </a:fld>
            <a:endParaRPr lang="en-US" dirty="0"/>
          </a:p>
        </p:txBody>
      </p:sp>
      <p:pic>
        <p:nvPicPr>
          <p:cNvPr id="5" name="Picture 4">
            <a:extLst>
              <a:ext uri="{FF2B5EF4-FFF2-40B4-BE49-F238E27FC236}">
                <a16:creationId xmlns:a16="http://schemas.microsoft.com/office/drawing/2014/main" id="{A1B81CBC-62CB-40B4-BD38-202FA6365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17638"/>
            <a:ext cx="69342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6584271-514F-4BE9-B035-23347C51D600}"/>
              </a:ext>
            </a:extLst>
          </p:cNvPr>
          <p:cNvSpPr txBox="1"/>
          <p:nvPr/>
        </p:nvSpPr>
        <p:spPr>
          <a:xfrm>
            <a:off x="7696200" y="1406752"/>
            <a:ext cx="3810000" cy="1384995"/>
          </a:xfrm>
          <a:prstGeom prst="rect">
            <a:avLst/>
          </a:prstGeom>
          <a:solidFill>
            <a:schemeClr val="accent1">
              <a:lumMod val="10000"/>
              <a:lumOff val="90000"/>
            </a:schemeClr>
          </a:solidFill>
        </p:spPr>
        <p:txBody>
          <a:bodyPr wrap="square" rtlCol="0">
            <a:spAutoFit/>
          </a:bodyPr>
          <a:lstStyle/>
          <a:p>
            <a:r>
              <a:rPr lang="en-US" dirty="0">
                <a:solidFill>
                  <a:srgbClr val="1E0000"/>
                </a:solidFill>
              </a:rPr>
              <a:t>Convergence regions for P=100 MW </a:t>
            </a:r>
            <a:br>
              <a:rPr lang="en-US" dirty="0">
                <a:solidFill>
                  <a:srgbClr val="1E0000"/>
                </a:solidFill>
              </a:rPr>
            </a:br>
            <a:r>
              <a:rPr lang="en-US" dirty="0">
                <a:solidFill>
                  <a:srgbClr val="1E0000"/>
                </a:solidFill>
              </a:rPr>
              <a:t>Q=0 Mvar</a:t>
            </a:r>
          </a:p>
        </p:txBody>
      </p:sp>
      <p:sp>
        <p:nvSpPr>
          <p:cNvPr id="3" name="TextBox 2">
            <a:extLst>
              <a:ext uri="{FF2B5EF4-FFF2-40B4-BE49-F238E27FC236}">
                <a16:creationId xmlns:a16="http://schemas.microsoft.com/office/drawing/2014/main" id="{F9754345-59B8-C7DB-66DB-61C79C5E38A9}"/>
              </a:ext>
            </a:extLst>
          </p:cNvPr>
          <p:cNvSpPr txBox="1"/>
          <p:nvPr/>
        </p:nvSpPr>
        <p:spPr>
          <a:xfrm>
            <a:off x="7761514" y="3962400"/>
            <a:ext cx="3810000" cy="1815882"/>
          </a:xfrm>
          <a:prstGeom prst="rect">
            <a:avLst/>
          </a:prstGeom>
          <a:solidFill>
            <a:schemeClr val="accent1">
              <a:lumMod val="10000"/>
              <a:lumOff val="90000"/>
            </a:schemeClr>
          </a:solidFill>
        </p:spPr>
        <p:txBody>
          <a:bodyPr wrap="square" rtlCol="0">
            <a:spAutoFit/>
          </a:bodyPr>
          <a:lstStyle/>
          <a:p>
            <a:r>
              <a:rPr lang="en-US" dirty="0">
                <a:solidFill>
                  <a:srgbClr val="1E0000"/>
                </a:solidFill>
              </a:rPr>
              <a:t>Set the load to these values, initialize Bus 2 </a:t>
            </a:r>
            <a:r>
              <a:rPr lang="en-US">
                <a:solidFill>
                  <a:srgbClr val="1E0000"/>
                </a:solidFill>
              </a:rPr>
              <a:t>at 0.5 </a:t>
            </a:r>
            <a:r>
              <a:rPr lang="en-US" dirty="0" err="1">
                <a:solidFill>
                  <a:srgbClr val="1E0000"/>
                </a:solidFill>
              </a:rPr>
              <a:t>pu</a:t>
            </a:r>
            <a:r>
              <a:rPr lang="en-US" dirty="0">
                <a:solidFill>
                  <a:srgbClr val="1E0000"/>
                </a:solidFill>
              </a:rPr>
              <a:t>, -90 deg, and re-solve the power flow.</a:t>
            </a:r>
          </a:p>
        </p:txBody>
      </p:sp>
      <p:cxnSp>
        <p:nvCxnSpPr>
          <p:cNvPr id="7" name="Straight Arrow Connector 6">
            <a:extLst>
              <a:ext uri="{FF2B5EF4-FFF2-40B4-BE49-F238E27FC236}">
                <a16:creationId xmlns:a16="http://schemas.microsoft.com/office/drawing/2014/main" id="{1462B3A7-6E61-C886-D5F3-B3955B4B61E9}"/>
              </a:ext>
            </a:extLst>
          </p:cNvPr>
          <p:cNvCxnSpPr>
            <a:cxnSpLocks/>
          </p:cNvCxnSpPr>
          <p:nvPr/>
        </p:nvCxnSpPr>
        <p:spPr bwMode="auto">
          <a:xfrm flipH="1" flipV="1">
            <a:off x="2590800" y="4648200"/>
            <a:ext cx="5170714" cy="152400"/>
          </a:xfrm>
          <a:prstGeom prst="straightConnector1">
            <a:avLst/>
          </a:prstGeom>
          <a:noFill/>
          <a:ln w="44450" cap="flat" cmpd="sng" algn="ctr">
            <a:solidFill>
              <a:srgbClr val="1E0000"/>
            </a:solidFill>
            <a:prstDash val="solid"/>
            <a:round/>
            <a:headEnd type="none" w="med" len="med"/>
            <a:tailEnd type="arrow"/>
          </a:ln>
          <a:effectLst/>
        </p:spPr>
      </p:cxnSp>
    </p:spTree>
    <p:extLst>
      <p:ext uri="{BB962C8B-B14F-4D97-AF65-F5344CB8AC3E}">
        <p14:creationId xmlns:p14="http://schemas.microsoft.com/office/powerpoint/2010/main" val="3708418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a:t>Load Parameter Space Representation</a:t>
            </a:r>
            <a:endParaRPr lang="en-US" dirty="0"/>
          </a:p>
        </p:txBody>
      </p:sp>
      <p:sp>
        <p:nvSpPr>
          <p:cNvPr id="3" name="Content Placeholder 2"/>
          <p:cNvSpPr>
            <a:spLocks noGrp="1"/>
          </p:cNvSpPr>
          <p:nvPr>
            <p:ph idx="1"/>
          </p:nvPr>
        </p:nvSpPr>
        <p:spPr>
          <a:xfrm>
            <a:off x="228600" y="1280160"/>
            <a:ext cx="11734800" cy="5196840"/>
          </a:xfrm>
        </p:spPr>
        <p:txBody>
          <a:bodyPr/>
          <a:lstStyle/>
          <a:p>
            <a:r>
              <a:rPr lang="en-US" dirty="0"/>
              <a:t>With a constant power model there is a maximum </a:t>
            </a:r>
            <a:r>
              <a:rPr lang="en-US" dirty="0" err="1"/>
              <a:t>loadability</a:t>
            </a:r>
            <a:r>
              <a:rPr lang="en-US" dirty="0"/>
              <a:t> surface, </a:t>
            </a:r>
            <a:r>
              <a:rPr lang="en-US" dirty="0">
                <a:latin typeface="Symbol" panose="05050102010706020507" pitchFamily="18" charset="2"/>
              </a:rPr>
              <a:t>S</a:t>
            </a:r>
          </a:p>
          <a:p>
            <a:pPr lvl="1"/>
            <a:r>
              <a:rPr lang="en-US" dirty="0"/>
              <a:t>Defined as point in which the power flow Jacobian is singular</a:t>
            </a:r>
          </a:p>
          <a:p>
            <a:pPr lvl="1"/>
            <a:r>
              <a:rPr lang="en-US" dirty="0"/>
              <a:t>For the lossless two bus system it can be determined as</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29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141201842"/>
              </p:ext>
            </p:extLst>
          </p:nvPr>
        </p:nvGraphicFramePr>
        <p:xfrm>
          <a:off x="1447800" y="2705100"/>
          <a:ext cx="2157413" cy="733425"/>
        </p:xfrm>
        <a:graphic>
          <a:graphicData uri="http://schemas.openxmlformats.org/presentationml/2006/ole">
            <mc:AlternateContent xmlns:mc="http://schemas.openxmlformats.org/markup-compatibility/2006">
              <mc:Choice xmlns:v="urn:schemas-microsoft-com:vml" Requires="v">
                <p:oleObj name="Equation" r:id="rId2" imgW="1231560" imgH="419040" progId="Equation.DSMT4">
                  <p:embed/>
                </p:oleObj>
              </mc:Choice>
              <mc:Fallback>
                <p:oleObj name="Equation" r:id="rId2" imgW="1231560" imgH="419040"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705100"/>
                        <a:ext cx="215741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2">
            <a:extLst>
              <a:ext uri="{FF2B5EF4-FFF2-40B4-BE49-F238E27FC236}">
                <a16:creationId xmlns:a16="http://schemas.microsoft.com/office/drawing/2014/main" id="{7A3B1C4A-75FC-422A-AD29-6B0626CBF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2743200"/>
            <a:ext cx="5468228" cy="361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26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Contingency Analysis</a:t>
            </a:r>
          </a:p>
        </p:txBody>
      </p:sp>
      <p:sp>
        <p:nvSpPr>
          <p:cNvPr id="3" name="Content Placeholder 2"/>
          <p:cNvSpPr>
            <a:spLocks noGrp="1"/>
          </p:cNvSpPr>
          <p:nvPr>
            <p:ph idx="1"/>
          </p:nvPr>
        </p:nvSpPr>
        <p:spPr>
          <a:xfrm>
            <a:off x="228600" y="1280160"/>
            <a:ext cx="11734800" cy="5196840"/>
          </a:xfrm>
        </p:spPr>
        <p:txBody>
          <a:bodyPr/>
          <a:lstStyle/>
          <a:p>
            <a:r>
              <a:rPr lang="en-US" dirty="0"/>
              <a:t>Contingency analysis is the process of checking the impact of statistically likely contingencies</a:t>
            </a:r>
          </a:p>
          <a:p>
            <a:pPr lvl="1"/>
            <a:r>
              <a:rPr lang="en-US" dirty="0"/>
              <a:t>Example contingencies include the loss of a generator, the loss of a transmission line or the loss of all transmission lines in a common corridor</a:t>
            </a:r>
          </a:p>
          <a:p>
            <a:pPr lvl="1"/>
            <a:r>
              <a:rPr lang="en-US" dirty="0"/>
              <a:t>Statistically likely contingencies can be quite involved, and might include automatic or operator actions</a:t>
            </a:r>
          </a:p>
          <a:p>
            <a:r>
              <a:rPr lang="en-US" dirty="0"/>
              <a:t>Reliable power system operation requires that the system be able to operate with no unacceptable violations even when these contingencies occur</a:t>
            </a:r>
          </a:p>
          <a:p>
            <a:pPr lvl="1"/>
            <a:r>
              <a:rPr lang="en-US" dirty="0"/>
              <a:t>N-1 reliable operation considers single elements</a:t>
            </a:r>
          </a:p>
          <a:p>
            <a:endParaRPr lang="en-US" dirty="0"/>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3</a:t>
            </a:fld>
            <a:endParaRPr lang="en-US" dirty="0"/>
          </a:p>
        </p:txBody>
      </p:sp>
    </p:spTree>
    <p:extLst>
      <p:ext uri="{BB962C8B-B14F-4D97-AF65-F5344CB8AC3E}">
        <p14:creationId xmlns:p14="http://schemas.microsoft.com/office/powerpoint/2010/main" val="185600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Load Model Impact</a:t>
            </a:r>
          </a:p>
        </p:txBody>
      </p:sp>
      <p:sp>
        <p:nvSpPr>
          <p:cNvPr id="3" name="Content Placeholder 2"/>
          <p:cNvSpPr>
            <a:spLocks noGrp="1"/>
          </p:cNvSpPr>
          <p:nvPr>
            <p:ph idx="1"/>
          </p:nvPr>
        </p:nvSpPr>
        <p:spPr>
          <a:xfrm>
            <a:off x="228600" y="1280160"/>
            <a:ext cx="11049000" cy="5196840"/>
          </a:xfrm>
        </p:spPr>
        <p:txBody>
          <a:bodyPr/>
          <a:lstStyle/>
          <a:p>
            <a:r>
              <a:rPr lang="en-US" dirty="0"/>
              <a:t>With a static load model regardless of the voltage dependency the same PV curve is traced</a:t>
            </a:r>
          </a:p>
          <a:p>
            <a:pPr lvl="1"/>
            <a:r>
              <a:rPr lang="en-US" dirty="0"/>
              <a:t>But whether a point of maximum loadability exists depends on the assumed load model</a:t>
            </a:r>
          </a:p>
          <a:p>
            <a:pPr lvl="2"/>
            <a:r>
              <a:rPr lang="en-US" dirty="0"/>
              <a:t>If voltage exponent is &gt; 1 then multiple solutions do not exist (see </a:t>
            </a:r>
            <a:r>
              <a:rPr lang="fr-FR" dirty="0"/>
              <a:t>B.C. Lesieutre, P.W. Sauer and M.A. Pai “</a:t>
            </a:r>
            <a:r>
              <a:rPr lang="fr-FR" dirty="0" err="1"/>
              <a:t>Sufficient</a:t>
            </a:r>
            <a:r>
              <a:rPr lang="fr-FR" dirty="0"/>
              <a:t> </a:t>
            </a:r>
            <a:r>
              <a:rPr lang="en-US" dirty="0"/>
              <a:t>conditions on static load models for network solvability,” NAPS 1992, pp. 262-271)</a:t>
            </a:r>
          </a:p>
          <a:p>
            <a:endParaRPr lang="en-US" dirty="0"/>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30</a:t>
            </a:fld>
            <a:endParaRPr lang="en-U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81" b="27917"/>
          <a:stretch/>
        </p:blipFill>
        <p:spPr bwMode="auto">
          <a:xfrm>
            <a:off x="1036668" y="4038600"/>
            <a:ext cx="6336042" cy="203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F067274-0A78-4489-B22D-0FE8DA5422FE}"/>
              </a:ext>
            </a:extLst>
          </p:cNvPr>
          <p:cNvSpPr txBox="1"/>
          <p:nvPr/>
        </p:nvSpPr>
        <p:spPr>
          <a:xfrm>
            <a:off x="7802532" y="4378146"/>
            <a:ext cx="3352800" cy="1200329"/>
          </a:xfrm>
          <a:prstGeom prst="rect">
            <a:avLst/>
          </a:prstGeom>
          <a:solidFill>
            <a:schemeClr val="accent1">
              <a:lumMod val="10000"/>
              <a:lumOff val="90000"/>
            </a:schemeClr>
          </a:solidFill>
        </p:spPr>
        <p:txBody>
          <a:bodyPr wrap="square" rtlCol="0">
            <a:spAutoFit/>
          </a:bodyPr>
          <a:lstStyle/>
          <a:p>
            <a:r>
              <a:rPr lang="en-US" sz="2400" dirty="0">
                <a:solidFill>
                  <a:srgbClr val="1E0000"/>
                </a:solidFill>
              </a:rPr>
              <a:t>Change load to constant impedance; hence it becomes a linear model</a:t>
            </a:r>
          </a:p>
        </p:txBody>
      </p:sp>
    </p:spTree>
    <p:extLst>
      <p:ext uri="{BB962C8B-B14F-4D97-AF65-F5344CB8AC3E}">
        <p14:creationId xmlns:p14="http://schemas.microsoft.com/office/powerpoint/2010/main" val="1323185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a Metric to Voltage Collapse (Maximum </a:t>
            </a:r>
            <a:r>
              <a:rPr lang="en-US" dirty="0" err="1"/>
              <a:t>Loadability</a:t>
            </a:r>
            <a:r>
              <a:rPr lang="en-US" dirty="0"/>
              <a:t>)</a:t>
            </a:r>
          </a:p>
        </p:txBody>
      </p:sp>
      <p:sp>
        <p:nvSpPr>
          <p:cNvPr id="3" name="Content Placeholder 2"/>
          <p:cNvSpPr>
            <a:spLocks noGrp="1"/>
          </p:cNvSpPr>
          <p:nvPr>
            <p:ph idx="1"/>
          </p:nvPr>
        </p:nvSpPr>
        <p:spPr/>
        <p:txBody>
          <a:bodyPr/>
          <a:lstStyle/>
          <a:p>
            <a:r>
              <a:rPr lang="en-US" dirty="0"/>
              <a:t>The goal of much of the voltage stability work was to determine an easy to calculate metric (or metrics) of operating point to voltage collapse</a:t>
            </a:r>
          </a:p>
          <a:p>
            <a:pPr lvl="1"/>
            <a:r>
              <a:rPr lang="en-US" dirty="0"/>
              <a:t>PV and QV curves (or some combination) can determine such a metric along a particular path</a:t>
            </a:r>
          </a:p>
          <a:p>
            <a:pPr lvl="1"/>
            <a:r>
              <a:rPr lang="en-US" dirty="0"/>
              <a:t>Goal was to have a path independent metric.  The closest boundary point was considered,</a:t>
            </a:r>
            <a:br>
              <a:rPr lang="en-US" dirty="0"/>
            </a:br>
            <a:r>
              <a:rPr lang="en-US" dirty="0"/>
              <a:t>but this could be quite misleading</a:t>
            </a:r>
            <a:br>
              <a:rPr lang="en-US" dirty="0"/>
            </a:br>
            <a:r>
              <a:rPr lang="en-US" dirty="0"/>
              <a:t>if the system was not going to </a:t>
            </a:r>
            <a:br>
              <a:rPr lang="en-US" dirty="0"/>
            </a:br>
            <a:r>
              <a:rPr lang="en-US" dirty="0"/>
              <a:t>move in that direction</a:t>
            </a:r>
          </a:p>
          <a:p>
            <a:pPr lvl="1"/>
            <a:r>
              <a:rPr lang="en-US" dirty="0"/>
              <a:t>Any linearization about the current operating point </a:t>
            </a:r>
            <a:br>
              <a:rPr lang="en-US" dirty="0"/>
            </a:br>
            <a:r>
              <a:rPr lang="en-US" dirty="0"/>
              <a:t>(i.e., the Jacobian) does not consider important </a:t>
            </a:r>
            <a:br>
              <a:rPr lang="en-US" dirty="0"/>
            </a:br>
            <a:r>
              <a:rPr lang="en-US" dirty="0"/>
              <a:t>nonlinearities like generators hitting their </a:t>
            </a:r>
            <a:br>
              <a:rPr lang="en-US" dirty="0"/>
            </a:br>
            <a:r>
              <a:rPr lang="en-US" dirty="0"/>
              <a:t>reactive power limits  </a:t>
            </a:r>
          </a:p>
          <a:p>
            <a:endParaRPr lang="en-US" dirty="0"/>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31</a:t>
            </a:fld>
            <a:endParaRPr lang="en-US" dirty="0"/>
          </a:p>
        </p:txBody>
      </p:sp>
      <p:pic>
        <p:nvPicPr>
          <p:cNvPr id="5" name="Picture 2">
            <a:extLst>
              <a:ext uri="{FF2B5EF4-FFF2-40B4-BE49-F238E27FC236}">
                <a16:creationId xmlns:a16="http://schemas.microsoft.com/office/drawing/2014/main" id="{7A3B1C4A-75FC-422A-AD29-6B0626CBF147}"/>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010400" y="3140303"/>
            <a:ext cx="4815518" cy="318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812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 Analysis “Nose Curve”</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32</a:t>
            </a:fld>
            <a:endParaRPr lang="en-US" dirty="0"/>
          </a:p>
        </p:txBody>
      </p:sp>
      <p:pic>
        <p:nvPicPr>
          <p:cNvPr id="16386" name="Picture 2" descr="Image result for electric grid nose curve overby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1725793"/>
            <a:ext cx="6000750" cy="3838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584271-514F-4BE9-B035-23347C51D600}"/>
              </a:ext>
            </a:extLst>
          </p:cNvPr>
          <p:cNvSpPr txBox="1"/>
          <p:nvPr/>
        </p:nvSpPr>
        <p:spPr>
          <a:xfrm>
            <a:off x="8077201" y="2077528"/>
            <a:ext cx="2222019" cy="2246769"/>
          </a:xfrm>
          <a:prstGeom prst="rect">
            <a:avLst/>
          </a:prstGeom>
          <a:solidFill>
            <a:schemeClr val="accent1">
              <a:lumMod val="10000"/>
              <a:lumOff val="90000"/>
            </a:schemeClr>
          </a:solidFill>
        </p:spPr>
        <p:txBody>
          <a:bodyPr wrap="none" rtlCol="0">
            <a:spAutoFit/>
          </a:bodyPr>
          <a:lstStyle/>
          <a:p>
            <a:r>
              <a:rPr lang="en-US" dirty="0">
                <a:solidFill>
                  <a:srgbClr val="1E0000"/>
                </a:solidFill>
              </a:rPr>
              <a:t>The “nose</a:t>
            </a:r>
            <a:br>
              <a:rPr lang="en-US" dirty="0">
                <a:solidFill>
                  <a:srgbClr val="1E0000"/>
                </a:solidFill>
              </a:rPr>
            </a:br>
            <a:r>
              <a:rPr lang="en-US" dirty="0">
                <a:solidFill>
                  <a:srgbClr val="1E0000"/>
                </a:solidFill>
              </a:rPr>
              <a:t>point” is at</a:t>
            </a:r>
            <a:br>
              <a:rPr lang="en-US" dirty="0">
                <a:solidFill>
                  <a:srgbClr val="1E0000"/>
                </a:solidFill>
              </a:rPr>
            </a:br>
            <a:r>
              <a:rPr lang="en-US" dirty="0">
                <a:solidFill>
                  <a:srgbClr val="1E0000"/>
                </a:solidFill>
              </a:rPr>
              <a:t>500 MW for a</a:t>
            </a:r>
            <a:br>
              <a:rPr lang="en-US" dirty="0">
                <a:solidFill>
                  <a:srgbClr val="1E0000"/>
                </a:solidFill>
              </a:rPr>
            </a:br>
            <a:r>
              <a:rPr lang="en-US" dirty="0">
                <a:solidFill>
                  <a:srgbClr val="1E0000"/>
                </a:solidFill>
              </a:rPr>
              <a:t>constant</a:t>
            </a:r>
            <a:br>
              <a:rPr lang="en-US" dirty="0">
                <a:solidFill>
                  <a:srgbClr val="1E0000"/>
                </a:solidFill>
              </a:rPr>
            </a:br>
            <a:r>
              <a:rPr lang="en-US" dirty="0">
                <a:solidFill>
                  <a:srgbClr val="1E0000"/>
                </a:solidFill>
              </a:rPr>
              <a:t>power load</a:t>
            </a:r>
          </a:p>
        </p:txBody>
      </p:sp>
    </p:spTree>
    <p:extLst>
      <p:ext uri="{BB962C8B-B14F-4D97-AF65-F5344CB8AC3E}">
        <p14:creationId xmlns:p14="http://schemas.microsoft.com/office/powerpoint/2010/main" val="2810394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 and QV Analysis</a:t>
            </a:r>
          </a:p>
        </p:txBody>
      </p:sp>
      <p:sp>
        <p:nvSpPr>
          <p:cNvPr id="3" name="Content Placeholder 2"/>
          <p:cNvSpPr>
            <a:spLocks noGrp="1"/>
          </p:cNvSpPr>
          <p:nvPr>
            <p:ph idx="1"/>
          </p:nvPr>
        </p:nvSpPr>
        <p:spPr/>
        <p:txBody>
          <a:bodyPr/>
          <a:lstStyle/>
          <a:p>
            <a:r>
              <a:rPr lang="en-US" dirty="0"/>
              <a:t>Industry practice is to just pick a particular path, and trace the voltage as the system parameters are varied</a:t>
            </a:r>
          </a:p>
          <a:p>
            <a:pPr lvl="1"/>
            <a:r>
              <a:rPr lang="en-US" dirty="0"/>
              <a:t>If real power is varied this is known as a PV curve, whereas if the reactive power is varied it is known as a QV curve</a:t>
            </a:r>
          </a:p>
          <a:p>
            <a:r>
              <a:rPr lang="en-US" dirty="0"/>
              <a:t>Usually the power at a variety of devices is changed; in PowerWorld this requires setting up an injection group</a:t>
            </a:r>
          </a:p>
          <a:p>
            <a:r>
              <a:rPr lang="en-US" dirty="0"/>
              <a:t>PV/QV analysis then varies the injections in the injection groups, optionally considering contingencies</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33</a:t>
            </a:fld>
            <a:endParaRPr lang="en-US" dirty="0"/>
          </a:p>
        </p:txBody>
      </p:sp>
    </p:spTree>
    <p:extLst>
      <p:ext uri="{BB962C8B-B14F-4D97-AF65-F5344CB8AC3E}">
        <p14:creationId xmlns:p14="http://schemas.microsoft.com/office/powerpoint/2010/main" val="2752829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 and QV Analysis, cont.</a:t>
            </a:r>
          </a:p>
        </p:txBody>
      </p:sp>
      <p:sp>
        <p:nvSpPr>
          <p:cNvPr id="3" name="Content Placeholder 2"/>
          <p:cNvSpPr>
            <a:spLocks noGrp="1"/>
          </p:cNvSpPr>
          <p:nvPr>
            <p:ph idx="1"/>
          </p:nvPr>
        </p:nvSpPr>
        <p:spPr/>
        <p:txBody>
          <a:bodyPr/>
          <a:lstStyle/>
          <a:p>
            <a:r>
              <a:rPr lang="en-US" dirty="0"/>
              <a:t>In PowerWorld the PV tool can be displayed by selecting </a:t>
            </a:r>
            <a:r>
              <a:rPr lang="en-US" b="1" dirty="0"/>
              <a:t>Add-Ons, PV</a:t>
            </a:r>
          </a:p>
          <a:p>
            <a:pPr lvl="1"/>
            <a:r>
              <a:rPr lang="en-US" dirty="0"/>
              <a:t>Use the </a:t>
            </a:r>
            <a:r>
              <a:rPr lang="en-US" b="1" dirty="0"/>
              <a:t>Setup</a:t>
            </a:r>
            <a:r>
              <a:rPr lang="en-US" dirty="0"/>
              <a:t> page to define a source and a sink</a:t>
            </a:r>
          </a:p>
          <a:p>
            <a:pPr lvl="1"/>
            <a:r>
              <a:rPr lang="en-US" dirty="0"/>
              <a:t>Use the </a:t>
            </a:r>
            <a:r>
              <a:rPr lang="en-US" b="1" dirty="0"/>
              <a:t>Quantities to Track</a:t>
            </a:r>
            <a:r>
              <a:rPr lang="en-US" dirty="0"/>
              <a:t> page to define the values to track</a:t>
            </a:r>
          </a:p>
          <a:p>
            <a:pPr lvl="1"/>
            <a:r>
              <a:rPr lang="en-US" dirty="0"/>
              <a:t>Plots can be defined on the </a:t>
            </a:r>
            <a:r>
              <a:rPr lang="en-US" b="1" dirty="0"/>
              <a:t>Plots</a:t>
            </a:r>
            <a:r>
              <a:rPr lang="en-US" dirty="0"/>
              <a:t> page</a:t>
            </a:r>
          </a:p>
          <a:p>
            <a:pPr lvl="1"/>
            <a:r>
              <a:rPr lang="en-US" dirty="0"/>
              <a:t>Calculate the PV curve on the </a:t>
            </a:r>
            <a:r>
              <a:rPr lang="en-US" b="1" dirty="0"/>
              <a:t>PV Results </a:t>
            </a:r>
            <a:r>
              <a:rPr lang="en-US" dirty="0"/>
              <a:t>page.  First check the Restore Initial State on Completion of Run, and then click </a:t>
            </a:r>
            <a:r>
              <a:rPr lang="en-US" b="1" dirty="0"/>
              <a:t>Run</a:t>
            </a:r>
            <a:r>
              <a:rPr lang="en-US" dirty="0"/>
              <a:t>  </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34</a:t>
            </a:fld>
            <a:endParaRPr lang="en-US" dirty="0"/>
          </a:p>
        </p:txBody>
      </p:sp>
    </p:spTree>
    <p:extLst>
      <p:ext uri="{BB962C8B-B14F-4D97-AF65-F5344CB8AC3E}">
        <p14:creationId xmlns:p14="http://schemas.microsoft.com/office/powerpoint/2010/main" val="1857891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PV Results for 2000 Bus System</a:t>
            </a:r>
          </a:p>
        </p:txBody>
      </p:sp>
      <p:sp>
        <p:nvSpPr>
          <p:cNvPr id="3" name="Content Placeholder 2"/>
          <p:cNvSpPr>
            <a:spLocks noGrp="1"/>
          </p:cNvSpPr>
          <p:nvPr>
            <p:ph idx="1"/>
          </p:nvPr>
        </p:nvSpPr>
        <p:spPr>
          <a:xfrm>
            <a:off x="228600" y="1279525"/>
            <a:ext cx="11734800" cy="2149475"/>
          </a:xfrm>
        </p:spPr>
        <p:txBody>
          <a:bodyPr>
            <a:normAutofit fontScale="92500"/>
          </a:bodyPr>
          <a:lstStyle/>
          <a:p>
            <a:r>
              <a:rPr lang="en-US" dirty="0"/>
              <a:t>Open the case PSC_2000_PowerFlow_PVCurve</a:t>
            </a:r>
          </a:p>
          <a:p>
            <a:r>
              <a:rPr lang="en-US" dirty="0"/>
              <a:t>Source is set to South Central generation and the sink is the North Central generation</a:t>
            </a:r>
          </a:p>
          <a:p>
            <a:r>
              <a:rPr lang="en-US" dirty="0"/>
              <a:t>Run PV Analysis, skipping contingencies</a:t>
            </a:r>
          </a:p>
          <a:p>
            <a:r>
              <a:rPr lang="en-US" dirty="0"/>
              <a:t>System insight is needed to determine the buses to plot, though all can be selected as a starting point</a:t>
            </a:r>
          </a:p>
          <a:p>
            <a:endParaRPr lang="en-US" dirty="0"/>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35</a:t>
            </a:fld>
            <a:endParaRPr lang="en-US" dirty="0"/>
          </a:p>
        </p:txBody>
      </p:sp>
      <p:pic>
        <p:nvPicPr>
          <p:cNvPr id="17412"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56"/>
          <a:stretch/>
        </p:blipFill>
        <p:spPr bwMode="auto">
          <a:xfrm>
            <a:off x="6475561" y="3744972"/>
            <a:ext cx="3992759" cy="263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D6584271-514F-4BE9-B035-23347C51D600}"/>
              </a:ext>
            </a:extLst>
          </p:cNvPr>
          <p:cNvSpPr txBox="1"/>
          <p:nvPr/>
        </p:nvSpPr>
        <p:spPr>
          <a:xfrm>
            <a:off x="2895600" y="3295243"/>
            <a:ext cx="2993127" cy="400110"/>
          </a:xfrm>
          <a:prstGeom prst="rect">
            <a:avLst/>
          </a:prstGeom>
          <a:solidFill>
            <a:schemeClr val="accent1">
              <a:lumMod val="10000"/>
              <a:lumOff val="90000"/>
            </a:schemeClr>
          </a:solidFill>
        </p:spPr>
        <p:txBody>
          <a:bodyPr wrap="none" rtlCol="0">
            <a:spAutoFit/>
          </a:bodyPr>
          <a:lstStyle/>
          <a:p>
            <a:r>
              <a:rPr lang="en-US" sz="2000" dirty="0">
                <a:solidFill>
                  <a:srgbClr val="1E0000"/>
                </a:solidFill>
              </a:rPr>
              <a:t>All bus voltage magnitudes</a:t>
            </a:r>
          </a:p>
        </p:txBody>
      </p:sp>
      <p:sp>
        <p:nvSpPr>
          <p:cNvPr id="9" name="TextBox 8">
            <a:extLst>
              <a:ext uri="{FF2B5EF4-FFF2-40B4-BE49-F238E27FC236}">
                <a16:creationId xmlns:a16="http://schemas.microsoft.com/office/drawing/2014/main" id="{D6584271-514F-4BE9-B035-23347C51D600}"/>
              </a:ext>
            </a:extLst>
          </p:cNvPr>
          <p:cNvSpPr txBox="1"/>
          <p:nvPr/>
        </p:nvSpPr>
        <p:spPr>
          <a:xfrm>
            <a:off x="6791027" y="3276600"/>
            <a:ext cx="3112712" cy="400110"/>
          </a:xfrm>
          <a:prstGeom prst="rect">
            <a:avLst/>
          </a:prstGeom>
          <a:solidFill>
            <a:schemeClr val="accent1">
              <a:lumMod val="10000"/>
              <a:lumOff val="90000"/>
            </a:schemeClr>
          </a:solidFill>
        </p:spPr>
        <p:txBody>
          <a:bodyPr wrap="none" rtlCol="0">
            <a:spAutoFit/>
          </a:bodyPr>
          <a:lstStyle/>
          <a:p>
            <a:r>
              <a:rPr lang="en-US" sz="2000" dirty="0">
                <a:solidFill>
                  <a:srgbClr val="1E0000"/>
                </a:solidFill>
              </a:rPr>
              <a:t>4450 MW Transfer Contour </a:t>
            </a:r>
          </a:p>
        </p:txBody>
      </p:sp>
      <p:pic>
        <p:nvPicPr>
          <p:cNvPr id="6" name="Picture 5">
            <a:extLst>
              <a:ext uri="{FF2B5EF4-FFF2-40B4-BE49-F238E27FC236}">
                <a16:creationId xmlns:a16="http://schemas.microsoft.com/office/drawing/2014/main" id="{CD134291-1FDA-5BE6-BD3F-B2C41125F511}"/>
              </a:ext>
            </a:extLst>
          </p:cNvPr>
          <p:cNvPicPr>
            <a:picLocks noChangeAspect="1"/>
          </p:cNvPicPr>
          <p:nvPr/>
        </p:nvPicPr>
        <p:blipFill>
          <a:blip r:embed="rId3"/>
          <a:stretch>
            <a:fillRect/>
          </a:stretch>
        </p:blipFill>
        <p:spPr>
          <a:xfrm>
            <a:off x="2255641" y="3622735"/>
            <a:ext cx="3992759" cy="2930465"/>
          </a:xfrm>
          <a:prstGeom prst="rect">
            <a:avLst/>
          </a:prstGeom>
        </p:spPr>
      </p:pic>
    </p:spTree>
    <p:extLst>
      <p:ext uri="{BB962C8B-B14F-4D97-AF65-F5344CB8AC3E}">
        <p14:creationId xmlns:p14="http://schemas.microsoft.com/office/powerpoint/2010/main" val="914446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9CB71-2363-7048-053F-0B36FFA3958C}"/>
              </a:ext>
            </a:extLst>
          </p:cNvPr>
          <p:cNvSpPr>
            <a:spLocks noGrp="1"/>
          </p:cNvSpPr>
          <p:nvPr>
            <p:ph type="ctrTitle" sz="quarter"/>
          </p:nvPr>
        </p:nvSpPr>
        <p:spPr/>
        <p:txBody>
          <a:bodyPr/>
          <a:lstStyle/>
          <a:p>
            <a:pPr algn="ctr"/>
            <a:r>
              <a:rPr lang="en-US" dirty="0"/>
              <a:t>Questions?</a:t>
            </a:r>
          </a:p>
        </p:txBody>
      </p:sp>
      <p:sp>
        <p:nvSpPr>
          <p:cNvPr id="5" name="Subtitle 4">
            <a:extLst>
              <a:ext uri="{FF2B5EF4-FFF2-40B4-BE49-F238E27FC236}">
                <a16:creationId xmlns:a16="http://schemas.microsoft.com/office/drawing/2014/main" id="{5C24CF68-A484-B557-8699-713C9EF88E4B}"/>
              </a:ext>
            </a:extLst>
          </p:cNvPr>
          <p:cNvSpPr>
            <a:spLocks noGrp="1"/>
          </p:cNvSpPr>
          <p:nvPr>
            <p:ph type="subTitle" sz="quarter" idx="1"/>
          </p:nvPr>
        </p:nvSpPr>
        <p:spPr/>
        <p:txBody>
          <a:bodyPr/>
          <a:lstStyle/>
          <a:p>
            <a:endParaRPr lang="en-US"/>
          </a:p>
        </p:txBody>
      </p:sp>
    </p:spTree>
    <p:extLst>
      <p:ext uri="{BB962C8B-B14F-4D97-AF65-F5344CB8AC3E}">
        <p14:creationId xmlns:p14="http://schemas.microsoft.com/office/powerpoint/2010/main" val="343374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Analysis</a:t>
            </a:r>
          </a:p>
        </p:txBody>
      </p:sp>
      <p:sp>
        <p:nvSpPr>
          <p:cNvPr id="3" name="Content Placeholder 2"/>
          <p:cNvSpPr>
            <a:spLocks noGrp="1"/>
          </p:cNvSpPr>
          <p:nvPr>
            <p:ph idx="1"/>
          </p:nvPr>
        </p:nvSpPr>
        <p:spPr/>
        <p:txBody>
          <a:bodyPr/>
          <a:lstStyle/>
          <a:p>
            <a:r>
              <a:rPr lang="en-US" dirty="0"/>
              <a:t>This process can be automated with the usual approach of first defining a contingency set, and then sequentially applying the contingencies and checking for violations</a:t>
            </a:r>
          </a:p>
          <a:p>
            <a:pPr lvl="1"/>
            <a:r>
              <a:rPr lang="en-US" dirty="0"/>
              <a:t>This process can naturally be done in parallel</a:t>
            </a:r>
          </a:p>
          <a:p>
            <a:pPr lvl="1"/>
            <a:r>
              <a:rPr lang="en-US" dirty="0"/>
              <a:t>Contingency sets can get quite large, especially if one considers N-2 (outages of two elements) or N-1-1 (initial outage, followed by adjustment, then second outage</a:t>
            </a:r>
          </a:p>
          <a:p>
            <a:r>
              <a:rPr lang="en-US" dirty="0"/>
              <a:t>The assumption is usually most contingencies will not cause problems, so screening methods can be used to quickly eliminate many</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4</a:t>
            </a:fld>
            <a:endParaRPr lang="en-US" dirty="0"/>
          </a:p>
        </p:txBody>
      </p:sp>
    </p:spTree>
    <p:extLst>
      <p:ext uri="{BB962C8B-B14F-4D97-AF65-F5344CB8AC3E}">
        <p14:creationId xmlns:p14="http://schemas.microsoft.com/office/powerpoint/2010/main" val="348133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Example: Small System</a:t>
            </a:r>
          </a:p>
        </p:txBody>
      </p:sp>
      <p:sp>
        <p:nvSpPr>
          <p:cNvPr id="3" name="Content Placeholder 2"/>
          <p:cNvSpPr>
            <a:spLocks noGrp="1"/>
          </p:cNvSpPr>
          <p:nvPr>
            <p:ph idx="1"/>
          </p:nvPr>
        </p:nvSpPr>
        <p:spPr>
          <a:xfrm>
            <a:off x="1981200" y="1371601"/>
            <a:ext cx="8229600" cy="1069521"/>
          </a:xfrm>
        </p:spPr>
        <p:txBody>
          <a:bodyPr/>
          <a:lstStyle/>
          <a:p>
            <a:r>
              <a:rPr lang="en-US" dirty="0"/>
              <a:t>In PowerWorld open the PSC_37Bus case, and select </a:t>
            </a:r>
            <a:r>
              <a:rPr lang="en-US" b="1" dirty="0"/>
              <a:t>Tools, Contingency Analysis</a:t>
            </a:r>
            <a:r>
              <a:rPr lang="en-US" dirty="0"/>
              <a:t>, then click </a:t>
            </a:r>
            <a:r>
              <a:rPr lang="en-US" b="1" dirty="0"/>
              <a:t>Start Run</a:t>
            </a:r>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5</a:t>
            </a:fld>
            <a:endParaRPr lang="en-US" dirty="0"/>
          </a:p>
        </p:txBody>
      </p:sp>
      <p:pic>
        <p:nvPicPr>
          <p:cNvPr id="8196" name="Picture 4"/>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1630680" y="2590800"/>
            <a:ext cx="5760720"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Box 5">
            <a:extLst>
              <a:ext uri="{FF2B5EF4-FFF2-40B4-BE49-F238E27FC236}">
                <a16:creationId xmlns:a16="http://schemas.microsoft.com/office/drawing/2014/main" id="{AB5381BF-7783-403A-AADC-7BE886D39E8F}"/>
              </a:ext>
            </a:extLst>
          </p:cNvPr>
          <p:cNvSpPr txBox="1">
            <a:spLocks noChangeArrowheads="1"/>
          </p:cNvSpPr>
          <p:nvPr/>
        </p:nvSpPr>
        <p:spPr bwMode="auto">
          <a:xfrm>
            <a:off x="7745666" y="2459424"/>
            <a:ext cx="2908168" cy="3785652"/>
          </a:xfrm>
          <a:prstGeom prst="rect">
            <a:avLst/>
          </a:prstGeom>
          <a:solidFill>
            <a:schemeClr val="accent1">
              <a:lumMod val="10000"/>
              <a:lumOff val="90000"/>
            </a:schemeClr>
          </a:solidFill>
          <a:ln>
            <a:noFill/>
          </a:ln>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ts val="0"/>
              </a:spcBef>
            </a:pPr>
            <a:r>
              <a:rPr lang="en-US" altLang="en-US" dirty="0">
                <a:solidFill>
                  <a:srgbClr val="1E0000"/>
                </a:solidFill>
              </a:rPr>
              <a:t>While contingency</a:t>
            </a:r>
            <a:br>
              <a:rPr lang="en-US" altLang="en-US" dirty="0">
                <a:solidFill>
                  <a:srgbClr val="1E0000"/>
                </a:solidFill>
              </a:rPr>
            </a:br>
            <a:r>
              <a:rPr lang="en-US" altLang="en-US" dirty="0">
                <a:solidFill>
                  <a:srgbClr val="1E0000"/>
                </a:solidFill>
              </a:rPr>
              <a:t>analysis is simple</a:t>
            </a:r>
            <a:br>
              <a:rPr lang="en-US" altLang="en-US" dirty="0">
                <a:solidFill>
                  <a:srgbClr val="1E0000"/>
                </a:solidFill>
              </a:rPr>
            </a:br>
            <a:r>
              <a:rPr lang="en-US" altLang="en-US" dirty="0">
                <a:solidFill>
                  <a:srgbClr val="1E0000"/>
                </a:solidFill>
              </a:rPr>
              <a:t>to describe, many</a:t>
            </a:r>
            <a:br>
              <a:rPr lang="en-US" altLang="en-US" dirty="0">
                <a:solidFill>
                  <a:srgbClr val="1E0000"/>
                </a:solidFill>
              </a:rPr>
            </a:br>
            <a:r>
              <a:rPr lang="en-US" altLang="en-US" dirty="0">
                <a:solidFill>
                  <a:srgbClr val="1E0000"/>
                </a:solidFill>
              </a:rPr>
              <a:t>issues need to be</a:t>
            </a:r>
            <a:br>
              <a:rPr lang="en-US" altLang="en-US" dirty="0">
                <a:solidFill>
                  <a:srgbClr val="1E0000"/>
                </a:solidFill>
              </a:rPr>
            </a:br>
            <a:r>
              <a:rPr lang="en-US" altLang="en-US" dirty="0">
                <a:solidFill>
                  <a:srgbClr val="1E0000"/>
                </a:solidFill>
              </a:rPr>
              <a:t>considered in a </a:t>
            </a:r>
            <a:br>
              <a:rPr lang="en-US" altLang="en-US" dirty="0">
                <a:solidFill>
                  <a:srgbClr val="1E0000"/>
                </a:solidFill>
              </a:rPr>
            </a:br>
            <a:r>
              <a:rPr lang="en-US" altLang="en-US" dirty="0">
                <a:solidFill>
                  <a:srgbClr val="1E0000"/>
                </a:solidFill>
              </a:rPr>
              <a:t>contingent solution.</a:t>
            </a:r>
            <a:br>
              <a:rPr lang="en-US" altLang="en-US" dirty="0">
                <a:solidFill>
                  <a:srgbClr val="1E0000"/>
                </a:solidFill>
              </a:rPr>
            </a:br>
            <a:r>
              <a:rPr lang="en-US" altLang="en-US" dirty="0">
                <a:solidFill>
                  <a:srgbClr val="1E0000"/>
                </a:solidFill>
              </a:rPr>
              <a:t>For example, how</a:t>
            </a:r>
            <a:br>
              <a:rPr lang="en-US" altLang="en-US" dirty="0">
                <a:solidFill>
                  <a:srgbClr val="1E0000"/>
                </a:solidFill>
              </a:rPr>
            </a:br>
            <a:r>
              <a:rPr lang="en-US" altLang="en-US" dirty="0">
                <a:solidFill>
                  <a:srgbClr val="1E0000"/>
                </a:solidFill>
              </a:rPr>
              <a:t>much time is assumed</a:t>
            </a:r>
            <a:br>
              <a:rPr lang="en-US" altLang="en-US" dirty="0">
                <a:solidFill>
                  <a:srgbClr val="1E0000"/>
                </a:solidFill>
              </a:rPr>
            </a:br>
            <a:r>
              <a:rPr lang="en-US" altLang="en-US" dirty="0">
                <a:solidFill>
                  <a:srgbClr val="1E0000"/>
                </a:solidFill>
              </a:rPr>
              <a:t>for post-contingent</a:t>
            </a:r>
            <a:br>
              <a:rPr lang="en-US" altLang="en-US" dirty="0">
                <a:solidFill>
                  <a:srgbClr val="1E0000"/>
                </a:solidFill>
              </a:rPr>
            </a:br>
            <a:r>
              <a:rPr lang="en-US" altLang="en-US" dirty="0">
                <a:solidFill>
                  <a:srgbClr val="1E0000"/>
                </a:solidFill>
              </a:rPr>
              <a:t>control actions.  </a:t>
            </a:r>
          </a:p>
        </p:txBody>
      </p:sp>
    </p:spTree>
    <p:extLst>
      <p:ext uri="{BB962C8B-B14F-4D97-AF65-F5344CB8AC3E}">
        <p14:creationId xmlns:p14="http://schemas.microsoft.com/office/powerpoint/2010/main" val="109556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Contingency Example: Small System, cont.</a:t>
            </a:r>
          </a:p>
        </p:txBody>
      </p:sp>
      <p:sp>
        <p:nvSpPr>
          <p:cNvPr id="3" name="Content Placeholder 2"/>
          <p:cNvSpPr>
            <a:spLocks noGrp="1"/>
          </p:cNvSpPr>
          <p:nvPr>
            <p:ph idx="1"/>
          </p:nvPr>
        </p:nvSpPr>
        <p:spPr>
          <a:xfrm>
            <a:off x="228600" y="1280160"/>
            <a:ext cx="11734800" cy="5196840"/>
          </a:xfrm>
        </p:spPr>
        <p:txBody>
          <a:bodyPr/>
          <a:lstStyle/>
          <a:p>
            <a:r>
              <a:rPr lang="en-US" dirty="0"/>
              <a:t>Contingency analysis reveals a planning challenge!</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6</a:t>
            </a:fld>
            <a:endParaRPr lang="en-US" dirty="0"/>
          </a:p>
        </p:txBody>
      </p:sp>
      <p:pic>
        <p:nvPicPr>
          <p:cNvPr id="10242" name="Picture 2"/>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3868028" y="1828800"/>
            <a:ext cx="6981656" cy="4634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5">
            <a:extLst>
              <a:ext uri="{FF2B5EF4-FFF2-40B4-BE49-F238E27FC236}">
                <a16:creationId xmlns:a16="http://schemas.microsoft.com/office/drawing/2014/main" id="{AB5381BF-7783-403A-AADC-7BE886D39E8F}"/>
              </a:ext>
            </a:extLst>
          </p:cNvPr>
          <p:cNvSpPr txBox="1">
            <a:spLocks noChangeArrowheads="1"/>
          </p:cNvSpPr>
          <p:nvPr/>
        </p:nvSpPr>
        <p:spPr bwMode="auto">
          <a:xfrm>
            <a:off x="685800" y="3048000"/>
            <a:ext cx="3029828" cy="2677656"/>
          </a:xfrm>
          <a:prstGeom prst="rect">
            <a:avLst/>
          </a:prstGeom>
          <a:solidFill>
            <a:schemeClr val="accent1">
              <a:lumMod val="10000"/>
              <a:lumOff val="90000"/>
            </a:schemeClr>
          </a:solidFill>
          <a:ln>
            <a:noFill/>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ts val="0"/>
              </a:spcBef>
            </a:pPr>
            <a:r>
              <a:rPr lang="en-US" altLang="en-US" dirty="0">
                <a:solidFill>
                  <a:srgbClr val="1E0000"/>
                </a:solidFill>
              </a:rPr>
              <a:t>For the Oak69-Walnut69 contingency, Walnut69 is radial with overloads on two lines. Consider options</a:t>
            </a:r>
            <a:br>
              <a:rPr lang="en-US" altLang="en-US" dirty="0">
                <a:solidFill>
                  <a:srgbClr val="1E0000"/>
                </a:solidFill>
              </a:rPr>
            </a:br>
            <a:r>
              <a:rPr lang="en-US" altLang="en-US" dirty="0">
                <a:solidFill>
                  <a:srgbClr val="1E0000"/>
                </a:solidFill>
              </a:rPr>
              <a:t>to remove these overloads.  </a:t>
            </a:r>
          </a:p>
        </p:txBody>
      </p:sp>
      <p:cxnSp>
        <p:nvCxnSpPr>
          <p:cNvPr id="8" name="Straight Arrow Connector 7">
            <a:extLst>
              <a:ext uri="{FF2B5EF4-FFF2-40B4-BE49-F238E27FC236}">
                <a16:creationId xmlns:a16="http://schemas.microsoft.com/office/drawing/2014/main" id="{2FB48BB6-B7C6-1292-D1F5-288B77693DB0}"/>
              </a:ext>
            </a:extLst>
          </p:cNvPr>
          <p:cNvCxnSpPr>
            <a:cxnSpLocks/>
          </p:cNvCxnSpPr>
          <p:nvPr/>
        </p:nvCxnSpPr>
        <p:spPr bwMode="auto">
          <a:xfrm>
            <a:off x="3200400" y="3276600"/>
            <a:ext cx="1752600" cy="0"/>
          </a:xfrm>
          <a:prstGeom prst="straightConnector1">
            <a:avLst/>
          </a:prstGeom>
          <a:noFill/>
          <a:ln w="44450" cap="flat" cmpd="sng" algn="ctr">
            <a:solidFill>
              <a:srgbClr val="1E0000"/>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9B29A46D-7021-85A9-118A-71718A2837CC}"/>
              </a:ext>
            </a:extLst>
          </p:cNvPr>
          <p:cNvCxnSpPr>
            <a:cxnSpLocks/>
          </p:cNvCxnSpPr>
          <p:nvPr/>
        </p:nvCxnSpPr>
        <p:spPr bwMode="auto">
          <a:xfrm>
            <a:off x="3868028" y="4267200"/>
            <a:ext cx="1084972" cy="304800"/>
          </a:xfrm>
          <a:prstGeom prst="straightConnector1">
            <a:avLst/>
          </a:prstGeom>
          <a:noFill/>
          <a:ln w="44450" cap="flat" cmpd="sng" algn="ctr">
            <a:solidFill>
              <a:srgbClr val="1E0000"/>
            </a:solidFill>
            <a:prstDash val="solid"/>
            <a:round/>
            <a:headEnd type="none" w="med" len="med"/>
            <a:tailEnd type="arrow"/>
          </a:ln>
          <a:effectLst/>
        </p:spPr>
      </p:cxnSp>
    </p:spTree>
    <p:extLst>
      <p:ext uri="{BB962C8B-B14F-4D97-AF65-F5344CB8AC3E}">
        <p14:creationId xmlns:p14="http://schemas.microsoft.com/office/powerpoint/2010/main" val="377821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Contingency Example: 2000 Bus System</a:t>
            </a:r>
          </a:p>
        </p:txBody>
      </p:sp>
      <p:sp>
        <p:nvSpPr>
          <p:cNvPr id="3" name="Content Placeholder 2"/>
          <p:cNvSpPr>
            <a:spLocks noGrp="1"/>
          </p:cNvSpPr>
          <p:nvPr>
            <p:ph idx="1"/>
          </p:nvPr>
        </p:nvSpPr>
        <p:spPr>
          <a:xfrm>
            <a:off x="228600" y="1280160"/>
            <a:ext cx="11734800" cy="5196840"/>
          </a:xfrm>
        </p:spPr>
        <p:txBody>
          <a:bodyPr/>
          <a:lstStyle/>
          <a:p>
            <a:r>
              <a:rPr lang="en-US" dirty="0"/>
              <a:t>Next, open the PSC_2000_PowerFlow case, which has 616 contingencies defined for the Southeast area</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7</a:t>
            </a:fld>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972774" y="2311878"/>
            <a:ext cx="8238026" cy="300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5">
            <a:extLst>
              <a:ext uri="{FF2B5EF4-FFF2-40B4-BE49-F238E27FC236}">
                <a16:creationId xmlns:a16="http://schemas.microsoft.com/office/drawing/2014/main" id="{AB5381BF-7783-403A-AADC-7BE886D39E8F}"/>
              </a:ext>
            </a:extLst>
          </p:cNvPr>
          <p:cNvSpPr txBox="1">
            <a:spLocks noChangeArrowheads="1"/>
          </p:cNvSpPr>
          <p:nvPr/>
        </p:nvSpPr>
        <p:spPr bwMode="auto">
          <a:xfrm>
            <a:off x="1853825" y="5479566"/>
            <a:ext cx="8622873" cy="830997"/>
          </a:xfrm>
          <a:prstGeom prst="rect">
            <a:avLst/>
          </a:prstGeom>
          <a:solidFill>
            <a:schemeClr val="accent1">
              <a:lumMod val="10000"/>
              <a:lumOff val="90000"/>
            </a:schemeClr>
          </a:solidFill>
          <a:ln>
            <a:noFill/>
          </a:ln>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ts val="0"/>
              </a:spcBef>
            </a:pPr>
            <a:r>
              <a:rPr lang="en-US" altLang="en-US" dirty="0">
                <a:solidFill>
                  <a:srgbClr val="1E0000"/>
                </a:solidFill>
              </a:rPr>
              <a:t>Contingency analysis is a naturally parallel application; computation</a:t>
            </a:r>
            <a:br>
              <a:rPr lang="en-US" altLang="en-US" dirty="0">
                <a:solidFill>
                  <a:srgbClr val="1E0000"/>
                </a:solidFill>
              </a:rPr>
            </a:br>
            <a:r>
              <a:rPr lang="en-US" altLang="en-US" dirty="0">
                <a:solidFill>
                  <a:srgbClr val="1E0000"/>
                </a:solidFill>
              </a:rPr>
              <a:t>can also be reduced using approximate techniques </a:t>
            </a:r>
          </a:p>
        </p:txBody>
      </p:sp>
    </p:spTree>
    <p:extLst>
      <p:ext uri="{BB962C8B-B14F-4D97-AF65-F5344CB8AC3E}">
        <p14:creationId xmlns:p14="http://schemas.microsoft.com/office/powerpoint/2010/main" val="354689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lstStyle/>
          <a:p>
            <a:r>
              <a:rPr lang="en-US" dirty="0"/>
              <a:t>Power Flow Topology Processing</a:t>
            </a:r>
          </a:p>
        </p:txBody>
      </p:sp>
      <p:sp>
        <p:nvSpPr>
          <p:cNvPr id="3" name="Content Placeholder 2"/>
          <p:cNvSpPr>
            <a:spLocks noGrp="1"/>
          </p:cNvSpPr>
          <p:nvPr>
            <p:ph idx="1"/>
          </p:nvPr>
        </p:nvSpPr>
        <p:spPr>
          <a:xfrm>
            <a:off x="228600" y="1280160"/>
            <a:ext cx="11734800" cy="5196840"/>
          </a:xfrm>
        </p:spPr>
        <p:txBody>
          <a:bodyPr/>
          <a:lstStyle/>
          <a:p>
            <a:r>
              <a:rPr lang="en-US" dirty="0"/>
              <a:t>Commercial power flow software must have algorithms to determine the number of asynchronous, interconnected systems in the model</a:t>
            </a:r>
          </a:p>
          <a:p>
            <a:pPr lvl="1"/>
            <a:r>
              <a:rPr lang="en-US" dirty="0"/>
              <a:t>These separate systems are known as Islands</a:t>
            </a:r>
          </a:p>
          <a:p>
            <a:pPr lvl="1"/>
            <a:r>
              <a:rPr lang="en-US" dirty="0"/>
              <a:t>In large system models such as the Eastern Interconnect it is common to have multiple islands in the base case (one recent EI model had nine islands)</a:t>
            </a:r>
          </a:p>
          <a:p>
            <a:pPr lvl="1"/>
            <a:r>
              <a:rPr lang="en-US" dirty="0"/>
              <a:t>Islands can also form unexpectedly as a result of contingencies</a:t>
            </a:r>
          </a:p>
          <a:p>
            <a:pPr lvl="1"/>
            <a:r>
              <a:rPr lang="en-US" dirty="0"/>
              <a:t>Power can be transferred between islands using dc lines</a:t>
            </a:r>
          </a:p>
          <a:p>
            <a:pPr lvl="1"/>
            <a:r>
              <a:rPr lang="en-US" dirty="0"/>
              <a:t>Each island must have a slack bus</a:t>
            </a:r>
          </a:p>
        </p:txBody>
      </p:sp>
      <p:sp>
        <p:nvSpPr>
          <p:cNvPr id="4" name="Slide Number Placeholder 3"/>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8</a:t>
            </a:fld>
            <a:endParaRPr lang="en-US" dirty="0"/>
          </a:p>
        </p:txBody>
      </p:sp>
    </p:spTree>
    <p:extLst>
      <p:ext uri="{BB962C8B-B14F-4D97-AF65-F5344CB8AC3E}">
        <p14:creationId xmlns:p14="http://schemas.microsoft.com/office/powerpoint/2010/main" val="313495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Flow Topology Processing</a:t>
            </a:r>
          </a:p>
        </p:txBody>
      </p:sp>
      <p:sp>
        <p:nvSpPr>
          <p:cNvPr id="3" name="Content Placeholder 2"/>
          <p:cNvSpPr>
            <a:spLocks noGrp="1"/>
          </p:cNvSpPr>
          <p:nvPr>
            <p:ph idx="1"/>
          </p:nvPr>
        </p:nvSpPr>
        <p:spPr/>
        <p:txBody>
          <a:bodyPr/>
          <a:lstStyle/>
          <a:p>
            <a:r>
              <a:rPr lang="en-US" dirty="0"/>
              <a:t>Anytime a status change occurs the power flow must perform topology processing to determine whether there are either 1) new islands or 2) islands have merged</a:t>
            </a:r>
          </a:p>
          <a:p>
            <a:r>
              <a:rPr lang="en-US" dirty="0"/>
              <a:t>Determination is needed to determine whether the island is “viable.”  That is, could it truly function as an independent system, or should the buses just be marked as dead?</a:t>
            </a:r>
          </a:p>
          <a:p>
            <a:pPr lvl="1"/>
            <a:r>
              <a:rPr lang="en-US" dirty="0"/>
              <a:t>A quite common occurrence is when a single load or generator is isolated; in the case of a load it can be immediately killed; generators are more tricky </a:t>
            </a:r>
          </a:p>
          <a:p>
            <a:r>
              <a:rPr lang="en-US" dirty="0"/>
              <a:t>Topology processing is quick (order N (ln(N)) </a:t>
            </a:r>
          </a:p>
          <a:p>
            <a:endParaRPr lang="en-US" dirty="0"/>
          </a:p>
        </p:txBody>
      </p:sp>
      <p:sp>
        <p:nvSpPr>
          <p:cNvPr id="4" name="Slide Number Placeholder 3"/>
          <p:cNvSpPr>
            <a:spLocks noGrp="1"/>
          </p:cNvSpPr>
          <p:nvPr>
            <p:ph type="sldNum" sz="quarter" idx="12"/>
          </p:nvPr>
        </p:nvSpPr>
        <p:spPr>
          <a:xfrm>
            <a:off x="6553200" y="6606582"/>
            <a:ext cx="2133600" cy="25141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06A5241-12CB-C64D-AE38-6540AC6C648E}" type="slidenum">
              <a:rPr lang="en-US" smtClean="0"/>
              <a:pPr/>
              <a:t>9</a:t>
            </a:fld>
            <a:endParaRPr lang="en-US" dirty="0"/>
          </a:p>
        </p:txBody>
      </p:sp>
    </p:spTree>
    <p:extLst>
      <p:ext uri="{BB962C8B-B14F-4D97-AF65-F5344CB8AC3E}">
        <p14:creationId xmlns:p14="http://schemas.microsoft.com/office/powerpoint/2010/main" val="564700545"/>
      </p:ext>
    </p:extLst>
  </p:cSld>
  <p:clrMapOvr>
    <a:masterClrMapping/>
  </p:clrMapOvr>
</p:sld>
</file>

<file path=ppt/theme/theme1.xml><?xml version="1.0" encoding="utf-8"?>
<a:theme xmlns:a="http://schemas.openxmlformats.org/drawingml/2006/main" name="Capsules">
  <a:themeElements>
    <a:clrScheme name="Custom 5">
      <a:dk1>
        <a:srgbClr val="000000"/>
      </a:dk1>
      <a:lt1>
        <a:srgbClr val="FFFFFF"/>
      </a:lt1>
      <a:dk2>
        <a:srgbClr val="500000"/>
      </a:dk2>
      <a:lt2>
        <a:srgbClr val="D1C394"/>
      </a:lt2>
      <a:accent1>
        <a:srgbClr val="99CC99"/>
      </a:accent1>
      <a:accent2>
        <a:srgbClr val="33CCCC"/>
      </a:accent2>
      <a:accent3>
        <a:srgbClr val="FFFFFF"/>
      </a:accent3>
      <a:accent4>
        <a:srgbClr val="002A56"/>
      </a:accent4>
      <a:accent5>
        <a:srgbClr val="CAE2CA"/>
      </a:accent5>
      <a:accent6>
        <a:srgbClr val="2DB9B9"/>
      </a:accent6>
      <a:hlink>
        <a:srgbClr val="500000"/>
      </a:hlink>
      <a:folHlink>
        <a:srgbClr val="500000"/>
      </a:folHlink>
    </a:clrScheme>
    <a:fontScheme name="Custom 2">
      <a:majorFont>
        <a:latin typeface="Arial"/>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Designs\Capsules.pot</Template>
  <TotalTime>2850</TotalTime>
  <Words>2625</Words>
  <Application>Microsoft Office PowerPoint</Application>
  <PresentationFormat>Widescreen</PresentationFormat>
  <Paragraphs>211</Paragraphs>
  <Slides>36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Cambria</vt:lpstr>
      <vt:lpstr>Helvetica</vt:lpstr>
      <vt:lpstr>Symbol</vt:lpstr>
      <vt:lpstr>Tahoma</vt:lpstr>
      <vt:lpstr>Times New Roman</vt:lpstr>
      <vt:lpstr>Wingdings</vt:lpstr>
      <vt:lpstr>Capsules</vt:lpstr>
      <vt:lpstr>Equation</vt:lpstr>
      <vt:lpstr>Fundamentals of Electric Transmission System Planning Short Course  Static Power System Analysis Tools </vt:lpstr>
      <vt:lpstr>Overview</vt:lpstr>
      <vt:lpstr>Contingency Analysis</vt:lpstr>
      <vt:lpstr>Contingency Analysis</vt:lpstr>
      <vt:lpstr>Contingency Example: Small System</vt:lpstr>
      <vt:lpstr>Contingency Example: Small System, cont.</vt:lpstr>
      <vt:lpstr>Contingency Example: 2000 Bus System</vt:lpstr>
      <vt:lpstr>Power Flow Topology Processing</vt:lpstr>
      <vt:lpstr>Power Flow Topology Processing</vt:lpstr>
      <vt:lpstr>Power System Control and Sensitivities</vt:lpstr>
      <vt:lpstr>Indirect Transmission Line Control</vt:lpstr>
      <vt:lpstr>Power Flow Simulation - Before</vt:lpstr>
      <vt:lpstr>Power Flow Simulation - After</vt:lpstr>
      <vt:lpstr>Analytic Calculation of Sensitivities</vt:lpstr>
      <vt:lpstr>Injection Shift Factors (ISFs)</vt:lpstr>
      <vt:lpstr>Injection Shift Factors (ISFs)</vt:lpstr>
      <vt:lpstr>ISF Visualization</vt:lpstr>
      <vt:lpstr>Power Transfer Distribution Factors (PTDFs)</vt:lpstr>
      <vt:lpstr>Power Transfer Distribution Factors (PTDFs), cont.</vt:lpstr>
      <vt:lpstr>Line Outage Distribution Factors (LODFs)</vt:lpstr>
      <vt:lpstr>Line Outage Distribution Factors (LODFs)</vt:lpstr>
      <vt:lpstr>LODFs Calculation Example</vt:lpstr>
      <vt:lpstr>Multiple Line LODFs and LCDFs </vt:lpstr>
      <vt:lpstr>Outage Transfer Distribution Factor (OTDF)</vt:lpstr>
      <vt:lpstr>August 14, 2003 OTDF Example</vt:lpstr>
      <vt:lpstr>Small Disturbance Voltage Collapse (PV and QV Curves)</vt:lpstr>
      <vt:lpstr>Maximum Loadability</vt:lpstr>
      <vt:lpstr>Power Flow Region of Convergence (Revisited)</vt:lpstr>
      <vt:lpstr>Load Parameter Space Representation</vt:lpstr>
      <vt:lpstr>Load Model Impact</vt:lpstr>
      <vt:lpstr>Determining a Metric to Voltage Collapse (Maximum Loadability)</vt:lpstr>
      <vt:lpstr>PV Analysis “Nose Curve”</vt:lpstr>
      <vt:lpstr>PV and QV Analysis</vt:lpstr>
      <vt:lpstr>PV and QV Analysis, cont.</vt:lpstr>
      <vt:lpstr>PV Results for 2000 Bus System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ECEN 460 Power System Operation and Control</dc:title>
  <dc:creator>Tom</dc:creator>
  <cp:lastModifiedBy>scott</cp:lastModifiedBy>
  <cp:revision>452</cp:revision>
  <cp:lastPrinted>2011-08-22T16:49:24Z</cp:lastPrinted>
  <dcterms:created xsi:type="dcterms:W3CDTF">2000-05-11T14:27:08Z</dcterms:created>
  <dcterms:modified xsi:type="dcterms:W3CDTF">2024-03-18T15:43:03Z</dcterms:modified>
</cp:coreProperties>
</file>