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4"/>
  </p:sldMasterIdLst>
  <p:notesMasterIdLst>
    <p:notesMasterId r:id="rId45"/>
  </p:notesMasterIdLst>
  <p:handoutMasterIdLst>
    <p:handoutMasterId r:id="rId46"/>
  </p:handoutMasterIdLst>
  <p:sldIdLst>
    <p:sldId id="308" r:id="rId5"/>
    <p:sldId id="312" r:id="rId6"/>
    <p:sldId id="313" r:id="rId7"/>
    <p:sldId id="269" r:id="rId8"/>
    <p:sldId id="304" r:id="rId9"/>
    <p:sldId id="272" r:id="rId10"/>
    <p:sldId id="310" r:id="rId11"/>
    <p:sldId id="275" r:id="rId12"/>
    <p:sldId id="270" r:id="rId13"/>
    <p:sldId id="271" r:id="rId14"/>
    <p:sldId id="273" r:id="rId15"/>
    <p:sldId id="274" r:id="rId16"/>
    <p:sldId id="278" r:id="rId17"/>
    <p:sldId id="276" r:id="rId18"/>
    <p:sldId id="277" r:id="rId19"/>
    <p:sldId id="279" r:id="rId20"/>
    <p:sldId id="280" r:id="rId21"/>
    <p:sldId id="281" r:id="rId22"/>
    <p:sldId id="293" r:id="rId23"/>
    <p:sldId id="296" r:id="rId24"/>
    <p:sldId id="294" r:id="rId25"/>
    <p:sldId id="295" r:id="rId26"/>
    <p:sldId id="298" r:id="rId27"/>
    <p:sldId id="297" r:id="rId28"/>
    <p:sldId id="292" r:id="rId29"/>
    <p:sldId id="282" r:id="rId30"/>
    <p:sldId id="283" r:id="rId31"/>
    <p:sldId id="285" r:id="rId32"/>
    <p:sldId id="286" r:id="rId33"/>
    <p:sldId id="287" r:id="rId34"/>
    <p:sldId id="284" r:id="rId35"/>
    <p:sldId id="288" r:id="rId36"/>
    <p:sldId id="300" r:id="rId37"/>
    <p:sldId id="303" r:id="rId38"/>
    <p:sldId id="305" r:id="rId39"/>
    <p:sldId id="302" r:id="rId40"/>
    <p:sldId id="306" r:id="rId41"/>
    <p:sldId id="307" r:id="rId42"/>
    <p:sldId id="311" r:id="rId43"/>
    <p:sldId id="309" r:id="rId4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94660"/>
  </p:normalViewPr>
  <p:slideViewPr>
    <p:cSldViewPr showGuides="1">
      <p:cViewPr varScale="1">
        <p:scale>
          <a:sx n="105" d="100"/>
          <a:sy n="105" d="100"/>
        </p:scale>
        <p:origin x="1416" y="78"/>
      </p:cViewPr>
      <p:guideLst>
        <p:guide orient="horz" pos="2160"/>
        <p:guide pos="2880"/>
      </p:guideLst>
    </p:cSldViewPr>
  </p:slideViewPr>
  <p:notesTextViewPr>
    <p:cViewPr>
      <p:scale>
        <a:sx n="3" d="2"/>
        <a:sy n="3" d="2"/>
      </p:scale>
      <p:origin x="0" y="0"/>
    </p:cViewPr>
  </p:notesTextViewPr>
  <p:notesViewPr>
    <p:cSldViewPr showGuides="1">
      <p:cViewPr varScale="1">
        <p:scale>
          <a:sx n="76" d="100"/>
          <a:sy n="76" d="100"/>
        </p:scale>
        <p:origin x="2052"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56C1B9-0FCC-4BC7-91E7-7E0057377740}" type="doc">
      <dgm:prSet loTypeId="urn:microsoft.com/office/officeart/2005/8/layout/hierarchy4" loCatId="relationship" qsTypeId="urn:microsoft.com/office/officeart/2005/8/quickstyle/simple3" qsCatId="simple" csTypeId="urn:microsoft.com/office/officeart/2005/8/colors/accent1_5" csCatId="accent1" phldr="1"/>
      <dgm:spPr/>
      <dgm:t>
        <a:bodyPr/>
        <a:lstStyle/>
        <a:p>
          <a:endParaRPr lang="en-US"/>
        </a:p>
      </dgm:t>
    </dgm:pt>
    <dgm:pt modelId="{FFF617B5-DAC6-4BD4-9841-87D67F32E4F7}">
      <dgm:prSet phldrT="[Text]"/>
      <dgm:spPr/>
      <dgm:t>
        <a:bodyPr/>
        <a:lstStyle/>
        <a:p>
          <a:r>
            <a:rPr lang="en-US" dirty="0"/>
            <a:t>Transmission Planning</a:t>
          </a:r>
        </a:p>
      </dgm:t>
    </dgm:pt>
    <dgm:pt modelId="{212072FB-1819-412F-93E4-1B47A40150FB}" type="parTrans" cxnId="{5F2ED600-1781-4302-9588-034559E8D202}">
      <dgm:prSet/>
      <dgm:spPr/>
      <dgm:t>
        <a:bodyPr/>
        <a:lstStyle/>
        <a:p>
          <a:endParaRPr lang="en-US"/>
        </a:p>
      </dgm:t>
    </dgm:pt>
    <dgm:pt modelId="{9CCB42D4-C0D6-40DE-88C0-1DC97DC61F0A}" type="sibTrans" cxnId="{5F2ED600-1781-4302-9588-034559E8D202}">
      <dgm:prSet/>
      <dgm:spPr/>
      <dgm:t>
        <a:bodyPr/>
        <a:lstStyle/>
        <a:p>
          <a:endParaRPr lang="en-US"/>
        </a:p>
      </dgm:t>
    </dgm:pt>
    <dgm:pt modelId="{03DC166A-2ABF-435C-B1A8-1DD3B16A2841}">
      <dgm:prSet phldrT="[Text]"/>
      <dgm:spPr/>
      <dgm:t>
        <a:bodyPr/>
        <a:lstStyle/>
        <a:p>
          <a:r>
            <a:rPr lang="en-US" dirty="0"/>
            <a:t>Planning Assessments</a:t>
          </a:r>
        </a:p>
      </dgm:t>
    </dgm:pt>
    <dgm:pt modelId="{A1771E2E-1E59-4C36-B091-43900C68F8E3}" type="parTrans" cxnId="{017766D9-E996-4CA1-8705-C4BD93444DF1}">
      <dgm:prSet/>
      <dgm:spPr/>
      <dgm:t>
        <a:bodyPr/>
        <a:lstStyle/>
        <a:p>
          <a:endParaRPr lang="en-US"/>
        </a:p>
      </dgm:t>
    </dgm:pt>
    <dgm:pt modelId="{A1921DF5-7E28-4844-AB99-B6DB9C8B8081}" type="sibTrans" cxnId="{017766D9-E996-4CA1-8705-C4BD93444DF1}">
      <dgm:prSet/>
      <dgm:spPr/>
      <dgm:t>
        <a:bodyPr/>
        <a:lstStyle/>
        <a:p>
          <a:endParaRPr lang="en-US"/>
        </a:p>
      </dgm:t>
    </dgm:pt>
    <dgm:pt modelId="{DBACA462-512D-486B-BF57-2AB8F8A9094F}">
      <dgm:prSet phldrT="[Text]"/>
      <dgm:spPr/>
      <dgm:t>
        <a:bodyPr/>
        <a:lstStyle/>
        <a:p>
          <a:r>
            <a:rPr lang="en-US" dirty="0"/>
            <a:t>Near Term planning (RTP)</a:t>
          </a:r>
        </a:p>
      </dgm:t>
    </dgm:pt>
    <dgm:pt modelId="{74686C48-7160-4347-98FF-09A88312EE73}" type="parTrans" cxnId="{3A03F254-E9EC-4BB2-B8B3-04C43C5DCACA}">
      <dgm:prSet/>
      <dgm:spPr/>
      <dgm:t>
        <a:bodyPr/>
        <a:lstStyle/>
        <a:p>
          <a:endParaRPr lang="en-US"/>
        </a:p>
      </dgm:t>
    </dgm:pt>
    <dgm:pt modelId="{40D052C8-3F24-43F3-9A73-43AFBFF2E4A7}" type="sibTrans" cxnId="{3A03F254-E9EC-4BB2-B8B3-04C43C5DCACA}">
      <dgm:prSet/>
      <dgm:spPr/>
      <dgm:t>
        <a:bodyPr/>
        <a:lstStyle/>
        <a:p>
          <a:endParaRPr lang="en-US"/>
        </a:p>
      </dgm:t>
    </dgm:pt>
    <dgm:pt modelId="{62539D56-2591-457D-A4FC-D072F608AD8F}">
      <dgm:prSet phldrT="[Text]"/>
      <dgm:spPr/>
      <dgm:t>
        <a:bodyPr/>
        <a:lstStyle/>
        <a:p>
          <a:r>
            <a:rPr lang="en-US" dirty="0"/>
            <a:t>System Development &amp; dynamic studies</a:t>
          </a:r>
        </a:p>
      </dgm:t>
    </dgm:pt>
    <dgm:pt modelId="{B39CD38F-3A7A-476A-A7BF-197B4CE4CBD9}" type="parTrans" cxnId="{9E683D91-7FC5-4B4D-B032-F1913E699609}">
      <dgm:prSet/>
      <dgm:spPr/>
      <dgm:t>
        <a:bodyPr/>
        <a:lstStyle/>
        <a:p>
          <a:endParaRPr lang="en-US"/>
        </a:p>
      </dgm:t>
    </dgm:pt>
    <dgm:pt modelId="{AD415918-1DDA-44FA-BCB3-F7BEF51F7297}" type="sibTrans" cxnId="{9E683D91-7FC5-4B4D-B032-F1913E699609}">
      <dgm:prSet/>
      <dgm:spPr/>
      <dgm:t>
        <a:bodyPr/>
        <a:lstStyle/>
        <a:p>
          <a:endParaRPr lang="en-US"/>
        </a:p>
      </dgm:t>
    </dgm:pt>
    <dgm:pt modelId="{39A0B8C8-B36D-4731-A110-BAE22D20190B}">
      <dgm:prSet phldrT="[Text]"/>
      <dgm:spPr/>
      <dgm:t>
        <a:bodyPr/>
        <a:lstStyle/>
        <a:p>
          <a:r>
            <a:rPr lang="en-US" dirty="0"/>
            <a:t>Voltage and Dynamic stability assessments</a:t>
          </a:r>
        </a:p>
      </dgm:t>
    </dgm:pt>
    <dgm:pt modelId="{339AC14A-8799-4A07-8022-C0208CE06600}" type="parTrans" cxnId="{BECFB3DA-B1CF-4ACA-A961-114AB1967423}">
      <dgm:prSet/>
      <dgm:spPr/>
      <dgm:t>
        <a:bodyPr/>
        <a:lstStyle/>
        <a:p>
          <a:endParaRPr lang="en-US"/>
        </a:p>
      </dgm:t>
    </dgm:pt>
    <dgm:pt modelId="{C691A462-2775-4027-837F-8F6C675A6D50}" type="sibTrans" cxnId="{BECFB3DA-B1CF-4ACA-A961-114AB1967423}">
      <dgm:prSet/>
      <dgm:spPr/>
      <dgm:t>
        <a:bodyPr/>
        <a:lstStyle/>
        <a:p>
          <a:endParaRPr lang="en-US"/>
        </a:p>
      </dgm:t>
    </dgm:pt>
    <dgm:pt modelId="{94752908-7EEA-4370-A54F-D1A9943EA81C}">
      <dgm:prSet phldrT="[Text]"/>
      <dgm:spPr/>
      <dgm:t>
        <a:bodyPr/>
        <a:lstStyle/>
        <a:p>
          <a:r>
            <a:rPr lang="en-US" dirty="0"/>
            <a:t>RPG project reviews, RMR studies</a:t>
          </a:r>
        </a:p>
      </dgm:t>
    </dgm:pt>
    <dgm:pt modelId="{39C9E04E-20FB-4952-9196-B76183438312}" type="parTrans" cxnId="{C807C9FB-B731-43D6-85F4-A3D1D26B425B}">
      <dgm:prSet/>
      <dgm:spPr/>
      <dgm:t>
        <a:bodyPr/>
        <a:lstStyle/>
        <a:p>
          <a:endParaRPr lang="en-US"/>
        </a:p>
      </dgm:t>
    </dgm:pt>
    <dgm:pt modelId="{36050323-2404-45C8-9333-8DFCD9651E3D}" type="sibTrans" cxnId="{C807C9FB-B731-43D6-85F4-A3D1D26B425B}">
      <dgm:prSet/>
      <dgm:spPr/>
      <dgm:t>
        <a:bodyPr/>
        <a:lstStyle/>
        <a:p>
          <a:endParaRPr lang="en-US"/>
        </a:p>
      </dgm:t>
    </dgm:pt>
    <dgm:pt modelId="{EA1AD096-0602-4176-95F6-B6E6019B84F6}">
      <dgm:prSet phldrT="[Text]"/>
      <dgm:spPr/>
      <dgm:t>
        <a:bodyPr/>
        <a:lstStyle/>
        <a:p>
          <a:r>
            <a:rPr lang="en-US" dirty="0"/>
            <a:t>Long-term planning (LTSA) &amp; Economic analysis</a:t>
          </a:r>
        </a:p>
      </dgm:t>
    </dgm:pt>
    <dgm:pt modelId="{FEA6EF32-9E89-4EF7-BE45-99C4B0101636}" type="parTrans" cxnId="{F40B95FC-7714-43C9-B698-ECBF880E2A52}">
      <dgm:prSet/>
      <dgm:spPr/>
      <dgm:t>
        <a:bodyPr/>
        <a:lstStyle/>
        <a:p>
          <a:endParaRPr lang="en-US"/>
        </a:p>
      </dgm:t>
    </dgm:pt>
    <dgm:pt modelId="{64E5FB92-EEAE-4968-9979-863C46B69A82}" type="sibTrans" cxnId="{F40B95FC-7714-43C9-B698-ECBF880E2A52}">
      <dgm:prSet/>
      <dgm:spPr/>
      <dgm:t>
        <a:bodyPr/>
        <a:lstStyle/>
        <a:p>
          <a:endParaRPr lang="en-US"/>
        </a:p>
      </dgm:t>
    </dgm:pt>
    <dgm:pt modelId="{AEAB36E1-FA3B-4830-B820-32D8B70228C8}" type="pres">
      <dgm:prSet presAssocID="{F456C1B9-0FCC-4BC7-91E7-7E0057377740}" presName="Name0" presStyleCnt="0">
        <dgm:presLayoutVars>
          <dgm:chPref val="1"/>
          <dgm:dir/>
          <dgm:animOne val="branch"/>
          <dgm:animLvl val="lvl"/>
          <dgm:resizeHandles/>
        </dgm:presLayoutVars>
      </dgm:prSet>
      <dgm:spPr/>
    </dgm:pt>
    <dgm:pt modelId="{2959F5F3-9280-4F4E-B0C6-8EBF38C5CC9D}" type="pres">
      <dgm:prSet presAssocID="{FFF617B5-DAC6-4BD4-9841-87D67F32E4F7}" presName="vertOne" presStyleCnt="0"/>
      <dgm:spPr/>
    </dgm:pt>
    <dgm:pt modelId="{3D751948-DEF7-4532-B82C-3A6FA80F0E4C}" type="pres">
      <dgm:prSet presAssocID="{FFF617B5-DAC6-4BD4-9841-87D67F32E4F7}" presName="txOne" presStyleLbl="node0" presStyleIdx="0" presStyleCnt="1" custScaleX="100023" custScaleY="111184" custLinFactNeighborX="-1996" custLinFactNeighborY="-10787">
        <dgm:presLayoutVars>
          <dgm:chPref val="3"/>
        </dgm:presLayoutVars>
      </dgm:prSet>
      <dgm:spPr/>
    </dgm:pt>
    <dgm:pt modelId="{2FEA1DCD-D4D5-4CDC-B274-EA4D4E984448}" type="pres">
      <dgm:prSet presAssocID="{FFF617B5-DAC6-4BD4-9841-87D67F32E4F7}" presName="parTransOne" presStyleCnt="0"/>
      <dgm:spPr/>
    </dgm:pt>
    <dgm:pt modelId="{CAF85AE4-ABF4-481C-9D76-E77923529751}" type="pres">
      <dgm:prSet presAssocID="{FFF617B5-DAC6-4BD4-9841-87D67F32E4F7}" presName="horzOne" presStyleCnt="0"/>
      <dgm:spPr/>
    </dgm:pt>
    <dgm:pt modelId="{AA9486E6-D9E9-4D25-AFCF-AD2B17C386C7}" type="pres">
      <dgm:prSet presAssocID="{03DC166A-2ABF-435C-B1A8-1DD3B16A2841}" presName="vertTwo" presStyleCnt="0"/>
      <dgm:spPr/>
    </dgm:pt>
    <dgm:pt modelId="{B4F95921-C663-49A0-95F4-6D18470277D6}" type="pres">
      <dgm:prSet presAssocID="{03DC166A-2ABF-435C-B1A8-1DD3B16A2841}" presName="txTwo" presStyleLbl="node2" presStyleIdx="0" presStyleCnt="2">
        <dgm:presLayoutVars>
          <dgm:chPref val="3"/>
        </dgm:presLayoutVars>
      </dgm:prSet>
      <dgm:spPr/>
    </dgm:pt>
    <dgm:pt modelId="{F371FA70-077C-48DF-9032-E88C5AC0639E}" type="pres">
      <dgm:prSet presAssocID="{03DC166A-2ABF-435C-B1A8-1DD3B16A2841}" presName="parTransTwo" presStyleCnt="0"/>
      <dgm:spPr/>
    </dgm:pt>
    <dgm:pt modelId="{87AA79F5-032F-4A00-8D9F-1D4FFB5720D1}" type="pres">
      <dgm:prSet presAssocID="{03DC166A-2ABF-435C-B1A8-1DD3B16A2841}" presName="horzTwo" presStyleCnt="0"/>
      <dgm:spPr/>
    </dgm:pt>
    <dgm:pt modelId="{22A8FB79-CDEA-4647-A235-0BE6D8D958C9}" type="pres">
      <dgm:prSet presAssocID="{DBACA462-512D-486B-BF57-2AB8F8A9094F}" presName="vertThree" presStyleCnt="0"/>
      <dgm:spPr/>
    </dgm:pt>
    <dgm:pt modelId="{CBE2AED7-EE2D-4C3B-8297-49F070252EF5}" type="pres">
      <dgm:prSet presAssocID="{DBACA462-512D-486B-BF57-2AB8F8A9094F}" presName="txThree" presStyleLbl="node3" presStyleIdx="0" presStyleCnt="4">
        <dgm:presLayoutVars>
          <dgm:chPref val="3"/>
        </dgm:presLayoutVars>
      </dgm:prSet>
      <dgm:spPr/>
    </dgm:pt>
    <dgm:pt modelId="{C3BCE700-3E89-40D1-849D-0E65B6DB7023}" type="pres">
      <dgm:prSet presAssocID="{DBACA462-512D-486B-BF57-2AB8F8A9094F}" presName="horzThree" presStyleCnt="0"/>
      <dgm:spPr/>
    </dgm:pt>
    <dgm:pt modelId="{47382911-D268-4D8F-9210-C837AA0AA5E2}" type="pres">
      <dgm:prSet presAssocID="{40D052C8-3F24-43F3-9A73-43AFBFF2E4A7}" presName="sibSpaceThree" presStyleCnt="0"/>
      <dgm:spPr/>
    </dgm:pt>
    <dgm:pt modelId="{874C5EF1-FC3D-4F4C-95EF-1D6A516DAF3E}" type="pres">
      <dgm:prSet presAssocID="{EA1AD096-0602-4176-95F6-B6E6019B84F6}" presName="vertThree" presStyleCnt="0"/>
      <dgm:spPr/>
    </dgm:pt>
    <dgm:pt modelId="{058D4395-F2F6-4DFD-8A39-FC11792D2B73}" type="pres">
      <dgm:prSet presAssocID="{EA1AD096-0602-4176-95F6-B6E6019B84F6}" presName="txThree" presStyleLbl="node3" presStyleIdx="1" presStyleCnt="4">
        <dgm:presLayoutVars>
          <dgm:chPref val="3"/>
        </dgm:presLayoutVars>
      </dgm:prSet>
      <dgm:spPr/>
    </dgm:pt>
    <dgm:pt modelId="{A4550F9C-C49B-478D-8B49-6EE40BB166B4}" type="pres">
      <dgm:prSet presAssocID="{EA1AD096-0602-4176-95F6-B6E6019B84F6}" presName="horzThree" presStyleCnt="0"/>
      <dgm:spPr/>
    </dgm:pt>
    <dgm:pt modelId="{9A65835D-41C0-4D09-BFB2-773C53518143}" type="pres">
      <dgm:prSet presAssocID="{A1921DF5-7E28-4844-AB99-B6DB9C8B8081}" presName="sibSpaceTwo" presStyleCnt="0"/>
      <dgm:spPr/>
    </dgm:pt>
    <dgm:pt modelId="{D752CE93-EC4D-409E-A572-149AEA69D88E}" type="pres">
      <dgm:prSet presAssocID="{62539D56-2591-457D-A4FC-D072F608AD8F}" presName="vertTwo" presStyleCnt="0"/>
      <dgm:spPr/>
    </dgm:pt>
    <dgm:pt modelId="{FD195B69-F543-4EFA-AFD8-6A42CD1FA6FE}" type="pres">
      <dgm:prSet presAssocID="{62539D56-2591-457D-A4FC-D072F608AD8F}" presName="txTwo" presStyleLbl="node2" presStyleIdx="1" presStyleCnt="2">
        <dgm:presLayoutVars>
          <dgm:chPref val="3"/>
        </dgm:presLayoutVars>
      </dgm:prSet>
      <dgm:spPr/>
    </dgm:pt>
    <dgm:pt modelId="{3706F27E-5859-45EE-B645-3F7D89383BD7}" type="pres">
      <dgm:prSet presAssocID="{62539D56-2591-457D-A4FC-D072F608AD8F}" presName="parTransTwo" presStyleCnt="0"/>
      <dgm:spPr/>
    </dgm:pt>
    <dgm:pt modelId="{04FF77BE-90AC-4A55-A6E1-C1608DABAAD5}" type="pres">
      <dgm:prSet presAssocID="{62539D56-2591-457D-A4FC-D072F608AD8F}" presName="horzTwo" presStyleCnt="0"/>
      <dgm:spPr/>
    </dgm:pt>
    <dgm:pt modelId="{B561897A-8C25-42E5-B566-C63CE2A42091}" type="pres">
      <dgm:prSet presAssocID="{39A0B8C8-B36D-4731-A110-BAE22D20190B}" presName="vertThree" presStyleCnt="0"/>
      <dgm:spPr/>
    </dgm:pt>
    <dgm:pt modelId="{0754C1A0-870D-4627-9A2B-3E6AAE14BF48}" type="pres">
      <dgm:prSet presAssocID="{39A0B8C8-B36D-4731-A110-BAE22D20190B}" presName="txThree" presStyleLbl="node3" presStyleIdx="2" presStyleCnt="4" custLinFactX="5975" custLinFactNeighborX="100000" custLinFactNeighborY="-495">
        <dgm:presLayoutVars>
          <dgm:chPref val="3"/>
        </dgm:presLayoutVars>
      </dgm:prSet>
      <dgm:spPr/>
    </dgm:pt>
    <dgm:pt modelId="{422D0D08-D78A-44A9-A015-15B44066F8BA}" type="pres">
      <dgm:prSet presAssocID="{39A0B8C8-B36D-4731-A110-BAE22D20190B}" presName="horzThree" presStyleCnt="0"/>
      <dgm:spPr/>
    </dgm:pt>
    <dgm:pt modelId="{4109E833-6DF4-4376-9E66-CBFF3B56F399}" type="pres">
      <dgm:prSet presAssocID="{C691A462-2775-4027-837F-8F6C675A6D50}" presName="sibSpaceThree" presStyleCnt="0"/>
      <dgm:spPr/>
    </dgm:pt>
    <dgm:pt modelId="{CD2DBEF8-B5EA-4D59-981B-1F5D2D17BCE6}" type="pres">
      <dgm:prSet presAssocID="{94752908-7EEA-4370-A54F-D1A9943EA81C}" presName="vertThree" presStyleCnt="0"/>
      <dgm:spPr/>
    </dgm:pt>
    <dgm:pt modelId="{D6F2485E-25B1-4AF6-81D6-8F4F40102220}" type="pres">
      <dgm:prSet presAssocID="{94752908-7EEA-4370-A54F-D1A9943EA81C}" presName="txThree" presStyleLbl="node3" presStyleIdx="3" presStyleCnt="4" custLinFactX="-3038" custLinFactNeighborX="-100000" custLinFactNeighborY="-495">
        <dgm:presLayoutVars>
          <dgm:chPref val="3"/>
        </dgm:presLayoutVars>
      </dgm:prSet>
      <dgm:spPr/>
    </dgm:pt>
    <dgm:pt modelId="{561EE1C7-FCF8-4F0F-98A5-427314B5BCCE}" type="pres">
      <dgm:prSet presAssocID="{94752908-7EEA-4370-A54F-D1A9943EA81C}" presName="horzThree" presStyleCnt="0"/>
      <dgm:spPr/>
    </dgm:pt>
  </dgm:ptLst>
  <dgm:cxnLst>
    <dgm:cxn modelId="{5F2ED600-1781-4302-9588-034559E8D202}" srcId="{F456C1B9-0FCC-4BC7-91E7-7E0057377740}" destId="{FFF617B5-DAC6-4BD4-9841-87D67F32E4F7}" srcOrd="0" destOrd="0" parTransId="{212072FB-1819-412F-93E4-1B47A40150FB}" sibTransId="{9CCB42D4-C0D6-40DE-88C0-1DC97DC61F0A}"/>
    <dgm:cxn modelId="{B6BBA125-A915-4F7B-B7BA-35A9DEF897F3}" type="presOf" srcId="{DBACA462-512D-486B-BF57-2AB8F8A9094F}" destId="{CBE2AED7-EE2D-4C3B-8297-49F070252EF5}" srcOrd="0" destOrd="0" presId="urn:microsoft.com/office/officeart/2005/8/layout/hierarchy4"/>
    <dgm:cxn modelId="{AF5C6C3D-7B3D-41A4-B04A-0A74719E8A0A}" type="presOf" srcId="{94752908-7EEA-4370-A54F-D1A9943EA81C}" destId="{D6F2485E-25B1-4AF6-81D6-8F4F40102220}" srcOrd="0" destOrd="0" presId="urn:microsoft.com/office/officeart/2005/8/layout/hierarchy4"/>
    <dgm:cxn modelId="{21D55352-C837-4E89-B725-CD9D598A889A}" type="presOf" srcId="{62539D56-2591-457D-A4FC-D072F608AD8F}" destId="{FD195B69-F543-4EFA-AFD8-6A42CD1FA6FE}" srcOrd="0" destOrd="0" presId="urn:microsoft.com/office/officeart/2005/8/layout/hierarchy4"/>
    <dgm:cxn modelId="{3A03F254-E9EC-4BB2-B8B3-04C43C5DCACA}" srcId="{03DC166A-2ABF-435C-B1A8-1DD3B16A2841}" destId="{DBACA462-512D-486B-BF57-2AB8F8A9094F}" srcOrd="0" destOrd="0" parTransId="{74686C48-7160-4347-98FF-09A88312EE73}" sibTransId="{40D052C8-3F24-43F3-9A73-43AFBFF2E4A7}"/>
    <dgm:cxn modelId="{9E683D91-7FC5-4B4D-B032-F1913E699609}" srcId="{FFF617B5-DAC6-4BD4-9841-87D67F32E4F7}" destId="{62539D56-2591-457D-A4FC-D072F608AD8F}" srcOrd="1" destOrd="0" parTransId="{B39CD38F-3A7A-476A-A7BF-197B4CE4CBD9}" sibTransId="{AD415918-1DDA-44FA-BCB3-F7BEF51F7297}"/>
    <dgm:cxn modelId="{19C1A89B-A8A0-495F-B677-92144C34B304}" type="presOf" srcId="{FFF617B5-DAC6-4BD4-9841-87D67F32E4F7}" destId="{3D751948-DEF7-4532-B82C-3A6FA80F0E4C}" srcOrd="0" destOrd="0" presId="urn:microsoft.com/office/officeart/2005/8/layout/hierarchy4"/>
    <dgm:cxn modelId="{C933B6A4-280B-4426-BB47-3587B150D88C}" type="presOf" srcId="{F456C1B9-0FCC-4BC7-91E7-7E0057377740}" destId="{AEAB36E1-FA3B-4830-B820-32D8B70228C8}" srcOrd="0" destOrd="0" presId="urn:microsoft.com/office/officeart/2005/8/layout/hierarchy4"/>
    <dgm:cxn modelId="{EA2318C5-E8E6-445F-B433-1A708669BBEA}" type="presOf" srcId="{39A0B8C8-B36D-4731-A110-BAE22D20190B}" destId="{0754C1A0-870D-4627-9A2B-3E6AAE14BF48}" srcOrd="0" destOrd="0" presId="urn:microsoft.com/office/officeart/2005/8/layout/hierarchy4"/>
    <dgm:cxn modelId="{DB95FFC9-5354-461F-872C-E671834C6E26}" type="presOf" srcId="{03DC166A-2ABF-435C-B1A8-1DD3B16A2841}" destId="{B4F95921-C663-49A0-95F4-6D18470277D6}" srcOrd="0" destOrd="0" presId="urn:microsoft.com/office/officeart/2005/8/layout/hierarchy4"/>
    <dgm:cxn modelId="{017766D9-E996-4CA1-8705-C4BD93444DF1}" srcId="{FFF617B5-DAC6-4BD4-9841-87D67F32E4F7}" destId="{03DC166A-2ABF-435C-B1A8-1DD3B16A2841}" srcOrd="0" destOrd="0" parTransId="{A1771E2E-1E59-4C36-B091-43900C68F8E3}" sibTransId="{A1921DF5-7E28-4844-AB99-B6DB9C8B8081}"/>
    <dgm:cxn modelId="{BECFB3DA-B1CF-4ACA-A961-114AB1967423}" srcId="{62539D56-2591-457D-A4FC-D072F608AD8F}" destId="{39A0B8C8-B36D-4731-A110-BAE22D20190B}" srcOrd="0" destOrd="0" parTransId="{339AC14A-8799-4A07-8022-C0208CE06600}" sibTransId="{C691A462-2775-4027-837F-8F6C675A6D50}"/>
    <dgm:cxn modelId="{B0FB06E4-20ED-4893-AA7B-09D4053F50D3}" type="presOf" srcId="{EA1AD096-0602-4176-95F6-B6E6019B84F6}" destId="{058D4395-F2F6-4DFD-8A39-FC11792D2B73}" srcOrd="0" destOrd="0" presId="urn:microsoft.com/office/officeart/2005/8/layout/hierarchy4"/>
    <dgm:cxn modelId="{C807C9FB-B731-43D6-85F4-A3D1D26B425B}" srcId="{62539D56-2591-457D-A4FC-D072F608AD8F}" destId="{94752908-7EEA-4370-A54F-D1A9943EA81C}" srcOrd="1" destOrd="0" parTransId="{39C9E04E-20FB-4952-9196-B76183438312}" sibTransId="{36050323-2404-45C8-9333-8DFCD9651E3D}"/>
    <dgm:cxn modelId="{F40B95FC-7714-43C9-B698-ECBF880E2A52}" srcId="{03DC166A-2ABF-435C-B1A8-1DD3B16A2841}" destId="{EA1AD096-0602-4176-95F6-B6E6019B84F6}" srcOrd="1" destOrd="0" parTransId="{FEA6EF32-9E89-4EF7-BE45-99C4B0101636}" sibTransId="{64E5FB92-EEAE-4968-9979-863C46B69A82}"/>
    <dgm:cxn modelId="{AC5E91ED-77CF-4FE3-A6AA-C39467CD5F5D}" type="presParOf" srcId="{AEAB36E1-FA3B-4830-B820-32D8B70228C8}" destId="{2959F5F3-9280-4F4E-B0C6-8EBF38C5CC9D}" srcOrd="0" destOrd="0" presId="urn:microsoft.com/office/officeart/2005/8/layout/hierarchy4"/>
    <dgm:cxn modelId="{5D6AC005-49FD-4024-B6A6-F0C7EFF5E80B}" type="presParOf" srcId="{2959F5F3-9280-4F4E-B0C6-8EBF38C5CC9D}" destId="{3D751948-DEF7-4532-B82C-3A6FA80F0E4C}" srcOrd="0" destOrd="0" presId="urn:microsoft.com/office/officeart/2005/8/layout/hierarchy4"/>
    <dgm:cxn modelId="{B853A334-0B9D-4639-87EA-6156E36CE42A}" type="presParOf" srcId="{2959F5F3-9280-4F4E-B0C6-8EBF38C5CC9D}" destId="{2FEA1DCD-D4D5-4CDC-B274-EA4D4E984448}" srcOrd="1" destOrd="0" presId="urn:microsoft.com/office/officeart/2005/8/layout/hierarchy4"/>
    <dgm:cxn modelId="{2F8D7446-E569-4748-AA8D-9AE48CF4DC0C}" type="presParOf" srcId="{2959F5F3-9280-4F4E-B0C6-8EBF38C5CC9D}" destId="{CAF85AE4-ABF4-481C-9D76-E77923529751}" srcOrd="2" destOrd="0" presId="urn:microsoft.com/office/officeart/2005/8/layout/hierarchy4"/>
    <dgm:cxn modelId="{FD290902-0979-45EC-9C66-95273CD0F95B}" type="presParOf" srcId="{CAF85AE4-ABF4-481C-9D76-E77923529751}" destId="{AA9486E6-D9E9-4D25-AFCF-AD2B17C386C7}" srcOrd="0" destOrd="0" presId="urn:microsoft.com/office/officeart/2005/8/layout/hierarchy4"/>
    <dgm:cxn modelId="{8E207382-907D-4562-9B95-96E51B424960}" type="presParOf" srcId="{AA9486E6-D9E9-4D25-AFCF-AD2B17C386C7}" destId="{B4F95921-C663-49A0-95F4-6D18470277D6}" srcOrd="0" destOrd="0" presId="urn:microsoft.com/office/officeart/2005/8/layout/hierarchy4"/>
    <dgm:cxn modelId="{12D02D9A-A805-48A7-A2A5-ED40C01D1971}" type="presParOf" srcId="{AA9486E6-D9E9-4D25-AFCF-AD2B17C386C7}" destId="{F371FA70-077C-48DF-9032-E88C5AC0639E}" srcOrd="1" destOrd="0" presId="urn:microsoft.com/office/officeart/2005/8/layout/hierarchy4"/>
    <dgm:cxn modelId="{C3853430-A7CB-445E-8398-D15AAC46B743}" type="presParOf" srcId="{AA9486E6-D9E9-4D25-AFCF-AD2B17C386C7}" destId="{87AA79F5-032F-4A00-8D9F-1D4FFB5720D1}" srcOrd="2" destOrd="0" presId="urn:microsoft.com/office/officeart/2005/8/layout/hierarchy4"/>
    <dgm:cxn modelId="{303B61A3-CACB-4A04-A37D-B22C670F188A}" type="presParOf" srcId="{87AA79F5-032F-4A00-8D9F-1D4FFB5720D1}" destId="{22A8FB79-CDEA-4647-A235-0BE6D8D958C9}" srcOrd="0" destOrd="0" presId="urn:microsoft.com/office/officeart/2005/8/layout/hierarchy4"/>
    <dgm:cxn modelId="{5F12CA44-7C41-471B-90A2-DF560E3AE6CF}" type="presParOf" srcId="{22A8FB79-CDEA-4647-A235-0BE6D8D958C9}" destId="{CBE2AED7-EE2D-4C3B-8297-49F070252EF5}" srcOrd="0" destOrd="0" presId="urn:microsoft.com/office/officeart/2005/8/layout/hierarchy4"/>
    <dgm:cxn modelId="{BA2968E5-44F1-43A7-BD68-D084E7065458}" type="presParOf" srcId="{22A8FB79-CDEA-4647-A235-0BE6D8D958C9}" destId="{C3BCE700-3E89-40D1-849D-0E65B6DB7023}" srcOrd="1" destOrd="0" presId="urn:microsoft.com/office/officeart/2005/8/layout/hierarchy4"/>
    <dgm:cxn modelId="{66B6585C-959A-4F9F-B3CB-8C49632755FB}" type="presParOf" srcId="{87AA79F5-032F-4A00-8D9F-1D4FFB5720D1}" destId="{47382911-D268-4D8F-9210-C837AA0AA5E2}" srcOrd="1" destOrd="0" presId="urn:microsoft.com/office/officeart/2005/8/layout/hierarchy4"/>
    <dgm:cxn modelId="{21651E76-1807-4FEF-AE12-2C5E1CD3D6EF}" type="presParOf" srcId="{87AA79F5-032F-4A00-8D9F-1D4FFB5720D1}" destId="{874C5EF1-FC3D-4F4C-95EF-1D6A516DAF3E}" srcOrd="2" destOrd="0" presId="urn:microsoft.com/office/officeart/2005/8/layout/hierarchy4"/>
    <dgm:cxn modelId="{F546EB6E-6F1B-4859-97C9-29345541217D}" type="presParOf" srcId="{874C5EF1-FC3D-4F4C-95EF-1D6A516DAF3E}" destId="{058D4395-F2F6-4DFD-8A39-FC11792D2B73}" srcOrd="0" destOrd="0" presId="urn:microsoft.com/office/officeart/2005/8/layout/hierarchy4"/>
    <dgm:cxn modelId="{F172AA06-EBAC-4BD1-8A47-B146D9055B70}" type="presParOf" srcId="{874C5EF1-FC3D-4F4C-95EF-1D6A516DAF3E}" destId="{A4550F9C-C49B-478D-8B49-6EE40BB166B4}" srcOrd="1" destOrd="0" presId="urn:microsoft.com/office/officeart/2005/8/layout/hierarchy4"/>
    <dgm:cxn modelId="{7BF96B59-B4C3-4FCF-8EA9-2F1F85BF412B}" type="presParOf" srcId="{CAF85AE4-ABF4-481C-9D76-E77923529751}" destId="{9A65835D-41C0-4D09-BFB2-773C53518143}" srcOrd="1" destOrd="0" presId="urn:microsoft.com/office/officeart/2005/8/layout/hierarchy4"/>
    <dgm:cxn modelId="{B6BA585B-F7EE-43EE-8B2D-78D9C7240429}" type="presParOf" srcId="{CAF85AE4-ABF4-481C-9D76-E77923529751}" destId="{D752CE93-EC4D-409E-A572-149AEA69D88E}" srcOrd="2" destOrd="0" presId="urn:microsoft.com/office/officeart/2005/8/layout/hierarchy4"/>
    <dgm:cxn modelId="{5C9639C7-E76F-42AC-BC39-90C022907985}" type="presParOf" srcId="{D752CE93-EC4D-409E-A572-149AEA69D88E}" destId="{FD195B69-F543-4EFA-AFD8-6A42CD1FA6FE}" srcOrd="0" destOrd="0" presId="urn:microsoft.com/office/officeart/2005/8/layout/hierarchy4"/>
    <dgm:cxn modelId="{61D6B8EE-996F-424A-88BD-33FBAD4A5F72}" type="presParOf" srcId="{D752CE93-EC4D-409E-A572-149AEA69D88E}" destId="{3706F27E-5859-45EE-B645-3F7D89383BD7}" srcOrd="1" destOrd="0" presId="urn:microsoft.com/office/officeart/2005/8/layout/hierarchy4"/>
    <dgm:cxn modelId="{81FB91DF-5944-4718-A5A2-73D11AF42E28}" type="presParOf" srcId="{D752CE93-EC4D-409E-A572-149AEA69D88E}" destId="{04FF77BE-90AC-4A55-A6E1-C1608DABAAD5}" srcOrd="2" destOrd="0" presId="urn:microsoft.com/office/officeart/2005/8/layout/hierarchy4"/>
    <dgm:cxn modelId="{579B8C6D-D38F-4ED7-ACA5-1C73A802D945}" type="presParOf" srcId="{04FF77BE-90AC-4A55-A6E1-C1608DABAAD5}" destId="{B561897A-8C25-42E5-B566-C63CE2A42091}" srcOrd="0" destOrd="0" presId="urn:microsoft.com/office/officeart/2005/8/layout/hierarchy4"/>
    <dgm:cxn modelId="{C60D36FF-FCEF-4F85-AC94-217F7FE35738}" type="presParOf" srcId="{B561897A-8C25-42E5-B566-C63CE2A42091}" destId="{0754C1A0-870D-4627-9A2B-3E6AAE14BF48}" srcOrd="0" destOrd="0" presId="urn:microsoft.com/office/officeart/2005/8/layout/hierarchy4"/>
    <dgm:cxn modelId="{DABCDFB8-8328-4E9B-ABDB-689AAB3685A8}" type="presParOf" srcId="{B561897A-8C25-42E5-B566-C63CE2A42091}" destId="{422D0D08-D78A-44A9-A015-15B44066F8BA}" srcOrd="1" destOrd="0" presId="urn:microsoft.com/office/officeart/2005/8/layout/hierarchy4"/>
    <dgm:cxn modelId="{4D3738CC-097A-4965-986F-B7CEE2A3771B}" type="presParOf" srcId="{04FF77BE-90AC-4A55-A6E1-C1608DABAAD5}" destId="{4109E833-6DF4-4376-9E66-CBFF3B56F399}" srcOrd="1" destOrd="0" presId="urn:microsoft.com/office/officeart/2005/8/layout/hierarchy4"/>
    <dgm:cxn modelId="{1E9A5512-143D-457F-916B-ACBC854325BC}" type="presParOf" srcId="{04FF77BE-90AC-4A55-A6E1-C1608DABAAD5}" destId="{CD2DBEF8-B5EA-4D59-981B-1F5D2D17BCE6}" srcOrd="2" destOrd="0" presId="urn:microsoft.com/office/officeart/2005/8/layout/hierarchy4"/>
    <dgm:cxn modelId="{067AAB4F-6DF2-48C9-A8D6-89225FEF07E2}" type="presParOf" srcId="{CD2DBEF8-B5EA-4D59-981B-1F5D2D17BCE6}" destId="{D6F2485E-25B1-4AF6-81D6-8F4F40102220}" srcOrd="0" destOrd="0" presId="urn:microsoft.com/office/officeart/2005/8/layout/hierarchy4"/>
    <dgm:cxn modelId="{A4ED51C1-F7A0-403E-B693-349786CA9E69}" type="presParOf" srcId="{CD2DBEF8-B5EA-4D59-981B-1F5D2D17BCE6}" destId="{561EE1C7-FCF8-4F0F-98A5-427314B5BCCE}" srcOrd="1" destOrd="0" presId="urn:microsoft.com/office/officeart/2005/8/layout/hierarchy4"/>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D4318B3-32F1-4A6E-B580-942848D2DEEB}"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C702EF19-5292-49EA-97FF-402F72AD7A7A}">
      <dgm:prSet phldrT="[Text]"/>
      <dgm:spPr/>
      <dgm:t>
        <a:bodyPr/>
        <a:lstStyle/>
        <a:p>
          <a:r>
            <a:rPr lang="en-US" dirty="0"/>
            <a:t>RTP</a:t>
          </a:r>
        </a:p>
      </dgm:t>
    </dgm:pt>
    <dgm:pt modelId="{2FBDCA5C-51B9-4FCB-BC75-5196E60FEFBE}" type="parTrans" cxnId="{1C426086-37DD-44C5-84DB-C69B28456006}">
      <dgm:prSet/>
      <dgm:spPr/>
      <dgm:t>
        <a:bodyPr/>
        <a:lstStyle/>
        <a:p>
          <a:endParaRPr lang="en-US"/>
        </a:p>
      </dgm:t>
    </dgm:pt>
    <dgm:pt modelId="{72F2D931-3223-4076-9DCA-D7408EF06929}" type="sibTrans" cxnId="{1C426086-37DD-44C5-84DB-C69B28456006}">
      <dgm:prSet/>
      <dgm:spPr/>
      <dgm:t>
        <a:bodyPr/>
        <a:lstStyle/>
        <a:p>
          <a:endParaRPr lang="en-US"/>
        </a:p>
      </dgm:t>
    </dgm:pt>
    <dgm:pt modelId="{8B72627D-CD51-4D67-ADD0-BA93D192F537}">
      <dgm:prSet phldrT="[Text]"/>
      <dgm:spPr/>
      <dgm:t>
        <a:bodyPr/>
        <a:lstStyle/>
        <a:p>
          <a:r>
            <a:rPr lang="en-US" dirty="0"/>
            <a:t>Contingency analysis and SCOPF</a:t>
          </a:r>
        </a:p>
      </dgm:t>
    </dgm:pt>
    <dgm:pt modelId="{8670A710-2B10-4907-A3A9-E8C34B9D080A}" type="parTrans" cxnId="{94045DE9-B938-423C-897A-686250A7EF72}">
      <dgm:prSet/>
      <dgm:spPr/>
      <dgm:t>
        <a:bodyPr/>
        <a:lstStyle/>
        <a:p>
          <a:endParaRPr lang="en-US"/>
        </a:p>
      </dgm:t>
    </dgm:pt>
    <dgm:pt modelId="{BF6E104F-0A19-4150-BD8C-4F77D9E3457D}" type="sibTrans" cxnId="{94045DE9-B938-423C-897A-686250A7EF72}">
      <dgm:prSet/>
      <dgm:spPr/>
      <dgm:t>
        <a:bodyPr/>
        <a:lstStyle/>
        <a:p>
          <a:endParaRPr lang="en-US"/>
        </a:p>
      </dgm:t>
    </dgm:pt>
    <dgm:pt modelId="{0B1A61F2-4CBA-4584-9B0C-352A334005A0}">
      <dgm:prSet phldrT="[Text]"/>
      <dgm:spPr/>
      <dgm:t>
        <a:bodyPr/>
        <a:lstStyle/>
        <a:p>
          <a:r>
            <a:rPr lang="en-US" dirty="0"/>
            <a:t>Short Circuit analysis</a:t>
          </a:r>
        </a:p>
      </dgm:t>
    </dgm:pt>
    <dgm:pt modelId="{65A998E3-0168-47C5-8ADC-DEF9BF629976}" type="parTrans" cxnId="{0F54BEF7-9CBB-4AC0-AC79-7EE857FAB032}">
      <dgm:prSet/>
      <dgm:spPr/>
      <dgm:t>
        <a:bodyPr/>
        <a:lstStyle/>
        <a:p>
          <a:endParaRPr lang="en-US"/>
        </a:p>
      </dgm:t>
    </dgm:pt>
    <dgm:pt modelId="{C1198776-D492-4B52-8F31-E7B86989C70A}" type="sibTrans" cxnId="{0F54BEF7-9CBB-4AC0-AC79-7EE857FAB032}">
      <dgm:prSet/>
      <dgm:spPr/>
      <dgm:t>
        <a:bodyPr/>
        <a:lstStyle/>
        <a:p>
          <a:endParaRPr lang="en-US"/>
        </a:p>
      </dgm:t>
    </dgm:pt>
    <dgm:pt modelId="{08194041-C354-4737-AA49-A60EE45DFB7A}">
      <dgm:prSet/>
      <dgm:spPr/>
      <dgm:t>
        <a:bodyPr/>
        <a:lstStyle/>
        <a:p>
          <a:r>
            <a:rPr lang="en-US" dirty="0"/>
            <a:t>Long lead time assessment</a:t>
          </a:r>
        </a:p>
      </dgm:t>
    </dgm:pt>
    <dgm:pt modelId="{E9462446-9D7B-4EC5-8CF6-4B75E243C098}" type="parTrans" cxnId="{7EC991FB-643F-4F6E-984B-B2B06F4DDE4B}">
      <dgm:prSet/>
      <dgm:spPr/>
      <dgm:t>
        <a:bodyPr/>
        <a:lstStyle/>
        <a:p>
          <a:endParaRPr lang="en-US"/>
        </a:p>
      </dgm:t>
    </dgm:pt>
    <dgm:pt modelId="{CC1C013F-35ED-4AFB-80AB-BC4E1DDF57F0}" type="sibTrans" cxnId="{7EC991FB-643F-4F6E-984B-B2B06F4DDE4B}">
      <dgm:prSet/>
      <dgm:spPr/>
      <dgm:t>
        <a:bodyPr/>
        <a:lstStyle/>
        <a:p>
          <a:endParaRPr lang="en-US"/>
        </a:p>
      </dgm:t>
    </dgm:pt>
    <dgm:pt modelId="{4667CB70-C1A5-467E-9064-370FDDEA916A}">
      <dgm:prSet/>
      <dgm:spPr/>
      <dgm:t>
        <a:bodyPr/>
        <a:lstStyle/>
        <a:p>
          <a:r>
            <a:rPr lang="en-US" dirty="0"/>
            <a:t>Sensitivity analysis</a:t>
          </a:r>
        </a:p>
      </dgm:t>
    </dgm:pt>
    <dgm:pt modelId="{091F0FCD-DAB2-47B8-BFE7-CA100C889CA5}" type="parTrans" cxnId="{296AC72B-94BA-4323-B372-0882802F1475}">
      <dgm:prSet/>
      <dgm:spPr/>
      <dgm:t>
        <a:bodyPr/>
        <a:lstStyle/>
        <a:p>
          <a:endParaRPr lang="en-US"/>
        </a:p>
      </dgm:t>
    </dgm:pt>
    <dgm:pt modelId="{25A264FC-F7EE-45DC-99A7-C57F69205E07}" type="sibTrans" cxnId="{296AC72B-94BA-4323-B372-0882802F1475}">
      <dgm:prSet/>
      <dgm:spPr/>
      <dgm:t>
        <a:bodyPr/>
        <a:lstStyle/>
        <a:p>
          <a:endParaRPr lang="en-US"/>
        </a:p>
      </dgm:t>
    </dgm:pt>
    <dgm:pt modelId="{618DF413-8CF1-40B8-84E5-82E473F7AD47}">
      <dgm:prSet/>
      <dgm:spPr/>
      <dgm:t>
        <a:bodyPr/>
        <a:lstStyle/>
        <a:p>
          <a:r>
            <a:rPr lang="en-US" dirty="0"/>
            <a:t>Multiple element outage analysis</a:t>
          </a:r>
        </a:p>
      </dgm:t>
    </dgm:pt>
    <dgm:pt modelId="{286FCA05-1414-4473-97FB-0C37278A7D2D}" type="parTrans" cxnId="{30BF4BB8-1ADA-4D69-9EC2-EBF59C696C5F}">
      <dgm:prSet/>
      <dgm:spPr/>
      <dgm:t>
        <a:bodyPr/>
        <a:lstStyle/>
        <a:p>
          <a:endParaRPr lang="en-US"/>
        </a:p>
      </dgm:t>
    </dgm:pt>
    <dgm:pt modelId="{AAC4FDD7-F49E-4853-8B74-8E70E9D0DF00}" type="sibTrans" cxnId="{30BF4BB8-1ADA-4D69-9EC2-EBF59C696C5F}">
      <dgm:prSet/>
      <dgm:spPr/>
      <dgm:t>
        <a:bodyPr/>
        <a:lstStyle/>
        <a:p>
          <a:endParaRPr lang="en-US"/>
        </a:p>
      </dgm:t>
    </dgm:pt>
    <dgm:pt modelId="{B54F9B08-BC3F-442E-B97F-7EF4E426CB22}">
      <dgm:prSet/>
      <dgm:spPr/>
      <dgm:t>
        <a:bodyPr/>
        <a:lstStyle/>
        <a:p>
          <a:r>
            <a:rPr lang="en-US" dirty="0"/>
            <a:t>Cascade analysis</a:t>
          </a:r>
        </a:p>
      </dgm:t>
    </dgm:pt>
    <dgm:pt modelId="{57A767BE-25A8-4A0D-8A5C-2E23D0EA03DB}" type="parTrans" cxnId="{A84C0D68-CFD9-4867-AF9F-88956FE7CA55}">
      <dgm:prSet/>
      <dgm:spPr/>
      <dgm:t>
        <a:bodyPr/>
        <a:lstStyle/>
        <a:p>
          <a:endParaRPr lang="en-US"/>
        </a:p>
      </dgm:t>
    </dgm:pt>
    <dgm:pt modelId="{485ABEDE-D8CD-4B34-94CC-268AD66EFC40}" type="sibTrans" cxnId="{A84C0D68-CFD9-4867-AF9F-88956FE7CA55}">
      <dgm:prSet/>
      <dgm:spPr/>
      <dgm:t>
        <a:bodyPr/>
        <a:lstStyle/>
        <a:p>
          <a:endParaRPr lang="en-US"/>
        </a:p>
      </dgm:t>
    </dgm:pt>
    <dgm:pt modelId="{0520DC69-1374-4A31-A980-320C8D0EADB0}">
      <dgm:prSet/>
      <dgm:spPr/>
      <dgm:t>
        <a:bodyPr/>
        <a:lstStyle/>
        <a:p>
          <a:r>
            <a:rPr lang="en-US" dirty="0"/>
            <a:t>Economic analysis</a:t>
          </a:r>
        </a:p>
      </dgm:t>
    </dgm:pt>
    <dgm:pt modelId="{725A0870-317E-4A9C-85DC-AFB6ECB3AD76}" type="parTrans" cxnId="{8A7DA981-A1E2-4712-87F2-DC195DBB8EC0}">
      <dgm:prSet/>
      <dgm:spPr/>
      <dgm:t>
        <a:bodyPr/>
        <a:lstStyle/>
        <a:p>
          <a:endParaRPr lang="en-US"/>
        </a:p>
      </dgm:t>
    </dgm:pt>
    <dgm:pt modelId="{B448C72A-46A6-49E4-90D7-62B8D50FAE01}" type="sibTrans" cxnId="{8A7DA981-A1E2-4712-87F2-DC195DBB8EC0}">
      <dgm:prSet/>
      <dgm:spPr/>
      <dgm:t>
        <a:bodyPr/>
        <a:lstStyle/>
        <a:p>
          <a:endParaRPr lang="en-US"/>
        </a:p>
      </dgm:t>
    </dgm:pt>
    <dgm:pt modelId="{48CF9212-29F5-4B71-B0FC-D0D7094FCD9E}" type="pres">
      <dgm:prSet presAssocID="{0D4318B3-32F1-4A6E-B580-942848D2DEEB}" presName="composite" presStyleCnt="0">
        <dgm:presLayoutVars>
          <dgm:chMax val="1"/>
          <dgm:dir/>
          <dgm:resizeHandles val="exact"/>
        </dgm:presLayoutVars>
      </dgm:prSet>
      <dgm:spPr/>
    </dgm:pt>
    <dgm:pt modelId="{CE242498-344F-4390-91A1-861E3F71096A}" type="pres">
      <dgm:prSet presAssocID="{0D4318B3-32F1-4A6E-B580-942848D2DEEB}" presName="radial" presStyleCnt="0">
        <dgm:presLayoutVars>
          <dgm:animLvl val="ctr"/>
        </dgm:presLayoutVars>
      </dgm:prSet>
      <dgm:spPr/>
    </dgm:pt>
    <dgm:pt modelId="{5E776319-EB7A-4DF8-B429-D4ACEBEFC801}" type="pres">
      <dgm:prSet presAssocID="{C702EF19-5292-49EA-97FF-402F72AD7A7A}" presName="centerShape" presStyleLbl="vennNode1" presStyleIdx="0" presStyleCnt="8"/>
      <dgm:spPr/>
    </dgm:pt>
    <dgm:pt modelId="{74531BA4-6BDE-475C-8ECF-33C2F1BF5FE5}" type="pres">
      <dgm:prSet presAssocID="{0520DC69-1374-4A31-A980-320C8D0EADB0}" presName="node" presStyleLbl="vennNode1" presStyleIdx="1" presStyleCnt="8">
        <dgm:presLayoutVars>
          <dgm:bulletEnabled val="1"/>
        </dgm:presLayoutVars>
      </dgm:prSet>
      <dgm:spPr/>
    </dgm:pt>
    <dgm:pt modelId="{F3C70A95-8880-4B0F-BE32-225305DE20FE}" type="pres">
      <dgm:prSet presAssocID="{B54F9B08-BC3F-442E-B97F-7EF4E426CB22}" presName="node" presStyleLbl="vennNode1" presStyleIdx="2" presStyleCnt="8">
        <dgm:presLayoutVars>
          <dgm:bulletEnabled val="1"/>
        </dgm:presLayoutVars>
      </dgm:prSet>
      <dgm:spPr/>
    </dgm:pt>
    <dgm:pt modelId="{2446B368-05AA-4FB1-80E3-F7A7F71311C2}" type="pres">
      <dgm:prSet presAssocID="{618DF413-8CF1-40B8-84E5-82E473F7AD47}" presName="node" presStyleLbl="vennNode1" presStyleIdx="3" presStyleCnt="8">
        <dgm:presLayoutVars>
          <dgm:bulletEnabled val="1"/>
        </dgm:presLayoutVars>
      </dgm:prSet>
      <dgm:spPr/>
    </dgm:pt>
    <dgm:pt modelId="{D6C54746-0AC1-489D-9172-DB7E94FBA800}" type="pres">
      <dgm:prSet presAssocID="{4667CB70-C1A5-467E-9064-370FDDEA916A}" presName="node" presStyleLbl="vennNode1" presStyleIdx="4" presStyleCnt="8">
        <dgm:presLayoutVars>
          <dgm:bulletEnabled val="1"/>
        </dgm:presLayoutVars>
      </dgm:prSet>
      <dgm:spPr/>
    </dgm:pt>
    <dgm:pt modelId="{A5228780-68FF-449B-9A8D-F814FC2483A1}" type="pres">
      <dgm:prSet presAssocID="{08194041-C354-4737-AA49-A60EE45DFB7A}" presName="node" presStyleLbl="vennNode1" presStyleIdx="5" presStyleCnt="8">
        <dgm:presLayoutVars>
          <dgm:bulletEnabled val="1"/>
        </dgm:presLayoutVars>
      </dgm:prSet>
      <dgm:spPr/>
    </dgm:pt>
    <dgm:pt modelId="{D6EE2080-EE63-47F4-82FB-7069367546D0}" type="pres">
      <dgm:prSet presAssocID="{8B72627D-CD51-4D67-ADD0-BA93D192F537}" presName="node" presStyleLbl="vennNode1" presStyleIdx="6" presStyleCnt="8">
        <dgm:presLayoutVars>
          <dgm:bulletEnabled val="1"/>
        </dgm:presLayoutVars>
      </dgm:prSet>
      <dgm:spPr/>
    </dgm:pt>
    <dgm:pt modelId="{35D2DB8E-1AE1-4757-9FF7-BA4B7CF22565}" type="pres">
      <dgm:prSet presAssocID="{0B1A61F2-4CBA-4584-9B0C-352A334005A0}" presName="node" presStyleLbl="vennNode1" presStyleIdx="7" presStyleCnt="8">
        <dgm:presLayoutVars>
          <dgm:bulletEnabled val="1"/>
        </dgm:presLayoutVars>
      </dgm:prSet>
      <dgm:spPr/>
    </dgm:pt>
  </dgm:ptLst>
  <dgm:cxnLst>
    <dgm:cxn modelId="{877B3208-2507-47D7-AB20-40319D2BCD05}" type="presOf" srcId="{B54F9B08-BC3F-442E-B97F-7EF4E426CB22}" destId="{F3C70A95-8880-4B0F-BE32-225305DE20FE}" srcOrd="0" destOrd="0" presId="urn:microsoft.com/office/officeart/2005/8/layout/radial3"/>
    <dgm:cxn modelId="{5AC01610-C830-47DA-9C01-3F630DF94112}" type="presOf" srcId="{0520DC69-1374-4A31-A980-320C8D0EADB0}" destId="{74531BA4-6BDE-475C-8ECF-33C2F1BF5FE5}" srcOrd="0" destOrd="0" presId="urn:microsoft.com/office/officeart/2005/8/layout/radial3"/>
    <dgm:cxn modelId="{296AC72B-94BA-4323-B372-0882802F1475}" srcId="{C702EF19-5292-49EA-97FF-402F72AD7A7A}" destId="{4667CB70-C1A5-467E-9064-370FDDEA916A}" srcOrd="3" destOrd="0" parTransId="{091F0FCD-DAB2-47B8-BFE7-CA100C889CA5}" sibTransId="{25A264FC-F7EE-45DC-99A7-C57F69205E07}"/>
    <dgm:cxn modelId="{2C77F82E-7F49-4F5C-8541-EBE2160864B8}" type="presOf" srcId="{08194041-C354-4737-AA49-A60EE45DFB7A}" destId="{A5228780-68FF-449B-9A8D-F814FC2483A1}" srcOrd="0" destOrd="0" presId="urn:microsoft.com/office/officeart/2005/8/layout/radial3"/>
    <dgm:cxn modelId="{9B46AA32-114B-435C-93EC-D262D08788ED}" type="presOf" srcId="{8B72627D-CD51-4D67-ADD0-BA93D192F537}" destId="{D6EE2080-EE63-47F4-82FB-7069367546D0}" srcOrd="0" destOrd="0" presId="urn:microsoft.com/office/officeart/2005/8/layout/radial3"/>
    <dgm:cxn modelId="{A24AF663-AD11-4E8D-9DEB-FBD490988469}" type="presOf" srcId="{0B1A61F2-4CBA-4584-9B0C-352A334005A0}" destId="{35D2DB8E-1AE1-4757-9FF7-BA4B7CF22565}" srcOrd="0" destOrd="0" presId="urn:microsoft.com/office/officeart/2005/8/layout/radial3"/>
    <dgm:cxn modelId="{A84C0D68-CFD9-4867-AF9F-88956FE7CA55}" srcId="{C702EF19-5292-49EA-97FF-402F72AD7A7A}" destId="{B54F9B08-BC3F-442E-B97F-7EF4E426CB22}" srcOrd="1" destOrd="0" parTransId="{57A767BE-25A8-4A0D-8A5C-2E23D0EA03DB}" sibTransId="{485ABEDE-D8CD-4B34-94CC-268AD66EFC40}"/>
    <dgm:cxn modelId="{967F4259-DE4E-441E-B6E7-96338EEE94BA}" type="presOf" srcId="{C702EF19-5292-49EA-97FF-402F72AD7A7A}" destId="{5E776319-EB7A-4DF8-B429-D4ACEBEFC801}" srcOrd="0" destOrd="0" presId="urn:microsoft.com/office/officeart/2005/8/layout/radial3"/>
    <dgm:cxn modelId="{8A7DA981-A1E2-4712-87F2-DC195DBB8EC0}" srcId="{C702EF19-5292-49EA-97FF-402F72AD7A7A}" destId="{0520DC69-1374-4A31-A980-320C8D0EADB0}" srcOrd="0" destOrd="0" parTransId="{725A0870-317E-4A9C-85DC-AFB6ECB3AD76}" sibTransId="{B448C72A-46A6-49E4-90D7-62B8D50FAE01}"/>
    <dgm:cxn modelId="{1C426086-37DD-44C5-84DB-C69B28456006}" srcId="{0D4318B3-32F1-4A6E-B580-942848D2DEEB}" destId="{C702EF19-5292-49EA-97FF-402F72AD7A7A}" srcOrd="0" destOrd="0" parTransId="{2FBDCA5C-51B9-4FCB-BC75-5196E60FEFBE}" sibTransId="{72F2D931-3223-4076-9DCA-D7408EF06929}"/>
    <dgm:cxn modelId="{2803019C-76AB-4EE7-A8DE-1BF34315200A}" type="presOf" srcId="{4667CB70-C1A5-467E-9064-370FDDEA916A}" destId="{D6C54746-0AC1-489D-9172-DB7E94FBA800}" srcOrd="0" destOrd="0" presId="urn:microsoft.com/office/officeart/2005/8/layout/radial3"/>
    <dgm:cxn modelId="{30BF4BB8-1ADA-4D69-9EC2-EBF59C696C5F}" srcId="{C702EF19-5292-49EA-97FF-402F72AD7A7A}" destId="{618DF413-8CF1-40B8-84E5-82E473F7AD47}" srcOrd="2" destOrd="0" parTransId="{286FCA05-1414-4473-97FB-0C37278A7D2D}" sibTransId="{AAC4FDD7-F49E-4853-8B74-8E70E9D0DF00}"/>
    <dgm:cxn modelId="{46AFB5E0-E86D-4AC2-B028-ECC7380B28EB}" type="presOf" srcId="{618DF413-8CF1-40B8-84E5-82E473F7AD47}" destId="{2446B368-05AA-4FB1-80E3-F7A7F71311C2}" srcOrd="0" destOrd="0" presId="urn:microsoft.com/office/officeart/2005/8/layout/radial3"/>
    <dgm:cxn modelId="{94045DE9-B938-423C-897A-686250A7EF72}" srcId="{C702EF19-5292-49EA-97FF-402F72AD7A7A}" destId="{8B72627D-CD51-4D67-ADD0-BA93D192F537}" srcOrd="5" destOrd="0" parTransId="{8670A710-2B10-4907-A3A9-E8C34B9D080A}" sibTransId="{BF6E104F-0A19-4150-BD8C-4F77D9E3457D}"/>
    <dgm:cxn modelId="{0F54BEF7-9CBB-4AC0-AC79-7EE857FAB032}" srcId="{C702EF19-5292-49EA-97FF-402F72AD7A7A}" destId="{0B1A61F2-4CBA-4584-9B0C-352A334005A0}" srcOrd="6" destOrd="0" parTransId="{65A998E3-0168-47C5-8ADC-DEF9BF629976}" sibTransId="{C1198776-D492-4B52-8F31-E7B86989C70A}"/>
    <dgm:cxn modelId="{5FFBE8FA-4402-4B32-A386-1714AFC3DA85}" type="presOf" srcId="{0D4318B3-32F1-4A6E-B580-942848D2DEEB}" destId="{48CF9212-29F5-4B71-B0FC-D0D7094FCD9E}" srcOrd="0" destOrd="0" presId="urn:microsoft.com/office/officeart/2005/8/layout/radial3"/>
    <dgm:cxn modelId="{7EC991FB-643F-4F6E-984B-B2B06F4DDE4B}" srcId="{C702EF19-5292-49EA-97FF-402F72AD7A7A}" destId="{08194041-C354-4737-AA49-A60EE45DFB7A}" srcOrd="4" destOrd="0" parTransId="{E9462446-9D7B-4EC5-8CF6-4B75E243C098}" sibTransId="{CC1C013F-35ED-4AFB-80AB-BC4E1DDF57F0}"/>
    <dgm:cxn modelId="{D654A0B9-51C4-4542-8596-2F1A01EE1FF7}" type="presParOf" srcId="{48CF9212-29F5-4B71-B0FC-D0D7094FCD9E}" destId="{CE242498-344F-4390-91A1-861E3F71096A}" srcOrd="0" destOrd="0" presId="urn:microsoft.com/office/officeart/2005/8/layout/radial3"/>
    <dgm:cxn modelId="{1AA38FF7-7958-4AA8-977B-CF9C0730E4D2}" type="presParOf" srcId="{CE242498-344F-4390-91A1-861E3F71096A}" destId="{5E776319-EB7A-4DF8-B429-D4ACEBEFC801}" srcOrd="0" destOrd="0" presId="urn:microsoft.com/office/officeart/2005/8/layout/radial3"/>
    <dgm:cxn modelId="{3383DE50-F201-4917-BDB4-73242C2EE97A}" type="presParOf" srcId="{CE242498-344F-4390-91A1-861E3F71096A}" destId="{74531BA4-6BDE-475C-8ECF-33C2F1BF5FE5}" srcOrd="1" destOrd="0" presId="urn:microsoft.com/office/officeart/2005/8/layout/radial3"/>
    <dgm:cxn modelId="{033D9B98-8DC9-4AF8-95A0-A4F98799E0A5}" type="presParOf" srcId="{CE242498-344F-4390-91A1-861E3F71096A}" destId="{F3C70A95-8880-4B0F-BE32-225305DE20FE}" srcOrd="2" destOrd="0" presId="urn:microsoft.com/office/officeart/2005/8/layout/radial3"/>
    <dgm:cxn modelId="{430FAA72-3068-4884-9974-AC4DF0858AE8}" type="presParOf" srcId="{CE242498-344F-4390-91A1-861E3F71096A}" destId="{2446B368-05AA-4FB1-80E3-F7A7F71311C2}" srcOrd="3" destOrd="0" presId="urn:microsoft.com/office/officeart/2005/8/layout/radial3"/>
    <dgm:cxn modelId="{8D11482D-BEF8-4A57-9562-D384B37BE5B6}" type="presParOf" srcId="{CE242498-344F-4390-91A1-861E3F71096A}" destId="{D6C54746-0AC1-489D-9172-DB7E94FBA800}" srcOrd="4" destOrd="0" presId="urn:microsoft.com/office/officeart/2005/8/layout/radial3"/>
    <dgm:cxn modelId="{000C4A0A-3039-4A19-9780-6BE0C53B1B3C}" type="presParOf" srcId="{CE242498-344F-4390-91A1-861E3F71096A}" destId="{A5228780-68FF-449B-9A8D-F814FC2483A1}" srcOrd="5" destOrd="0" presId="urn:microsoft.com/office/officeart/2005/8/layout/radial3"/>
    <dgm:cxn modelId="{3DE6C7C2-70CA-4BCD-A3B8-FC147CBD01C6}" type="presParOf" srcId="{CE242498-344F-4390-91A1-861E3F71096A}" destId="{D6EE2080-EE63-47F4-82FB-7069367546D0}" srcOrd="6" destOrd="0" presId="urn:microsoft.com/office/officeart/2005/8/layout/radial3"/>
    <dgm:cxn modelId="{A84BB0C9-F5A8-4B46-829F-98FB13E7DE39}" type="presParOf" srcId="{CE242498-344F-4390-91A1-861E3F71096A}" destId="{35D2DB8E-1AE1-4757-9FF7-BA4B7CF22565}" srcOrd="7"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88C284-CCBA-4EBF-B51F-9A66C9976C0A}" type="doc">
      <dgm:prSet loTypeId="urn:microsoft.com/office/officeart/2005/8/layout/chevron2" loCatId="list" qsTypeId="urn:microsoft.com/office/officeart/2005/8/quickstyle/simple3" qsCatId="simple" csTypeId="urn:microsoft.com/office/officeart/2005/8/colors/accent6_1" csCatId="accent6" phldr="1"/>
      <dgm:spPr/>
      <dgm:t>
        <a:bodyPr/>
        <a:lstStyle/>
        <a:p>
          <a:endParaRPr lang="en-US"/>
        </a:p>
      </dgm:t>
    </dgm:pt>
    <dgm:pt modelId="{73D1DA8D-ACFB-445D-BD3B-567818324D46}">
      <dgm:prSet phldrT="[Text]">
        <dgm:style>
          <a:lnRef idx="2">
            <a:schemeClr val="accent1"/>
          </a:lnRef>
          <a:fillRef idx="1">
            <a:schemeClr val="lt1"/>
          </a:fillRef>
          <a:effectRef idx="0">
            <a:schemeClr val="accent1"/>
          </a:effectRef>
          <a:fontRef idx="minor">
            <a:schemeClr val="dk1"/>
          </a:fontRef>
        </dgm:style>
      </dgm:prSet>
      <dgm:spPr/>
      <dgm:t>
        <a:bodyPr/>
        <a:lstStyle/>
        <a:p>
          <a:r>
            <a:rPr lang="en-US" b="0" cap="none" spc="0" dirty="0">
              <a:ln w="0"/>
              <a:solidFill>
                <a:schemeClr val="tx1"/>
              </a:solidFill>
              <a:effectLst>
                <a:outerShdw blurRad="38100" dist="19050" dir="2700000" algn="tl" rotWithShape="0">
                  <a:schemeClr val="dk1">
                    <a:alpha val="40000"/>
                  </a:schemeClr>
                </a:outerShdw>
              </a:effectLst>
            </a:rPr>
            <a:t>Case Conditioning</a:t>
          </a:r>
        </a:p>
      </dgm:t>
    </dgm:pt>
    <dgm:pt modelId="{68B96109-7D23-4D94-BA66-AE60D749EB87}" type="parTrans" cxnId="{39A7B57A-7363-449D-9C5D-2D4E7A527297}">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F9B5246F-08A4-4337-811B-875602128840}" type="sibTrans" cxnId="{39A7B57A-7363-449D-9C5D-2D4E7A527297}">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ABB7C22E-1F20-4CD4-886B-9C46A6B4F791}">
      <dgm:prSet phldrT="[Text]">
        <dgm:style>
          <a:lnRef idx="2">
            <a:schemeClr val="accent1"/>
          </a:lnRef>
          <a:fillRef idx="1">
            <a:schemeClr val="lt1"/>
          </a:fillRef>
          <a:effectRef idx="0">
            <a:schemeClr val="accent1"/>
          </a:effectRef>
          <a:fontRef idx="minor">
            <a:schemeClr val="dk1"/>
          </a:fontRef>
        </dgm:style>
      </dgm:prSet>
      <dgm:spPr/>
      <dgm:t>
        <a:bodyPr/>
        <a:lstStyle/>
        <a:p>
          <a:r>
            <a:rPr lang="en-US" b="0" cap="none" spc="0" dirty="0">
              <a:ln w="0"/>
              <a:solidFill>
                <a:schemeClr val="tx1"/>
              </a:solidFill>
              <a:effectLst>
                <a:outerShdw blurRad="38100" dist="19050" dir="2700000" algn="tl" rotWithShape="0">
                  <a:schemeClr val="dk1">
                    <a:alpha val="40000"/>
                  </a:schemeClr>
                </a:outerShdw>
              </a:effectLst>
            </a:rPr>
            <a:t>Future transmission and generation review and update</a:t>
          </a:r>
        </a:p>
      </dgm:t>
    </dgm:pt>
    <dgm:pt modelId="{414B51D1-6936-47F9-A7D7-6CAA0CD5483A}" type="parTrans" cxnId="{A39EC866-2553-494C-A4CF-E17A3735EE20}">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954891C7-7CD8-47B1-ABE8-5C97D880AF9A}" type="sibTrans" cxnId="{A39EC866-2553-494C-A4CF-E17A3735EE20}">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CCBCDFF6-DFEF-4737-A458-E814061B4BE3}">
      <dgm:prSet phldrT="[Text]">
        <dgm:style>
          <a:lnRef idx="2">
            <a:schemeClr val="accent1"/>
          </a:lnRef>
          <a:fillRef idx="1">
            <a:schemeClr val="lt1"/>
          </a:fillRef>
          <a:effectRef idx="0">
            <a:schemeClr val="accent1"/>
          </a:effectRef>
          <a:fontRef idx="minor">
            <a:schemeClr val="dk1"/>
          </a:fontRef>
        </dgm:style>
      </dgm:prSet>
      <dgm:spPr/>
      <dgm:t>
        <a:bodyPr/>
        <a:lstStyle/>
        <a:p>
          <a:r>
            <a:rPr lang="en-US" b="0" cap="none" spc="0" dirty="0">
              <a:ln w="0"/>
              <a:solidFill>
                <a:schemeClr val="tx1"/>
              </a:solidFill>
              <a:effectLst>
                <a:outerShdw blurRad="38100" dist="19050" dir="2700000" algn="tl" rotWithShape="0">
                  <a:schemeClr val="dk1">
                    <a:alpha val="40000"/>
                  </a:schemeClr>
                </a:outerShdw>
              </a:effectLst>
            </a:rPr>
            <a:t>Transmission Outages, Dispatch of variable generators and limit monitoring settings</a:t>
          </a:r>
        </a:p>
      </dgm:t>
    </dgm:pt>
    <dgm:pt modelId="{5416CED5-811A-46DC-BE5A-171F7DAEC089}" type="parTrans" cxnId="{F9646BB3-49FA-4D3C-923F-1B44AECD72F2}">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5910A065-9E2C-4E7A-BCAE-E467D4BEFDB6}" type="sibTrans" cxnId="{F9646BB3-49FA-4D3C-923F-1B44AECD72F2}">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0A006370-10B0-44C7-AA84-2FEEEBBAF48F}">
      <dgm:prSet phldrT="[Text]">
        <dgm:style>
          <a:lnRef idx="2">
            <a:schemeClr val="accent1"/>
          </a:lnRef>
          <a:fillRef idx="1">
            <a:schemeClr val="lt1"/>
          </a:fillRef>
          <a:effectRef idx="0">
            <a:schemeClr val="accent1"/>
          </a:effectRef>
          <a:fontRef idx="minor">
            <a:schemeClr val="dk1"/>
          </a:fontRef>
        </dgm:style>
      </dgm:prSet>
      <dgm:spPr/>
      <dgm:t>
        <a:bodyPr/>
        <a:lstStyle/>
        <a:p>
          <a:r>
            <a:rPr lang="en-US" b="0" cap="none" spc="0" dirty="0">
              <a:ln w="0"/>
              <a:solidFill>
                <a:schemeClr val="tx1"/>
              </a:solidFill>
              <a:effectLst>
                <a:outerShdw blurRad="38100" dist="19050" dir="2700000" algn="tl" rotWithShape="0">
                  <a:schemeClr val="dk1">
                    <a:alpha val="40000"/>
                  </a:schemeClr>
                </a:outerShdw>
              </a:effectLst>
            </a:rPr>
            <a:t>Basecase Reliability Analysis</a:t>
          </a:r>
        </a:p>
      </dgm:t>
    </dgm:pt>
    <dgm:pt modelId="{742738C1-F64C-417E-8B61-DBA248FA687C}" type="parTrans" cxnId="{957FF54B-E328-4466-9667-60AAE07389A2}">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391524F8-0355-4013-9DD4-466C55FED860}" type="sibTrans" cxnId="{957FF54B-E328-4466-9667-60AAE07389A2}">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B86B6053-ECED-47AC-A95C-05E8F4F319EE}">
      <dgm:prSet phldrT="[Text]">
        <dgm:style>
          <a:lnRef idx="2">
            <a:schemeClr val="accent1"/>
          </a:lnRef>
          <a:fillRef idx="1">
            <a:schemeClr val="lt1"/>
          </a:fillRef>
          <a:effectRef idx="0">
            <a:schemeClr val="accent1"/>
          </a:effectRef>
          <a:fontRef idx="minor">
            <a:schemeClr val="dk1"/>
          </a:fontRef>
        </dgm:style>
      </dgm:prSet>
      <dgm:spPr/>
      <dgm:t>
        <a:bodyPr/>
        <a:lstStyle/>
        <a:p>
          <a:r>
            <a:rPr lang="en-US" b="0" cap="none" spc="0" dirty="0">
              <a:ln w="0"/>
              <a:solidFill>
                <a:schemeClr val="tx1"/>
              </a:solidFill>
              <a:effectLst>
                <a:outerShdw blurRad="38100" dist="19050" dir="2700000" algn="tl" rotWithShape="0">
                  <a:schemeClr val="dk1">
                    <a:alpha val="40000"/>
                  </a:schemeClr>
                </a:outerShdw>
              </a:effectLst>
            </a:rPr>
            <a:t>N-1 SCOPF (P0, P1 and P7)</a:t>
          </a:r>
        </a:p>
      </dgm:t>
    </dgm:pt>
    <dgm:pt modelId="{EB80ECFC-2DC6-4AC2-8398-4FF6ACD08D03}" type="parTrans" cxnId="{C868789A-5EB6-4C19-A458-9F9DFCB3C64A}">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AD19EBFA-F04D-4FE8-9CE8-1050A5E84C72}" type="sibTrans" cxnId="{C868789A-5EB6-4C19-A458-9F9DFCB3C64A}">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9B17A48D-F49B-4FC4-9B5A-CA7B032AF896}">
      <dgm:prSet phldrT="[Text]">
        <dgm:style>
          <a:lnRef idx="2">
            <a:schemeClr val="accent1"/>
          </a:lnRef>
          <a:fillRef idx="1">
            <a:schemeClr val="lt1"/>
          </a:fillRef>
          <a:effectRef idx="0">
            <a:schemeClr val="accent1"/>
          </a:effectRef>
          <a:fontRef idx="minor">
            <a:schemeClr val="dk1"/>
          </a:fontRef>
        </dgm:style>
      </dgm:prSet>
      <dgm:spPr/>
      <dgm:t>
        <a:bodyPr/>
        <a:lstStyle/>
        <a:p>
          <a:r>
            <a:rPr lang="en-US" b="0" cap="none" spc="0" dirty="0">
              <a:ln w="0"/>
              <a:solidFill>
                <a:schemeClr val="tx1"/>
              </a:solidFill>
              <a:effectLst>
                <a:outerShdw blurRad="38100" dist="19050" dir="2700000" algn="tl" rotWithShape="0">
                  <a:schemeClr val="dk1">
                    <a:alpha val="40000"/>
                  </a:schemeClr>
                </a:outerShdw>
              </a:effectLst>
            </a:rPr>
            <a:t>Additional Reliability Analysis</a:t>
          </a:r>
        </a:p>
      </dgm:t>
    </dgm:pt>
    <dgm:pt modelId="{B07F8101-9DCD-4E64-8F26-C2C70FABFA88}" type="parTrans" cxnId="{A7838F72-990A-46A3-A683-7A48719880C9}">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1B4FB2DE-9F2F-4C05-A7D4-67D4DE4073C1}" type="sibTrans" cxnId="{A7838F72-990A-46A3-A683-7A48719880C9}">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8E2F7987-0F95-4517-AB2A-5FDFAC4F7915}">
      <dgm:prSet phldrT="[Text]">
        <dgm:style>
          <a:lnRef idx="2">
            <a:schemeClr val="accent1"/>
          </a:lnRef>
          <a:fillRef idx="1">
            <a:schemeClr val="lt1"/>
          </a:fillRef>
          <a:effectRef idx="0">
            <a:schemeClr val="accent1"/>
          </a:effectRef>
          <a:fontRef idx="minor">
            <a:schemeClr val="dk1"/>
          </a:fontRef>
        </dgm:style>
      </dgm:prSet>
      <dgm:spPr/>
      <dgm:t>
        <a:bodyPr/>
        <a:lstStyle/>
        <a:p>
          <a:r>
            <a:rPr lang="en-US" b="0" cap="none" spc="0" dirty="0">
              <a:ln w="0"/>
              <a:solidFill>
                <a:schemeClr val="tx1"/>
              </a:solidFill>
              <a:effectLst>
                <a:outerShdw blurRad="38100" dist="19050" dir="2700000" algn="tl" rotWithShape="0">
                  <a:schemeClr val="dk1">
                    <a:alpha val="40000"/>
                  </a:schemeClr>
                </a:outerShdw>
              </a:effectLst>
            </a:rPr>
            <a:t>Multiple element outage analysis and extreme event analysis</a:t>
          </a:r>
        </a:p>
      </dgm:t>
    </dgm:pt>
    <dgm:pt modelId="{99494E20-791F-4BF5-AFE0-93C3181F125A}" type="parTrans" cxnId="{C6FECB4F-4469-4900-83EB-813584F94CBD}">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B87B8F5C-3BFF-4417-99F6-1CDB26EFB697}" type="sibTrans" cxnId="{C6FECB4F-4469-4900-83EB-813584F94CBD}">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08279655-278C-42EE-B035-F57DC059ADB2}">
      <dgm:prSet phldrT="[Text]">
        <dgm:style>
          <a:lnRef idx="2">
            <a:schemeClr val="accent1"/>
          </a:lnRef>
          <a:fillRef idx="1">
            <a:schemeClr val="lt1"/>
          </a:fillRef>
          <a:effectRef idx="0">
            <a:schemeClr val="accent1"/>
          </a:effectRef>
          <a:fontRef idx="minor">
            <a:schemeClr val="dk1"/>
          </a:fontRef>
        </dgm:style>
      </dgm:prSet>
      <dgm:spPr/>
      <dgm:t>
        <a:bodyPr/>
        <a:lstStyle/>
        <a:p>
          <a:r>
            <a:rPr lang="en-US" b="0" cap="none" spc="0" dirty="0">
              <a:ln w="0"/>
              <a:solidFill>
                <a:schemeClr val="tx1"/>
              </a:solidFill>
              <a:effectLst>
                <a:outerShdw blurRad="38100" dist="19050" dir="2700000" algn="tl" rotWithShape="0">
                  <a:schemeClr val="dk1">
                    <a:alpha val="40000"/>
                  </a:schemeClr>
                </a:outerShdw>
              </a:effectLst>
            </a:rPr>
            <a:t>Sensitivity analysis for at least 2 summer peak cases and 1 off-peak case</a:t>
          </a:r>
        </a:p>
      </dgm:t>
    </dgm:pt>
    <dgm:pt modelId="{53F471FE-359E-43E0-8202-9964BE7F9D10}" type="parTrans" cxnId="{1B6CA6C5-48C6-4D78-BF91-3E52B0586AEA}">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C508DE5C-2A29-4514-99A2-AC775A372F2A}" type="sibTrans" cxnId="{1B6CA6C5-48C6-4D78-BF91-3E52B0586AEA}">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74716E9F-F369-4BFF-8959-5408855C160C}">
      <dgm:prSet phldrT="[Text]">
        <dgm:style>
          <a:lnRef idx="2">
            <a:schemeClr val="accent1"/>
          </a:lnRef>
          <a:fillRef idx="1">
            <a:schemeClr val="lt1"/>
          </a:fillRef>
          <a:effectRef idx="0">
            <a:schemeClr val="accent1"/>
          </a:effectRef>
          <a:fontRef idx="minor">
            <a:schemeClr val="dk1"/>
          </a:fontRef>
        </dgm:style>
      </dgm:prSet>
      <dgm:spPr/>
      <dgm:t>
        <a:bodyPr/>
        <a:lstStyle/>
        <a:p>
          <a:r>
            <a:rPr lang="en-US" b="0" cap="none" spc="0" dirty="0">
              <a:ln w="0"/>
              <a:solidFill>
                <a:schemeClr val="tx1"/>
              </a:solidFill>
              <a:effectLst>
                <a:outerShdw blurRad="38100" dist="19050" dir="2700000" algn="tl" rotWithShape="0">
                  <a:schemeClr val="dk1">
                    <a:alpha val="40000"/>
                  </a:schemeClr>
                </a:outerShdw>
              </a:effectLst>
            </a:rPr>
            <a:t>Load review and adjustment</a:t>
          </a:r>
        </a:p>
      </dgm:t>
    </dgm:pt>
    <dgm:pt modelId="{B769168E-3C77-4BBD-BB35-E1AADFF28206}" type="parTrans" cxnId="{704AEC13-08A4-4AB8-B615-BBA9BF78C0DA}">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A6ACD7FE-FF94-4938-B3C4-51A466F93FD7}" type="sibTrans" cxnId="{704AEC13-08A4-4AB8-B615-BBA9BF78C0DA}">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A1235108-6758-49A7-BD87-84A9996FC9CB}">
      <dgm:prSet phldrT="[Text]">
        <dgm:style>
          <a:lnRef idx="2">
            <a:schemeClr val="accent1"/>
          </a:lnRef>
          <a:fillRef idx="1">
            <a:schemeClr val="lt1"/>
          </a:fillRef>
          <a:effectRef idx="0">
            <a:schemeClr val="accent1"/>
          </a:effectRef>
          <a:fontRef idx="minor">
            <a:schemeClr val="dk1"/>
          </a:fontRef>
        </dgm:style>
      </dgm:prSet>
      <dgm:spPr/>
      <dgm:t>
        <a:bodyPr/>
        <a:lstStyle/>
        <a:p>
          <a:r>
            <a:rPr lang="en-US" b="0" cap="none" spc="0" dirty="0">
              <a:ln w="0"/>
              <a:solidFill>
                <a:schemeClr val="tx1"/>
              </a:solidFill>
              <a:effectLst>
                <a:outerShdw blurRad="38100" dist="19050" dir="2700000" algn="tl" rotWithShape="0">
                  <a:schemeClr val="dk1">
                    <a:alpha val="40000"/>
                  </a:schemeClr>
                </a:outerShdw>
              </a:effectLst>
            </a:rPr>
            <a:t>Generator and Transformer outage analysis (P3 and P6-2)</a:t>
          </a:r>
        </a:p>
      </dgm:t>
    </dgm:pt>
    <dgm:pt modelId="{88E3DB5F-0050-464D-9249-1E88B394E2BB}" type="parTrans" cxnId="{7A8E00EC-B3F4-4BA3-872B-A1687425F4AA}">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79BAD091-A8B8-4049-A59A-C834309CBA54}" type="sibTrans" cxnId="{7A8E00EC-B3F4-4BA3-872B-A1687425F4AA}">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6235ABB0-F608-4596-AEEF-EF6124FB7525}">
      <dgm:prSet phldrT="[Text]">
        <dgm:style>
          <a:lnRef idx="2">
            <a:schemeClr val="accent1"/>
          </a:lnRef>
          <a:fillRef idx="1">
            <a:schemeClr val="lt1"/>
          </a:fillRef>
          <a:effectRef idx="0">
            <a:schemeClr val="accent1"/>
          </a:effectRef>
          <a:fontRef idx="minor">
            <a:schemeClr val="dk1"/>
          </a:fontRef>
        </dgm:style>
      </dgm:prSet>
      <dgm:spPr/>
      <dgm:t>
        <a:bodyPr/>
        <a:lstStyle/>
        <a:p>
          <a:r>
            <a:rPr lang="en-US" b="0" cap="none" spc="0" dirty="0">
              <a:ln w="0"/>
              <a:solidFill>
                <a:schemeClr val="tx1"/>
              </a:solidFill>
              <a:effectLst>
                <a:outerShdw blurRad="38100" dist="19050" dir="2700000" algn="tl" rotWithShape="0">
                  <a:schemeClr val="dk1">
                    <a:alpha val="40000"/>
                  </a:schemeClr>
                </a:outerShdw>
              </a:effectLst>
            </a:rPr>
            <a:t>Contingency Analysis for certain (P2, P4 and P5) EHV contingencies</a:t>
          </a:r>
        </a:p>
      </dgm:t>
    </dgm:pt>
    <dgm:pt modelId="{352401D0-1428-4156-BB46-01A7803C0291}" type="parTrans" cxnId="{E9039D5D-2B8D-42B4-968B-3DA53E8E5B13}">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A48E12D5-E03B-488F-ABAA-104F2E007F38}" type="sibTrans" cxnId="{E9039D5D-2B8D-42B4-968B-3DA53E8E5B13}">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6E4B9E94-9CF1-4CC2-B98E-77A550A6F65E}">
      <dgm:prSet phldrT="[Text]">
        <dgm:style>
          <a:lnRef idx="2">
            <a:schemeClr val="accent1"/>
          </a:lnRef>
          <a:fillRef idx="1">
            <a:schemeClr val="lt1"/>
          </a:fillRef>
          <a:effectRef idx="0">
            <a:schemeClr val="accent1"/>
          </a:effectRef>
          <a:fontRef idx="minor">
            <a:schemeClr val="dk1"/>
          </a:fontRef>
        </dgm:style>
      </dgm:prSet>
      <dgm:spPr/>
      <dgm:t>
        <a:bodyPr/>
        <a:lstStyle/>
        <a:p>
          <a:r>
            <a:rPr lang="en-US" b="0" cap="none" spc="0" dirty="0">
              <a:ln w="0"/>
              <a:solidFill>
                <a:schemeClr val="tx1"/>
              </a:solidFill>
              <a:effectLst>
                <a:outerShdw blurRad="38100" dist="19050" dir="2700000" algn="tl" rotWithShape="0">
                  <a:schemeClr val="dk1">
                    <a:alpha val="40000"/>
                  </a:schemeClr>
                </a:outerShdw>
              </a:effectLst>
            </a:rPr>
            <a:t>Add or improve transmission projects to mitigate overloads</a:t>
          </a:r>
        </a:p>
      </dgm:t>
    </dgm:pt>
    <dgm:pt modelId="{F15F30ED-30D0-4076-9A3C-4592C347BFD9}" type="parTrans" cxnId="{E20FF2FA-35F9-4598-9755-C070A6F84D67}">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47B8CADD-5ECE-4E1D-B4E0-6C5C45B84526}" type="sibTrans" cxnId="{E20FF2FA-35F9-4598-9755-C070A6F84D67}">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19B15273-B8D9-4C2B-83ED-709E9C6C881D}">
      <dgm:prSet phldrT="[Text]">
        <dgm:style>
          <a:lnRef idx="2">
            <a:schemeClr val="accent1"/>
          </a:lnRef>
          <a:fillRef idx="1">
            <a:schemeClr val="lt1"/>
          </a:fillRef>
          <a:effectRef idx="0">
            <a:schemeClr val="accent1"/>
          </a:effectRef>
          <a:fontRef idx="minor">
            <a:schemeClr val="dk1"/>
          </a:fontRef>
        </dgm:style>
      </dgm:prSet>
      <dgm:spPr/>
      <dgm:t>
        <a:bodyPr/>
        <a:lstStyle/>
        <a:p>
          <a:r>
            <a:rPr lang="en-US" b="0" cap="none" spc="0" dirty="0">
              <a:ln w="0"/>
              <a:solidFill>
                <a:schemeClr val="tx1"/>
              </a:solidFill>
              <a:effectLst>
                <a:outerShdw blurRad="38100" dist="19050" dir="2700000" algn="tl" rotWithShape="0">
                  <a:schemeClr val="dk1">
                    <a:alpha val="40000"/>
                  </a:schemeClr>
                </a:outerShdw>
              </a:effectLst>
            </a:rPr>
            <a:t>Long-lead time equipment analysis</a:t>
          </a:r>
        </a:p>
      </dgm:t>
    </dgm:pt>
    <dgm:pt modelId="{44B188BC-77AA-4165-8EF1-E899DFB3A1AA}" type="parTrans" cxnId="{122D93B9-8033-485E-A5BA-85EA0D50979C}">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634D682C-AD84-46C7-9344-F810692EFD3C}" type="sibTrans" cxnId="{122D93B9-8033-485E-A5BA-85EA0D50979C}">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73AD4289-1756-47A8-8C1B-B8E95332905A}">
      <dgm:prSet phldrT="[Text]">
        <dgm:style>
          <a:lnRef idx="2">
            <a:schemeClr val="accent1"/>
          </a:lnRef>
          <a:fillRef idx="1">
            <a:schemeClr val="lt1"/>
          </a:fillRef>
          <a:effectRef idx="0">
            <a:schemeClr val="accent1"/>
          </a:effectRef>
          <a:fontRef idx="minor">
            <a:schemeClr val="dk1"/>
          </a:fontRef>
        </dgm:style>
      </dgm:prSet>
      <dgm:spPr/>
      <dgm:t>
        <a:bodyPr/>
        <a:lstStyle/>
        <a:p>
          <a:r>
            <a:rPr lang="en-US" b="0" cap="none" spc="0" dirty="0">
              <a:ln w="0"/>
              <a:solidFill>
                <a:schemeClr val="tx1"/>
              </a:solidFill>
              <a:effectLst>
                <a:outerShdw blurRad="38100" dist="19050" dir="2700000" algn="tl" rotWithShape="0">
                  <a:schemeClr val="dk1">
                    <a:alpha val="40000"/>
                  </a:schemeClr>
                </a:outerShdw>
              </a:effectLst>
            </a:rPr>
            <a:t>Short circuit analysis</a:t>
          </a:r>
        </a:p>
      </dgm:t>
    </dgm:pt>
    <dgm:pt modelId="{E1294651-0A25-40EE-9E07-EB0B5F6D9C5C}" type="parTrans" cxnId="{BC1D5963-B2DA-4AFC-BCDC-3091628CC727}">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6AFF8ED6-DFB8-411F-A3A9-106B4BF632A8}" type="sibTrans" cxnId="{BC1D5963-B2DA-4AFC-BCDC-3091628CC727}">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4A8F87D4-6F6C-4FFD-92FF-3D0A95ECC514}">
      <dgm:prSet phldrT="[Text]">
        <dgm:style>
          <a:lnRef idx="2">
            <a:schemeClr val="accent1"/>
          </a:lnRef>
          <a:fillRef idx="1">
            <a:schemeClr val="lt1"/>
          </a:fillRef>
          <a:effectRef idx="0">
            <a:schemeClr val="accent1"/>
          </a:effectRef>
          <a:fontRef idx="minor">
            <a:schemeClr val="dk1"/>
          </a:fontRef>
        </dgm:style>
      </dgm:prSet>
      <dgm:spPr/>
      <dgm:t>
        <a:bodyPr/>
        <a:lstStyle/>
        <a:p>
          <a:r>
            <a:rPr lang="en-US" b="0" cap="none" spc="0" dirty="0">
              <a:ln w="0"/>
              <a:solidFill>
                <a:schemeClr val="tx1"/>
              </a:solidFill>
              <a:effectLst>
                <a:outerShdw blurRad="38100" dist="19050" dir="2700000" algn="tl" rotWithShape="0">
                  <a:schemeClr val="dk1">
                    <a:alpha val="40000"/>
                  </a:schemeClr>
                </a:outerShdw>
              </a:effectLst>
            </a:rPr>
            <a:t>Economic Analysis</a:t>
          </a:r>
        </a:p>
      </dgm:t>
    </dgm:pt>
    <dgm:pt modelId="{5B9ACB2D-9414-4AC1-B6FE-352E79F08ED8}" type="parTrans" cxnId="{510F2F94-BFFE-458B-92E8-F05367F490C1}">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DDF0DC19-8C1D-41E0-AE8D-F3FEA7DBC266}" type="sibTrans" cxnId="{510F2F94-BFFE-458B-92E8-F05367F490C1}">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6A5996BB-D0ED-4266-AA5C-8D4FD6245C56}">
      <dgm:prSet phldrT="[Text]">
        <dgm:style>
          <a:lnRef idx="2">
            <a:schemeClr val="accent1"/>
          </a:lnRef>
          <a:fillRef idx="1">
            <a:schemeClr val="lt1"/>
          </a:fillRef>
          <a:effectRef idx="0">
            <a:schemeClr val="accent1"/>
          </a:effectRef>
          <a:fontRef idx="minor">
            <a:schemeClr val="dk1"/>
          </a:fontRef>
        </dgm:style>
      </dgm:prSet>
      <dgm:spPr/>
      <dgm:t>
        <a:bodyPr/>
        <a:lstStyle/>
        <a:p>
          <a:r>
            <a:rPr lang="en-US" b="0" cap="none" spc="0" dirty="0">
              <a:ln w="0"/>
              <a:solidFill>
                <a:schemeClr val="tx1"/>
              </a:solidFill>
              <a:effectLst>
                <a:outerShdw blurRad="38100" dist="19050" dir="2700000" algn="tl" rotWithShape="0">
                  <a:schemeClr val="dk1">
                    <a:alpha val="40000"/>
                  </a:schemeClr>
                </a:outerShdw>
              </a:effectLst>
            </a:rPr>
            <a:t>Perform economic analysis</a:t>
          </a:r>
        </a:p>
      </dgm:t>
    </dgm:pt>
    <dgm:pt modelId="{4BB2D22F-C3F9-4EE9-8DF4-C66BDE4FC017}" type="parTrans" cxnId="{CE30C8ED-EE19-470E-ABC2-47DDDFAEB67D}">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61F70F3F-0F41-4DEC-BDD5-45C8DBAB749E}" type="sibTrans" cxnId="{CE30C8ED-EE19-470E-ABC2-47DDDFAEB67D}">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505F92EF-8127-4FBE-A03F-FB7253ED51C3}">
      <dgm:prSet phldrT="[Text]">
        <dgm:style>
          <a:lnRef idx="2">
            <a:schemeClr val="accent1"/>
          </a:lnRef>
          <a:fillRef idx="1">
            <a:schemeClr val="lt1"/>
          </a:fillRef>
          <a:effectRef idx="0">
            <a:schemeClr val="accent1"/>
          </a:effectRef>
          <a:fontRef idx="minor">
            <a:schemeClr val="dk1"/>
          </a:fontRef>
        </dgm:style>
      </dgm:prSet>
      <dgm:spPr/>
      <dgm:t>
        <a:bodyPr/>
        <a:lstStyle/>
        <a:p>
          <a:r>
            <a:rPr lang="en-US" b="0" cap="none" spc="0" dirty="0">
              <a:ln w="0"/>
              <a:solidFill>
                <a:schemeClr val="tx1"/>
              </a:solidFill>
              <a:effectLst>
                <a:outerShdw blurRad="38100" dist="19050" dir="2700000" algn="tl" rotWithShape="0">
                  <a:schemeClr val="dk1">
                    <a:alpha val="40000"/>
                  </a:schemeClr>
                </a:outerShdw>
              </a:effectLst>
            </a:rPr>
            <a:t>Add or  improve transmission projects that meet the economic criteria</a:t>
          </a:r>
        </a:p>
      </dgm:t>
    </dgm:pt>
    <dgm:pt modelId="{100D081A-43A9-4CC4-A7B7-4A7F416B7F62}" type="parTrans" cxnId="{01B690BF-BDB1-4F63-AC53-E1E637ED4A99}">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E8F2A8FE-8C79-4216-B163-DA1A81CCCD2E}" type="sibTrans" cxnId="{01B690BF-BDB1-4F63-AC53-E1E637ED4A99}">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11334315-8DC2-44C8-834F-379E60D88E51}" type="pres">
      <dgm:prSet presAssocID="{EB88C284-CCBA-4EBF-B51F-9A66C9976C0A}" presName="linearFlow" presStyleCnt="0">
        <dgm:presLayoutVars>
          <dgm:dir/>
          <dgm:animLvl val="lvl"/>
          <dgm:resizeHandles val="exact"/>
        </dgm:presLayoutVars>
      </dgm:prSet>
      <dgm:spPr/>
    </dgm:pt>
    <dgm:pt modelId="{91C8EC51-9A9E-4843-9DE4-B69BF54E610B}" type="pres">
      <dgm:prSet presAssocID="{73D1DA8D-ACFB-445D-BD3B-567818324D46}" presName="composite" presStyleCnt="0"/>
      <dgm:spPr/>
    </dgm:pt>
    <dgm:pt modelId="{9D8B7943-990C-4D85-B077-815E91A04B24}" type="pres">
      <dgm:prSet presAssocID="{73D1DA8D-ACFB-445D-BD3B-567818324D46}" presName="parentText" presStyleLbl="alignNode1" presStyleIdx="0" presStyleCnt="4">
        <dgm:presLayoutVars>
          <dgm:chMax val="1"/>
          <dgm:bulletEnabled val="1"/>
        </dgm:presLayoutVars>
      </dgm:prSet>
      <dgm:spPr/>
    </dgm:pt>
    <dgm:pt modelId="{E0929BDD-24FD-4297-B667-768746BE19D9}" type="pres">
      <dgm:prSet presAssocID="{73D1DA8D-ACFB-445D-BD3B-567818324D46}" presName="descendantText" presStyleLbl="alignAcc1" presStyleIdx="0" presStyleCnt="4">
        <dgm:presLayoutVars>
          <dgm:bulletEnabled val="1"/>
        </dgm:presLayoutVars>
      </dgm:prSet>
      <dgm:spPr/>
    </dgm:pt>
    <dgm:pt modelId="{39E42B05-2713-4F07-91AA-8DC76E564600}" type="pres">
      <dgm:prSet presAssocID="{F9B5246F-08A4-4337-811B-875602128840}" presName="sp" presStyleCnt="0"/>
      <dgm:spPr/>
    </dgm:pt>
    <dgm:pt modelId="{65669885-9106-4E38-A6C5-14613FCB148B}" type="pres">
      <dgm:prSet presAssocID="{0A006370-10B0-44C7-AA84-2FEEEBBAF48F}" presName="composite" presStyleCnt="0"/>
      <dgm:spPr/>
    </dgm:pt>
    <dgm:pt modelId="{1D782ABF-0321-4EB9-8C07-D5B6BF5B9BFB}" type="pres">
      <dgm:prSet presAssocID="{0A006370-10B0-44C7-AA84-2FEEEBBAF48F}" presName="parentText" presStyleLbl="alignNode1" presStyleIdx="1" presStyleCnt="4">
        <dgm:presLayoutVars>
          <dgm:chMax val="1"/>
          <dgm:bulletEnabled val="1"/>
        </dgm:presLayoutVars>
      </dgm:prSet>
      <dgm:spPr/>
    </dgm:pt>
    <dgm:pt modelId="{C73A77D7-427F-4A2C-8F5D-71C8C47E1BE6}" type="pres">
      <dgm:prSet presAssocID="{0A006370-10B0-44C7-AA84-2FEEEBBAF48F}" presName="descendantText" presStyleLbl="alignAcc1" presStyleIdx="1" presStyleCnt="4">
        <dgm:presLayoutVars>
          <dgm:bulletEnabled val="1"/>
        </dgm:presLayoutVars>
      </dgm:prSet>
      <dgm:spPr/>
    </dgm:pt>
    <dgm:pt modelId="{C61F858E-5E15-461C-ABEA-804A9BF74C3C}" type="pres">
      <dgm:prSet presAssocID="{391524F8-0355-4013-9DD4-466C55FED860}" presName="sp" presStyleCnt="0"/>
      <dgm:spPr/>
    </dgm:pt>
    <dgm:pt modelId="{F42991C2-DAD8-4E24-AEB5-CD04BE01785A}" type="pres">
      <dgm:prSet presAssocID="{9B17A48D-F49B-4FC4-9B5A-CA7B032AF896}" presName="composite" presStyleCnt="0"/>
      <dgm:spPr/>
    </dgm:pt>
    <dgm:pt modelId="{5E7EB4C0-A001-484A-A450-903B405FFB24}" type="pres">
      <dgm:prSet presAssocID="{9B17A48D-F49B-4FC4-9B5A-CA7B032AF896}" presName="parentText" presStyleLbl="alignNode1" presStyleIdx="2" presStyleCnt="4">
        <dgm:presLayoutVars>
          <dgm:chMax val="1"/>
          <dgm:bulletEnabled val="1"/>
        </dgm:presLayoutVars>
      </dgm:prSet>
      <dgm:spPr/>
    </dgm:pt>
    <dgm:pt modelId="{7793A3C7-11FD-4040-B24F-5DB457CEC33E}" type="pres">
      <dgm:prSet presAssocID="{9B17A48D-F49B-4FC4-9B5A-CA7B032AF896}" presName="descendantText" presStyleLbl="alignAcc1" presStyleIdx="2" presStyleCnt="4">
        <dgm:presLayoutVars>
          <dgm:bulletEnabled val="1"/>
        </dgm:presLayoutVars>
      </dgm:prSet>
      <dgm:spPr/>
    </dgm:pt>
    <dgm:pt modelId="{37418986-0D09-4CD0-B628-B16192314496}" type="pres">
      <dgm:prSet presAssocID="{1B4FB2DE-9F2F-4C05-A7D4-67D4DE4073C1}" presName="sp" presStyleCnt="0"/>
      <dgm:spPr/>
    </dgm:pt>
    <dgm:pt modelId="{B7919F1B-9A44-4A82-AA2B-DF1F38CCDE5B}" type="pres">
      <dgm:prSet presAssocID="{4A8F87D4-6F6C-4FFD-92FF-3D0A95ECC514}" presName="composite" presStyleCnt="0"/>
      <dgm:spPr/>
    </dgm:pt>
    <dgm:pt modelId="{92EC2C8F-93DD-4862-8CCD-6C74CB16659D}" type="pres">
      <dgm:prSet presAssocID="{4A8F87D4-6F6C-4FFD-92FF-3D0A95ECC514}" presName="parentText" presStyleLbl="alignNode1" presStyleIdx="3" presStyleCnt="4">
        <dgm:presLayoutVars>
          <dgm:chMax val="1"/>
          <dgm:bulletEnabled val="1"/>
        </dgm:presLayoutVars>
      </dgm:prSet>
      <dgm:spPr/>
    </dgm:pt>
    <dgm:pt modelId="{F05396E4-12FC-4189-931D-622285080D2E}" type="pres">
      <dgm:prSet presAssocID="{4A8F87D4-6F6C-4FFD-92FF-3D0A95ECC514}" presName="descendantText" presStyleLbl="alignAcc1" presStyleIdx="3" presStyleCnt="4">
        <dgm:presLayoutVars>
          <dgm:bulletEnabled val="1"/>
        </dgm:presLayoutVars>
      </dgm:prSet>
      <dgm:spPr/>
    </dgm:pt>
  </dgm:ptLst>
  <dgm:cxnLst>
    <dgm:cxn modelId="{FCB50509-F5AE-483B-8754-B51417D95AF8}" type="presOf" srcId="{CCBCDFF6-DFEF-4737-A458-E814061B4BE3}" destId="{E0929BDD-24FD-4297-B667-768746BE19D9}" srcOrd="0" destOrd="2" presId="urn:microsoft.com/office/officeart/2005/8/layout/chevron2"/>
    <dgm:cxn modelId="{704AEC13-08A4-4AB8-B615-BBA9BF78C0DA}" srcId="{73D1DA8D-ACFB-445D-BD3B-567818324D46}" destId="{74716E9F-F369-4BFF-8959-5408855C160C}" srcOrd="1" destOrd="0" parTransId="{B769168E-3C77-4BBD-BB35-E1AADFF28206}" sibTransId="{A6ACD7FE-FF94-4938-B3C4-51A466F93FD7}"/>
    <dgm:cxn modelId="{9479181E-4673-4C01-BF02-795B38804134}" type="presOf" srcId="{4A8F87D4-6F6C-4FFD-92FF-3D0A95ECC514}" destId="{92EC2C8F-93DD-4862-8CCD-6C74CB16659D}" srcOrd="0" destOrd="0" presId="urn:microsoft.com/office/officeart/2005/8/layout/chevron2"/>
    <dgm:cxn modelId="{93CD7F23-7E23-413E-8F68-D3A01244C56A}" type="presOf" srcId="{ABB7C22E-1F20-4CD4-886B-9C46A6B4F791}" destId="{E0929BDD-24FD-4297-B667-768746BE19D9}" srcOrd="0" destOrd="0" presId="urn:microsoft.com/office/officeart/2005/8/layout/chevron2"/>
    <dgm:cxn modelId="{D073AB36-4AB1-468D-B74C-E81C5CF377EA}" type="presOf" srcId="{EB88C284-CCBA-4EBF-B51F-9A66C9976C0A}" destId="{11334315-8DC2-44C8-834F-379E60D88E51}" srcOrd="0" destOrd="0" presId="urn:microsoft.com/office/officeart/2005/8/layout/chevron2"/>
    <dgm:cxn modelId="{E9039D5D-2B8D-42B4-968B-3DA53E8E5B13}" srcId="{0A006370-10B0-44C7-AA84-2FEEEBBAF48F}" destId="{6235ABB0-F608-4596-AEEF-EF6124FB7525}" srcOrd="2" destOrd="0" parTransId="{352401D0-1428-4156-BB46-01A7803C0291}" sibTransId="{A48E12D5-E03B-488F-ABAA-104F2E007F38}"/>
    <dgm:cxn modelId="{BC1D5963-B2DA-4AFC-BCDC-3091628CC727}" srcId="{9B17A48D-F49B-4FC4-9B5A-CA7B032AF896}" destId="{73AD4289-1756-47A8-8C1B-B8E95332905A}" srcOrd="3" destOrd="0" parTransId="{E1294651-0A25-40EE-9E07-EB0B5F6D9C5C}" sibTransId="{6AFF8ED6-DFB8-411F-A3A9-106B4BF632A8}"/>
    <dgm:cxn modelId="{A39EC866-2553-494C-A4CF-E17A3735EE20}" srcId="{73D1DA8D-ACFB-445D-BD3B-567818324D46}" destId="{ABB7C22E-1F20-4CD4-886B-9C46A6B4F791}" srcOrd="0" destOrd="0" parTransId="{414B51D1-6936-47F9-A7D7-6CAA0CD5483A}" sibTransId="{954891C7-7CD8-47B1-ABE8-5C97D880AF9A}"/>
    <dgm:cxn modelId="{3FC2684A-20A1-4300-8583-4FBCBFD78465}" type="presOf" srcId="{73D1DA8D-ACFB-445D-BD3B-567818324D46}" destId="{9D8B7943-990C-4D85-B077-815E91A04B24}" srcOrd="0" destOrd="0" presId="urn:microsoft.com/office/officeart/2005/8/layout/chevron2"/>
    <dgm:cxn modelId="{957FF54B-E328-4466-9667-60AAE07389A2}" srcId="{EB88C284-CCBA-4EBF-B51F-9A66C9976C0A}" destId="{0A006370-10B0-44C7-AA84-2FEEEBBAF48F}" srcOrd="1" destOrd="0" parTransId="{742738C1-F64C-417E-8B61-DBA248FA687C}" sibTransId="{391524F8-0355-4013-9DD4-466C55FED860}"/>
    <dgm:cxn modelId="{33D2F14D-5251-4321-9A19-8FACE6A44884}" type="presOf" srcId="{6235ABB0-F608-4596-AEEF-EF6124FB7525}" destId="{C73A77D7-427F-4A2C-8F5D-71C8C47E1BE6}" srcOrd="0" destOrd="2" presId="urn:microsoft.com/office/officeart/2005/8/layout/chevron2"/>
    <dgm:cxn modelId="{FCB4356F-3309-493E-9F8B-7112B5493B7A}" type="presOf" srcId="{6E4B9E94-9CF1-4CC2-B98E-77A550A6F65E}" destId="{C73A77D7-427F-4A2C-8F5D-71C8C47E1BE6}" srcOrd="0" destOrd="3" presId="urn:microsoft.com/office/officeart/2005/8/layout/chevron2"/>
    <dgm:cxn modelId="{C6FECB4F-4469-4900-83EB-813584F94CBD}" srcId="{9B17A48D-F49B-4FC4-9B5A-CA7B032AF896}" destId="{8E2F7987-0F95-4517-AB2A-5FDFAC4F7915}" srcOrd="0" destOrd="0" parTransId="{99494E20-791F-4BF5-AFE0-93C3181F125A}" sibTransId="{B87B8F5C-3BFF-4417-99F6-1CDB26EFB697}"/>
    <dgm:cxn modelId="{A7838F72-990A-46A3-A683-7A48719880C9}" srcId="{EB88C284-CCBA-4EBF-B51F-9A66C9976C0A}" destId="{9B17A48D-F49B-4FC4-9B5A-CA7B032AF896}" srcOrd="2" destOrd="0" parTransId="{B07F8101-9DCD-4E64-8F26-C2C70FABFA88}" sibTransId="{1B4FB2DE-9F2F-4C05-A7D4-67D4DE4073C1}"/>
    <dgm:cxn modelId="{E7BAD254-50DD-44DE-98B7-2E3E5B84BB02}" type="presOf" srcId="{A1235108-6758-49A7-BD87-84A9996FC9CB}" destId="{C73A77D7-427F-4A2C-8F5D-71C8C47E1BE6}" srcOrd="0" destOrd="1" presId="urn:microsoft.com/office/officeart/2005/8/layout/chevron2"/>
    <dgm:cxn modelId="{79131A5A-66DA-4514-9D3C-04B43EF2B210}" type="presOf" srcId="{B86B6053-ECED-47AC-A95C-05E8F4F319EE}" destId="{C73A77D7-427F-4A2C-8F5D-71C8C47E1BE6}" srcOrd="0" destOrd="0" presId="urn:microsoft.com/office/officeart/2005/8/layout/chevron2"/>
    <dgm:cxn modelId="{39A7B57A-7363-449D-9C5D-2D4E7A527297}" srcId="{EB88C284-CCBA-4EBF-B51F-9A66C9976C0A}" destId="{73D1DA8D-ACFB-445D-BD3B-567818324D46}" srcOrd="0" destOrd="0" parTransId="{68B96109-7D23-4D94-BA66-AE60D749EB87}" sibTransId="{F9B5246F-08A4-4337-811B-875602128840}"/>
    <dgm:cxn modelId="{8EBAD484-0387-4EFE-B26A-4BCB58A06319}" type="presOf" srcId="{73AD4289-1756-47A8-8C1B-B8E95332905A}" destId="{7793A3C7-11FD-4040-B24F-5DB457CEC33E}" srcOrd="0" destOrd="3" presId="urn:microsoft.com/office/officeart/2005/8/layout/chevron2"/>
    <dgm:cxn modelId="{510F2F94-BFFE-458B-92E8-F05367F490C1}" srcId="{EB88C284-CCBA-4EBF-B51F-9A66C9976C0A}" destId="{4A8F87D4-6F6C-4FFD-92FF-3D0A95ECC514}" srcOrd="3" destOrd="0" parTransId="{5B9ACB2D-9414-4AC1-B6FE-352E79F08ED8}" sibTransId="{DDF0DC19-8C1D-41E0-AE8D-F3FEA7DBC266}"/>
    <dgm:cxn modelId="{FA2EA096-B6D1-4EA0-945B-06DE789335A4}" type="presOf" srcId="{8E2F7987-0F95-4517-AB2A-5FDFAC4F7915}" destId="{7793A3C7-11FD-4040-B24F-5DB457CEC33E}" srcOrd="0" destOrd="0" presId="urn:microsoft.com/office/officeart/2005/8/layout/chevron2"/>
    <dgm:cxn modelId="{8A1DCB96-009C-4412-9738-EED727B7D38D}" type="presOf" srcId="{08279655-278C-42EE-B035-F57DC059ADB2}" destId="{7793A3C7-11FD-4040-B24F-5DB457CEC33E}" srcOrd="0" destOrd="1" presId="urn:microsoft.com/office/officeart/2005/8/layout/chevron2"/>
    <dgm:cxn modelId="{C868789A-5EB6-4C19-A458-9F9DFCB3C64A}" srcId="{0A006370-10B0-44C7-AA84-2FEEEBBAF48F}" destId="{B86B6053-ECED-47AC-A95C-05E8F4F319EE}" srcOrd="0" destOrd="0" parTransId="{EB80ECFC-2DC6-4AC2-8398-4FF6ACD08D03}" sibTransId="{AD19EBFA-F04D-4FE8-9CE8-1050A5E84C72}"/>
    <dgm:cxn modelId="{27F6F1A3-CCFE-4EF3-A9BA-14CED341C14D}" type="presOf" srcId="{0A006370-10B0-44C7-AA84-2FEEEBBAF48F}" destId="{1D782ABF-0321-4EB9-8C07-D5B6BF5B9BFB}" srcOrd="0" destOrd="0" presId="urn:microsoft.com/office/officeart/2005/8/layout/chevron2"/>
    <dgm:cxn modelId="{F9646BB3-49FA-4D3C-923F-1B44AECD72F2}" srcId="{73D1DA8D-ACFB-445D-BD3B-567818324D46}" destId="{CCBCDFF6-DFEF-4737-A458-E814061B4BE3}" srcOrd="2" destOrd="0" parTransId="{5416CED5-811A-46DC-BE5A-171F7DAEC089}" sibTransId="{5910A065-9E2C-4E7A-BCAE-E467D4BEFDB6}"/>
    <dgm:cxn modelId="{122D93B9-8033-485E-A5BA-85EA0D50979C}" srcId="{9B17A48D-F49B-4FC4-9B5A-CA7B032AF896}" destId="{19B15273-B8D9-4C2B-83ED-709E9C6C881D}" srcOrd="2" destOrd="0" parTransId="{44B188BC-77AA-4165-8EF1-E899DFB3A1AA}" sibTransId="{634D682C-AD84-46C7-9344-F810692EFD3C}"/>
    <dgm:cxn modelId="{647EB2B9-B2E8-47B5-914E-06FBEBF10903}" type="presOf" srcId="{19B15273-B8D9-4C2B-83ED-709E9C6C881D}" destId="{7793A3C7-11FD-4040-B24F-5DB457CEC33E}" srcOrd="0" destOrd="2" presId="urn:microsoft.com/office/officeart/2005/8/layout/chevron2"/>
    <dgm:cxn modelId="{681FC2BD-EFE7-4274-9D15-86F8B2E163DF}" type="presOf" srcId="{6A5996BB-D0ED-4266-AA5C-8D4FD6245C56}" destId="{F05396E4-12FC-4189-931D-622285080D2E}" srcOrd="0" destOrd="0" presId="urn:microsoft.com/office/officeart/2005/8/layout/chevron2"/>
    <dgm:cxn modelId="{01B690BF-BDB1-4F63-AC53-E1E637ED4A99}" srcId="{4A8F87D4-6F6C-4FFD-92FF-3D0A95ECC514}" destId="{505F92EF-8127-4FBE-A03F-FB7253ED51C3}" srcOrd="1" destOrd="0" parTransId="{100D081A-43A9-4CC4-A7B7-4A7F416B7F62}" sibTransId="{E8F2A8FE-8C79-4216-B163-DA1A81CCCD2E}"/>
    <dgm:cxn modelId="{1B6CA6C5-48C6-4D78-BF91-3E52B0586AEA}" srcId="{9B17A48D-F49B-4FC4-9B5A-CA7B032AF896}" destId="{08279655-278C-42EE-B035-F57DC059ADB2}" srcOrd="1" destOrd="0" parTransId="{53F471FE-359E-43E0-8202-9964BE7F9D10}" sibTransId="{C508DE5C-2A29-4514-99A2-AC775A372F2A}"/>
    <dgm:cxn modelId="{E5BEB4DB-62C8-4ED7-9429-E7A85ADBC590}" type="presOf" srcId="{505F92EF-8127-4FBE-A03F-FB7253ED51C3}" destId="{F05396E4-12FC-4189-931D-622285080D2E}" srcOrd="0" destOrd="1" presId="urn:microsoft.com/office/officeart/2005/8/layout/chevron2"/>
    <dgm:cxn modelId="{886503DD-06EF-47AB-A2DC-12AE47390F3F}" type="presOf" srcId="{74716E9F-F369-4BFF-8959-5408855C160C}" destId="{E0929BDD-24FD-4297-B667-768746BE19D9}" srcOrd="0" destOrd="1" presId="urn:microsoft.com/office/officeart/2005/8/layout/chevron2"/>
    <dgm:cxn modelId="{E478D7E3-BA99-4AE8-A9D2-D1B40702CACC}" type="presOf" srcId="{9B17A48D-F49B-4FC4-9B5A-CA7B032AF896}" destId="{5E7EB4C0-A001-484A-A450-903B405FFB24}" srcOrd="0" destOrd="0" presId="urn:microsoft.com/office/officeart/2005/8/layout/chevron2"/>
    <dgm:cxn modelId="{7A8E00EC-B3F4-4BA3-872B-A1687425F4AA}" srcId="{0A006370-10B0-44C7-AA84-2FEEEBBAF48F}" destId="{A1235108-6758-49A7-BD87-84A9996FC9CB}" srcOrd="1" destOrd="0" parTransId="{88E3DB5F-0050-464D-9249-1E88B394E2BB}" sibTransId="{79BAD091-A8B8-4049-A59A-C834309CBA54}"/>
    <dgm:cxn modelId="{CE30C8ED-EE19-470E-ABC2-47DDDFAEB67D}" srcId="{4A8F87D4-6F6C-4FFD-92FF-3D0A95ECC514}" destId="{6A5996BB-D0ED-4266-AA5C-8D4FD6245C56}" srcOrd="0" destOrd="0" parTransId="{4BB2D22F-C3F9-4EE9-8DF4-C66BDE4FC017}" sibTransId="{61F70F3F-0F41-4DEC-BDD5-45C8DBAB749E}"/>
    <dgm:cxn modelId="{E20FF2FA-35F9-4598-9755-C070A6F84D67}" srcId="{0A006370-10B0-44C7-AA84-2FEEEBBAF48F}" destId="{6E4B9E94-9CF1-4CC2-B98E-77A550A6F65E}" srcOrd="3" destOrd="0" parTransId="{F15F30ED-30D0-4076-9A3C-4592C347BFD9}" sibTransId="{47B8CADD-5ECE-4E1D-B4E0-6C5C45B84526}"/>
    <dgm:cxn modelId="{9438E59E-2041-43FF-BB55-220B6AFAC53F}" type="presParOf" srcId="{11334315-8DC2-44C8-834F-379E60D88E51}" destId="{91C8EC51-9A9E-4843-9DE4-B69BF54E610B}" srcOrd="0" destOrd="0" presId="urn:microsoft.com/office/officeart/2005/8/layout/chevron2"/>
    <dgm:cxn modelId="{BCE6D05C-ECCA-4168-9A50-C85877816EC8}" type="presParOf" srcId="{91C8EC51-9A9E-4843-9DE4-B69BF54E610B}" destId="{9D8B7943-990C-4D85-B077-815E91A04B24}" srcOrd="0" destOrd="0" presId="urn:microsoft.com/office/officeart/2005/8/layout/chevron2"/>
    <dgm:cxn modelId="{09914BE6-7DAA-4D6E-9119-C1CE0E4D6F05}" type="presParOf" srcId="{91C8EC51-9A9E-4843-9DE4-B69BF54E610B}" destId="{E0929BDD-24FD-4297-B667-768746BE19D9}" srcOrd="1" destOrd="0" presId="urn:microsoft.com/office/officeart/2005/8/layout/chevron2"/>
    <dgm:cxn modelId="{C841AEA0-0F8A-4BF9-8DE1-4730CDB895F5}" type="presParOf" srcId="{11334315-8DC2-44C8-834F-379E60D88E51}" destId="{39E42B05-2713-4F07-91AA-8DC76E564600}" srcOrd="1" destOrd="0" presId="urn:microsoft.com/office/officeart/2005/8/layout/chevron2"/>
    <dgm:cxn modelId="{D04B21F8-8C29-47FE-B901-2B9323745620}" type="presParOf" srcId="{11334315-8DC2-44C8-834F-379E60D88E51}" destId="{65669885-9106-4E38-A6C5-14613FCB148B}" srcOrd="2" destOrd="0" presId="urn:microsoft.com/office/officeart/2005/8/layout/chevron2"/>
    <dgm:cxn modelId="{0F60C80F-754C-4473-B82F-AA7455AD6447}" type="presParOf" srcId="{65669885-9106-4E38-A6C5-14613FCB148B}" destId="{1D782ABF-0321-4EB9-8C07-D5B6BF5B9BFB}" srcOrd="0" destOrd="0" presId="urn:microsoft.com/office/officeart/2005/8/layout/chevron2"/>
    <dgm:cxn modelId="{3B45FAC2-81E7-4E00-987D-10DFC6FFF3C0}" type="presParOf" srcId="{65669885-9106-4E38-A6C5-14613FCB148B}" destId="{C73A77D7-427F-4A2C-8F5D-71C8C47E1BE6}" srcOrd="1" destOrd="0" presId="urn:microsoft.com/office/officeart/2005/8/layout/chevron2"/>
    <dgm:cxn modelId="{4C8B38BC-6AC3-4449-8F5B-FE0A4962A895}" type="presParOf" srcId="{11334315-8DC2-44C8-834F-379E60D88E51}" destId="{C61F858E-5E15-461C-ABEA-804A9BF74C3C}" srcOrd="3" destOrd="0" presId="urn:microsoft.com/office/officeart/2005/8/layout/chevron2"/>
    <dgm:cxn modelId="{FDC44AD3-84C2-49ED-97F3-E4B86D31B712}" type="presParOf" srcId="{11334315-8DC2-44C8-834F-379E60D88E51}" destId="{F42991C2-DAD8-4E24-AEB5-CD04BE01785A}" srcOrd="4" destOrd="0" presId="urn:microsoft.com/office/officeart/2005/8/layout/chevron2"/>
    <dgm:cxn modelId="{53575818-BB68-4AF9-BD16-CC7AEFA8EC2F}" type="presParOf" srcId="{F42991C2-DAD8-4E24-AEB5-CD04BE01785A}" destId="{5E7EB4C0-A001-484A-A450-903B405FFB24}" srcOrd="0" destOrd="0" presId="urn:microsoft.com/office/officeart/2005/8/layout/chevron2"/>
    <dgm:cxn modelId="{EF17E2DB-8106-4BC6-BF1D-E15DDC92B67F}" type="presParOf" srcId="{F42991C2-DAD8-4E24-AEB5-CD04BE01785A}" destId="{7793A3C7-11FD-4040-B24F-5DB457CEC33E}" srcOrd="1" destOrd="0" presId="urn:microsoft.com/office/officeart/2005/8/layout/chevron2"/>
    <dgm:cxn modelId="{EBE3EB2F-E22E-441C-8024-66A25BF98863}" type="presParOf" srcId="{11334315-8DC2-44C8-834F-379E60D88E51}" destId="{37418986-0D09-4CD0-B628-B16192314496}" srcOrd="5" destOrd="0" presId="urn:microsoft.com/office/officeart/2005/8/layout/chevron2"/>
    <dgm:cxn modelId="{D32A2174-FC77-4B34-910C-26392561566A}" type="presParOf" srcId="{11334315-8DC2-44C8-834F-379E60D88E51}" destId="{B7919F1B-9A44-4A82-AA2B-DF1F38CCDE5B}" srcOrd="6" destOrd="0" presId="urn:microsoft.com/office/officeart/2005/8/layout/chevron2"/>
    <dgm:cxn modelId="{5425655E-C339-47AE-A663-3885EEE3C4E3}" type="presParOf" srcId="{B7919F1B-9A44-4A82-AA2B-DF1F38CCDE5B}" destId="{92EC2C8F-93DD-4862-8CCD-6C74CB16659D}" srcOrd="0" destOrd="0" presId="urn:microsoft.com/office/officeart/2005/8/layout/chevron2"/>
    <dgm:cxn modelId="{77DDEAAF-05C4-439C-A951-3C296268EDD0}" type="presParOf" srcId="{B7919F1B-9A44-4A82-AA2B-DF1F38CCDE5B}" destId="{F05396E4-12FC-4189-931D-622285080D2E}" srcOrd="1" destOrd="0" presId="urn:microsoft.com/office/officeart/2005/8/layout/chevron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51948-DEF7-4532-B82C-3A6FA80F0E4C}">
      <dsp:nvSpPr>
        <dsp:cNvPr id="0" name=""/>
        <dsp:cNvSpPr/>
      </dsp:nvSpPr>
      <dsp:spPr>
        <a:xfrm>
          <a:off x="0" y="0"/>
          <a:ext cx="6970994" cy="1516530"/>
        </a:xfrm>
        <a:prstGeom prst="roundRect">
          <a:avLst>
            <a:gd name="adj" fmla="val 10000"/>
          </a:avLst>
        </a:prstGeom>
        <a:gradFill rotWithShape="0">
          <a:gsLst>
            <a:gs pos="0">
              <a:schemeClr val="accent1">
                <a:alpha val="80000"/>
                <a:hueOff val="0"/>
                <a:satOff val="0"/>
                <a:lumOff val="0"/>
                <a:alphaOff val="0"/>
                <a:tint val="50000"/>
                <a:satMod val="300000"/>
              </a:schemeClr>
            </a:gs>
            <a:gs pos="35000">
              <a:schemeClr val="accent1">
                <a:alpha val="80000"/>
                <a:hueOff val="0"/>
                <a:satOff val="0"/>
                <a:lumOff val="0"/>
                <a:alphaOff val="0"/>
                <a:tint val="37000"/>
                <a:satMod val="300000"/>
              </a:schemeClr>
            </a:gs>
            <a:gs pos="100000">
              <a:schemeClr val="accent1">
                <a:alpha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Transmission Planning</a:t>
          </a:r>
        </a:p>
      </dsp:txBody>
      <dsp:txXfrm>
        <a:off x="44418" y="44418"/>
        <a:ext cx="6882158" cy="1427694"/>
      </dsp:txXfrm>
    </dsp:sp>
    <dsp:sp modelId="{B4F95921-C663-49A0-95F4-6D18470277D6}">
      <dsp:nvSpPr>
        <dsp:cNvPr id="0" name=""/>
        <dsp:cNvSpPr/>
      </dsp:nvSpPr>
      <dsp:spPr>
        <a:xfrm>
          <a:off x="2574" y="1636206"/>
          <a:ext cx="3414466" cy="1363982"/>
        </a:xfrm>
        <a:prstGeom prst="roundRect">
          <a:avLst>
            <a:gd name="adj" fmla="val 10000"/>
          </a:avLst>
        </a:prstGeom>
        <a:gradFill rotWithShape="0">
          <a:gsLst>
            <a:gs pos="0">
              <a:schemeClr val="accent1">
                <a:alpha val="70000"/>
                <a:hueOff val="0"/>
                <a:satOff val="0"/>
                <a:lumOff val="0"/>
                <a:alphaOff val="0"/>
                <a:tint val="50000"/>
                <a:satMod val="300000"/>
              </a:schemeClr>
            </a:gs>
            <a:gs pos="35000">
              <a:schemeClr val="accent1">
                <a:alpha val="70000"/>
                <a:hueOff val="0"/>
                <a:satOff val="0"/>
                <a:lumOff val="0"/>
                <a:alphaOff val="0"/>
                <a:tint val="37000"/>
                <a:satMod val="300000"/>
              </a:schemeClr>
            </a:gs>
            <a:gs pos="100000">
              <a:schemeClr val="accent1">
                <a:alpha val="7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Planning Assessments</a:t>
          </a:r>
        </a:p>
      </dsp:txBody>
      <dsp:txXfrm>
        <a:off x="42524" y="1676156"/>
        <a:ext cx="3334566" cy="1284082"/>
      </dsp:txXfrm>
    </dsp:sp>
    <dsp:sp modelId="{CBE2AED7-EE2D-4C3B-8297-49F070252EF5}">
      <dsp:nvSpPr>
        <dsp:cNvPr id="0" name=""/>
        <dsp:cNvSpPr/>
      </dsp:nvSpPr>
      <dsp:spPr>
        <a:xfrm>
          <a:off x="2574" y="3119001"/>
          <a:ext cx="1672118" cy="1363982"/>
        </a:xfrm>
        <a:prstGeom prst="roundRect">
          <a:avLst>
            <a:gd name="adj" fmla="val 10000"/>
          </a:avLst>
        </a:prstGeom>
        <a:gradFill rotWithShape="0">
          <a:gsLst>
            <a:gs pos="0">
              <a:schemeClr val="accent1">
                <a:alpha val="50000"/>
                <a:hueOff val="0"/>
                <a:satOff val="0"/>
                <a:lumOff val="0"/>
                <a:alphaOff val="0"/>
                <a:tint val="50000"/>
                <a:satMod val="300000"/>
              </a:schemeClr>
            </a:gs>
            <a:gs pos="35000">
              <a:schemeClr val="accent1">
                <a:alpha val="50000"/>
                <a:hueOff val="0"/>
                <a:satOff val="0"/>
                <a:lumOff val="0"/>
                <a:alphaOff val="0"/>
                <a:tint val="37000"/>
                <a:satMod val="300000"/>
              </a:schemeClr>
            </a:gs>
            <a:gs pos="100000">
              <a:schemeClr val="accent1">
                <a:alpha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Near Term planning (RTP)</a:t>
          </a:r>
        </a:p>
      </dsp:txBody>
      <dsp:txXfrm>
        <a:off x="42524" y="3158951"/>
        <a:ext cx="1592218" cy="1284082"/>
      </dsp:txXfrm>
    </dsp:sp>
    <dsp:sp modelId="{058D4395-F2F6-4DFD-8A39-FC11792D2B73}">
      <dsp:nvSpPr>
        <dsp:cNvPr id="0" name=""/>
        <dsp:cNvSpPr/>
      </dsp:nvSpPr>
      <dsp:spPr>
        <a:xfrm>
          <a:off x="1744922" y="3119001"/>
          <a:ext cx="1672118" cy="1363982"/>
        </a:xfrm>
        <a:prstGeom prst="roundRect">
          <a:avLst>
            <a:gd name="adj" fmla="val 10000"/>
          </a:avLst>
        </a:prstGeom>
        <a:gradFill rotWithShape="0">
          <a:gsLst>
            <a:gs pos="0">
              <a:schemeClr val="accent1">
                <a:alpha val="50000"/>
                <a:hueOff val="0"/>
                <a:satOff val="0"/>
                <a:lumOff val="0"/>
                <a:alphaOff val="0"/>
                <a:tint val="50000"/>
                <a:satMod val="300000"/>
              </a:schemeClr>
            </a:gs>
            <a:gs pos="35000">
              <a:schemeClr val="accent1">
                <a:alpha val="50000"/>
                <a:hueOff val="0"/>
                <a:satOff val="0"/>
                <a:lumOff val="0"/>
                <a:alphaOff val="0"/>
                <a:tint val="37000"/>
                <a:satMod val="300000"/>
              </a:schemeClr>
            </a:gs>
            <a:gs pos="100000">
              <a:schemeClr val="accent1">
                <a:alpha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Long-term planning (LTSA) &amp; Economic analysis</a:t>
          </a:r>
        </a:p>
      </dsp:txBody>
      <dsp:txXfrm>
        <a:off x="1784872" y="3158951"/>
        <a:ext cx="1592218" cy="1284082"/>
      </dsp:txXfrm>
    </dsp:sp>
    <dsp:sp modelId="{FD195B69-F543-4EFA-AFD8-6A42CD1FA6FE}">
      <dsp:nvSpPr>
        <dsp:cNvPr id="0" name=""/>
        <dsp:cNvSpPr/>
      </dsp:nvSpPr>
      <dsp:spPr>
        <a:xfrm>
          <a:off x="3557499" y="1636206"/>
          <a:ext cx="3414466" cy="1363982"/>
        </a:xfrm>
        <a:prstGeom prst="roundRect">
          <a:avLst>
            <a:gd name="adj" fmla="val 10000"/>
          </a:avLst>
        </a:prstGeom>
        <a:gradFill rotWithShape="0">
          <a:gsLst>
            <a:gs pos="0">
              <a:schemeClr val="accent1">
                <a:alpha val="70000"/>
                <a:hueOff val="0"/>
                <a:satOff val="0"/>
                <a:lumOff val="0"/>
                <a:alphaOff val="0"/>
                <a:tint val="50000"/>
                <a:satMod val="300000"/>
              </a:schemeClr>
            </a:gs>
            <a:gs pos="35000">
              <a:schemeClr val="accent1">
                <a:alpha val="70000"/>
                <a:hueOff val="0"/>
                <a:satOff val="0"/>
                <a:lumOff val="0"/>
                <a:alphaOff val="0"/>
                <a:tint val="37000"/>
                <a:satMod val="300000"/>
              </a:schemeClr>
            </a:gs>
            <a:gs pos="100000">
              <a:schemeClr val="accent1">
                <a:alpha val="7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System Development &amp; dynamic studies</a:t>
          </a:r>
        </a:p>
      </dsp:txBody>
      <dsp:txXfrm>
        <a:off x="3597449" y="1676156"/>
        <a:ext cx="3334566" cy="1284082"/>
      </dsp:txXfrm>
    </dsp:sp>
    <dsp:sp modelId="{0754C1A0-870D-4627-9A2B-3E6AAE14BF48}">
      <dsp:nvSpPr>
        <dsp:cNvPr id="0" name=""/>
        <dsp:cNvSpPr/>
      </dsp:nvSpPr>
      <dsp:spPr>
        <a:xfrm>
          <a:off x="5302422" y="3112249"/>
          <a:ext cx="1672118" cy="1363982"/>
        </a:xfrm>
        <a:prstGeom prst="roundRect">
          <a:avLst>
            <a:gd name="adj" fmla="val 10000"/>
          </a:avLst>
        </a:prstGeom>
        <a:gradFill rotWithShape="0">
          <a:gsLst>
            <a:gs pos="0">
              <a:schemeClr val="accent1">
                <a:alpha val="50000"/>
                <a:hueOff val="0"/>
                <a:satOff val="0"/>
                <a:lumOff val="0"/>
                <a:alphaOff val="0"/>
                <a:tint val="50000"/>
                <a:satMod val="300000"/>
              </a:schemeClr>
            </a:gs>
            <a:gs pos="35000">
              <a:schemeClr val="accent1">
                <a:alpha val="50000"/>
                <a:hueOff val="0"/>
                <a:satOff val="0"/>
                <a:lumOff val="0"/>
                <a:alphaOff val="0"/>
                <a:tint val="37000"/>
                <a:satMod val="300000"/>
              </a:schemeClr>
            </a:gs>
            <a:gs pos="100000">
              <a:schemeClr val="accent1">
                <a:alpha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Voltage and Dynamic stability assessments</a:t>
          </a:r>
        </a:p>
      </dsp:txBody>
      <dsp:txXfrm>
        <a:off x="5342372" y="3152199"/>
        <a:ext cx="1592218" cy="1284082"/>
      </dsp:txXfrm>
    </dsp:sp>
    <dsp:sp modelId="{D6F2485E-25B1-4AF6-81D6-8F4F40102220}">
      <dsp:nvSpPr>
        <dsp:cNvPr id="0" name=""/>
        <dsp:cNvSpPr/>
      </dsp:nvSpPr>
      <dsp:spPr>
        <a:xfrm>
          <a:off x="3576929" y="3112249"/>
          <a:ext cx="1672118" cy="1363982"/>
        </a:xfrm>
        <a:prstGeom prst="roundRect">
          <a:avLst>
            <a:gd name="adj" fmla="val 10000"/>
          </a:avLst>
        </a:prstGeom>
        <a:gradFill rotWithShape="0">
          <a:gsLst>
            <a:gs pos="0">
              <a:schemeClr val="accent1">
                <a:alpha val="50000"/>
                <a:hueOff val="0"/>
                <a:satOff val="0"/>
                <a:lumOff val="0"/>
                <a:alphaOff val="0"/>
                <a:tint val="50000"/>
                <a:satMod val="300000"/>
              </a:schemeClr>
            </a:gs>
            <a:gs pos="35000">
              <a:schemeClr val="accent1">
                <a:alpha val="50000"/>
                <a:hueOff val="0"/>
                <a:satOff val="0"/>
                <a:lumOff val="0"/>
                <a:alphaOff val="0"/>
                <a:tint val="37000"/>
                <a:satMod val="300000"/>
              </a:schemeClr>
            </a:gs>
            <a:gs pos="100000">
              <a:schemeClr val="accent1">
                <a:alpha val="5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RPG project reviews, RMR studies</a:t>
          </a:r>
        </a:p>
      </dsp:txBody>
      <dsp:txXfrm>
        <a:off x="3616879" y="3152199"/>
        <a:ext cx="1592218" cy="12840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776319-EB7A-4DF8-B429-D4ACEBEFC801}">
      <dsp:nvSpPr>
        <dsp:cNvPr id="0" name=""/>
        <dsp:cNvSpPr/>
      </dsp:nvSpPr>
      <dsp:spPr>
        <a:xfrm>
          <a:off x="2279377" y="1024977"/>
          <a:ext cx="2451645" cy="2451645"/>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RTP</a:t>
          </a:r>
        </a:p>
      </dsp:txBody>
      <dsp:txXfrm>
        <a:off x="2638412" y="1384012"/>
        <a:ext cx="1733575" cy="1733575"/>
      </dsp:txXfrm>
    </dsp:sp>
    <dsp:sp modelId="{74531BA4-6BDE-475C-8ECF-33C2F1BF5FE5}">
      <dsp:nvSpPr>
        <dsp:cNvPr id="0" name=""/>
        <dsp:cNvSpPr/>
      </dsp:nvSpPr>
      <dsp:spPr>
        <a:xfrm>
          <a:off x="2892288" y="40402"/>
          <a:ext cx="1225822" cy="122582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Economic analysis</a:t>
          </a:r>
        </a:p>
      </dsp:txBody>
      <dsp:txXfrm>
        <a:off x="3071805" y="219919"/>
        <a:ext cx="866788" cy="866788"/>
      </dsp:txXfrm>
    </dsp:sp>
    <dsp:sp modelId="{F3C70A95-8880-4B0F-BE32-225305DE20FE}">
      <dsp:nvSpPr>
        <dsp:cNvPr id="0" name=""/>
        <dsp:cNvSpPr/>
      </dsp:nvSpPr>
      <dsp:spPr>
        <a:xfrm>
          <a:off x="4141253" y="641872"/>
          <a:ext cx="1225822" cy="122582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Cascade analysis</a:t>
          </a:r>
        </a:p>
      </dsp:txBody>
      <dsp:txXfrm>
        <a:off x="4320770" y="821389"/>
        <a:ext cx="866788" cy="866788"/>
      </dsp:txXfrm>
    </dsp:sp>
    <dsp:sp modelId="{2446B368-05AA-4FB1-80E3-F7A7F71311C2}">
      <dsp:nvSpPr>
        <dsp:cNvPr id="0" name=""/>
        <dsp:cNvSpPr/>
      </dsp:nvSpPr>
      <dsp:spPr>
        <a:xfrm>
          <a:off x="4449722" y="1993363"/>
          <a:ext cx="1225822" cy="122582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Multiple element outage analysis</a:t>
          </a:r>
        </a:p>
      </dsp:txBody>
      <dsp:txXfrm>
        <a:off x="4629239" y="2172880"/>
        <a:ext cx="866788" cy="866788"/>
      </dsp:txXfrm>
    </dsp:sp>
    <dsp:sp modelId="{D6C54746-0AC1-489D-9172-DB7E94FBA800}">
      <dsp:nvSpPr>
        <dsp:cNvPr id="0" name=""/>
        <dsp:cNvSpPr/>
      </dsp:nvSpPr>
      <dsp:spPr>
        <a:xfrm>
          <a:off x="3585411" y="3077174"/>
          <a:ext cx="1225822" cy="122582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Sensitivity analysis</a:t>
          </a:r>
        </a:p>
      </dsp:txBody>
      <dsp:txXfrm>
        <a:off x="3764928" y="3256691"/>
        <a:ext cx="866788" cy="866788"/>
      </dsp:txXfrm>
    </dsp:sp>
    <dsp:sp modelId="{A5228780-68FF-449B-9A8D-F814FC2483A1}">
      <dsp:nvSpPr>
        <dsp:cNvPr id="0" name=""/>
        <dsp:cNvSpPr/>
      </dsp:nvSpPr>
      <dsp:spPr>
        <a:xfrm>
          <a:off x="2199165" y="3077174"/>
          <a:ext cx="1225822" cy="122582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Long lead time assessment</a:t>
          </a:r>
        </a:p>
      </dsp:txBody>
      <dsp:txXfrm>
        <a:off x="2378682" y="3256691"/>
        <a:ext cx="866788" cy="866788"/>
      </dsp:txXfrm>
    </dsp:sp>
    <dsp:sp modelId="{D6EE2080-EE63-47F4-82FB-7069367546D0}">
      <dsp:nvSpPr>
        <dsp:cNvPr id="0" name=""/>
        <dsp:cNvSpPr/>
      </dsp:nvSpPr>
      <dsp:spPr>
        <a:xfrm>
          <a:off x="1334854" y="1993363"/>
          <a:ext cx="1225822" cy="122582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Contingency analysis and SCOPF</a:t>
          </a:r>
        </a:p>
      </dsp:txBody>
      <dsp:txXfrm>
        <a:off x="1514371" y="2172880"/>
        <a:ext cx="866788" cy="866788"/>
      </dsp:txXfrm>
    </dsp:sp>
    <dsp:sp modelId="{35D2DB8E-1AE1-4757-9FF7-BA4B7CF22565}">
      <dsp:nvSpPr>
        <dsp:cNvPr id="0" name=""/>
        <dsp:cNvSpPr/>
      </dsp:nvSpPr>
      <dsp:spPr>
        <a:xfrm>
          <a:off x="1643323" y="641872"/>
          <a:ext cx="1225822" cy="122582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Short Circuit analysis</a:t>
          </a:r>
        </a:p>
      </dsp:txBody>
      <dsp:txXfrm>
        <a:off x="1822840" y="821389"/>
        <a:ext cx="866788" cy="8667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8B7943-990C-4D85-B077-815E91A04B24}">
      <dsp:nvSpPr>
        <dsp:cNvPr id="0" name=""/>
        <dsp:cNvSpPr/>
      </dsp:nvSpPr>
      <dsp:spPr>
        <a:xfrm rot="5400000">
          <a:off x="-219128" y="219475"/>
          <a:ext cx="1460859" cy="1022601"/>
        </a:xfrm>
        <a:prstGeom prst="chevron">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kern="1200" cap="none" spc="0" dirty="0">
              <a:ln w="0"/>
              <a:solidFill>
                <a:schemeClr val="tx1"/>
              </a:solidFill>
              <a:effectLst>
                <a:outerShdw blurRad="38100" dist="19050" dir="2700000" algn="tl" rotWithShape="0">
                  <a:schemeClr val="dk1">
                    <a:alpha val="40000"/>
                  </a:schemeClr>
                </a:outerShdw>
              </a:effectLst>
            </a:rPr>
            <a:t>Case Conditioning</a:t>
          </a:r>
        </a:p>
      </dsp:txBody>
      <dsp:txXfrm rot="-5400000">
        <a:off x="2" y="511647"/>
        <a:ext cx="1022601" cy="438258"/>
      </dsp:txXfrm>
    </dsp:sp>
    <dsp:sp modelId="{E0929BDD-24FD-4297-B667-768746BE19D9}">
      <dsp:nvSpPr>
        <dsp:cNvPr id="0" name=""/>
        <dsp:cNvSpPr/>
      </dsp:nvSpPr>
      <dsp:spPr>
        <a:xfrm rot="5400000">
          <a:off x="4265621" y="-3242672"/>
          <a:ext cx="949558" cy="7435598"/>
        </a:xfrm>
        <a:prstGeom prst="round2Same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0" kern="1200" cap="none" spc="0" dirty="0">
              <a:ln w="0"/>
              <a:solidFill>
                <a:schemeClr val="tx1"/>
              </a:solidFill>
              <a:effectLst>
                <a:outerShdw blurRad="38100" dist="19050" dir="2700000" algn="tl" rotWithShape="0">
                  <a:schemeClr val="dk1">
                    <a:alpha val="40000"/>
                  </a:schemeClr>
                </a:outerShdw>
              </a:effectLst>
            </a:rPr>
            <a:t>Future transmission and generation review and update</a:t>
          </a:r>
        </a:p>
        <a:p>
          <a:pPr marL="114300" lvl="1" indent="-114300" algn="l" defTabSz="622300">
            <a:lnSpc>
              <a:spcPct val="90000"/>
            </a:lnSpc>
            <a:spcBef>
              <a:spcPct val="0"/>
            </a:spcBef>
            <a:spcAft>
              <a:spcPct val="15000"/>
            </a:spcAft>
            <a:buChar char="•"/>
          </a:pPr>
          <a:r>
            <a:rPr lang="en-US" sz="1400" b="0" kern="1200" cap="none" spc="0" dirty="0">
              <a:ln w="0"/>
              <a:solidFill>
                <a:schemeClr val="tx1"/>
              </a:solidFill>
              <a:effectLst>
                <a:outerShdw blurRad="38100" dist="19050" dir="2700000" algn="tl" rotWithShape="0">
                  <a:schemeClr val="dk1">
                    <a:alpha val="40000"/>
                  </a:schemeClr>
                </a:outerShdw>
              </a:effectLst>
            </a:rPr>
            <a:t>Load review and adjustment</a:t>
          </a:r>
        </a:p>
        <a:p>
          <a:pPr marL="114300" lvl="1" indent="-114300" algn="l" defTabSz="622300">
            <a:lnSpc>
              <a:spcPct val="90000"/>
            </a:lnSpc>
            <a:spcBef>
              <a:spcPct val="0"/>
            </a:spcBef>
            <a:spcAft>
              <a:spcPct val="15000"/>
            </a:spcAft>
            <a:buChar char="•"/>
          </a:pPr>
          <a:r>
            <a:rPr lang="en-US" sz="1400" b="0" kern="1200" cap="none" spc="0" dirty="0">
              <a:ln w="0"/>
              <a:solidFill>
                <a:schemeClr val="tx1"/>
              </a:solidFill>
              <a:effectLst>
                <a:outerShdw blurRad="38100" dist="19050" dir="2700000" algn="tl" rotWithShape="0">
                  <a:schemeClr val="dk1">
                    <a:alpha val="40000"/>
                  </a:schemeClr>
                </a:outerShdw>
              </a:effectLst>
            </a:rPr>
            <a:t>Transmission Outages, Dispatch of variable generators and limit monitoring settings</a:t>
          </a:r>
        </a:p>
      </dsp:txBody>
      <dsp:txXfrm rot="-5400000">
        <a:off x="1022601" y="46702"/>
        <a:ext cx="7389244" cy="856850"/>
      </dsp:txXfrm>
    </dsp:sp>
    <dsp:sp modelId="{1D782ABF-0321-4EB9-8C07-D5B6BF5B9BFB}">
      <dsp:nvSpPr>
        <dsp:cNvPr id="0" name=""/>
        <dsp:cNvSpPr/>
      </dsp:nvSpPr>
      <dsp:spPr>
        <a:xfrm rot="5400000">
          <a:off x="-219128" y="1535691"/>
          <a:ext cx="1460859" cy="1022601"/>
        </a:xfrm>
        <a:prstGeom prst="chevron">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kern="1200" cap="none" spc="0" dirty="0">
              <a:ln w="0"/>
              <a:solidFill>
                <a:schemeClr val="tx1"/>
              </a:solidFill>
              <a:effectLst>
                <a:outerShdw blurRad="38100" dist="19050" dir="2700000" algn="tl" rotWithShape="0">
                  <a:schemeClr val="dk1">
                    <a:alpha val="40000"/>
                  </a:schemeClr>
                </a:outerShdw>
              </a:effectLst>
            </a:rPr>
            <a:t>Basecase Reliability Analysis</a:t>
          </a:r>
        </a:p>
      </dsp:txBody>
      <dsp:txXfrm rot="-5400000">
        <a:off x="2" y="1827863"/>
        <a:ext cx="1022601" cy="438258"/>
      </dsp:txXfrm>
    </dsp:sp>
    <dsp:sp modelId="{C73A77D7-427F-4A2C-8F5D-71C8C47E1BE6}">
      <dsp:nvSpPr>
        <dsp:cNvPr id="0" name=""/>
        <dsp:cNvSpPr/>
      </dsp:nvSpPr>
      <dsp:spPr>
        <a:xfrm rot="5400000">
          <a:off x="4265621" y="-1926457"/>
          <a:ext cx="949558" cy="7435598"/>
        </a:xfrm>
        <a:prstGeom prst="round2Same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0" kern="1200" cap="none" spc="0" dirty="0">
              <a:ln w="0"/>
              <a:solidFill>
                <a:schemeClr val="tx1"/>
              </a:solidFill>
              <a:effectLst>
                <a:outerShdw blurRad="38100" dist="19050" dir="2700000" algn="tl" rotWithShape="0">
                  <a:schemeClr val="dk1">
                    <a:alpha val="40000"/>
                  </a:schemeClr>
                </a:outerShdw>
              </a:effectLst>
            </a:rPr>
            <a:t>N-1 SCOPF (P0, P1 and P7)</a:t>
          </a:r>
        </a:p>
        <a:p>
          <a:pPr marL="114300" lvl="1" indent="-114300" algn="l" defTabSz="622300">
            <a:lnSpc>
              <a:spcPct val="90000"/>
            </a:lnSpc>
            <a:spcBef>
              <a:spcPct val="0"/>
            </a:spcBef>
            <a:spcAft>
              <a:spcPct val="15000"/>
            </a:spcAft>
            <a:buChar char="•"/>
          </a:pPr>
          <a:r>
            <a:rPr lang="en-US" sz="1400" b="0" kern="1200" cap="none" spc="0" dirty="0">
              <a:ln w="0"/>
              <a:solidFill>
                <a:schemeClr val="tx1"/>
              </a:solidFill>
              <a:effectLst>
                <a:outerShdw blurRad="38100" dist="19050" dir="2700000" algn="tl" rotWithShape="0">
                  <a:schemeClr val="dk1">
                    <a:alpha val="40000"/>
                  </a:schemeClr>
                </a:outerShdw>
              </a:effectLst>
            </a:rPr>
            <a:t>Generator and Transformer outage analysis (P3 and P6-2)</a:t>
          </a:r>
        </a:p>
        <a:p>
          <a:pPr marL="114300" lvl="1" indent="-114300" algn="l" defTabSz="622300">
            <a:lnSpc>
              <a:spcPct val="90000"/>
            </a:lnSpc>
            <a:spcBef>
              <a:spcPct val="0"/>
            </a:spcBef>
            <a:spcAft>
              <a:spcPct val="15000"/>
            </a:spcAft>
            <a:buChar char="•"/>
          </a:pPr>
          <a:r>
            <a:rPr lang="en-US" sz="1400" b="0" kern="1200" cap="none" spc="0" dirty="0">
              <a:ln w="0"/>
              <a:solidFill>
                <a:schemeClr val="tx1"/>
              </a:solidFill>
              <a:effectLst>
                <a:outerShdw blurRad="38100" dist="19050" dir="2700000" algn="tl" rotWithShape="0">
                  <a:schemeClr val="dk1">
                    <a:alpha val="40000"/>
                  </a:schemeClr>
                </a:outerShdw>
              </a:effectLst>
            </a:rPr>
            <a:t>Contingency Analysis for certain (P2, P4 and P5) EHV contingencies</a:t>
          </a:r>
        </a:p>
        <a:p>
          <a:pPr marL="114300" lvl="1" indent="-114300" algn="l" defTabSz="622300">
            <a:lnSpc>
              <a:spcPct val="90000"/>
            </a:lnSpc>
            <a:spcBef>
              <a:spcPct val="0"/>
            </a:spcBef>
            <a:spcAft>
              <a:spcPct val="15000"/>
            </a:spcAft>
            <a:buChar char="•"/>
          </a:pPr>
          <a:r>
            <a:rPr lang="en-US" sz="1400" b="0" kern="1200" cap="none" spc="0" dirty="0">
              <a:ln w="0"/>
              <a:solidFill>
                <a:schemeClr val="tx1"/>
              </a:solidFill>
              <a:effectLst>
                <a:outerShdw blurRad="38100" dist="19050" dir="2700000" algn="tl" rotWithShape="0">
                  <a:schemeClr val="dk1">
                    <a:alpha val="40000"/>
                  </a:schemeClr>
                </a:outerShdw>
              </a:effectLst>
            </a:rPr>
            <a:t>Add or improve transmission projects to mitigate overloads</a:t>
          </a:r>
        </a:p>
      </dsp:txBody>
      <dsp:txXfrm rot="-5400000">
        <a:off x="1022601" y="1362917"/>
        <a:ext cx="7389244" cy="856850"/>
      </dsp:txXfrm>
    </dsp:sp>
    <dsp:sp modelId="{5E7EB4C0-A001-484A-A450-903B405FFB24}">
      <dsp:nvSpPr>
        <dsp:cNvPr id="0" name=""/>
        <dsp:cNvSpPr/>
      </dsp:nvSpPr>
      <dsp:spPr>
        <a:xfrm rot="5400000">
          <a:off x="-219128" y="2851906"/>
          <a:ext cx="1460859" cy="1022601"/>
        </a:xfrm>
        <a:prstGeom prst="chevron">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kern="1200" cap="none" spc="0" dirty="0">
              <a:ln w="0"/>
              <a:solidFill>
                <a:schemeClr val="tx1"/>
              </a:solidFill>
              <a:effectLst>
                <a:outerShdw blurRad="38100" dist="19050" dir="2700000" algn="tl" rotWithShape="0">
                  <a:schemeClr val="dk1">
                    <a:alpha val="40000"/>
                  </a:schemeClr>
                </a:outerShdw>
              </a:effectLst>
            </a:rPr>
            <a:t>Additional Reliability Analysis</a:t>
          </a:r>
        </a:p>
      </dsp:txBody>
      <dsp:txXfrm rot="-5400000">
        <a:off x="2" y="3144078"/>
        <a:ext cx="1022601" cy="438258"/>
      </dsp:txXfrm>
    </dsp:sp>
    <dsp:sp modelId="{7793A3C7-11FD-4040-B24F-5DB457CEC33E}">
      <dsp:nvSpPr>
        <dsp:cNvPr id="0" name=""/>
        <dsp:cNvSpPr/>
      </dsp:nvSpPr>
      <dsp:spPr>
        <a:xfrm rot="5400000">
          <a:off x="4265621" y="-610241"/>
          <a:ext cx="949558" cy="7435598"/>
        </a:xfrm>
        <a:prstGeom prst="round2Same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0" kern="1200" cap="none" spc="0" dirty="0">
              <a:ln w="0"/>
              <a:solidFill>
                <a:schemeClr val="tx1"/>
              </a:solidFill>
              <a:effectLst>
                <a:outerShdw blurRad="38100" dist="19050" dir="2700000" algn="tl" rotWithShape="0">
                  <a:schemeClr val="dk1">
                    <a:alpha val="40000"/>
                  </a:schemeClr>
                </a:outerShdw>
              </a:effectLst>
            </a:rPr>
            <a:t>Multiple element outage analysis and extreme event analysis</a:t>
          </a:r>
        </a:p>
        <a:p>
          <a:pPr marL="114300" lvl="1" indent="-114300" algn="l" defTabSz="622300">
            <a:lnSpc>
              <a:spcPct val="90000"/>
            </a:lnSpc>
            <a:spcBef>
              <a:spcPct val="0"/>
            </a:spcBef>
            <a:spcAft>
              <a:spcPct val="15000"/>
            </a:spcAft>
            <a:buChar char="•"/>
          </a:pPr>
          <a:r>
            <a:rPr lang="en-US" sz="1400" b="0" kern="1200" cap="none" spc="0" dirty="0">
              <a:ln w="0"/>
              <a:solidFill>
                <a:schemeClr val="tx1"/>
              </a:solidFill>
              <a:effectLst>
                <a:outerShdw blurRad="38100" dist="19050" dir="2700000" algn="tl" rotWithShape="0">
                  <a:schemeClr val="dk1">
                    <a:alpha val="40000"/>
                  </a:schemeClr>
                </a:outerShdw>
              </a:effectLst>
            </a:rPr>
            <a:t>Sensitivity analysis for at least 2 summer peak cases and 1 off-peak case</a:t>
          </a:r>
        </a:p>
        <a:p>
          <a:pPr marL="114300" lvl="1" indent="-114300" algn="l" defTabSz="622300">
            <a:lnSpc>
              <a:spcPct val="90000"/>
            </a:lnSpc>
            <a:spcBef>
              <a:spcPct val="0"/>
            </a:spcBef>
            <a:spcAft>
              <a:spcPct val="15000"/>
            </a:spcAft>
            <a:buChar char="•"/>
          </a:pPr>
          <a:r>
            <a:rPr lang="en-US" sz="1400" b="0" kern="1200" cap="none" spc="0" dirty="0">
              <a:ln w="0"/>
              <a:solidFill>
                <a:schemeClr val="tx1"/>
              </a:solidFill>
              <a:effectLst>
                <a:outerShdw blurRad="38100" dist="19050" dir="2700000" algn="tl" rotWithShape="0">
                  <a:schemeClr val="dk1">
                    <a:alpha val="40000"/>
                  </a:schemeClr>
                </a:outerShdw>
              </a:effectLst>
            </a:rPr>
            <a:t>Long-lead time equipment analysis</a:t>
          </a:r>
        </a:p>
        <a:p>
          <a:pPr marL="114300" lvl="1" indent="-114300" algn="l" defTabSz="622300">
            <a:lnSpc>
              <a:spcPct val="90000"/>
            </a:lnSpc>
            <a:spcBef>
              <a:spcPct val="0"/>
            </a:spcBef>
            <a:spcAft>
              <a:spcPct val="15000"/>
            </a:spcAft>
            <a:buChar char="•"/>
          </a:pPr>
          <a:r>
            <a:rPr lang="en-US" sz="1400" b="0" kern="1200" cap="none" spc="0" dirty="0">
              <a:ln w="0"/>
              <a:solidFill>
                <a:schemeClr val="tx1"/>
              </a:solidFill>
              <a:effectLst>
                <a:outerShdw blurRad="38100" dist="19050" dir="2700000" algn="tl" rotWithShape="0">
                  <a:schemeClr val="dk1">
                    <a:alpha val="40000"/>
                  </a:schemeClr>
                </a:outerShdw>
              </a:effectLst>
            </a:rPr>
            <a:t>Short circuit analysis</a:t>
          </a:r>
        </a:p>
      </dsp:txBody>
      <dsp:txXfrm rot="-5400000">
        <a:off x="1022601" y="2679133"/>
        <a:ext cx="7389244" cy="856850"/>
      </dsp:txXfrm>
    </dsp:sp>
    <dsp:sp modelId="{92EC2C8F-93DD-4862-8CCD-6C74CB16659D}">
      <dsp:nvSpPr>
        <dsp:cNvPr id="0" name=""/>
        <dsp:cNvSpPr/>
      </dsp:nvSpPr>
      <dsp:spPr>
        <a:xfrm rot="5400000">
          <a:off x="-219128" y="4168122"/>
          <a:ext cx="1460859" cy="1022601"/>
        </a:xfrm>
        <a:prstGeom prst="chevron">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kern="1200" cap="none" spc="0" dirty="0">
              <a:ln w="0"/>
              <a:solidFill>
                <a:schemeClr val="tx1"/>
              </a:solidFill>
              <a:effectLst>
                <a:outerShdw blurRad="38100" dist="19050" dir="2700000" algn="tl" rotWithShape="0">
                  <a:schemeClr val="dk1">
                    <a:alpha val="40000"/>
                  </a:schemeClr>
                </a:outerShdw>
              </a:effectLst>
            </a:rPr>
            <a:t>Economic Analysis</a:t>
          </a:r>
        </a:p>
      </dsp:txBody>
      <dsp:txXfrm rot="-5400000">
        <a:off x="2" y="4460294"/>
        <a:ext cx="1022601" cy="438258"/>
      </dsp:txXfrm>
    </dsp:sp>
    <dsp:sp modelId="{F05396E4-12FC-4189-931D-622285080D2E}">
      <dsp:nvSpPr>
        <dsp:cNvPr id="0" name=""/>
        <dsp:cNvSpPr/>
      </dsp:nvSpPr>
      <dsp:spPr>
        <a:xfrm rot="5400000">
          <a:off x="4265621" y="705973"/>
          <a:ext cx="949558" cy="7435598"/>
        </a:xfrm>
        <a:prstGeom prst="round2Same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0" kern="1200" cap="none" spc="0" dirty="0">
              <a:ln w="0"/>
              <a:solidFill>
                <a:schemeClr val="tx1"/>
              </a:solidFill>
              <a:effectLst>
                <a:outerShdw blurRad="38100" dist="19050" dir="2700000" algn="tl" rotWithShape="0">
                  <a:schemeClr val="dk1">
                    <a:alpha val="40000"/>
                  </a:schemeClr>
                </a:outerShdw>
              </a:effectLst>
            </a:rPr>
            <a:t>Perform economic analysis</a:t>
          </a:r>
        </a:p>
        <a:p>
          <a:pPr marL="114300" lvl="1" indent="-114300" algn="l" defTabSz="622300">
            <a:lnSpc>
              <a:spcPct val="90000"/>
            </a:lnSpc>
            <a:spcBef>
              <a:spcPct val="0"/>
            </a:spcBef>
            <a:spcAft>
              <a:spcPct val="15000"/>
            </a:spcAft>
            <a:buChar char="•"/>
          </a:pPr>
          <a:r>
            <a:rPr lang="en-US" sz="1400" b="0" kern="1200" cap="none" spc="0" dirty="0">
              <a:ln w="0"/>
              <a:solidFill>
                <a:schemeClr val="tx1"/>
              </a:solidFill>
              <a:effectLst>
                <a:outerShdw blurRad="38100" dist="19050" dir="2700000" algn="tl" rotWithShape="0">
                  <a:schemeClr val="dk1">
                    <a:alpha val="40000"/>
                  </a:schemeClr>
                </a:outerShdw>
              </a:effectLst>
            </a:rPr>
            <a:t>Add or  improve transmission projects that meet the economic criteria</a:t>
          </a:r>
        </a:p>
      </dsp:txBody>
      <dsp:txXfrm rot="-5400000">
        <a:off x="1022601" y="3995347"/>
        <a:ext cx="7389244" cy="85685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750BF31-E9A8-4E88-81E7-44C5092290FC}" type="datetimeFigureOut">
              <a:rPr lang="en-US" smtClean="0"/>
              <a:t>3/17/2024</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FB2BDB1-E95E-402D-B2EB-CA9CC1A3958C}" type="slidenum">
              <a:rPr lang="en-US" smtClean="0"/>
              <a:t>‹#›</a:t>
            </a:fld>
            <a:endParaRPr lang="en-US" dirty="0"/>
          </a:p>
        </p:txBody>
      </p:sp>
    </p:spTree>
    <p:extLst>
      <p:ext uri="{BB962C8B-B14F-4D97-AF65-F5344CB8AC3E}">
        <p14:creationId xmlns:p14="http://schemas.microsoft.com/office/powerpoint/2010/main" val="1109219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67EFB637-CCC9-4803-8851-F6915048CBB4}" type="datetimeFigureOut">
              <a:rPr lang="en-US" smtClean="0"/>
              <a:t>3/17/2024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F62AC51D-6DAA-4455-8EA7-D54B64909A85}" type="slidenum">
              <a:rPr lang="en-US" smtClean="0"/>
              <a:t>‹#›</a:t>
            </a:fld>
            <a:endParaRPr lang="en-US" dirty="0"/>
          </a:p>
        </p:txBody>
      </p:sp>
    </p:spTree>
    <p:extLst>
      <p:ext uri="{BB962C8B-B14F-4D97-AF65-F5344CB8AC3E}">
        <p14:creationId xmlns:p14="http://schemas.microsoft.com/office/powerpoint/2010/main" val="3130593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Electricity is a cornerstone on which the economy and the daily lives of our nation’s citizens depend. This essential commodity has no substitute. Unlike most commodities, electricity cannot easily be stored, so it must be produced at the same instant it is consumed. The electricity delivery system must be flexible enough, every second of the day and every day of the year, to accommodate the nation’s ever changing demand for electricity</a:t>
            </a:r>
          </a:p>
        </p:txBody>
      </p:sp>
      <p:sp>
        <p:nvSpPr>
          <p:cNvPr id="4" name="Slide Number Placeholder 3"/>
          <p:cNvSpPr>
            <a:spLocks noGrp="1"/>
          </p:cNvSpPr>
          <p:nvPr>
            <p:ph type="sldNum" sz="quarter" idx="10"/>
          </p:nvPr>
        </p:nvSpPr>
        <p:spPr/>
        <p:txBody>
          <a:bodyPr/>
          <a:lstStyle/>
          <a:p>
            <a:fld id="{F62AC51D-6DAA-4455-8EA7-D54B64909A85}" type="slidenum">
              <a:rPr lang="en-US" smtClean="0"/>
              <a:t>2</a:t>
            </a:fld>
            <a:endParaRPr lang="en-US" dirty="0"/>
          </a:p>
        </p:txBody>
      </p:sp>
    </p:spTree>
    <p:extLst>
      <p:ext uri="{BB962C8B-B14F-4D97-AF65-F5344CB8AC3E}">
        <p14:creationId xmlns:p14="http://schemas.microsoft.com/office/powerpoint/2010/main" val="200459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Electricity is a cornerstone on which the economy and the daily lives of our nation’s citizens depend. This essential commodity has no substitute. Unlike most commodities, electricity cannot easily be stored, so it must be produced at the same instant it is consumed. </a:t>
            </a:r>
            <a:r>
              <a:rPr lang="en-US"/>
              <a:t>The electricity delivery system must be flexible enough, every second of the day and every day of the year, to accommodate the nation’s ever changing demand for electricity</a:t>
            </a:r>
          </a:p>
        </p:txBody>
      </p:sp>
      <p:sp>
        <p:nvSpPr>
          <p:cNvPr id="4" name="Slide Number Placeholder 3"/>
          <p:cNvSpPr>
            <a:spLocks noGrp="1"/>
          </p:cNvSpPr>
          <p:nvPr>
            <p:ph type="sldNum" sz="quarter" idx="10"/>
          </p:nvPr>
        </p:nvSpPr>
        <p:spPr/>
        <p:txBody>
          <a:bodyPr/>
          <a:lstStyle/>
          <a:p>
            <a:fld id="{F62AC51D-6DAA-4455-8EA7-D54B64909A85}" type="slidenum">
              <a:rPr lang="en-US" smtClean="0"/>
              <a:t>3</a:t>
            </a:fld>
            <a:endParaRPr lang="en-US" dirty="0"/>
          </a:p>
        </p:txBody>
      </p:sp>
    </p:spTree>
    <p:extLst>
      <p:ext uri="{BB962C8B-B14F-4D97-AF65-F5344CB8AC3E}">
        <p14:creationId xmlns:p14="http://schemas.microsoft.com/office/powerpoint/2010/main" val="958034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2AC51D-6DAA-4455-8EA7-D54B64909A85}" type="slidenum">
              <a:rPr lang="en-US" smtClean="0"/>
              <a:t>7</a:t>
            </a:fld>
            <a:endParaRPr lang="en-US"/>
          </a:p>
        </p:txBody>
      </p:sp>
    </p:spTree>
    <p:extLst>
      <p:ext uri="{BB962C8B-B14F-4D97-AF65-F5344CB8AC3E}">
        <p14:creationId xmlns:p14="http://schemas.microsoft.com/office/powerpoint/2010/main" val="156931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2AC51D-6DAA-4455-8EA7-D54B64909A85}" type="slidenum">
              <a:rPr lang="en-US" smtClean="0"/>
              <a:t>39</a:t>
            </a:fld>
            <a:endParaRPr lang="en-US"/>
          </a:p>
        </p:txBody>
      </p:sp>
    </p:spTree>
    <p:extLst>
      <p:ext uri="{BB962C8B-B14F-4D97-AF65-F5344CB8AC3E}">
        <p14:creationId xmlns:p14="http://schemas.microsoft.com/office/powerpoint/2010/main" val="1828916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63375"/>
            <a:ext cx="7772400" cy="1470025"/>
          </a:xfrm>
        </p:spPr>
        <p:txBody>
          <a:bodyPr>
            <a:normAutofit/>
          </a:bodyPr>
          <a:lstStyle>
            <a:lvl1pPr>
              <a:defRPr sz="3600"/>
            </a:lvl1pPr>
          </a:lstStyle>
          <a:p>
            <a:r>
              <a:rPr lang="en-US" dirty="0"/>
              <a:t>Click to edit Master title style</a:t>
            </a:r>
          </a:p>
        </p:txBody>
      </p:sp>
      <p:sp>
        <p:nvSpPr>
          <p:cNvPr id="3" name="Subtitle 2"/>
          <p:cNvSpPr>
            <a:spLocks noGrp="1"/>
          </p:cNvSpPr>
          <p:nvPr>
            <p:ph type="subTitle" idx="1"/>
          </p:nvPr>
        </p:nvSpPr>
        <p:spPr>
          <a:xfrm>
            <a:off x="1371600" y="3519150"/>
            <a:ext cx="6400800" cy="1752600"/>
          </a:xfrm>
        </p:spPr>
        <p:txBody>
          <a:bodyPr>
            <a:normAutofit/>
          </a:bodyPr>
          <a:lstStyle>
            <a:lvl1pPr marL="0" indent="0" algn="ctr">
              <a:buNone/>
              <a:defRPr sz="2800">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457200" y="6606583"/>
            <a:ext cx="2133600" cy="251417"/>
          </a:xfrm>
        </p:spPr>
        <p:txBody>
          <a:bodyPr/>
          <a:lstStyle>
            <a:lvl1pPr>
              <a:defRPr>
                <a:ln>
                  <a:noFill/>
                </a:ln>
                <a:solidFill>
                  <a:schemeClr val="bg1"/>
                </a:solidFill>
              </a:defRPr>
            </a:lvl1pPr>
          </a:lstStyle>
          <a:p>
            <a:fld id="{0F47625D-CD31-448A-BA92-7792FA0DAC1B}" type="datetime1">
              <a:rPr lang="en-US" smtClean="0"/>
              <a:t>3/17/2024</a:t>
            </a:fld>
            <a:endParaRPr lang="en-US" dirty="0"/>
          </a:p>
        </p:txBody>
      </p:sp>
      <p:sp>
        <p:nvSpPr>
          <p:cNvPr id="5" name="Footer Placeholder 4"/>
          <p:cNvSpPr>
            <a:spLocks noGrp="1"/>
          </p:cNvSpPr>
          <p:nvPr>
            <p:ph type="ftr" sz="quarter" idx="11"/>
          </p:nvPr>
        </p:nvSpPr>
        <p:spPr>
          <a:xfrm>
            <a:off x="3124200" y="6606583"/>
            <a:ext cx="2895600" cy="251417"/>
          </a:xfrm>
        </p:spPr>
        <p:txBody>
          <a:bodyPr/>
          <a:lstStyle>
            <a:lvl1pPr>
              <a:defRPr>
                <a:solidFill>
                  <a:srgbClr val="FFFFFF"/>
                </a:solidFill>
              </a:defRPr>
            </a:lvl1pPr>
          </a:lstStyle>
          <a:p>
            <a:endParaRPr lang="en-US" dirty="0"/>
          </a:p>
        </p:txBody>
      </p:sp>
    </p:spTree>
    <p:extLst>
      <p:ext uri="{BB962C8B-B14F-4D97-AF65-F5344CB8AC3E}">
        <p14:creationId xmlns:p14="http://schemas.microsoft.com/office/powerpoint/2010/main" val="274745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0328"/>
            <a:ext cx="8229600" cy="1087309"/>
          </a:xfrm>
        </p:spPr>
        <p:txBody>
          <a:bodyPr>
            <a:normAutofit/>
          </a:bodyPr>
          <a:lstStyle>
            <a:lvl1pPr>
              <a:defRPr lang="en-US" sz="3200" b="1" kern="1200" dirty="0">
                <a:solidFill>
                  <a:schemeClr val="accent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a:xfrm>
            <a:off x="457200" y="1371600"/>
            <a:ext cx="8229600" cy="4323703"/>
          </a:xfrm>
        </p:spPr>
        <p:txBody>
          <a:bodyPr/>
          <a:lstStyle>
            <a:lvl1pPr>
              <a:defRPr sz="2800">
                <a:latin typeface="+mj-lt"/>
              </a:defRPr>
            </a:lvl1pPr>
            <a:lvl2pPr>
              <a:defRPr sz="2400">
                <a:latin typeface="+mj-lt"/>
              </a:defRPr>
            </a:lvl2pPr>
            <a:lvl3pPr>
              <a:defRPr sz="2000">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606582"/>
            <a:ext cx="2133600" cy="251417"/>
          </a:xfrm>
        </p:spPr>
        <p:txBody>
          <a:bodyPr/>
          <a:lstStyle>
            <a:lvl1pPr>
              <a:defRPr>
                <a:solidFill>
                  <a:srgbClr val="FFFFFF"/>
                </a:solidFill>
              </a:defRPr>
            </a:lvl1pPr>
          </a:lstStyle>
          <a:p>
            <a:fld id="{56AC4378-6920-426D-ADBD-2C147C0B6103}" type="datetime1">
              <a:rPr lang="en-US" smtClean="0"/>
              <a:t>3/17/2024</a:t>
            </a:fld>
            <a:endParaRPr lang="en-US" dirty="0"/>
          </a:p>
        </p:txBody>
      </p:sp>
      <p:sp>
        <p:nvSpPr>
          <p:cNvPr id="5" name="Footer Placeholder 4"/>
          <p:cNvSpPr>
            <a:spLocks noGrp="1"/>
          </p:cNvSpPr>
          <p:nvPr>
            <p:ph type="ftr" sz="quarter" idx="11"/>
          </p:nvPr>
        </p:nvSpPr>
        <p:spPr>
          <a:xfrm>
            <a:off x="3124200" y="6606582"/>
            <a:ext cx="2895600" cy="251418"/>
          </a:xfrm>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a:xfrm>
            <a:off x="6553200" y="6606582"/>
            <a:ext cx="2133600" cy="251418"/>
          </a:xfrm>
        </p:spPr>
        <p:txBody>
          <a:bodyPr/>
          <a:lstStyle>
            <a:lvl1pPr>
              <a:defRPr>
                <a:solidFill>
                  <a:schemeClr val="bg1"/>
                </a:solidFill>
              </a:defRPr>
            </a:lvl1pPr>
          </a:lstStyle>
          <a:p>
            <a:fld id="{F06A5241-12CB-C64D-AE38-6540AC6C648E}" type="slidenum">
              <a:rPr lang="en-US" smtClean="0"/>
              <a:pPr/>
              <a:t>‹#›</a:t>
            </a:fld>
            <a:endParaRPr lang="en-US" dirty="0"/>
          </a:p>
        </p:txBody>
      </p:sp>
    </p:spTree>
    <p:extLst>
      <p:ext uri="{BB962C8B-B14F-4D97-AF65-F5344CB8AC3E}">
        <p14:creationId xmlns:p14="http://schemas.microsoft.com/office/powerpoint/2010/main" val="1908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normAutofit/>
          </a:bodyPr>
          <a:lstStyle>
            <a:lvl1pPr algn="l">
              <a:defRPr sz="3600" b="0" cap="all"/>
            </a:lvl1pPr>
          </a:lstStyle>
          <a:p>
            <a:r>
              <a:rPr lang="en-US" dirty="0"/>
              <a:t>Click to edit</a:t>
            </a:r>
            <a:br>
              <a:rPr lang="en-US" dirty="0"/>
            </a:br>
            <a:r>
              <a:rPr lang="en-US" dirty="0"/>
              <a:t>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457200" y="6606582"/>
            <a:ext cx="2133600" cy="251417"/>
          </a:xfrm>
        </p:spPr>
        <p:txBody>
          <a:bodyPr/>
          <a:lstStyle>
            <a:lvl1pPr>
              <a:defRPr>
                <a:solidFill>
                  <a:srgbClr val="FFFFFF"/>
                </a:solidFill>
              </a:defRPr>
            </a:lvl1pPr>
          </a:lstStyle>
          <a:p>
            <a:fld id="{1A7F9041-59D0-47F3-A8EB-0810DACE677B}" type="datetime1">
              <a:rPr lang="en-US" smtClean="0"/>
              <a:t>3/17/2024</a:t>
            </a:fld>
            <a:endParaRPr lang="en-US" dirty="0"/>
          </a:p>
        </p:txBody>
      </p:sp>
      <p:sp>
        <p:nvSpPr>
          <p:cNvPr id="5" name="Footer Placeholder 4"/>
          <p:cNvSpPr>
            <a:spLocks noGrp="1"/>
          </p:cNvSpPr>
          <p:nvPr>
            <p:ph type="ftr" sz="quarter" idx="11"/>
          </p:nvPr>
        </p:nvSpPr>
        <p:spPr>
          <a:xfrm>
            <a:off x="3124200" y="6606582"/>
            <a:ext cx="2895600" cy="251417"/>
          </a:xfrm>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a:xfrm>
            <a:off x="6553200" y="6606582"/>
            <a:ext cx="2133600" cy="251417"/>
          </a:xfrm>
        </p:spPr>
        <p:txBody>
          <a:bodyPr/>
          <a:lstStyle>
            <a:lvl1pPr>
              <a:defRPr>
                <a:solidFill>
                  <a:srgbClr val="FFFFFF"/>
                </a:solidFill>
              </a:defRPr>
            </a:lvl1pPr>
          </a:lstStyle>
          <a:p>
            <a:fld id="{F06A5241-12CB-C64D-AE38-6540AC6C648E}" type="slidenum">
              <a:rPr lang="en-US" smtClean="0"/>
              <a:pPr/>
              <a:t>‹#›</a:t>
            </a:fld>
            <a:endParaRPr lang="en-US" dirty="0"/>
          </a:p>
        </p:txBody>
      </p:sp>
    </p:spTree>
    <p:extLst>
      <p:ext uri="{BB962C8B-B14F-4D97-AF65-F5344CB8AC3E}">
        <p14:creationId xmlns:p14="http://schemas.microsoft.com/office/powerpoint/2010/main" val="2954781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7670"/>
            <a:ext cx="8229600" cy="1079968"/>
          </a:xfrm>
        </p:spPr>
        <p:txBody>
          <a:bodyPr>
            <a:normAutofit/>
          </a:bodyPr>
          <a:lstStyle>
            <a:lvl1pPr>
              <a:defRPr sz="3600"/>
            </a:lvl1pPr>
          </a:lstStyle>
          <a:p>
            <a:r>
              <a:rPr lang="en-US" dirty="0"/>
              <a:t>Click to edit Master title style</a:t>
            </a:r>
          </a:p>
        </p:txBody>
      </p:sp>
      <p:sp>
        <p:nvSpPr>
          <p:cNvPr id="3" name="Content Placeholder 2"/>
          <p:cNvSpPr>
            <a:spLocks noGrp="1"/>
          </p:cNvSpPr>
          <p:nvPr>
            <p:ph sz="half" idx="1"/>
          </p:nvPr>
        </p:nvSpPr>
        <p:spPr>
          <a:xfrm>
            <a:off x="457200" y="1600200"/>
            <a:ext cx="4038600" cy="4345725"/>
          </a:xfrm>
        </p:spPr>
        <p:txBody>
          <a:bodyPr/>
          <a:lstStyle>
            <a:lvl1pPr>
              <a:defRPr sz="2800">
                <a:latin typeface="+mj-lt"/>
              </a:defRPr>
            </a:lvl1pPr>
            <a:lvl2pPr>
              <a:defRPr sz="2400">
                <a:latin typeface="+mj-lt"/>
              </a:defRPr>
            </a:lvl2pPr>
            <a:lvl3pPr>
              <a:defRPr sz="2000">
                <a:latin typeface="+mj-lt"/>
              </a:defRPr>
            </a:lvl3pPr>
            <a:lvl4pPr>
              <a:defRPr sz="1800">
                <a:latin typeface="+mj-lt"/>
              </a:defRPr>
            </a:lvl4pPr>
            <a:lvl5pPr>
              <a:defRPr sz="1800">
                <a:latin typeface="+mj-l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345725"/>
          </a:xfrm>
        </p:spPr>
        <p:txBody>
          <a:bodyPr/>
          <a:lstStyle>
            <a:lvl1pPr>
              <a:defRPr sz="2800">
                <a:latin typeface="+mj-lt"/>
              </a:defRPr>
            </a:lvl1pPr>
            <a:lvl2pPr>
              <a:defRPr sz="2400">
                <a:latin typeface="+mj-lt"/>
              </a:defRPr>
            </a:lvl2pPr>
            <a:lvl3pPr>
              <a:defRPr sz="2000">
                <a:latin typeface="+mj-lt"/>
              </a:defRPr>
            </a:lvl3pPr>
            <a:lvl4pPr>
              <a:defRPr sz="1800">
                <a:latin typeface="+mj-lt"/>
              </a:defRPr>
            </a:lvl4pPr>
            <a:lvl5pPr>
              <a:defRPr sz="1800">
                <a:latin typeface="+mj-l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457200" y="6606583"/>
            <a:ext cx="2133600" cy="251417"/>
          </a:xfrm>
        </p:spPr>
        <p:txBody>
          <a:bodyPr/>
          <a:lstStyle>
            <a:lvl1pPr>
              <a:defRPr>
                <a:solidFill>
                  <a:srgbClr val="FFFFFF"/>
                </a:solidFill>
              </a:defRPr>
            </a:lvl1pPr>
          </a:lstStyle>
          <a:p>
            <a:fld id="{043FED93-E191-42B9-8E02-EA4FC47949DE}" type="datetime1">
              <a:rPr lang="en-US" smtClean="0"/>
              <a:t>3/17/2024</a:t>
            </a:fld>
            <a:endParaRPr lang="en-US" dirty="0"/>
          </a:p>
        </p:txBody>
      </p:sp>
      <p:sp>
        <p:nvSpPr>
          <p:cNvPr id="6" name="Footer Placeholder 5"/>
          <p:cNvSpPr>
            <a:spLocks noGrp="1"/>
          </p:cNvSpPr>
          <p:nvPr>
            <p:ph type="ftr" sz="quarter" idx="11"/>
          </p:nvPr>
        </p:nvSpPr>
        <p:spPr>
          <a:xfrm>
            <a:off x="3124200" y="6606583"/>
            <a:ext cx="2895600" cy="251417"/>
          </a:xfrm>
        </p:spPr>
        <p:txBody>
          <a:bodyPr/>
          <a:lstStyle>
            <a:lvl1pPr>
              <a:defRPr>
                <a:solidFill>
                  <a:srgbClr val="FFFFFF"/>
                </a:solidFill>
              </a:defRPr>
            </a:lvl1pPr>
          </a:lstStyle>
          <a:p>
            <a:endParaRPr lang="en-US" dirty="0"/>
          </a:p>
        </p:txBody>
      </p:sp>
      <p:sp>
        <p:nvSpPr>
          <p:cNvPr id="7" name="Slide Number Placeholder 6"/>
          <p:cNvSpPr>
            <a:spLocks noGrp="1"/>
          </p:cNvSpPr>
          <p:nvPr>
            <p:ph type="sldNum" sz="quarter" idx="12"/>
          </p:nvPr>
        </p:nvSpPr>
        <p:spPr>
          <a:xfrm>
            <a:off x="6553200" y="6606583"/>
            <a:ext cx="2133600" cy="251417"/>
          </a:xfrm>
        </p:spPr>
        <p:txBody>
          <a:bodyPr/>
          <a:lstStyle>
            <a:lvl1pPr>
              <a:defRPr>
                <a:solidFill>
                  <a:srgbClr val="FFFFFF"/>
                </a:solidFill>
              </a:defRPr>
            </a:lvl1pPr>
          </a:lstStyle>
          <a:p>
            <a:fld id="{F06A5241-12CB-C64D-AE38-6540AC6C648E}" type="slidenum">
              <a:rPr lang="en-US" smtClean="0"/>
              <a:pPr/>
              <a:t>‹#›</a:t>
            </a:fld>
            <a:endParaRPr lang="en-US" dirty="0"/>
          </a:p>
        </p:txBody>
      </p:sp>
    </p:spTree>
    <p:extLst>
      <p:ext uri="{BB962C8B-B14F-4D97-AF65-F5344CB8AC3E}">
        <p14:creationId xmlns:p14="http://schemas.microsoft.com/office/powerpoint/2010/main" val="2344152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33366"/>
            <a:ext cx="8229600" cy="1143000"/>
          </a:xfrm>
        </p:spPr>
        <p:txBody>
          <a:bodyPr>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0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682963"/>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0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6"/>
            <a:ext cx="4041775" cy="3682962"/>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457200" y="6606582"/>
            <a:ext cx="2133600" cy="251417"/>
          </a:xfrm>
        </p:spPr>
        <p:txBody>
          <a:bodyPr/>
          <a:lstStyle>
            <a:lvl1pPr>
              <a:defRPr>
                <a:solidFill>
                  <a:srgbClr val="FFFFFF"/>
                </a:solidFill>
              </a:defRPr>
            </a:lvl1pPr>
          </a:lstStyle>
          <a:p>
            <a:fld id="{57729302-5CA9-48D0-BB45-CFA948FFE183}" type="datetime1">
              <a:rPr lang="en-US" smtClean="0"/>
              <a:t>3/17/2024</a:t>
            </a:fld>
            <a:endParaRPr lang="en-US" dirty="0"/>
          </a:p>
        </p:txBody>
      </p:sp>
      <p:sp>
        <p:nvSpPr>
          <p:cNvPr id="8" name="Footer Placeholder 7"/>
          <p:cNvSpPr>
            <a:spLocks noGrp="1"/>
          </p:cNvSpPr>
          <p:nvPr>
            <p:ph type="ftr" sz="quarter" idx="11"/>
          </p:nvPr>
        </p:nvSpPr>
        <p:spPr>
          <a:xfrm>
            <a:off x="3124200" y="6606582"/>
            <a:ext cx="2895600" cy="251417"/>
          </a:xfrm>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a:xfrm>
            <a:off x="6553200" y="6606582"/>
            <a:ext cx="2133600" cy="251417"/>
          </a:xfrm>
        </p:spPr>
        <p:txBody>
          <a:bodyPr/>
          <a:lstStyle>
            <a:lvl1pPr>
              <a:defRPr>
                <a:solidFill>
                  <a:srgbClr val="FFFFFF"/>
                </a:solidFill>
              </a:defRPr>
            </a:lvl1pPr>
          </a:lstStyle>
          <a:p>
            <a:fld id="{F06A5241-12CB-C64D-AE38-6540AC6C648E}" type="slidenum">
              <a:rPr lang="en-US" smtClean="0"/>
              <a:pPr/>
              <a:t>‹#›</a:t>
            </a:fld>
            <a:endParaRPr lang="en-US" dirty="0"/>
          </a:p>
        </p:txBody>
      </p:sp>
    </p:spTree>
    <p:extLst>
      <p:ext uri="{BB962C8B-B14F-4D97-AF65-F5344CB8AC3E}">
        <p14:creationId xmlns:p14="http://schemas.microsoft.com/office/powerpoint/2010/main" val="551969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31573"/>
            <a:ext cx="8229600" cy="1143000"/>
          </a:xfrm>
        </p:spPr>
        <p:txBody>
          <a:bodyPr>
            <a:norm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a:xfrm>
            <a:off x="457200" y="6606584"/>
            <a:ext cx="2133600" cy="254370"/>
          </a:xfrm>
        </p:spPr>
        <p:txBody>
          <a:bodyPr/>
          <a:lstStyle>
            <a:lvl1pPr>
              <a:defRPr>
                <a:solidFill>
                  <a:srgbClr val="FFFFFF"/>
                </a:solidFill>
              </a:defRPr>
            </a:lvl1pPr>
          </a:lstStyle>
          <a:p>
            <a:fld id="{C536B70F-4FF1-4710-B3C5-2E9A72E321F5}" type="datetime1">
              <a:rPr lang="en-US" smtClean="0"/>
              <a:t>3/17/2024</a:t>
            </a:fld>
            <a:endParaRPr lang="en-US" dirty="0"/>
          </a:p>
        </p:txBody>
      </p:sp>
      <p:sp>
        <p:nvSpPr>
          <p:cNvPr id="4" name="Footer Placeholder 3"/>
          <p:cNvSpPr>
            <a:spLocks noGrp="1"/>
          </p:cNvSpPr>
          <p:nvPr>
            <p:ph type="ftr" sz="quarter" idx="11"/>
          </p:nvPr>
        </p:nvSpPr>
        <p:spPr>
          <a:xfrm>
            <a:off x="3124200" y="6606584"/>
            <a:ext cx="2895600" cy="254370"/>
          </a:xfrm>
        </p:spPr>
        <p:txBody>
          <a:bodyPr/>
          <a:lstStyle>
            <a:lvl1pPr>
              <a:defRPr>
                <a:solidFill>
                  <a:srgbClr val="FFFFFF"/>
                </a:solidFill>
              </a:defRPr>
            </a:lvl1pPr>
          </a:lstStyle>
          <a:p>
            <a:endParaRPr lang="en-US" dirty="0"/>
          </a:p>
        </p:txBody>
      </p:sp>
      <p:sp>
        <p:nvSpPr>
          <p:cNvPr id="5" name="Slide Number Placeholder 4"/>
          <p:cNvSpPr>
            <a:spLocks noGrp="1"/>
          </p:cNvSpPr>
          <p:nvPr>
            <p:ph type="sldNum" sz="quarter" idx="12"/>
          </p:nvPr>
        </p:nvSpPr>
        <p:spPr>
          <a:xfrm>
            <a:off x="6553200" y="6606584"/>
            <a:ext cx="2133600" cy="254370"/>
          </a:xfrm>
        </p:spPr>
        <p:txBody>
          <a:bodyPr/>
          <a:lstStyle>
            <a:lvl1pPr>
              <a:defRPr>
                <a:solidFill>
                  <a:srgbClr val="FFFFFF"/>
                </a:solidFill>
              </a:defRPr>
            </a:lvl1pPr>
          </a:lstStyle>
          <a:p>
            <a:fld id="{F06A5241-12CB-C64D-AE38-6540AC6C648E}" type="slidenum">
              <a:rPr lang="en-US" smtClean="0"/>
              <a:pPr/>
              <a:t>‹#›</a:t>
            </a:fld>
            <a:endParaRPr lang="en-US" dirty="0"/>
          </a:p>
        </p:txBody>
      </p:sp>
    </p:spTree>
    <p:extLst>
      <p:ext uri="{BB962C8B-B14F-4D97-AF65-F5344CB8AC3E}">
        <p14:creationId xmlns:p14="http://schemas.microsoft.com/office/powerpoint/2010/main" val="3983527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606582"/>
            <a:ext cx="2133600" cy="251417"/>
          </a:xfrm>
        </p:spPr>
        <p:txBody>
          <a:bodyPr/>
          <a:lstStyle>
            <a:lvl1pPr>
              <a:defRPr>
                <a:solidFill>
                  <a:srgbClr val="FFFFFF"/>
                </a:solidFill>
              </a:defRPr>
            </a:lvl1pPr>
          </a:lstStyle>
          <a:p>
            <a:fld id="{C2910B8B-8442-4A72-9549-80F37D46EA5B}" type="datetime1">
              <a:rPr lang="en-US" smtClean="0"/>
              <a:t>3/17/2024</a:t>
            </a:fld>
            <a:endParaRPr lang="en-US" dirty="0"/>
          </a:p>
        </p:txBody>
      </p:sp>
      <p:sp>
        <p:nvSpPr>
          <p:cNvPr id="3" name="Footer Placeholder 2"/>
          <p:cNvSpPr>
            <a:spLocks noGrp="1"/>
          </p:cNvSpPr>
          <p:nvPr>
            <p:ph type="ftr" sz="quarter" idx="11"/>
          </p:nvPr>
        </p:nvSpPr>
        <p:spPr>
          <a:xfrm>
            <a:off x="3124200" y="6606582"/>
            <a:ext cx="2895600" cy="251417"/>
          </a:xfrm>
        </p:spPr>
        <p:txBody>
          <a:bodyPr/>
          <a:lstStyle>
            <a:lvl1pPr>
              <a:defRPr>
                <a:solidFill>
                  <a:srgbClr val="FFFFFF"/>
                </a:solidFill>
              </a:defRPr>
            </a:lvl1pPr>
          </a:lstStyle>
          <a:p>
            <a:endParaRPr lang="en-US" dirty="0"/>
          </a:p>
        </p:txBody>
      </p:sp>
      <p:sp>
        <p:nvSpPr>
          <p:cNvPr id="4" name="Slide Number Placeholder 3"/>
          <p:cNvSpPr>
            <a:spLocks noGrp="1"/>
          </p:cNvSpPr>
          <p:nvPr>
            <p:ph type="sldNum" sz="quarter" idx="12"/>
          </p:nvPr>
        </p:nvSpPr>
        <p:spPr>
          <a:xfrm>
            <a:off x="6553200" y="6606582"/>
            <a:ext cx="2133600" cy="251417"/>
          </a:xfrm>
        </p:spPr>
        <p:txBody>
          <a:bodyPr/>
          <a:lstStyle>
            <a:lvl1pPr>
              <a:defRPr>
                <a:solidFill>
                  <a:srgbClr val="FFFFFF"/>
                </a:solidFill>
              </a:defRPr>
            </a:lvl1pPr>
          </a:lstStyle>
          <a:p>
            <a:fld id="{F06A5241-12CB-C64D-AE38-6540AC6C648E}" type="slidenum">
              <a:rPr lang="en-US" smtClean="0"/>
              <a:pPr/>
              <a:t>‹#›</a:t>
            </a:fld>
            <a:endParaRPr lang="en-US" dirty="0"/>
          </a:p>
        </p:txBody>
      </p:sp>
    </p:spTree>
    <p:extLst>
      <p:ext uri="{BB962C8B-B14F-4D97-AF65-F5344CB8AC3E}">
        <p14:creationId xmlns:p14="http://schemas.microsoft.com/office/powerpoint/2010/main" val="26744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03734"/>
            <a:ext cx="3008313" cy="1031365"/>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403735"/>
            <a:ext cx="5111750" cy="5476124"/>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099"/>
            <a:ext cx="3008313" cy="4444760"/>
          </a:xfrm>
        </p:spPr>
        <p:txBody>
          <a:bodyPr/>
          <a:lstStyle>
            <a:lvl1pPr marL="0" indent="0">
              <a:buNone/>
              <a:defRPr sz="1400">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57200" y="6606582"/>
            <a:ext cx="2133600" cy="251417"/>
          </a:xfrm>
        </p:spPr>
        <p:txBody>
          <a:bodyPr/>
          <a:lstStyle>
            <a:lvl1pPr>
              <a:defRPr>
                <a:solidFill>
                  <a:srgbClr val="FFFFFF"/>
                </a:solidFill>
              </a:defRPr>
            </a:lvl1pPr>
          </a:lstStyle>
          <a:p>
            <a:fld id="{4C029414-EC5B-45BC-A944-1C5CF14A1AA3}" type="datetime1">
              <a:rPr lang="en-US" smtClean="0"/>
              <a:t>3/17/2024</a:t>
            </a:fld>
            <a:endParaRPr lang="en-US" dirty="0"/>
          </a:p>
        </p:txBody>
      </p:sp>
      <p:sp>
        <p:nvSpPr>
          <p:cNvPr id="6" name="Footer Placeholder 5"/>
          <p:cNvSpPr>
            <a:spLocks noGrp="1"/>
          </p:cNvSpPr>
          <p:nvPr>
            <p:ph type="ftr" sz="quarter" idx="11"/>
          </p:nvPr>
        </p:nvSpPr>
        <p:spPr>
          <a:xfrm>
            <a:off x="3124200" y="6606582"/>
            <a:ext cx="2895600" cy="251417"/>
          </a:xfrm>
        </p:spPr>
        <p:txBody>
          <a:bodyPr/>
          <a:lstStyle>
            <a:lvl1pPr>
              <a:defRPr>
                <a:solidFill>
                  <a:srgbClr val="FFFFFF"/>
                </a:solidFill>
              </a:defRPr>
            </a:lvl1pPr>
          </a:lstStyle>
          <a:p>
            <a:endParaRPr lang="en-US" dirty="0"/>
          </a:p>
        </p:txBody>
      </p:sp>
      <p:sp>
        <p:nvSpPr>
          <p:cNvPr id="7" name="Slide Number Placeholder 6"/>
          <p:cNvSpPr>
            <a:spLocks noGrp="1"/>
          </p:cNvSpPr>
          <p:nvPr>
            <p:ph type="sldNum" sz="quarter" idx="12"/>
          </p:nvPr>
        </p:nvSpPr>
        <p:spPr>
          <a:xfrm>
            <a:off x="6553200" y="6606582"/>
            <a:ext cx="2133600" cy="251417"/>
          </a:xfrm>
        </p:spPr>
        <p:txBody>
          <a:bodyPr/>
          <a:lstStyle>
            <a:lvl1pPr>
              <a:defRPr>
                <a:solidFill>
                  <a:srgbClr val="FFFFFF"/>
                </a:solidFill>
              </a:defRPr>
            </a:lvl1pPr>
          </a:lstStyle>
          <a:p>
            <a:fld id="{F06A5241-12CB-C64D-AE38-6540AC6C648E}" type="slidenum">
              <a:rPr lang="en-US" smtClean="0"/>
              <a:pPr/>
              <a:t>‹#›</a:t>
            </a:fld>
            <a:endParaRPr lang="en-US" dirty="0"/>
          </a:p>
        </p:txBody>
      </p:sp>
    </p:spTree>
    <p:extLst>
      <p:ext uri="{BB962C8B-B14F-4D97-AF65-F5344CB8AC3E}">
        <p14:creationId xmlns:p14="http://schemas.microsoft.com/office/powerpoint/2010/main" val="1914464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57200" y="6606582"/>
            <a:ext cx="2133600" cy="251417"/>
          </a:xfrm>
        </p:spPr>
        <p:txBody>
          <a:bodyPr/>
          <a:lstStyle>
            <a:lvl1pPr>
              <a:defRPr>
                <a:solidFill>
                  <a:srgbClr val="FFFFFF"/>
                </a:solidFill>
              </a:defRPr>
            </a:lvl1pPr>
          </a:lstStyle>
          <a:p>
            <a:fld id="{47A71907-9495-4FE8-9D50-18F30BBEF74C}" type="datetime1">
              <a:rPr lang="en-US" smtClean="0"/>
              <a:t>3/17/2024</a:t>
            </a:fld>
            <a:endParaRPr lang="en-US" dirty="0"/>
          </a:p>
        </p:txBody>
      </p:sp>
      <p:sp>
        <p:nvSpPr>
          <p:cNvPr id="6" name="Footer Placeholder 5"/>
          <p:cNvSpPr>
            <a:spLocks noGrp="1"/>
          </p:cNvSpPr>
          <p:nvPr>
            <p:ph type="ftr" sz="quarter" idx="11"/>
          </p:nvPr>
        </p:nvSpPr>
        <p:spPr>
          <a:xfrm>
            <a:off x="3124200" y="6606582"/>
            <a:ext cx="2895600" cy="251417"/>
          </a:xfrm>
        </p:spPr>
        <p:txBody>
          <a:bodyPr/>
          <a:lstStyle>
            <a:lvl1pPr>
              <a:defRPr>
                <a:solidFill>
                  <a:srgbClr val="FFFFFF"/>
                </a:solidFill>
              </a:defRPr>
            </a:lvl1pPr>
          </a:lstStyle>
          <a:p>
            <a:endParaRPr lang="en-US" dirty="0"/>
          </a:p>
        </p:txBody>
      </p:sp>
      <p:sp>
        <p:nvSpPr>
          <p:cNvPr id="7" name="Slide Number Placeholder 6"/>
          <p:cNvSpPr>
            <a:spLocks noGrp="1"/>
          </p:cNvSpPr>
          <p:nvPr>
            <p:ph type="sldNum" sz="quarter" idx="12"/>
          </p:nvPr>
        </p:nvSpPr>
        <p:spPr>
          <a:xfrm>
            <a:off x="6553200" y="6606582"/>
            <a:ext cx="2133600" cy="251417"/>
          </a:xfrm>
        </p:spPr>
        <p:txBody>
          <a:bodyPr/>
          <a:lstStyle>
            <a:lvl1pPr>
              <a:defRPr>
                <a:solidFill>
                  <a:srgbClr val="FFFFFF"/>
                </a:solidFill>
              </a:defRPr>
            </a:lvl1pPr>
          </a:lstStyle>
          <a:p>
            <a:fld id="{F06A5241-12CB-C64D-AE38-6540AC6C648E}" type="slidenum">
              <a:rPr lang="en-US" smtClean="0"/>
              <a:pPr/>
              <a:t>‹#›</a:t>
            </a:fld>
            <a:endParaRPr lang="en-US" dirty="0"/>
          </a:p>
        </p:txBody>
      </p:sp>
    </p:spTree>
    <p:extLst>
      <p:ext uri="{BB962C8B-B14F-4D97-AF65-F5344CB8AC3E}">
        <p14:creationId xmlns:p14="http://schemas.microsoft.com/office/powerpoint/2010/main" val="3637923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DFF43-09D4-4849-8A89-CBA1996968CF}" type="datetime1">
              <a:rPr lang="en-US" smtClean="0"/>
              <a:t>3/17/2024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A5241-12CB-C64D-AE38-6540AC6C648E}" type="slidenum">
              <a:rPr lang="en-US" smtClean="0"/>
              <a:t>‹#›</a:t>
            </a:fld>
            <a:endParaRPr lang="en-US" dirty="0"/>
          </a:p>
        </p:txBody>
      </p:sp>
      <p:pic>
        <p:nvPicPr>
          <p:cNvPr id="7" name="Picture 6" descr="maroon-body.jpg"/>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61479638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5" name="Title 1"/>
          <p:cNvSpPr txBox="1">
            <a:spLocks/>
          </p:cNvSpPr>
          <p:nvPr/>
        </p:nvSpPr>
        <p:spPr>
          <a:xfrm>
            <a:off x="0" y="0"/>
            <a:ext cx="9143999" cy="6858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solidFill>
                  <a:schemeClr val="bg1"/>
                </a:solidFill>
              </a:rPr>
              <a:t>Fundamentals of Electric Transmission System Planning Short Course</a:t>
            </a:r>
          </a:p>
          <a:p>
            <a:endParaRPr lang="en-US" sz="3200" dirty="0">
              <a:solidFill>
                <a:schemeClr val="bg1"/>
              </a:solidFill>
            </a:endParaRPr>
          </a:p>
          <a:p>
            <a:r>
              <a:rPr lang="en-US" sz="3200" dirty="0">
                <a:solidFill>
                  <a:schemeClr val="bg1"/>
                </a:solidFill>
                <a:cs typeface="Frutiger LT Std 55 Roman"/>
              </a:rPr>
              <a:t>Transmission Planning</a:t>
            </a:r>
          </a:p>
          <a:p>
            <a:endParaRPr lang="en-US" sz="3200" dirty="0">
              <a:solidFill>
                <a:schemeClr val="bg1"/>
              </a:solidFill>
              <a:cs typeface="Frutiger LT Std 55 Roman"/>
            </a:endParaRPr>
          </a:p>
          <a:p>
            <a:r>
              <a:rPr lang="en-US" sz="3200" dirty="0">
                <a:solidFill>
                  <a:schemeClr val="bg1"/>
                </a:solidFill>
                <a:cs typeface="Frutiger LT Std 55 Roman"/>
              </a:rPr>
              <a:t>José Conto</a:t>
            </a:r>
          </a:p>
          <a:p>
            <a:r>
              <a:rPr lang="en-US" sz="3200" dirty="0">
                <a:solidFill>
                  <a:schemeClr val="bg1"/>
                </a:solidFill>
                <a:cs typeface="Frutiger LT Std 55 Roman"/>
              </a:rPr>
              <a:t>ERCOT</a:t>
            </a:r>
            <a:br>
              <a:rPr lang="en-US" sz="3200" dirty="0">
                <a:solidFill>
                  <a:schemeClr val="bg1"/>
                </a:solidFill>
                <a:cs typeface="Frutiger LT Std 55 Roman"/>
              </a:rPr>
            </a:br>
            <a:r>
              <a:rPr lang="en-US" sz="3200" dirty="0">
                <a:solidFill>
                  <a:schemeClr val="bg1"/>
                </a:solidFill>
                <a:cs typeface="Frutiger LT Std 55 Roman"/>
              </a:rPr>
              <a:t> </a:t>
            </a:r>
          </a:p>
          <a:p>
            <a:r>
              <a:rPr lang="en-US" sz="3200" dirty="0">
                <a:solidFill>
                  <a:schemeClr val="bg1"/>
                </a:solidFill>
                <a:cs typeface="Frutiger LT Std 55 Roman"/>
              </a:rPr>
              <a:t>Presented by Tracy Rolstad</a:t>
            </a:r>
          </a:p>
        </p:txBody>
      </p:sp>
      <p:sp>
        <p:nvSpPr>
          <p:cNvPr id="2" name="Rectangle 1"/>
          <p:cNvSpPr/>
          <p:nvPr/>
        </p:nvSpPr>
        <p:spPr>
          <a:xfrm>
            <a:off x="2727336" y="6361868"/>
            <a:ext cx="3629520" cy="341632"/>
          </a:xfrm>
          <a:prstGeom prst="rect">
            <a:avLst/>
          </a:prstGeom>
        </p:spPr>
        <p:txBody>
          <a:bodyPr wrap="none">
            <a:spAutoFit/>
          </a:bodyPr>
          <a:lstStyle/>
          <a:p>
            <a:pPr algn="ctr">
              <a:lnSpc>
                <a:spcPct val="90000"/>
              </a:lnSpc>
            </a:pPr>
            <a:r>
              <a:rPr lang="en-US" altLang="en-US" b="1" dirty="0">
                <a:solidFill>
                  <a:schemeClr val="bg1"/>
                </a:solidFill>
                <a:latin typeface="Tahoma" pitchFamily="34" charset="0"/>
                <a:ea typeface="ＭＳ Ｐゴシック" pitchFamily="34" charset="-128"/>
              </a:rPr>
              <a:t>© copyright José Conto, 2019</a:t>
            </a:r>
            <a:endParaRPr lang="en-US" altLang="en-US" dirty="0">
              <a:solidFill>
                <a:schemeClr val="bg1"/>
              </a:solidFill>
              <a:ea typeface="ＭＳ Ｐゴシック" pitchFamily="34" charset="-128"/>
            </a:endParaRPr>
          </a:p>
        </p:txBody>
      </p:sp>
    </p:spTree>
    <p:extLst>
      <p:ext uri="{BB962C8B-B14F-4D97-AF65-F5344CB8AC3E}">
        <p14:creationId xmlns:p14="http://schemas.microsoft.com/office/powerpoint/2010/main" val="227529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prepare RTP?</a:t>
            </a:r>
          </a:p>
        </p:txBody>
      </p:sp>
      <p:sp>
        <p:nvSpPr>
          <p:cNvPr id="3" name="Content Placeholder 2"/>
          <p:cNvSpPr>
            <a:spLocks noGrp="1"/>
          </p:cNvSpPr>
          <p:nvPr>
            <p:ph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lnSpcReduction="10000"/>
          </a:bodyPr>
          <a:lstStyle/>
          <a:p>
            <a:r>
              <a:rPr lang="en-US" sz="2400" dirty="0"/>
              <a:t>System wide planning assessment for the ERCOT grid – instead of the region specific look by the TOs</a:t>
            </a:r>
          </a:p>
          <a:p>
            <a:endParaRPr lang="en-US" sz="2400" dirty="0"/>
          </a:p>
          <a:p>
            <a:r>
              <a:rPr lang="en-US" sz="2400" dirty="0"/>
              <a:t>Reliability and economic start cases for most of the ERCOT independent reviews and ad-hoc projects</a:t>
            </a:r>
          </a:p>
          <a:p>
            <a:endParaRPr lang="en-US" sz="2400" dirty="0"/>
          </a:p>
          <a:p>
            <a:r>
              <a:rPr lang="en-US" sz="2400" dirty="0"/>
              <a:t>TOs refer to the RTP studies while preparing for PUCT reviews of their proposal</a:t>
            </a:r>
          </a:p>
          <a:p>
            <a:endParaRPr lang="en-US" sz="2400" dirty="0"/>
          </a:p>
          <a:p>
            <a:r>
              <a:rPr lang="en-US" sz="2400" dirty="0"/>
              <a:t>Serves as Planning Coordinator (PC) responsibility towards NERC Reliability Standard TPL-001-4</a:t>
            </a:r>
          </a:p>
          <a:p>
            <a:pPr>
              <a:buFont typeface="Wingdings" panose="05000000000000000000" pitchFamily="2" charset="2"/>
              <a:buChar char="§"/>
            </a:pPr>
            <a:endParaRPr lang="en-US"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F06A5241-12CB-C64D-AE38-6540AC6C648E}" type="slidenum">
              <a:rPr lang="en-US" smtClean="0"/>
              <a:pPr/>
              <a:t>10</a:t>
            </a:fld>
            <a:endParaRPr lang="en-US" dirty="0"/>
          </a:p>
        </p:txBody>
      </p:sp>
    </p:spTree>
    <p:extLst>
      <p:ext uri="{BB962C8B-B14F-4D97-AF65-F5344CB8AC3E}">
        <p14:creationId xmlns:p14="http://schemas.microsoft.com/office/powerpoint/2010/main" val="884428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RTP Overview</a:t>
            </a:r>
          </a:p>
        </p:txBody>
      </p:sp>
      <p:graphicFrame>
        <p:nvGraphicFramePr>
          <p:cNvPr id="5" name="Diagram 4"/>
          <p:cNvGraphicFramePr/>
          <p:nvPr>
            <p:extLst>
              <p:ext uri="{D42A27DB-BD31-4B8C-83A1-F6EECF244321}">
                <p14:modId xmlns:p14="http://schemas.microsoft.com/office/powerpoint/2010/main" val="391683128"/>
              </p:ext>
            </p:extLst>
          </p:nvPr>
        </p:nvGraphicFramePr>
        <p:xfrm>
          <a:off x="838200" y="1447800"/>
          <a:ext cx="70104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F06A5241-12CB-C64D-AE38-6540AC6C648E}" type="slidenum">
              <a:rPr lang="en-US" smtClean="0"/>
              <a:pPr/>
              <a:t>11</a:t>
            </a:fld>
            <a:endParaRPr lang="en-US" dirty="0"/>
          </a:p>
        </p:txBody>
      </p:sp>
    </p:spTree>
    <p:extLst>
      <p:ext uri="{BB962C8B-B14F-4D97-AF65-F5344CB8AC3E}">
        <p14:creationId xmlns:p14="http://schemas.microsoft.com/office/powerpoint/2010/main" val="2777959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411162"/>
          </a:xfrm>
        </p:spPr>
        <p:txBody>
          <a:bodyPr>
            <a:noAutofit/>
          </a:bodyPr>
          <a:lstStyle/>
          <a:p>
            <a:r>
              <a:rPr lang="en-US" sz="2400" dirty="0"/>
              <a:t>RTP Process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37373864"/>
              </p:ext>
            </p:extLst>
          </p:nvPr>
        </p:nvGraphicFramePr>
        <p:xfrm>
          <a:off x="304800" y="838200"/>
          <a:ext cx="84582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F06A5241-12CB-C64D-AE38-6540AC6C648E}" type="slidenum">
              <a:rPr lang="en-US" smtClean="0"/>
              <a:pPr/>
              <a:t>12</a:t>
            </a:fld>
            <a:endParaRPr lang="en-US" dirty="0"/>
          </a:p>
        </p:txBody>
      </p:sp>
    </p:spTree>
    <p:extLst>
      <p:ext uri="{BB962C8B-B14F-4D97-AF65-F5344CB8AC3E}">
        <p14:creationId xmlns:p14="http://schemas.microsoft.com/office/powerpoint/2010/main" val="3444154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382000" cy="518318"/>
          </a:xfrm>
        </p:spPr>
        <p:txBody>
          <a:bodyPr>
            <a:normAutofit fontScale="90000"/>
          </a:bodyPr>
          <a:lstStyle/>
          <a:p>
            <a:r>
              <a:rPr lang="en-US" sz="3200" b="1" dirty="0">
                <a:latin typeface="Calibri" panose="020F0502020204030204" pitchFamily="34" charset="0"/>
              </a:rPr>
              <a:t>Generation Assumptions</a:t>
            </a:r>
            <a:endParaRPr lang="en-US" sz="3200" dirty="0"/>
          </a:p>
        </p:txBody>
      </p:sp>
      <p:sp>
        <p:nvSpPr>
          <p:cNvPr id="3" name="Content Placeholder 2"/>
          <p:cNvSpPr>
            <a:spLocks noGrp="1"/>
          </p:cNvSpPr>
          <p:nvPr>
            <p:ph idx="1"/>
          </p:nvPr>
        </p:nvSpPr>
        <p:spPr>
          <a:xfrm>
            <a:off x="457200" y="1447800"/>
            <a:ext cx="8229600" cy="4525963"/>
          </a:xfrm>
        </p:spPr>
        <p:txBody>
          <a:bodyPr/>
          <a:lstStyle/>
          <a:p>
            <a:r>
              <a:rPr lang="en-US" sz="2000" dirty="0">
                <a:latin typeface="Calibri" panose="020F0502020204030204" pitchFamily="34" charset="0"/>
              </a:rPr>
              <a:t>Existing and new generation</a:t>
            </a:r>
          </a:p>
          <a:p>
            <a:pPr lvl="1">
              <a:buFont typeface="Arial" panose="020B0604020202020204" pitchFamily="34" charset="0"/>
              <a:buChar char="•"/>
            </a:pPr>
            <a:r>
              <a:rPr lang="en-US" sz="1800" dirty="0">
                <a:latin typeface="Calibri" panose="020F0502020204030204" pitchFamily="34" charset="0"/>
              </a:rPr>
              <a:t>MB generation (treated as being on outage)</a:t>
            </a:r>
          </a:p>
          <a:p>
            <a:pPr lvl="1">
              <a:buFont typeface="Arial" panose="020B0604020202020204" pitchFamily="34" charset="0"/>
              <a:buChar char="•"/>
            </a:pPr>
            <a:r>
              <a:rPr lang="en-US" sz="1800" dirty="0">
                <a:latin typeface="Calibri" panose="020F0502020204030204" pitchFamily="34" charset="0"/>
              </a:rPr>
              <a:t>Wind generation (dispatched based on historical data – use 15</a:t>
            </a:r>
            <a:r>
              <a:rPr lang="en-US" sz="1800" baseline="30000" dirty="0">
                <a:latin typeface="Calibri" panose="020F0502020204030204" pitchFamily="34" charset="0"/>
              </a:rPr>
              <a:t>th</a:t>
            </a:r>
            <a:r>
              <a:rPr lang="en-US" sz="1800" dirty="0">
                <a:latin typeface="Calibri" panose="020F0502020204030204" pitchFamily="34" charset="0"/>
              </a:rPr>
              <a:t> percentile capacity factor during the top peak load hours )</a:t>
            </a:r>
          </a:p>
          <a:p>
            <a:pPr lvl="1">
              <a:buFont typeface="Arial" panose="020B0604020202020204" pitchFamily="34" charset="0"/>
              <a:buChar char="•"/>
            </a:pPr>
            <a:r>
              <a:rPr lang="en-US" sz="1800" dirty="0">
                <a:latin typeface="Calibri" panose="020F0502020204030204" pitchFamily="34" charset="0"/>
              </a:rPr>
              <a:t> Hydro generation (Dispatched based on historical data)</a:t>
            </a:r>
          </a:p>
          <a:p>
            <a:pPr lvl="1">
              <a:buFont typeface="Arial" panose="020B0604020202020204" pitchFamily="34" charset="0"/>
              <a:buChar char="•"/>
            </a:pPr>
            <a:r>
              <a:rPr lang="en-US" sz="1800" dirty="0">
                <a:latin typeface="Calibri" panose="020F0502020204030204" pitchFamily="34" charset="0"/>
              </a:rPr>
              <a:t> Solar (dispatch at 70% max MW)</a:t>
            </a:r>
          </a:p>
          <a:p>
            <a:pPr marL="0" indent="0">
              <a:buNone/>
            </a:pPr>
            <a:endParaRPr lang="en-US" sz="1000" dirty="0">
              <a:latin typeface="Calibri" panose="020F0502020204030204" pitchFamily="34" charset="0"/>
            </a:endParaRPr>
          </a:p>
          <a:p>
            <a:r>
              <a:rPr lang="en-US" sz="2000" dirty="0">
                <a:latin typeface="Calibri" panose="020F0502020204030204" pitchFamily="34" charset="0"/>
              </a:rPr>
              <a:t>New generation must have the following:</a:t>
            </a:r>
          </a:p>
          <a:p>
            <a:pPr lvl="2"/>
            <a:r>
              <a:rPr lang="en-US" sz="1400" dirty="0">
                <a:latin typeface="Calibri" panose="020F0502020204030204" pitchFamily="34" charset="0"/>
              </a:rPr>
              <a:t>Signed Standard Generation Interconnection Agreement (SGIA)</a:t>
            </a:r>
          </a:p>
          <a:p>
            <a:pPr lvl="2"/>
            <a:r>
              <a:rPr lang="en-US" sz="1400" dirty="0">
                <a:latin typeface="Calibri" panose="020F0502020204030204" pitchFamily="34" charset="0"/>
              </a:rPr>
              <a:t>Air and water permit if necessary (approved by Texas Commission on Environmental Quality)</a:t>
            </a:r>
          </a:p>
          <a:p>
            <a:pPr lvl="2"/>
            <a:r>
              <a:rPr lang="en-US" sz="1400" dirty="0">
                <a:latin typeface="Calibri" panose="020F0502020204030204" pitchFamily="34" charset="0"/>
              </a:rPr>
              <a:t>See planning guide section 6.9 for new generation requirements</a:t>
            </a:r>
          </a:p>
          <a:p>
            <a:pPr marL="457200" lvl="1" indent="0">
              <a:buNone/>
            </a:pPr>
            <a:endParaRPr lang="en-US" sz="1000" dirty="0">
              <a:latin typeface="Calibri" panose="020F0502020204030204" pitchFamily="34" charset="0"/>
            </a:endParaRPr>
          </a:p>
          <a:p>
            <a:r>
              <a:rPr lang="en-US" sz="2000" dirty="0">
                <a:latin typeface="Calibri" panose="020F0502020204030204" pitchFamily="34" charset="0"/>
              </a:rPr>
              <a:t>Control options </a:t>
            </a:r>
            <a:r>
              <a:rPr lang="en-US" sz="1600" dirty="0">
                <a:latin typeface="Calibri" panose="020F0502020204030204" pitchFamily="34" charset="0"/>
              </a:rPr>
              <a:t>(AGC, Fast Start, AVR, Enforce MW Limits)</a:t>
            </a:r>
          </a:p>
          <a:p>
            <a:pPr marL="0" indent="0">
              <a:buNone/>
            </a:pPr>
            <a:endParaRPr lang="en-US" sz="1000" dirty="0">
              <a:latin typeface="Calibri" panose="020F0502020204030204" pitchFamily="34" charset="0"/>
            </a:endParaRPr>
          </a:p>
          <a:p>
            <a:r>
              <a:rPr lang="en-US" sz="2000" dirty="0">
                <a:latin typeface="Calibri" panose="020F0502020204030204" pitchFamily="34" charset="0"/>
              </a:rPr>
              <a:t>Cost curves imported from UPLAN</a:t>
            </a:r>
          </a:p>
          <a:p>
            <a:pPr marL="0" indent="0">
              <a:buNone/>
            </a:pPr>
            <a:endParaRPr lang="en-US"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F06A5241-12CB-C64D-AE38-6540AC6C648E}" type="slidenum">
              <a:rPr lang="en-US" smtClean="0"/>
              <a:pPr/>
              <a:t>13</a:t>
            </a:fld>
            <a:endParaRPr lang="en-US" dirty="0"/>
          </a:p>
        </p:txBody>
      </p:sp>
    </p:spTree>
    <p:extLst>
      <p:ext uri="{BB962C8B-B14F-4D97-AF65-F5344CB8AC3E}">
        <p14:creationId xmlns:p14="http://schemas.microsoft.com/office/powerpoint/2010/main" val="3696375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3614"/>
            <a:ext cx="8229600" cy="944562"/>
          </a:xfrm>
        </p:spPr>
        <p:txBody>
          <a:bodyPr/>
          <a:lstStyle/>
          <a:p>
            <a:r>
              <a:rPr lang="en-US" sz="3200" b="1" dirty="0">
                <a:latin typeface="Calibri" panose="020F0502020204030204" pitchFamily="34" charset="0"/>
              </a:rPr>
              <a:t>Transmission assumptions</a:t>
            </a:r>
          </a:p>
        </p:txBody>
      </p:sp>
      <p:sp>
        <p:nvSpPr>
          <p:cNvPr id="3" name="Content Placeholder 2"/>
          <p:cNvSpPr>
            <a:spLocks noGrp="1"/>
          </p:cNvSpPr>
          <p:nvPr>
            <p:ph idx="1"/>
          </p:nvPr>
        </p:nvSpPr>
        <p:spPr/>
        <p:txBody>
          <a:bodyPr>
            <a:noAutofit/>
          </a:bodyPr>
          <a:lstStyle/>
          <a:p>
            <a:r>
              <a:rPr lang="en-US" sz="2000" dirty="0">
                <a:latin typeface="Calibri" panose="020F0502020204030204" pitchFamily="34" charset="0"/>
              </a:rPr>
              <a:t>Projects to include in cases:</a:t>
            </a:r>
          </a:p>
          <a:p>
            <a:pPr lvl="1">
              <a:buFont typeface="Arial" panose="020B0604020202020204" pitchFamily="34" charset="0"/>
              <a:buChar char="•"/>
            </a:pPr>
            <a:r>
              <a:rPr lang="en-US" sz="1600" dirty="0">
                <a:latin typeface="Calibri" panose="020F0502020204030204" pitchFamily="34" charset="0"/>
              </a:rPr>
              <a:t>Projects approved by the ERCOT Board</a:t>
            </a:r>
          </a:p>
          <a:p>
            <a:pPr lvl="1">
              <a:buFont typeface="Arial" panose="020B0604020202020204" pitchFamily="34" charset="0"/>
              <a:buChar char="•"/>
            </a:pPr>
            <a:r>
              <a:rPr lang="en-US" sz="1600" dirty="0">
                <a:latin typeface="Calibri" panose="020F0502020204030204" pitchFamily="34" charset="0"/>
              </a:rPr>
              <a:t>Projects previously reviewed by the RPG</a:t>
            </a:r>
          </a:p>
          <a:p>
            <a:pPr lvl="1">
              <a:buFont typeface="Arial" panose="020B0604020202020204" pitchFamily="34" charset="0"/>
              <a:buChar char="•"/>
            </a:pPr>
            <a:r>
              <a:rPr lang="en-US" sz="1600" dirty="0">
                <a:latin typeface="Calibri" panose="020F0502020204030204" pitchFamily="34" charset="0"/>
              </a:rPr>
              <a:t>New projects by TSPs in order to complete RPG review</a:t>
            </a:r>
          </a:p>
          <a:p>
            <a:pPr lvl="1">
              <a:buFont typeface="Arial" panose="020B0604020202020204" pitchFamily="34" charset="0"/>
              <a:buChar char="•"/>
            </a:pPr>
            <a:r>
              <a:rPr lang="en-US" sz="1600" dirty="0">
                <a:latin typeface="Calibri" panose="020F0502020204030204" pitchFamily="34" charset="0"/>
              </a:rPr>
              <a:t>Local projects currently planned by TSPs</a:t>
            </a:r>
          </a:p>
          <a:p>
            <a:pPr lvl="1">
              <a:buFont typeface="Arial" panose="020B0604020202020204" pitchFamily="34" charset="0"/>
              <a:buChar char="•"/>
            </a:pPr>
            <a:endParaRPr lang="en-US" sz="1050" dirty="0">
              <a:solidFill>
                <a:srgbClr val="000000"/>
              </a:solidFill>
              <a:latin typeface="Calibri" panose="020F0502020204030204" pitchFamily="34" charset="0"/>
            </a:endParaRPr>
          </a:p>
          <a:p>
            <a:r>
              <a:rPr lang="en-US" altLang="en-US" sz="2000" dirty="0">
                <a:latin typeface="Calibri" panose="020F0502020204030204" pitchFamily="34" charset="0"/>
              </a:rPr>
              <a:t>The latest SSWG summer peak base cases and the SSWG min case are used as start cases</a:t>
            </a:r>
          </a:p>
          <a:p>
            <a:pPr lvl="1">
              <a:buFont typeface="Arial" panose="020B0604020202020204" pitchFamily="34" charset="0"/>
              <a:buChar char="•"/>
            </a:pPr>
            <a:r>
              <a:rPr lang="en-US" sz="1600" dirty="0">
                <a:solidFill>
                  <a:srgbClr val="000000"/>
                </a:solidFill>
                <a:latin typeface="Calibri" panose="020F0502020204030204" pitchFamily="34" charset="0"/>
              </a:rPr>
              <a:t>Remove all Tier 1, 2 and 3 projects that have not undergone RPG Project Review </a:t>
            </a:r>
          </a:p>
          <a:p>
            <a:pPr lvl="1">
              <a:buFont typeface="Arial" panose="020B0604020202020204" pitchFamily="34" charset="0"/>
              <a:buChar char="•"/>
            </a:pPr>
            <a:r>
              <a:rPr lang="en-US" sz="1600" dirty="0">
                <a:solidFill>
                  <a:srgbClr val="000000"/>
                </a:solidFill>
                <a:latin typeface="Calibri" panose="020F0502020204030204" pitchFamily="34" charset="0"/>
              </a:rPr>
              <a:t>Add any transmission outages that may be available for the study time frame</a:t>
            </a:r>
          </a:p>
          <a:p>
            <a:pPr lvl="1">
              <a:buFont typeface="Arial" panose="020B0604020202020204" pitchFamily="34" charset="0"/>
              <a:buChar char="•"/>
            </a:pPr>
            <a:endParaRPr lang="en-US" altLang="en-US" sz="1050" dirty="0">
              <a:latin typeface="Calibri" panose="020F0502020204030204" pitchFamily="34" charset="0"/>
            </a:endParaRPr>
          </a:p>
          <a:p>
            <a:pPr lvl="0"/>
            <a:r>
              <a:rPr lang="en-US" sz="2000" dirty="0">
                <a:solidFill>
                  <a:srgbClr val="000000"/>
                </a:solidFill>
                <a:latin typeface="Calibri" panose="020F0502020204030204" pitchFamily="34" charset="0"/>
              </a:rPr>
              <a:t>DC Ties</a:t>
            </a:r>
          </a:p>
          <a:p>
            <a:pPr lvl="1">
              <a:buFont typeface="Arial" panose="020B0604020202020204" pitchFamily="34" charset="0"/>
              <a:buChar char="•"/>
            </a:pPr>
            <a:r>
              <a:rPr lang="en-US" altLang="en-US" sz="1600" dirty="0">
                <a:latin typeface="Calibri" panose="020F0502020204030204" pitchFamily="34" charset="0"/>
              </a:rPr>
              <a:t>Based on historical data examine the DC ties flows to make sure they are still exporting or importing as the historical data </a:t>
            </a:r>
          </a:p>
          <a:p>
            <a:pPr lvl="1">
              <a:buFont typeface="Wingdings" panose="05000000000000000000" pitchFamily="2" charset="2"/>
              <a:buChar char="§"/>
            </a:pPr>
            <a:endParaRPr lang="en-US" altLang="en-US" sz="1600" dirty="0">
              <a:latin typeface="Calibri" panose="020F0502020204030204" pitchFamily="34" charset="0"/>
            </a:endParaRPr>
          </a:p>
          <a:p>
            <a:pPr marL="457200" lvl="1" indent="0">
              <a:buNone/>
            </a:pPr>
            <a:endParaRPr lang="en-US" altLang="en-US" sz="1600" dirty="0">
              <a:latin typeface="Calibri" panose="020F0502020204030204" pitchFamily="34" charset="0"/>
            </a:endParaRPr>
          </a:p>
          <a:p>
            <a:pPr marL="457200" lvl="1" indent="0">
              <a:buNone/>
            </a:pPr>
            <a:endParaRPr lang="en-US" altLang="en-US" sz="1400" dirty="0">
              <a:latin typeface="Calibri" panose="020F0502020204030204" pitchFamily="34" charset="0"/>
            </a:endParaRPr>
          </a:p>
          <a:p>
            <a:pPr marL="457200" lvl="1" indent="0">
              <a:buNone/>
            </a:pPr>
            <a:endParaRPr lang="en-US" sz="1400" dirty="0">
              <a:solidFill>
                <a:srgbClr val="000000"/>
              </a:solidFill>
              <a:latin typeface="Calibri" panose="020F0502020204030204" pitchFamily="34" charset="0"/>
            </a:endParaRPr>
          </a:p>
          <a:p>
            <a:endParaRPr lang="en-US" sz="2800" dirty="0"/>
          </a:p>
        </p:txBody>
      </p:sp>
      <p:sp>
        <p:nvSpPr>
          <p:cNvPr id="4" name="Slide Number Placeholder 3"/>
          <p:cNvSpPr>
            <a:spLocks noGrp="1"/>
          </p:cNvSpPr>
          <p:nvPr>
            <p:ph type="sldNum" sz="quarter" idx="12"/>
          </p:nvPr>
        </p:nvSpPr>
        <p:spPr/>
        <p:txBody>
          <a:bodyPr/>
          <a:lstStyle/>
          <a:p>
            <a:fld id="{F06A5241-12CB-C64D-AE38-6540AC6C648E}" type="slidenum">
              <a:rPr lang="en-US" smtClean="0"/>
              <a:pPr/>
              <a:t>14</a:t>
            </a:fld>
            <a:endParaRPr lang="en-US" dirty="0"/>
          </a:p>
        </p:txBody>
      </p:sp>
    </p:spTree>
    <p:extLst>
      <p:ext uri="{BB962C8B-B14F-4D97-AF65-F5344CB8AC3E}">
        <p14:creationId xmlns:p14="http://schemas.microsoft.com/office/powerpoint/2010/main" val="825717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3200" b="1" dirty="0">
                <a:latin typeface="Calibri" panose="020F0502020204030204" pitchFamily="34" charset="0"/>
              </a:rPr>
              <a:t>Load Assumptions</a:t>
            </a:r>
          </a:p>
        </p:txBody>
      </p:sp>
      <p:sp>
        <p:nvSpPr>
          <p:cNvPr id="3" name="Content Placeholder 2"/>
          <p:cNvSpPr>
            <a:spLocks noGrp="1"/>
          </p:cNvSpPr>
          <p:nvPr>
            <p:ph idx="1"/>
          </p:nvPr>
        </p:nvSpPr>
        <p:spPr>
          <a:xfrm>
            <a:off x="457200" y="1371600"/>
            <a:ext cx="8305800" cy="5105400"/>
          </a:xfrm>
        </p:spPr>
        <p:txBody>
          <a:bodyPr>
            <a:normAutofit/>
          </a:bodyPr>
          <a:lstStyle/>
          <a:p>
            <a:r>
              <a:rPr lang="en-US" sz="1800" dirty="0">
                <a:latin typeface="Calibri" panose="020F0502020204030204" pitchFamily="34" charset="0"/>
              </a:rPr>
              <a:t>Evaluate the loads by weather zone</a:t>
            </a:r>
          </a:p>
          <a:p>
            <a:pPr lvl="1">
              <a:buFont typeface="Arial" panose="020B0604020202020204" pitchFamily="34" charset="0"/>
              <a:buChar char="•"/>
            </a:pPr>
            <a:r>
              <a:rPr lang="en-US" sz="1600" dirty="0">
                <a:latin typeface="Calibri" panose="020F0502020204030204" pitchFamily="34" charset="0"/>
              </a:rPr>
              <a:t>Nonconforming or Conforming</a:t>
            </a:r>
          </a:p>
          <a:p>
            <a:pPr lvl="1"/>
            <a:endParaRPr lang="en-US" sz="1050" dirty="0">
              <a:latin typeface="Calibri" panose="020F0502020204030204" pitchFamily="34" charset="0"/>
            </a:endParaRPr>
          </a:p>
          <a:p>
            <a:r>
              <a:rPr lang="en-US" sz="1800" dirty="0">
                <a:solidFill>
                  <a:srgbClr val="000000"/>
                </a:solidFill>
                <a:latin typeface="Calibri" panose="020F0502020204030204" pitchFamily="34" charset="0"/>
              </a:rPr>
              <a:t>Bounded higher methodology used to choose between the aggregated weather zone load based on SSWG or the ERCOT 90</a:t>
            </a:r>
            <a:r>
              <a:rPr lang="en-US" sz="1800" baseline="30000" dirty="0">
                <a:solidFill>
                  <a:srgbClr val="000000"/>
                </a:solidFill>
                <a:latin typeface="Calibri" panose="020F0502020204030204" pitchFamily="34" charset="0"/>
              </a:rPr>
              <a:t>th</a:t>
            </a:r>
            <a:r>
              <a:rPr lang="en-US" sz="1800" dirty="0">
                <a:solidFill>
                  <a:srgbClr val="000000"/>
                </a:solidFill>
                <a:latin typeface="Calibri" panose="020F0502020204030204" pitchFamily="34" charset="0"/>
              </a:rPr>
              <a:t> percentile weather zone load forecast</a:t>
            </a:r>
          </a:p>
          <a:p>
            <a:pPr lvl="1">
              <a:buFont typeface="Arial" panose="020B0604020202020204" pitchFamily="34" charset="0"/>
              <a:buChar char="•"/>
            </a:pPr>
            <a:r>
              <a:rPr lang="en-US" sz="1600" dirty="0">
                <a:latin typeface="Calibri" panose="020F0502020204030204" pitchFamily="34" charset="0"/>
              </a:rPr>
              <a:t>90/10 forecast ensures 90% confidence that the load will come in lower than predicted during peak</a:t>
            </a:r>
          </a:p>
          <a:p>
            <a:pPr lvl="1">
              <a:buFont typeface="Arial" panose="020B0604020202020204" pitchFamily="34" charset="0"/>
              <a:buChar char="•"/>
            </a:pPr>
            <a:r>
              <a:rPr lang="en-US" sz="1600" dirty="0">
                <a:latin typeface="Calibri" panose="020F0502020204030204" pitchFamily="34" charset="0"/>
              </a:rPr>
              <a:t>90/10 forecast targets to stress the system and make sure that you are prepared for almost all unforeseeable system load conditions </a:t>
            </a:r>
          </a:p>
          <a:p>
            <a:pPr marL="0" indent="0">
              <a:buNone/>
            </a:pPr>
            <a:endParaRPr lang="en-US" sz="1050" b="1" u="sng" dirty="0">
              <a:latin typeface="Calibri" panose="020F0502020204030204" pitchFamily="34" charset="0"/>
            </a:endParaRPr>
          </a:p>
          <a:p>
            <a:r>
              <a:rPr lang="en-US" sz="1800" dirty="0">
                <a:solidFill>
                  <a:srgbClr val="000000"/>
                </a:solidFill>
                <a:latin typeface="Calibri" panose="020F0502020204030204" pitchFamily="34" charset="0"/>
              </a:rPr>
              <a:t>Load and reserve requirement met by</a:t>
            </a:r>
          </a:p>
          <a:p>
            <a:pPr lvl="1">
              <a:buFont typeface="Arial" panose="020B0604020202020204" pitchFamily="34" charset="0"/>
              <a:buChar char="•"/>
            </a:pPr>
            <a:r>
              <a:rPr lang="en-US" sz="1600" dirty="0">
                <a:latin typeface="Calibri" panose="020F0502020204030204" pitchFamily="34" charset="0"/>
              </a:rPr>
              <a:t>Turning up wind generation outside study region to CDR levels</a:t>
            </a:r>
          </a:p>
          <a:p>
            <a:pPr lvl="1">
              <a:buFont typeface="Arial" panose="020B0604020202020204" pitchFamily="34" charset="0"/>
              <a:buChar char="•"/>
            </a:pPr>
            <a:r>
              <a:rPr lang="en-US" sz="1600" dirty="0">
                <a:latin typeface="Calibri" panose="020F0502020204030204" pitchFamily="34" charset="0"/>
              </a:rPr>
              <a:t>Scaling down loads outside study area</a:t>
            </a:r>
          </a:p>
          <a:p>
            <a:endParaRPr lang="en-US" sz="18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F06A5241-12CB-C64D-AE38-6540AC6C648E}" type="slidenum">
              <a:rPr lang="en-US" smtClean="0"/>
              <a:pPr/>
              <a:t>15</a:t>
            </a:fld>
            <a:endParaRPr lang="en-US" dirty="0"/>
          </a:p>
        </p:txBody>
      </p:sp>
    </p:spTree>
    <p:extLst>
      <p:ext uri="{BB962C8B-B14F-4D97-AF65-F5344CB8AC3E}">
        <p14:creationId xmlns:p14="http://schemas.microsoft.com/office/powerpoint/2010/main" val="869086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Calibri" panose="020F0502020204030204" pitchFamily="34" charset="0"/>
              </a:rPr>
              <a:t>Limits and Monitoring</a:t>
            </a:r>
            <a:endParaRPr lang="en-US" sz="3200" dirty="0"/>
          </a:p>
        </p:txBody>
      </p:sp>
      <p:sp>
        <p:nvSpPr>
          <p:cNvPr id="3" name="Content Placeholder 2"/>
          <p:cNvSpPr>
            <a:spLocks noGrp="1"/>
          </p:cNvSpPr>
          <p:nvPr>
            <p:ph idx="1"/>
          </p:nvPr>
        </p:nvSpPr>
        <p:spPr>
          <a:xfrm>
            <a:off x="457200" y="1447800"/>
            <a:ext cx="8229600" cy="4525963"/>
          </a:xfrm>
        </p:spPr>
        <p:txBody>
          <a:bodyPr>
            <a:normAutofit/>
          </a:bodyPr>
          <a:lstStyle/>
          <a:p>
            <a:r>
              <a:rPr lang="en-US" sz="2000" dirty="0">
                <a:solidFill>
                  <a:srgbClr val="000000"/>
                </a:solidFill>
                <a:latin typeface="Calibri" panose="020F0502020204030204" pitchFamily="34" charset="0"/>
              </a:rPr>
              <a:t>Monitoring</a:t>
            </a:r>
          </a:p>
          <a:p>
            <a:pPr lvl="1">
              <a:buFont typeface="Arial" panose="020B0604020202020204" pitchFamily="34" charset="0"/>
              <a:buChar char="•"/>
            </a:pPr>
            <a:r>
              <a:rPr lang="en-US" sz="1600" dirty="0">
                <a:solidFill>
                  <a:srgbClr val="000000"/>
                </a:solidFill>
                <a:latin typeface="Calibri" panose="020F0502020204030204" pitchFamily="34" charset="0"/>
              </a:rPr>
              <a:t>All transmission elements (excluding generator step-up transformers) 60-kV and above for thermal constraints</a:t>
            </a:r>
          </a:p>
          <a:p>
            <a:pPr lvl="1">
              <a:buFont typeface="Arial" panose="020B0604020202020204" pitchFamily="34" charset="0"/>
              <a:buChar char="•"/>
            </a:pPr>
            <a:r>
              <a:rPr lang="en-US" sz="1600" dirty="0">
                <a:solidFill>
                  <a:srgbClr val="000000"/>
                </a:solidFill>
                <a:latin typeface="Calibri" panose="020F0502020204030204" pitchFamily="34" charset="0"/>
              </a:rPr>
              <a:t>Rate A is used for pre-contingency and Rate B is used for post contingency limits</a:t>
            </a:r>
          </a:p>
          <a:p>
            <a:pPr lvl="1">
              <a:buFont typeface="Arial" panose="020B0604020202020204" pitchFamily="34" charset="0"/>
              <a:buChar char="•"/>
            </a:pPr>
            <a:r>
              <a:rPr lang="en-US" sz="1600" dirty="0">
                <a:solidFill>
                  <a:srgbClr val="000000"/>
                </a:solidFill>
                <a:latin typeface="Calibri" panose="020F0502020204030204" pitchFamily="34" charset="0"/>
              </a:rPr>
              <a:t>All buses 100-kV and above are monitored for voltage analysis</a:t>
            </a:r>
          </a:p>
          <a:p>
            <a:r>
              <a:rPr lang="en-US" sz="2000" dirty="0">
                <a:solidFill>
                  <a:srgbClr val="000000"/>
                </a:solidFill>
                <a:latin typeface="Calibri" panose="020F0502020204030204" pitchFamily="34" charset="0"/>
              </a:rPr>
              <a:t>Ratings and SOL</a:t>
            </a:r>
          </a:p>
          <a:p>
            <a:pPr lvl="1">
              <a:buFont typeface="Arial" panose="020B0604020202020204" pitchFamily="34" charset="0"/>
              <a:buChar char="•"/>
            </a:pPr>
            <a:r>
              <a:rPr lang="en-US" sz="1600" dirty="0">
                <a:solidFill>
                  <a:srgbClr val="000000"/>
                </a:solidFill>
                <a:latin typeface="Calibri" panose="020F0502020204030204" pitchFamily="34" charset="0"/>
              </a:rPr>
              <a:t>TPs provide facility ratings via SSWG cases </a:t>
            </a:r>
          </a:p>
          <a:p>
            <a:pPr lvl="1">
              <a:buFont typeface="Arial" panose="020B0604020202020204" pitchFamily="34" charset="0"/>
              <a:buChar char="•"/>
            </a:pPr>
            <a:r>
              <a:rPr lang="en-US" sz="1600" dirty="0">
                <a:solidFill>
                  <a:srgbClr val="000000"/>
                </a:solidFill>
                <a:latin typeface="Calibri" panose="020F0502020204030204" pitchFamily="34" charset="0"/>
              </a:rPr>
              <a:t>In summer peak cases RTP uses temperature adjusted ratings based on 90</a:t>
            </a:r>
            <a:r>
              <a:rPr lang="en-US" sz="1600" baseline="30000" dirty="0">
                <a:solidFill>
                  <a:srgbClr val="000000"/>
                </a:solidFill>
                <a:latin typeface="Calibri" panose="020F0502020204030204" pitchFamily="34" charset="0"/>
              </a:rPr>
              <a:t>th</a:t>
            </a:r>
            <a:r>
              <a:rPr lang="en-US" sz="1600" dirty="0">
                <a:solidFill>
                  <a:srgbClr val="000000"/>
                </a:solidFill>
                <a:latin typeface="Calibri" panose="020F0502020204030204" pitchFamily="34" charset="0"/>
              </a:rPr>
              <a:t> percentile temperatures for a weather zone</a:t>
            </a:r>
          </a:p>
          <a:p>
            <a:pPr lvl="1">
              <a:buFont typeface="Arial" panose="020B0604020202020204" pitchFamily="34" charset="0"/>
              <a:buChar char="•"/>
            </a:pPr>
            <a:r>
              <a:rPr lang="en-US" sz="1600" dirty="0">
                <a:solidFill>
                  <a:srgbClr val="000000"/>
                </a:solidFill>
                <a:latin typeface="Calibri" panose="020F0502020204030204" pitchFamily="34" charset="0"/>
              </a:rPr>
              <a:t>Per ERCOT SOL Methodology: </a:t>
            </a:r>
          </a:p>
          <a:p>
            <a:pPr lvl="2"/>
            <a:r>
              <a:rPr lang="en-US" sz="1400" dirty="0">
                <a:solidFill>
                  <a:srgbClr val="000000"/>
                </a:solidFill>
                <a:latin typeface="Calibri" panose="020F0502020204030204" pitchFamily="34" charset="0"/>
              </a:rPr>
              <a:t>0.95 per unit to 1.05 per unit in the pre-contingency state (and with all facilities in service in the planning horizon)</a:t>
            </a:r>
          </a:p>
          <a:p>
            <a:pPr lvl="2"/>
            <a:r>
              <a:rPr lang="en-US" sz="1400" dirty="0">
                <a:solidFill>
                  <a:srgbClr val="000000"/>
                </a:solidFill>
                <a:latin typeface="Calibri" panose="020F0502020204030204" pitchFamily="34" charset="0"/>
              </a:rPr>
              <a:t>0.90 per unit to 1.05 per unit in the post-contingency state</a:t>
            </a:r>
            <a:endParaRPr lang="en-US" sz="1600" dirty="0">
              <a:solidFill>
                <a:srgbClr val="000000"/>
              </a:solidFill>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F06A5241-12CB-C64D-AE38-6540AC6C648E}" type="slidenum">
              <a:rPr lang="en-US" smtClean="0"/>
              <a:pPr/>
              <a:t>16</a:t>
            </a:fld>
            <a:endParaRPr lang="en-US" dirty="0"/>
          </a:p>
        </p:txBody>
      </p:sp>
    </p:spTree>
    <p:extLst>
      <p:ext uri="{BB962C8B-B14F-4D97-AF65-F5344CB8AC3E}">
        <p14:creationId xmlns:p14="http://schemas.microsoft.com/office/powerpoint/2010/main" val="2212848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Calibri" panose="020F0502020204030204" pitchFamily="34" charset="0"/>
              </a:rPr>
              <a:t>Contingencies</a:t>
            </a:r>
          </a:p>
        </p:txBody>
      </p:sp>
      <p:sp>
        <p:nvSpPr>
          <p:cNvPr id="4" name="Slide Number Placeholder 3"/>
          <p:cNvSpPr>
            <a:spLocks noGrp="1"/>
          </p:cNvSpPr>
          <p:nvPr>
            <p:ph type="sldNum" sz="quarter" idx="12"/>
          </p:nvPr>
        </p:nvSpPr>
        <p:spPr>
          <a:prstGeom prst="rect">
            <a:avLst/>
          </a:prstGeom>
        </p:spPr>
        <p:txBody>
          <a:bodyPr/>
          <a:lstStyle/>
          <a:p>
            <a:pPr>
              <a:defRPr/>
            </a:pPr>
            <a:fld id="{88BA425D-40F0-424B-BC56-059325EB27F9}" type="slidenum">
              <a:rPr lang="en-US" smtClean="0">
                <a:solidFill>
                  <a:schemeClr val="bg1"/>
                </a:solidFill>
              </a:rPr>
              <a:pPr>
                <a:defRPr/>
              </a:pPr>
              <a:t>17</a:t>
            </a:fld>
            <a:endParaRPr lang="en-US" dirty="0">
              <a:solidFill>
                <a:schemeClr val="bg1"/>
              </a:solidFill>
            </a:endParaRPr>
          </a:p>
        </p:txBody>
      </p:sp>
      <p:graphicFrame>
        <p:nvGraphicFramePr>
          <p:cNvPr id="5" name="Content Placeholder 3"/>
          <p:cNvGraphicFramePr>
            <a:graphicFrameLocks/>
          </p:cNvGraphicFramePr>
          <p:nvPr/>
        </p:nvGraphicFramePr>
        <p:xfrm>
          <a:off x="609599" y="838201"/>
          <a:ext cx="8000998" cy="5638805"/>
        </p:xfrm>
        <a:graphic>
          <a:graphicData uri="http://schemas.openxmlformats.org/drawingml/2006/table">
            <a:tbl>
              <a:tblPr firstRow="1">
                <a:tableStyleId>{00A15C55-8517-42AA-B614-E9B94910E393}</a:tableStyleId>
              </a:tblPr>
              <a:tblGrid>
                <a:gridCol w="737967">
                  <a:extLst>
                    <a:ext uri="{9D8B030D-6E8A-4147-A177-3AD203B41FA5}">
                      <a16:colId xmlns:a16="http://schemas.microsoft.com/office/drawing/2014/main" val="20000"/>
                    </a:ext>
                  </a:extLst>
                </a:gridCol>
                <a:gridCol w="1115509">
                  <a:extLst>
                    <a:ext uri="{9D8B030D-6E8A-4147-A177-3AD203B41FA5}">
                      <a16:colId xmlns:a16="http://schemas.microsoft.com/office/drawing/2014/main" val="20001"/>
                    </a:ext>
                  </a:extLst>
                </a:gridCol>
                <a:gridCol w="4337773">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666749">
                  <a:extLst>
                    <a:ext uri="{9D8B030D-6E8A-4147-A177-3AD203B41FA5}">
                      <a16:colId xmlns:a16="http://schemas.microsoft.com/office/drawing/2014/main" val="20004"/>
                    </a:ext>
                  </a:extLst>
                </a:gridCol>
                <a:gridCol w="571500">
                  <a:extLst>
                    <a:ext uri="{9D8B030D-6E8A-4147-A177-3AD203B41FA5}">
                      <a16:colId xmlns:a16="http://schemas.microsoft.com/office/drawing/2014/main" val="20005"/>
                    </a:ext>
                  </a:extLst>
                </a:gridCol>
              </a:tblGrid>
              <a:tr h="345685">
                <a:tc rowSpan="2">
                  <a:txBody>
                    <a:bodyPr/>
                    <a:lstStyle/>
                    <a:p>
                      <a:pPr algn="ctr" fontAlgn="ctr"/>
                      <a:r>
                        <a:rPr lang="en-US" sz="1100" u="none" strike="noStrike" dirty="0">
                          <a:effectLst/>
                        </a:rPr>
                        <a:t>Category</a:t>
                      </a:r>
                      <a:endParaRPr lang="en-US" sz="1100" b="1" i="0" u="none" strike="noStrike" dirty="0">
                        <a:solidFill>
                          <a:srgbClr val="000000"/>
                        </a:solidFill>
                        <a:effectLst/>
                        <a:latin typeface="Calibri"/>
                      </a:endParaRPr>
                    </a:p>
                  </a:txBody>
                  <a:tcPr marL="6262" marR="6262" marT="6262" marB="0" anchor="ctr"/>
                </a:tc>
                <a:tc rowSpan="2">
                  <a:txBody>
                    <a:bodyPr/>
                    <a:lstStyle/>
                    <a:p>
                      <a:pPr algn="ctr" fontAlgn="ctr"/>
                      <a:r>
                        <a:rPr lang="en-US" sz="1100" u="none" strike="noStrike" dirty="0">
                          <a:effectLst/>
                        </a:rPr>
                        <a:t>Initial Condition</a:t>
                      </a:r>
                      <a:endParaRPr lang="en-US" sz="1100" b="1" i="0" u="none" strike="noStrike" dirty="0">
                        <a:solidFill>
                          <a:srgbClr val="000000"/>
                        </a:solidFill>
                        <a:effectLst/>
                        <a:latin typeface="Calibri"/>
                      </a:endParaRPr>
                    </a:p>
                  </a:txBody>
                  <a:tcPr marL="6262" marR="6262" marT="6262" marB="0" anchor="ctr"/>
                </a:tc>
                <a:tc rowSpan="2" gridSpan="2">
                  <a:txBody>
                    <a:bodyPr/>
                    <a:lstStyle/>
                    <a:p>
                      <a:pPr algn="ctr" fontAlgn="ctr"/>
                      <a:r>
                        <a:rPr lang="en-US" sz="1100" u="none" strike="noStrike" dirty="0">
                          <a:effectLst/>
                        </a:rPr>
                        <a:t>Event</a:t>
                      </a:r>
                      <a:endParaRPr lang="en-US" sz="1100" b="1" i="0" u="none" strike="noStrike" dirty="0">
                        <a:solidFill>
                          <a:srgbClr val="000000"/>
                        </a:solidFill>
                        <a:effectLst/>
                        <a:latin typeface="Calibri"/>
                      </a:endParaRPr>
                    </a:p>
                  </a:txBody>
                  <a:tcPr marL="6262" marR="6262" marT="6262" marB="0" anchor="ctr"/>
                </a:tc>
                <a:tc rowSpan="2" hMerge="1">
                  <a:txBody>
                    <a:bodyPr/>
                    <a:lstStyle/>
                    <a:p>
                      <a:endParaRPr lang="en-US"/>
                    </a:p>
                  </a:txBody>
                  <a:tcPr/>
                </a:tc>
                <a:tc gridSpan="2">
                  <a:txBody>
                    <a:bodyPr/>
                    <a:lstStyle/>
                    <a:p>
                      <a:pPr algn="ctr" fontAlgn="ctr"/>
                      <a:r>
                        <a:rPr lang="en-US" sz="1100" u="none" strike="noStrike" dirty="0">
                          <a:effectLst/>
                        </a:rPr>
                        <a:t>Load Shedding allowed? </a:t>
                      </a:r>
                      <a:endParaRPr lang="en-US" sz="1100" b="1" i="0" u="none" strike="noStrike" dirty="0">
                        <a:solidFill>
                          <a:srgbClr val="000000"/>
                        </a:solidFill>
                        <a:effectLst/>
                        <a:latin typeface="Calibri"/>
                      </a:endParaRPr>
                    </a:p>
                  </a:txBody>
                  <a:tcPr marL="6262" marR="6262" marT="6262" marB="0" anchor="ctr"/>
                </a:tc>
                <a:tc hMerge="1">
                  <a:txBody>
                    <a:bodyPr/>
                    <a:lstStyle/>
                    <a:p>
                      <a:endParaRPr lang="en-US"/>
                    </a:p>
                  </a:txBody>
                  <a:tcPr/>
                </a:tc>
                <a:extLst>
                  <a:ext uri="{0D108BD9-81ED-4DB2-BD59-A6C34878D82A}">
                    <a16:rowId xmlns:a16="http://schemas.microsoft.com/office/drawing/2014/main" val="10000"/>
                  </a:ext>
                </a:extLst>
              </a:tr>
              <a:tr h="198981">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algn="ctr" fontAlgn="ctr"/>
                      <a:r>
                        <a:rPr lang="en-US" sz="1100" u="none" strike="noStrike" kern="1200" dirty="0">
                          <a:effectLst/>
                        </a:rPr>
                        <a:t>EHV</a:t>
                      </a:r>
                      <a:endParaRPr lang="en-US" sz="1100" b="1" u="none" strike="noStrike" kern="1200" dirty="0">
                        <a:solidFill>
                          <a:schemeClr val="lt1"/>
                        </a:solidFill>
                        <a:effectLst/>
                        <a:latin typeface="+mn-lt"/>
                        <a:ea typeface="+mn-ea"/>
                        <a:cs typeface="+mn-cs"/>
                      </a:endParaRPr>
                    </a:p>
                  </a:txBody>
                  <a:tcPr marL="6262" marR="6262" marT="6262" marB="0" anchor="ctr"/>
                </a:tc>
                <a:tc>
                  <a:txBody>
                    <a:bodyPr/>
                    <a:lstStyle/>
                    <a:p>
                      <a:pPr algn="ctr" fontAlgn="ctr"/>
                      <a:r>
                        <a:rPr lang="en-US" sz="1100" u="none" strike="noStrike" kern="1200" dirty="0">
                          <a:effectLst/>
                        </a:rPr>
                        <a:t>HV</a:t>
                      </a:r>
                      <a:endParaRPr lang="en-US" sz="1100" b="1" u="none" strike="noStrike" kern="1200" dirty="0">
                        <a:solidFill>
                          <a:schemeClr val="lt1"/>
                        </a:solidFill>
                        <a:effectLst/>
                        <a:latin typeface="+mn-lt"/>
                        <a:ea typeface="+mn-ea"/>
                        <a:cs typeface="+mn-cs"/>
                      </a:endParaRPr>
                    </a:p>
                  </a:txBody>
                  <a:tcPr marL="6262" marR="6262" marT="6262" marB="0" anchor="ctr"/>
                </a:tc>
                <a:extLst>
                  <a:ext uri="{0D108BD9-81ED-4DB2-BD59-A6C34878D82A}">
                    <a16:rowId xmlns:a16="http://schemas.microsoft.com/office/drawing/2014/main" val="10001"/>
                  </a:ext>
                </a:extLst>
              </a:tr>
              <a:tr h="145162">
                <a:tc>
                  <a:txBody>
                    <a:bodyPr/>
                    <a:lstStyle/>
                    <a:p>
                      <a:pPr algn="ctr" fontAlgn="ctr"/>
                      <a:r>
                        <a:rPr lang="en-US" sz="800" u="none" strike="noStrike" dirty="0">
                          <a:effectLst/>
                        </a:rPr>
                        <a:t>P0</a:t>
                      </a:r>
                      <a:endParaRPr lang="en-US" sz="800" b="1" i="0" u="none" strike="noStrike" dirty="0">
                        <a:solidFill>
                          <a:srgbClr val="000000"/>
                        </a:solidFill>
                        <a:effectLst/>
                        <a:latin typeface="Calibri"/>
                      </a:endParaRPr>
                    </a:p>
                  </a:txBody>
                  <a:tcPr marL="6262" marR="6262" marT="6262" marB="0" anchor="ctr"/>
                </a:tc>
                <a:tc>
                  <a:txBody>
                    <a:bodyPr/>
                    <a:lstStyle/>
                    <a:p>
                      <a:pPr algn="ctr" fontAlgn="ctr"/>
                      <a:r>
                        <a:rPr lang="en-US" sz="900" u="none" strike="noStrike" dirty="0">
                          <a:effectLst/>
                        </a:rPr>
                        <a:t>System intact</a:t>
                      </a:r>
                      <a:endParaRPr lang="en-US" sz="900" b="1" i="0" u="none" strike="noStrike" dirty="0">
                        <a:solidFill>
                          <a:srgbClr val="000000"/>
                        </a:solidFill>
                        <a:effectLst/>
                        <a:latin typeface="Calibri"/>
                      </a:endParaRPr>
                    </a:p>
                  </a:txBody>
                  <a:tcPr marL="6262" marR="6262" marT="6262" marB="0" anchor="ctr"/>
                </a:tc>
                <a:tc gridSpan="2">
                  <a:txBody>
                    <a:bodyPr/>
                    <a:lstStyle/>
                    <a:p>
                      <a:pPr algn="l" fontAlgn="ctr"/>
                      <a:r>
                        <a:rPr lang="en-US" sz="900" u="none" strike="noStrike" dirty="0">
                          <a:effectLst/>
                        </a:rPr>
                        <a:t>None</a:t>
                      </a:r>
                      <a:endParaRPr lang="en-US" sz="900" b="1" i="0" u="none" strike="noStrike" dirty="0">
                        <a:solidFill>
                          <a:srgbClr val="000000"/>
                        </a:solidFill>
                        <a:effectLst/>
                        <a:latin typeface="Calibri"/>
                      </a:endParaRPr>
                    </a:p>
                  </a:txBody>
                  <a:tcPr marL="6262" marR="6262" marT="6262" marB="0" anchor="ctr"/>
                </a:tc>
                <a:tc hMerge="1">
                  <a:txBody>
                    <a:bodyPr/>
                    <a:lstStyle/>
                    <a:p>
                      <a:endParaRPr lang="en-US"/>
                    </a:p>
                  </a:txBody>
                  <a:tcPr/>
                </a:tc>
                <a:tc>
                  <a:txBody>
                    <a:bodyPr/>
                    <a:lstStyle/>
                    <a:p>
                      <a:pPr algn="ctr" fontAlgn="ctr"/>
                      <a:r>
                        <a:rPr lang="en-US" sz="900" u="none" strike="noStrike" dirty="0">
                          <a:effectLst/>
                        </a:rPr>
                        <a:t>N</a:t>
                      </a:r>
                      <a:endParaRPr lang="en-US" sz="900" b="1" i="0" u="none" strike="noStrike" dirty="0">
                        <a:solidFill>
                          <a:srgbClr val="000000"/>
                        </a:solidFill>
                        <a:effectLst/>
                        <a:latin typeface="Calibri"/>
                      </a:endParaRPr>
                    </a:p>
                  </a:txBody>
                  <a:tcPr marL="6262" marR="6262" marT="6262" marB="0" anchor="ctr"/>
                </a:tc>
                <a:tc>
                  <a:txBody>
                    <a:bodyPr/>
                    <a:lstStyle/>
                    <a:p>
                      <a:pPr algn="ctr" fontAlgn="ctr"/>
                      <a:r>
                        <a:rPr lang="en-US" sz="900" u="none" strike="noStrike" dirty="0">
                          <a:effectLst/>
                        </a:rPr>
                        <a:t>N</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02"/>
                  </a:ext>
                </a:extLst>
              </a:tr>
              <a:tr h="145162">
                <a:tc>
                  <a:txBody>
                    <a:bodyPr/>
                    <a:lstStyle/>
                    <a:p>
                      <a:pPr algn="ctr" fontAlgn="ctr"/>
                      <a:r>
                        <a:rPr lang="en-US" sz="800" u="none" strike="noStrike" dirty="0">
                          <a:effectLst/>
                        </a:rPr>
                        <a:t>P1-1</a:t>
                      </a:r>
                      <a:endParaRPr lang="en-US" sz="800" b="1" i="0" u="none" strike="noStrike" dirty="0">
                        <a:solidFill>
                          <a:srgbClr val="000000"/>
                        </a:solidFill>
                        <a:effectLst/>
                        <a:latin typeface="Calibri"/>
                      </a:endParaRPr>
                    </a:p>
                  </a:txBody>
                  <a:tcPr marL="6262" marR="6262" marT="6262" marB="0" anchor="ctr"/>
                </a:tc>
                <a:tc rowSpan="5">
                  <a:txBody>
                    <a:bodyPr/>
                    <a:lstStyle/>
                    <a:p>
                      <a:pPr algn="ctr" fontAlgn="ctr"/>
                      <a:r>
                        <a:rPr lang="en-US" sz="900" u="none" strike="noStrike" dirty="0">
                          <a:effectLst/>
                        </a:rPr>
                        <a:t>System intact</a:t>
                      </a:r>
                      <a:endParaRPr lang="en-US" sz="900" b="1" i="0" u="none" strike="noStrike" dirty="0">
                        <a:solidFill>
                          <a:srgbClr val="000000"/>
                        </a:solidFill>
                        <a:effectLst/>
                        <a:latin typeface="Calibri"/>
                      </a:endParaRPr>
                    </a:p>
                  </a:txBody>
                  <a:tcPr marL="6262" marR="6262" marT="6262" marB="0" anchor="ctr"/>
                </a:tc>
                <a:tc gridSpan="2">
                  <a:txBody>
                    <a:bodyPr/>
                    <a:lstStyle/>
                    <a:p>
                      <a:pPr algn="l" fontAlgn="ctr"/>
                      <a:r>
                        <a:rPr lang="en-US" sz="900" u="none" strike="noStrike" dirty="0">
                          <a:effectLst/>
                        </a:rPr>
                        <a:t>G-1 (generator)</a:t>
                      </a:r>
                      <a:endParaRPr lang="en-US" sz="900" b="1" i="0" u="none" strike="noStrike" dirty="0">
                        <a:solidFill>
                          <a:srgbClr val="000000"/>
                        </a:solidFill>
                        <a:effectLst/>
                        <a:latin typeface="Calibri"/>
                      </a:endParaRPr>
                    </a:p>
                  </a:txBody>
                  <a:tcPr marL="6262" marR="6262" marT="6262" marB="0" anchor="ctr"/>
                </a:tc>
                <a:tc hMerge="1">
                  <a:txBody>
                    <a:bodyPr/>
                    <a:lstStyle/>
                    <a:p>
                      <a:endParaRPr lang="en-US"/>
                    </a:p>
                  </a:txBody>
                  <a:tcPr/>
                </a:tc>
                <a:tc>
                  <a:txBody>
                    <a:bodyPr/>
                    <a:lstStyle/>
                    <a:p>
                      <a:pPr algn="ctr" fontAlgn="ctr"/>
                      <a:r>
                        <a:rPr lang="en-US" sz="900" u="none" strike="noStrike" dirty="0">
                          <a:effectLst/>
                        </a:rPr>
                        <a:t>N</a:t>
                      </a:r>
                      <a:endParaRPr lang="en-US" sz="900" b="1" i="0" u="none" strike="noStrike" dirty="0">
                        <a:solidFill>
                          <a:srgbClr val="000000"/>
                        </a:solidFill>
                        <a:effectLst/>
                        <a:latin typeface="Calibri"/>
                      </a:endParaRPr>
                    </a:p>
                  </a:txBody>
                  <a:tcPr marL="6262" marR="6262" marT="6262" marB="0" anchor="ctr"/>
                </a:tc>
                <a:tc>
                  <a:txBody>
                    <a:bodyPr/>
                    <a:lstStyle/>
                    <a:p>
                      <a:pPr algn="ctr" fontAlgn="ctr"/>
                      <a:r>
                        <a:rPr lang="en-US" sz="900" u="none" strike="noStrike" dirty="0">
                          <a:effectLst/>
                        </a:rPr>
                        <a:t>N</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03"/>
                  </a:ext>
                </a:extLst>
              </a:tr>
              <a:tr h="145162">
                <a:tc>
                  <a:txBody>
                    <a:bodyPr/>
                    <a:lstStyle/>
                    <a:p>
                      <a:pPr algn="ctr" fontAlgn="ctr"/>
                      <a:r>
                        <a:rPr lang="en-US" sz="800" u="none" strike="noStrike" dirty="0">
                          <a:effectLst/>
                        </a:rPr>
                        <a:t>P1-2</a:t>
                      </a:r>
                      <a:endParaRPr lang="en-US" sz="800" b="1" i="0" u="none" strike="noStrike" dirty="0">
                        <a:solidFill>
                          <a:srgbClr val="000000"/>
                        </a:solidFill>
                        <a:effectLst/>
                        <a:latin typeface="Calibri"/>
                      </a:endParaRPr>
                    </a:p>
                  </a:txBody>
                  <a:tcPr marL="6262" marR="6262" marT="6262" marB="0" anchor="ctr"/>
                </a:tc>
                <a:tc vMerge="1">
                  <a:txBody>
                    <a:bodyPr/>
                    <a:lstStyle/>
                    <a:p>
                      <a:endParaRPr lang="en-US"/>
                    </a:p>
                  </a:txBody>
                  <a:tcPr/>
                </a:tc>
                <a:tc gridSpan="2">
                  <a:txBody>
                    <a:bodyPr/>
                    <a:lstStyle/>
                    <a:p>
                      <a:pPr algn="l" fontAlgn="ctr"/>
                      <a:r>
                        <a:rPr lang="en-US" sz="900" u="none" strike="noStrike" dirty="0">
                          <a:effectLst/>
                        </a:rPr>
                        <a:t>T-1 (transmission)</a:t>
                      </a:r>
                      <a:endParaRPr lang="en-US" sz="900" b="1" i="0" u="none" strike="noStrike" dirty="0">
                        <a:solidFill>
                          <a:srgbClr val="000000"/>
                        </a:solidFill>
                        <a:effectLst/>
                        <a:latin typeface="Calibri"/>
                      </a:endParaRPr>
                    </a:p>
                  </a:txBody>
                  <a:tcPr marL="6262" marR="6262" marT="6262" marB="0" anchor="ctr"/>
                </a:tc>
                <a:tc hMerge="1">
                  <a:txBody>
                    <a:bodyPr/>
                    <a:lstStyle/>
                    <a:p>
                      <a:endParaRPr lang="en-US"/>
                    </a:p>
                  </a:txBody>
                  <a:tcPr/>
                </a:tc>
                <a:tc>
                  <a:txBody>
                    <a:bodyPr/>
                    <a:lstStyle/>
                    <a:p>
                      <a:pPr algn="ctr" fontAlgn="ctr"/>
                      <a:r>
                        <a:rPr lang="en-US" sz="900" u="none" strike="noStrike" dirty="0">
                          <a:effectLst/>
                        </a:rPr>
                        <a:t>N</a:t>
                      </a:r>
                      <a:endParaRPr lang="en-US" sz="900" b="1" i="0" u="none" strike="noStrike" dirty="0">
                        <a:solidFill>
                          <a:srgbClr val="000000"/>
                        </a:solidFill>
                        <a:effectLst/>
                        <a:latin typeface="Calibri"/>
                      </a:endParaRPr>
                    </a:p>
                  </a:txBody>
                  <a:tcPr marL="6262" marR="6262" marT="6262" marB="0" anchor="ctr"/>
                </a:tc>
                <a:tc>
                  <a:txBody>
                    <a:bodyPr/>
                    <a:lstStyle/>
                    <a:p>
                      <a:pPr algn="ctr" fontAlgn="ctr"/>
                      <a:r>
                        <a:rPr lang="en-US" sz="900" u="none" strike="noStrike" dirty="0">
                          <a:effectLst/>
                        </a:rPr>
                        <a:t>N</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04"/>
                  </a:ext>
                </a:extLst>
              </a:tr>
              <a:tr h="145162">
                <a:tc>
                  <a:txBody>
                    <a:bodyPr/>
                    <a:lstStyle/>
                    <a:p>
                      <a:pPr algn="ctr" fontAlgn="ctr"/>
                      <a:r>
                        <a:rPr lang="en-US" sz="800" u="none" strike="noStrike" dirty="0">
                          <a:effectLst/>
                        </a:rPr>
                        <a:t>P1-3</a:t>
                      </a:r>
                      <a:endParaRPr lang="en-US" sz="800" b="1" i="0" u="none" strike="noStrike" dirty="0">
                        <a:solidFill>
                          <a:srgbClr val="000000"/>
                        </a:solidFill>
                        <a:effectLst/>
                        <a:latin typeface="Calibri"/>
                      </a:endParaRPr>
                    </a:p>
                  </a:txBody>
                  <a:tcPr marL="6262" marR="6262" marT="6262" marB="0" anchor="ctr"/>
                </a:tc>
                <a:tc vMerge="1">
                  <a:txBody>
                    <a:bodyPr/>
                    <a:lstStyle/>
                    <a:p>
                      <a:endParaRPr lang="en-US"/>
                    </a:p>
                  </a:txBody>
                  <a:tcPr/>
                </a:tc>
                <a:tc gridSpan="2">
                  <a:txBody>
                    <a:bodyPr/>
                    <a:lstStyle/>
                    <a:p>
                      <a:pPr algn="l" fontAlgn="ctr"/>
                      <a:r>
                        <a:rPr lang="en-US" sz="900" u="none" strike="noStrike" dirty="0">
                          <a:effectLst/>
                        </a:rPr>
                        <a:t>X-1 (transformer)</a:t>
                      </a:r>
                      <a:endParaRPr lang="en-US" sz="900" b="1" i="0" u="none" strike="noStrike" dirty="0">
                        <a:solidFill>
                          <a:srgbClr val="000000"/>
                        </a:solidFill>
                        <a:effectLst/>
                        <a:latin typeface="Calibri"/>
                      </a:endParaRPr>
                    </a:p>
                  </a:txBody>
                  <a:tcPr marL="6262" marR="6262" marT="6262" marB="0" anchor="ctr"/>
                </a:tc>
                <a:tc hMerge="1">
                  <a:txBody>
                    <a:bodyPr/>
                    <a:lstStyle/>
                    <a:p>
                      <a:endParaRPr lang="en-US"/>
                    </a:p>
                  </a:txBody>
                  <a:tcPr/>
                </a:tc>
                <a:tc>
                  <a:txBody>
                    <a:bodyPr/>
                    <a:lstStyle/>
                    <a:p>
                      <a:pPr algn="ctr" fontAlgn="ctr"/>
                      <a:r>
                        <a:rPr lang="en-US" sz="900" u="none" strike="noStrike" dirty="0">
                          <a:effectLst/>
                        </a:rPr>
                        <a:t>N</a:t>
                      </a:r>
                      <a:endParaRPr lang="en-US" sz="900" b="1" i="0" u="none" strike="noStrike" dirty="0">
                        <a:solidFill>
                          <a:srgbClr val="000000"/>
                        </a:solidFill>
                        <a:effectLst/>
                        <a:latin typeface="Calibri"/>
                      </a:endParaRPr>
                    </a:p>
                  </a:txBody>
                  <a:tcPr marL="6262" marR="6262" marT="6262" marB="0" anchor="ctr"/>
                </a:tc>
                <a:tc>
                  <a:txBody>
                    <a:bodyPr/>
                    <a:lstStyle/>
                    <a:p>
                      <a:pPr algn="ctr" fontAlgn="ctr"/>
                      <a:r>
                        <a:rPr lang="en-US" sz="900" u="none" strike="noStrike" dirty="0">
                          <a:effectLst/>
                        </a:rPr>
                        <a:t>N</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05"/>
                  </a:ext>
                </a:extLst>
              </a:tr>
              <a:tr h="215640">
                <a:tc>
                  <a:txBody>
                    <a:bodyPr/>
                    <a:lstStyle/>
                    <a:p>
                      <a:pPr algn="ctr" fontAlgn="ctr"/>
                      <a:r>
                        <a:rPr lang="en-US" sz="800" u="none" strike="noStrike" dirty="0">
                          <a:effectLst/>
                        </a:rPr>
                        <a:t>P1-4</a:t>
                      </a:r>
                      <a:endParaRPr lang="en-US" sz="800" b="1" i="0" u="none" strike="noStrike" dirty="0">
                        <a:solidFill>
                          <a:srgbClr val="000000"/>
                        </a:solidFill>
                        <a:effectLst/>
                        <a:latin typeface="Calibri"/>
                      </a:endParaRPr>
                    </a:p>
                  </a:txBody>
                  <a:tcPr marL="6262" marR="6262" marT="6262" marB="0" anchor="ctr"/>
                </a:tc>
                <a:tc vMerge="1">
                  <a:txBody>
                    <a:bodyPr/>
                    <a:lstStyle/>
                    <a:p>
                      <a:endParaRPr lang="en-US"/>
                    </a:p>
                  </a:txBody>
                  <a:tcPr/>
                </a:tc>
                <a:tc gridSpan="2">
                  <a:txBody>
                    <a:bodyPr/>
                    <a:lstStyle/>
                    <a:p>
                      <a:pPr algn="l" fontAlgn="ctr"/>
                      <a:r>
                        <a:rPr lang="en-US" sz="900" u="none" strike="noStrike" dirty="0">
                          <a:effectLst/>
                        </a:rPr>
                        <a:t>S-1 (Shunt device including FACTS devices that are connected to ground)</a:t>
                      </a:r>
                      <a:endParaRPr lang="en-US" sz="900" b="1" i="0" u="none" strike="noStrike" dirty="0">
                        <a:solidFill>
                          <a:srgbClr val="FF0000"/>
                        </a:solidFill>
                        <a:effectLst/>
                        <a:latin typeface="Calibri"/>
                      </a:endParaRPr>
                    </a:p>
                  </a:txBody>
                  <a:tcPr marL="6262" marR="6262" marT="6262" marB="0" anchor="ctr"/>
                </a:tc>
                <a:tc hMerge="1">
                  <a:txBody>
                    <a:bodyPr/>
                    <a:lstStyle/>
                    <a:p>
                      <a:endParaRPr lang="en-US"/>
                    </a:p>
                  </a:txBody>
                  <a:tcPr/>
                </a:tc>
                <a:tc>
                  <a:txBody>
                    <a:bodyPr/>
                    <a:lstStyle/>
                    <a:p>
                      <a:pPr algn="ctr" fontAlgn="ctr"/>
                      <a:r>
                        <a:rPr lang="en-US" sz="900" u="none" strike="noStrike" dirty="0">
                          <a:effectLst/>
                        </a:rPr>
                        <a:t>N</a:t>
                      </a:r>
                      <a:endParaRPr lang="en-US" sz="900" b="1" i="0" u="none" strike="noStrike" dirty="0">
                        <a:solidFill>
                          <a:srgbClr val="000000"/>
                        </a:solidFill>
                        <a:effectLst/>
                        <a:latin typeface="Calibri"/>
                      </a:endParaRPr>
                    </a:p>
                  </a:txBody>
                  <a:tcPr marL="6262" marR="6262" marT="6262" marB="0" anchor="ctr"/>
                </a:tc>
                <a:tc>
                  <a:txBody>
                    <a:bodyPr/>
                    <a:lstStyle/>
                    <a:p>
                      <a:pPr algn="ctr" fontAlgn="ctr"/>
                      <a:r>
                        <a:rPr lang="en-US" sz="900" u="none" strike="noStrike" dirty="0">
                          <a:effectLst/>
                        </a:rPr>
                        <a:t>N</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06"/>
                  </a:ext>
                </a:extLst>
              </a:tr>
              <a:tr h="145162">
                <a:tc>
                  <a:txBody>
                    <a:bodyPr/>
                    <a:lstStyle/>
                    <a:p>
                      <a:pPr algn="ctr" fontAlgn="ctr"/>
                      <a:r>
                        <a:rPr lang="en-US" sz="800" u="none" strike="noStrike" dirty="0">
                          <a:effectLst/>
                        </a:rPr>
                        <a:t>P1-5</a:t>
                      </a:r>
                      <a:endParaRPr lang="en-US" sz="800" b="1" i="0" u="none" strike="noStrike" dirty="0">
                        <a:solidFill>
                          <a:srgbClr val="000000"/>
                        </a:solidFill>
                        <a:effectLst/>
                        <a:latin typeface="Calibri"/>
                      </a:endParaRPr>
                    </a:p>
                  </a:txBody>
                  <a:tcPr marL="6262" marR="6262" marT="6262" marB="0" anchor="ctr"/>
                </a:tc>
                <a:tc vMerge="1">
                  <a:txBody>
                    <a:bodyPr/>
                    <a:lstStyle/>
                    <a:p>
                      <a:endParaRPr lang="en-US"/>
                    </a:p>
                  </a:txBody>
                  <a:tcPr/>
                </a:tc>
                <a:tc gridSpan="2">
                  <a:txBody>
                    <a:bodyPr/>
                    <a:lstStyle/>
                    <a:p>
                      <a:pPr algn="l" fontAlgn="ctr"/>
                      <a:r>
                        <a:rPr lang="en-US" sz="900" u="none" strike="noStrike" dirty="0">
                          <a:effectLst/>
                        </a:rPr>
                        <a:t>DC</a:t>
                      </a:r>
                      <a:endParaRPr lang="en-US" sz="900" b="1" i="0" u="none" strike="noStrike" dirty="0">
                        <a:solidFill>
                          <a:srgbClr val="000000"/>
                        </a:solidFill>
                        <a:effectLst/>
                        <a:latin typeface="Calibri"/>
                      </a:endParaRPr>
                    </a:p>
                  </a:txBody>
                  <a:tcPr marL="6262" marR="6262" marT="6262" marB="0" anchor="ctr"/>
                </a:tc>
                <a:tc hMerge="1">
                  <a:txBody>
                    <a:bodyPr/>
                    <a:lstStyle/>
                    <a:p>
                      <a:endParaRPr lang="en-US"/>
                    </a:p>
                  </a:txBody>
                  <a:tcPr/>
                </a:tc>
                <a:tc>
                  <a:txBody>
                    <a:bodyPr/>
                    <a:lstStyle/>
                    <a:p>
                      <a:pPr algn="ctr" fontAlgn="ctr"/>
                      <a:r>
                        <a:rPr lang="en-US" sz="900" u="none" strike="noStrike" dirty="0">
                          <a:effectLst/>
                        </a:rPr>
                        <a:t>N</a:t>
                      </a:r>
                      <a:endParaRPr lang="en-US" sz="900" b="1" i="0" u="none" strike="noStrike" dirty="0">
                        <a:solidFill>
                          <a:srgbClr val="000000"/>
                        </a:solidFill>
                        <a:effectLst/>
                        <a:latin typeface="Calibri"/>
                      </a:endParaRPr>
                    </a:p>
                  </a:txBody>
                  <a:tcPr marL="6262" marR="6262" marT="6262" marB="0" anchor="ctr"/>
                </a:tc>
                <a:tc>
                  <a:txBody>
                    <a:bodyPr/>
                    <a:lstStyle/>
                    <a:p>
                      <a:pPr algn="ctr" fontAlgn="ctr"/>
                      <a:r>
                        <a:rPr lang="en-US" sz="900" u="none" strike="noStrike" dirty="0">
                          <a:effectLst/>
                        </a:rPr>
                        <a:t>N</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07"/>
                  </a:ext>
                </a:extLst>
              </a:tr>
              <a:tr h="145162">
                <a:tc>
                  <a:txBody>
                    <a:bodyPr/>
                    <a:lstStyle/>
                    <a:p>
                      <a:pPr algn="ctr" fontAlgn="ctr"/>
                      <a:r>
                        <a:rPr lang="en-US" sz="800" u="none" strike="noStrike" dirty="0">
                          <a:effectLst/>
                        </a:rPr>
                        <a:t>P2-1</a:t>
                      </a:r>
                      <a:endParaRPr lang="en-US" sz="800" b="1" i="0" u="none" strike="noStrike" dirty="0">
                        <a:solidFill>
                          <a:srgbClr val="000000"/>
                        </a:solidFill>
                        <a:effectLst/>
                        <a:latin typeface="Calibri"/>
                      </a:endParaRPr>
                    </a:p>
                  </a:txBody>
                  <a:tcPr marL="6262" marR="6262" marT="6262" marB="0" anchor="ctr"/>
                </a:tc>
                <a:tc rowSpan="4">
                  <a:txBody>
                    <a:bodyPr/>
                    <a:lstStyle/>
                    <a:p>
                      <a:pPr algn="ctr" fontAlgn="ctr"/>
                      <a:r>
                        <a:rPr lang="en-US" sz="900" u="none" strike="noStrike" dirty="0">
                          <a:effectLst/>
                        </a:rPr>
                        <a:t>System intact</a:t>
                      </a:r>
                      <a:endParaRPr lang="en-US" sz="900" b="1" i="0" u="none" strike="noStrike" dirty="0">
                        <a:solidFill>
                          <a:srgbClr val="000000"/>
                        </a:solidFill>
                        <a:effectLst/>
                        <a:latin typeface="Calibri"/>
                      </a:endParaRPr>
                    </a:p>
                  </a:txBody>
                  <a:tcPr marL="6262" marR="6262" marT="6262" marB="0" anchor="ctr"/>
                </a:tc>
                <a:tc gridSpan="2">
                  <a:txBody>
                    <a:bodyPr/>
                    <a:lstStyle/>
                    <a:p>
                      <a:pPr algn="l" fontAlgn="ctr"/>
                      <a:r>
                        <a:rPr lang="en-US" sz="900" u="none" strike="noStrike" dirty="0">
                          <a:effectLst/>
                        </a:rPr>
                        <a:t>Open Line (one-end of the line) W/O Fault</a:t>
                      </a:r>
                      <a:endParaRPr lang="en-US" sz="900" b="1" i="0" u="none" strike="noStrike" dirty="0">
                        <a:solidFill>
                          <a:srgbClr val="FF0000"/>
                        </a:solidFill>
                        <a:effectLst/>
                        <a:latin typeface="Calibri"/>
                      </a:endParaRPr>
                    </a:p>
                  </a:txBody>
                  <a:tcPr marL="6262" marR="6262" marT="6262" marB="0" anchor="ctr"/>
                </a:tc>
                <a:tc hMerge="1">
                  <a:txBody>
                    <a:bodyPr/>
                    <a:lstStyle/>
                    <a:p>
                      <a:endParaRPr lang="en-US"/>
                    </a:p>
                  </a:txBody>
                  <a:tcPr/>
                </a:tc>
                <a:tc>
                  <a:txBody>
                    <a:bodyPr/>
                    <a:lstStyle/>
                    <a:p>
                      <a:pPr algn="ctr" fontAlgn="ctr"/>
                      <a:r>
                        <a:rPr lang="en-US" sz="900" u="none" strike="noStrike" dirty="0">
                          <a:effectLst/>
                        </a:rPr>
                        <a:t>N</a:t>
                      </a:r>
                      <a:endParaRPr lang="en-US" sz="900" b="1" i="0" u="none" strike="noStrike" dirty="0">
                        <a:solidFill>
                          <a:srgbClr val="000000"/>
                        </a:solidFill>
                        <a:effectLst/>
                        <a:latin typeface="Calibri"/>
                      </a:endParaRPr>
                    </a:p>
                  </a:txBody>
                  <a:tcPr marL="6262" marR="6262" marT="6262" marB="0" anchor="ctr"/>
                </a:tc>
                <a:tc>
                  <a:txBody>
                    <a:bodyPr/>
                    <a:lstStyle/>
                    <a:p>
                      <a:pPr algn="ctr" fontAlgn="ctr"/>
                      <a:r>
                        <a:rPr lang="en-US" sz="900" u="none" strike="noStrike" dirty="0">
                          <a:effectLst/>
                        </a:rPr>
                        <a:t>N</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08"/>
                  </a:ext>
                </a:extLst>
              </a:tr>
              <a:tr h="145162">
                <a:tc>
                  <a:txBody>
                    <a:bodyPr/>
                    <a:lstStyle/>
                    <a:p>
                      <a:pPr algn="ctr" fontAlgn="ctr"/>
                      <a:r>
                        <a:rPr lang="en-US" sz="800" u="none" strike="noStrike" dirty="0">
                          <a:effectLst/>
                        </a:rPr>
                        <a:t>P2-2</a:t>
                      </a:r>
                      <a:endParaRPr lang="en-US" sz="800" b="1" i="0" u="none" strike="noStrike" dirty="0">
                        <a:solidFill>
                          <a:srgbClr val="000000"/>
                        </a:solidFill>
                        <a:effectLst/>
                        <a:latin typeface="Calibri"/>
                      </a:endParaRPr>
                    </a:p>
                  </a:txBody>
                  <a:tcPr marL="6262" marR="6262" marT="6262" marB="0" anchor="ctr"/>
                </a:tc>
                <a:tc vMerge="1">
                  <a:txBody>
                    <a:bodyPr/>
                    <a:lstStyle/>
                    <a:p>
                      <a:endParaRPr lang="en-US"/>
                    </a:p>
                  </a:txBody>
                  <a:tcPr/>
                </a:tc>
                <a:tc gridSpan="2">
                  <a:txBody>
                    <a:bodyPr/>
                    <a:lstStyle/>
                    <a:p>
                      <a:pPr algn="l" fontAlgn="ctr"/>
                      <a:r>
                        <a:rPr lang="en-US" sz="900" u="none" strike="noStrike" dirty="0">
                          <a:effectLst/>
                        </a:rPr>
                        <a:t>BS (Bus section fault)</a:t>
                      </a:r>
                      <a:endParaRPr lang="en-US" sz="900" b="1" i="0" u="none" strike="noStrike" dirty="0">
                        <a:solidFill>
                          <a:srgbClr val="000000"/>
                        </a:solidFill>
                        <a:effectLst/>
                        <a:latin typeface="Calibri"/>
                      </a:endParaRPr>
                    </a:p>
                  </a:txBody>
                  <a:tcPr marL="6262" marR="6262" marT="6262" marB="0" anchor="ctr"/>
                </a:tc>
                <a:tc hMerge="1">
                  <a:txBody>
                    <a:bodyPr/>
                    <a:lstStyle/>
                    <a:p>
                      <a:endParaRPr lang="en-US"/>
                    </a:p>
                  </a:txBody>
                  <a:tcPr/>
                </a:tc>
                <a:tc>
                  <a:txBody>
                    <a:bodyPr/>
                    <a:lstStyle/>
                    <a:p>
                      <a:pPr algn="ctr" fontAlgn="ctr"/>
                      <a:r>
                        <a:rPr lang="en-US" sz="900" u="none" strike="noStrike" dirty="0">
                          <a:effectLst/>
                        </a:rPr>
                        <a:t>N</a:t>
                      </a:r>
                      <a:endParaRPr lang="en-US" sz="900" b="1" i="0" u="none" strike="noStrike" dirty="0">
                        <a:solidFill>
                          <a:srgbClr val="FF0000"/>
                        </a:solidFill>
                        <a:effectLst/>
                        <a:latin typeface="Calibri"/>
                      </a:endParaRPr>
                    </a:p>
                  </a:txBody>
                  <a:tcPr marL="6262" marR="6262" marT="6262" marB="0" anchor="ct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09"/>
                  </a:ext>
                </a:extLst>
              </a:tr>
              <a:tr h="145162">
                <a:tc>
                  <a:txBody>
                    <a:bodyPr/>
                    <a:lstStyle/>
                    <a:p>
                      <a:pPr algn="ctr" fontAlgn="ctr"/>
                      <a:r>
                        <a:rPr lang="en-US" sz="800" u="none" strike="noStrike" dirty="0">
                          <a:effectLst/>
                        </a:rPr>
                        <a:t>P2-3</a:t>
                      </a:r>
                      <a:endParaRPr lang="en-US" sz="800" b="1" i="0" u="none" strike="noStrike" dirty="0">
                        <a:solidFill>
                          <a:srgbClr val="000000"/>
                        </a:solidFill>
                        <a:effectLst/>
                        <a:latin typeface="Calibri"/>
                      </a:endParaRPr>
                    </a:p>
                  </a:txBody>
                  <a:tcPr marL="6262" marR="6262" marT="6262" marB="0" anchor="ctr"/>
                </a:tc>
                <a:tc vMerge="1">
                  <a:txBody>
                    <a:bodyPr/>
                    <a:lstStyle/>
                    <a:p>
                      <a:endParaRPr lang="en-US"/>
                    </a:p>
                  </a:txBody>
                  <a:tcPr/>
                </a:tc>
                <a:tc gridSpan="2">
                  <a:txBody>
                    <a:bodyPr/>
                    <a:lstStyle/>
                    <a:p>
                      <a:pPr algn="l" fontAlgn="ctr"/>
                      <a:r>
                        <a:rPr lang="en-US" sz="900" u="none" strike="noStrike" dirty="0">
                          <a:effectLst/>
                        </a:rPr>
                        <a:t>NBTB (Internal failure of non-bus tie breaker)</a:t>
                      </a:r>
                      <a:endParaRPr lang="en-US" sz="900" b="1" i="0" u="none" strike="noStrike" dirty="0">
                        <a:solidFill>
                          <a:srgbClr val="000000"/>
                        </a:solidFill>
                        <a:effectLst/>
                        <a:latin typeface="Calibri"/>
                      </a:endParaRPr>
                    </a:p>
                  </a:txBody>
                  <a:tcPr marL="6262" marR="6262" marT="6262" marB="0" anchor="ctr"/>
                </a:tc>
                <a:tc hMerge="1">
                  <a:txBody>
                    <a:bodyPr/>
                    <a:lstStyle/>
                    <a:p>
                      <a:endParaRPr lang="en-US"/>
                    </a:p>
                  </a:txBody>
                  <a:tcPr/>
                </a:tc>
                <a:tc>
                  <a:txBody>
                    <a:bodyPr/>
                    <a:lstStyle/>
                    <a:p>
                      <a:pPr algn="ctr" fontAlgn="ctr"/>
                      <a:r>
                        <a:rPr lang="en-US" sz="900" u="none" strike="noStrike" dirty="0">
                          <a:effectLst/>
                        </a:rPr>
                        <a:t>N</a:t>
                      </a:r>
                      <a:endParaRPr lang="en-US" sz="900" b="1" i="0" u="none" strike="noStrike" dirty="0">
                        <a:solidFill>
                          <a:srgbClr val="FF0000"/>
                        </a:solidFill>
                        <a:effectLst/>
                        <a:latin typeface="Calibri"/>
                      </a:endParaRPr>
                    </a:p>
                  </a:txBody>
                  <a:tcPr marL="6262" marR="6262" marT="6262" marB="0" anchor="ct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10"/>
                  </a:ext>
                </a:extLst>
              </a:tr>
              <a:tr h="145162">
                <a:tc>
                  <a:txBody>
                    <a:bodyPr/>
                    <a:lstStyle/>
                    <a:p>
                      <a:pPr algn="ctr" fontAlgn="ctr"/>
                      <a:r>
                        <a:rPr lang="en-US" sz="800" u="none" strike="noStrike" dirty="0">
                          <a:effectLst/>
                        </a:rPr>
                        <a:t>P2-4</a:t>
                      </a:r>
                      <a:endParaRPr lang="en-US" sz="800" b="1" i="0" u="none" strike="noStrike" dirty="0">
                        <a:solidFill>
                          <a:srgbClr val="000000"/>
                        </a:solidFill>
                        <a:effectLst/>
                        <a:latin typeface="Calibri"/>
                      </a:endParaRPr>
                    </a:p>
                  </a:txBody>
                  <a:tcPr marL="6262" marR="6262" marT="6262" marB="0" anchor="ctr"/>
                </a:tc>
                <a:tc vMerge="1">
                  <a:txBody>
                    <a:bodyPr/>
                    <a:lstStyle/>
                    <a:p>
                      <a:endParaRPr lang="en-US"/>
                    </a:p>
                  </a:txBody>
                  <a:tcPr/>
                </a:tc>
                <a:tc gridSpan="2">
                  <a:txBody>
                    <a:bodyPr/>
                    <a:lstStyle/>
                    <a:p>
                      <a:pPr algn="l" fontAlgn="ctr"/>
                      <a:r>
                        <a:rPr lang="en-US" sz="900" u="none" strike="noStrike" dirty="0">
                          <a:effectLst/>
                        </a:rPr>
                        <a:t>BTB (Internal failure of bus tie breaker)</a:t>
                      </a:r>
                      <a:endParaRPr lang="en-US" sz="900" b="1" i="0" u="none" strike="noStrike" dirty="0">
                        <a:solidFill>
                          <a:srgbClr val="000000"/>
                        </a:solidFill>
                        <a:effectLst/>
                        <a:latin typeface="Calibri"/>
                      </a:endParaRPr>
                    </a:p>
                  </a:txBody>
                  <a:tcPr marL="6262" marR="6262" marT="6262" marB="0" anchor="ctr"/>
                </a:tc>
                <a:tc hMerge="1">
                  <a:txBody>
                    <a:bodyPr/>
                    <a:lstStyle/>
                    <a:p>
                      <a:endParaRPr lang="en-US"/>
                    </a:p>
                  </a:txBody>
                  <a:tcP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11"/>
                  </a:ext>
                </a:extLst>
              </a:tr>
              <a:tr h="145162">
                <a:tc>
                  <a:txBody>
                    <a:bodyPr/>
                    <a:lstStyle/>
                    <a:p>
                      <a:pPr algn="ctr" fontAlgn="ctr"/>
                      <a:r>
                        <a:rPr lang="en-US" sz="800" u="none" strike="noStrike" dirty="0">
                          <a:effectLst/>
                        </a:rPr>
                        <a:t>P3-1</a:t>
                      </a:r>
                      <a:endParaRPr lang="en-US" sz="800" b="1" i="0" u="none" strike="noStrike" dirty="0">
                        <a:solidFill>
                          <a:srgbClr val="000000"/>
                        </a:solidFill>
                        <a:effectLst/>
                        <a:latin typeface="Calibri"/>
                      </a:endParaRPr>
                    </a:p>
                  </a:txBody>
                  <a:tcPr marL="6262" marR="6262" marT="6262" marB="0" anchor="ctr"/>
                </a:tc>
                <a:tc rowSpan="5">
                  <a:txBody>
                    <a:bodyPr/>
                    <a:lstStyle/>
                    <a:p>
                      <a:pPr algn="ctr" fontAlgn="ctr"/>
                      <a:r>
                        <a:rPr lang="en-US" sz="900" u="none" strike="noStrike" dirty="0">
                          <a:effectLst/>
                        </a:rPr>
                        <a:t>G-1 + System Adjustment</a:t>
                      </a:r>
                      <a:endParaRPr lang="en-US" sz="900" b="1" i="0" u="none" strike="noStrike" dirty="0">
                        <a:solidFill>
                          <a:srgbClr val="000000"/>
                        </a:solidFill>
                        <a:effectLst/>
                        <a:latin typeface="Calibri"/>
                      </a:endParaRPr>
                    </a:p>
                  </a:txBody>
                  <a:tcPr marL="6262" marR="6262" marT="6262" marB="0" anchor="ctr"/>
                </a:tc>
                <a:tc gridSpan="2">
                  <a:txBody>
                    <a:bodyPr/>
                    <a:lstStyle/>
                    <a:p>
                      <a:pPr algn="l" fontAlgn="ctr"/>
                      <a:r>
                        <a:rPr lang="en-US" sz="900" u="none" strike="noStrike" dirty="0">
                          <a:effectLst/>
                        </a:rPr>
                        <a:t>G-1 (generator)</a:t>
                      </a:r>
                      <a:endParaRPr lang="en-US" sz="900" b="1" i="0" u="none" strike="noStrike" dirty="0">
                        <a:solidFill>
                          <a:srgbClr val="FF0000"/>
                        </a:solidFill>
                        <a:effectLst/>
                        <a:latin typeface="Calibri"/>
                      </a:endParaRPr>
                    </a:p>
                  </a:txBody>
                  <a:tcPr marL="6262" marR="6262" marT="6262" marB="0" anchor="ctr"/>
                </a:tc>
                <a:tc hMerge="1">
                  <a:txBody>
                    <a:bodyPr/>
                    <a:lstStyle/>
                    <a:p>
                      <a:endParaRPr lang="en-US"/>
                    </a:p>
                  </a:txBody>
                  <a:tcPr/>
                </a:tc>
                <a:tc>
                  <a:txBody>
                    <a:bodyPr/>
                    <a:lstStyle/>
                    <a:p>
                      <a:pPr algn="ctr" fontAlgn="ctr"/>
                      <a:r>
                        <a:rPr lang="en-US" sz="900" u="none" strike="noStrike" dirty="0">
                          <a:effectLst/>
                        </a:rPr>
                        <a:t>N</a:t>
                      </a:r>
                      <a:endParaRPr lang="en-US" sz="900" b="1" i="0" u="none" strike="noStrike" dirty="0">
                        <a:solidFill>
                          <a:srgbClr val="FF0000"/>
                        </a:solidFill>
                        <a:effectLst/>
                        <a:latin typeface="Calibri"/>
                      </a:endParaRPr>
                    </a:p>
                  </a:txBody>
                  <a:tcPr marL="6262" marR="6262" marT="6262" marB="0" anchor="ctr"/>
                </a:tc>
                <a:tc>
                  <a:txBody>
                    <a:bodyPr/>
                    <a:lstStyle/>
                    <a:p>
                      <a:pPr algn="ctr" fontAlgn="ctr"/>
                      <a:r>
                        <a:rPr lang="en-US" sz="900" u="none" strike="noStrike" dirty="0">
                          <a:effectLst/>
                        </a:rPr>
                        <a:t>N</a:t>
                      </a:r>
                      <a:endParaRPr lang="en-US" sz="900" b="1" i="0" u="none" strike="noStrike" dirty="0">
                        <a:solidFill>
                          <a:srgbClr val="FF0000"/>
                        </a:solidFill>
                        <a:effectLst/>
                        <a:latin typeface="Calibri"/>
                      </a:endParaRPr>
                    </a:p>
                  </a:txBody>
                  <a:tcPr marL="6262" marR="6262" marT="6262" marB="0" anchor="ctr"/>
                </a:tc>
                <a:extLst>
                  <a:ext uri="{0D108BD9-81ED-4DB2-BD59-A6C34878D82A}">
                    <a16:rowId xmlns:a16="http://schemas.microsoft.com/office/drawing/2014/main" val="10012"/>
                  </a:ext>
                </a:extLst>
              </a:tr>
              <a:tr h="145162">
                <a:tc>
                  <a:txBody>
                    <a:bodyPr/>
                    <a:lstStyle/>
                    <a:p>
                      <a:pPr algn="ctr" fontAlgn="ctr"/>
                      <a:r>
                        <a:rPr lang="en-US" sz="800" u="none" strike="noStrike" dirty="0">
                          <a:effectLst/>
                        </a:rPr>
                        <a:t>P3-2</a:t>
                      </a:r>
                      <a:endParaRPr lang="en-US" sz="800" b="1" i="0" u="none" strike="noStrike" dirty="0">
                        <a:solidFill>
                          <a:srgbClr val="000000"/>
                        </a:solidFill>
                        <a:effectLst/>
                        <a:latin typeface="Calibri"/>
                      </a:endParaRPr>
                    </a:p>
                  </a:txBody>
                  <a:tcPr marL="6262" marR="6262" marT="6262" marB="0" anchor="ctr"/>
                </a:tc>
                <a:tc vMerge="1">
                  <a:txBody>
                    <a:bodyPr/>
                    <a:lstStyle/>
                    <a:p>
                      <a:endParaRPr lang="en-US"/>
                    </a:p>
                  </a:txBody>
                  <a:tcPr/>
                </a:tc>
                <a:tc gridSpan="2">
                  <a:txBody>
                    <a:bodyPr/>
                    <a:lstStyle/>
                    <a:p>
                      <a:pPr algn="l" fontAlgn="ctr"/>
                      <a:r>
                        <a:rPr lang="en-US" sz="900" u="none" strike="noStrike" dirty="0">
                          <a:effectLst/>
                        </a:rPr>
                        <a:t>T-1 (transmission)</a:t>
                      </a:r>
                      <a:endParaRPr lang="en-US" sz="900" b="1" i="0" u="none" strike="noStrike" dirty="0">
                        <a:solidFill>
                          <a:srgbClr val="000000"/>
                        </a:solidFill>
                        <a:effectLst/>
                        <a:latin typeface="Calibri"/>
                      </a:endParaRPr>
                    </a:p>
                  </a:txBody>
                  <a:tcPr marL="6262" marR="6262" marT="6262" marB="0" anchor="ctr"/>
                </a:tc>
                <a:tc hMerge="1">
                  <a:txBody>
                    <a:bodyPr/>
                    <a:lstStyle/>
                    <a:p>
                      <a:endParaRPr lang="en-US"/>
                    </a:p>
                  </a:txBody>
                  <a:tcPr/>
                </a:tc>
                <a:tc>
                  <a:txBody>
                    <a:bodyPr/>
                    <a:lstStyle/>
                    <a:p>
                      <a:pPr algn="ctr" fontAlgn="ctr"/>
                      <a:r>
                        <a:rPr lang="en-US" sz="900" u="none" strike="noStrike" dirty="0">
                          <a:effectLst/>
                        </a:rPr>
                        <a:t>N</a:t>
                      </a:r>
                      <a:endParaRPr lang="en-US" sz="900" b="1" i="0" u="none" strike="noStrike" dirty="0">
                        <a:solidFill>
                          <a:srgbClr val="FF0000"/>
                        </a:solidFill>
                        <a:effectLst/>
                        <a:latin typeface="Calibri"/>
                      </a:endParaRPr>
                    </a:p>
                  </a:txBody>
                  <a:tcPr marL="6262" marR="6262" marT="6262" marB="0" anchor="ctr"/>
                </a:tc>
                <a:tc>
                  <a:txBody>
                    <a:bodyPr/>
                    <a:lstStyle/>
                    <a:p>
                      <a:pPr algn="ctr" fontAlgn="ctr"/>
                      <a:r>
                        <a:rPr lang="en-US" sz="900" u="none" strike="noStrike" dirty="0">
                          <a:effectLst/>
                        </a:rPr>
                        <a:t>N</a:t>
                      </a:r>
                      <a:endParaRPr lang="en-US" sz="900" b="1" i="0" u="none" strike="noStrike" dirty="0">
                        <a:solidFill>
                          <a:srgbClr val="FF0000"/>
                        </a:solidFill>
                        <a:effectLst/>
                        <a:latin typeface="Calibri"/>
                      </a:endParaRPr>
                    </a:p>
                  </a:txBody>
                  <a:tcPr marL="6262" marR="6262" marT="6262" marB="0" anchor="ctr"/>
                </a:tc>
                <a:extLst>
                  <a:ext uri="{0D108BD9-81ED-4DB2-BD59-A6C34878D82A}">
                    <a16:rowId xmlns:a16="http://schemas.microsoft.com/office/drawing/2014/main" val="10013"/>
                  </a:ext>
                </a:extLst>
              </a:tr>
              <a:tr h="145162">
                <a:tc>
                  <a:txBody>
                    <a:bodyPr/>
                    <a:lstStyle/>
                    <a:p>
                      <a:pPr algn="ctr" fontAlgn="ctr"/>
                      <a:r>
                        <a:rPr lang="en-US" sz="800" u="none" strike="noStrike" dirty="0">
                          <a:effectLst/>
                        </a:rPr>
                        <a:t>P3-3</a:t>
                      </a:r>
                      <a:endParaRPr lang="en-US" sz="800" b="1" i="0" u="none" strike="noStrike" dirty="0">
                        <a:solidFill>
                          <a:srgbClr val="000000"/>
                        </a:solidFill>
                        <a:effectLst/>
                        <a:latin typeface="Calibri"/>
                      </a:endParaRPr>
                    </a:p>
                  </a:txBody>
                  <a:tcPr marL="6262" marR="6262" marT="6262" marB="0" anchor="ctr"/>
                </a:tc>
                <a:tc vMerge="1">
                  <a:txBody>
                    <a:bodyPr/>
                    <a:lstStyle/>
                    <a:p>
                      <a:endParaRPr lang="en-US"/>
                    </a:p>
                  </a:txBody>
                  <a:tcPr/>
                </a:tc>
                <a:tc gridSpan="2">
                  <a:txBody>
                    <a:bodyPr/>
                    <a:lstStyle/>
                    <a:p>
                      <a:pPr algn="l" fontAlgn="ctr"/>
                      <a:r>
                        <a:rPr lang="en-US" sz="900" u="none" strike="noStrike" dirty="0">
                          <a:effectLst/>
                        </a:rPr>
                        <a:t>X-1 (transformer)</a:t>
                      </a:r>
                      <a:endParaRPr lang="en-US" sz="900" b="1" i="0" u="none" strike="noStrike" dirty="0">
                        <a:solidFill>
                          <a:srgbClr val="000000"/>
                        </a:solidFill>
                        <a:effectLst/>
                        <a:latin typeface="Calibri"/>
                      </a:endParaRPr>
                    </a:p>
                  </a:txBody>
                  <a:tcPr marL="6262" marR="6262" marT="6262" marB="0" anchor="ctr"/>
                </a:tc>
                <a:tc hMerge="1">
                  <a:txBody>
                    <a:bodyPr/>
                    <a:lstStyle/>
                    <a:p>
                      <a:endParaRPr lang="en-US"/>
                    </a:p>
                  </a:txBody>
                  <a:tcPr/>
                </a:tc>
                <a:tc>
                  <a:txBody>
                    <a:bodyPr/>
                    <a:lstStyle/>
                    <a:p>
                      <a:pPr algn="ctr" fontAlgn="ctr"/>
                      <a:r>
                        <a:rPr lang="en-US" sz="900" u="none" strike="noStrike" dirty="0">
                          <a:effectLst/>
                        </a:rPr>
                        <a:t>N</a:t>
                      </a:r>
                      <a:endParaRPr lang="en-US" sz="900" b="1" i="0" u="none" strike="noStrike" dirty="0">
                        <a:solidFill>
                          <a:srgbClr val="FF0000"/>
                        </a:solidFill>
                        <a:effectLst/>
                        <a:latin typeface="Calibri"/>
                      </a:endParaRPr>
                    </a:p>
                  </a:txBody>
                  <a:tcPr marL="6262" marR="6262" marT="6262" marB="0" anchor="ctr"/>
                </a:tc>
                <a:tc>
                  <a:txBody>
                    <a:bodyPr/>
                    <a:lstStyle/>
                    <a:p>
                      <a:pPr algn="ctr" fontAlgn="ctr"/>
                      <a:r>
                        <a:rPr lang="en-US" sz="900" u="none" strike="noStrike" dirty="0">
                          <a:effectLst/>
                        </a:rPr>
                        <a:t>N</a:t>
                      </a:r>
                      <a:endParaRPr lang="en-US" sz="900" b="1" i="0" u="none" strike="noStrike" dirty="0">
                        <a:solidFill>
                          <a:srgbClr val="FF0000"/>
                        </a:solidFill>
                        <a:effectLst/>
                        <a:latin typeface="Calibri"/>
                      </a:endParaRPr>
                    </a:p>
                  </a:txBody>
                  <a:tcPr marL="6262" marR="6262" marT="6262" marB="0" anchor="ctr"/>
                </a:tc>
                <a:extLst>
                  <a:ext uri="{0D108BD9-81ED-4DB2-BD59-A6C34878D82A}">
                    <a16:rowId xmlns:a16="http://schemas.microsoft.com/office/drawing/2014/main" val="10014"/>
                  </a:ext>
                </a:extLst>
              </a:tr>
              <a:tr h="215640">
                <a:tc>
                  <a:txBody>
                    <a:bodyPr/>
                    <a:lstStyle/>
                    <a:p>
                      <a:pPr algn="ctr" fontAlgn="ctr"/>
                      <a:r>
                        <a:rPr lang="en-US" sz="800" u="none" strike="noStrike" dirty="0">
                          <a:effectLst/>
                        </a:rPr>
                        <a:t>P3-4</a:t>
                      </a:r>
                      <a:endParaRPr lang="en-US" sz="800" b="1" i="0" u="none" strike="noStrike" dirty="0">
                        <a:solidFill>
                          <a:srgbClr val="000000"/>
                        </a:solidFill>
                        <a:effectLst/>
                        <a:latin typeface="Calibri"/>
                      </a:endParaRPr>
                    </a:p>
                  </a:txBody>
                  <a:tcPr marL="6262" marR="6262" marT="6262" marB="0" anchor="ctr"/>
                </a:tc>
                <a:tc vMerge="1">
                  <a:txBody>
                    <a:bodyPr/>
                    <a:lstStyle/>
                    <a:p>
                      <a:endParaRPr lang="en-US"/>
                    </a:p>
                  </a:txBody>
                  <a:tcPr/>
                </a:tc>
                <a:tc gridSpan="2">
                  <a:txBody>
                    <a:bodyPr/>
                    <a:lstStyle/>
                    <a:p>
                      <a:pPr algn="l" fontAlgn="ctr"/>
                      <a:r>
                        <a:rPr lang="en-US" sz="900" u="none" strike="noStrike" dirty="0">
                          <a:effectLst/>
                        </a:rPr>
                        <a:t>S-1 (Shunt device including FACTS devices that are connected to ground)</a:t>
                      </a:r>
                      <a:endParaRPr lang="en-US" sz="900" b="1" i="0" u="none" strike="noStrike" dirty="0">
                        <a:solidFill>
                          <a:srgbClr val="FF0000"/>
                        </a:solidFill>
                        <a:effectLst/>
                        <a:latin typeface="Calibri"/>
                      </a:endParaRPr>
                    </a:p>
                  </a:txBody>
                  <a:tcPr marL="6262" marR="6262" marT="6262" marB="0" anchor="ctr"/>
                </a:tc>
                <a:tc hMerge="1">
                  <a:txBody>
                    <a:bodyPr/>
                    <a:lstStyle/>
                    <a:p>
                      <a:endParaRPr lang="en-US"/>
                    </a:p>
                  </a:txBody>
                  <a:tcPr/>
                </a:tc>
                <a:tc>
                  <a:txBody>
                    <a:bodyPr/>
                    <a:lstStyle/>
                    <a:p>
                      <a:pPr algn="ctr" fontAlgn="ctr"/>
                      <a:r>
                        <a:rPr lang="en-US" sz="900" u="none" strike="noStrike" dirty="0">
                          <a:effectLst/>
                        </a:rPr>
                        <a:t>N</a:t>
                      </a:r>
                      <a:endParaRPr lang="en-US" sz="900" b="1" i="0" u="none" strike="noStrike" dirty="0">
                        <a:solidFill>
                          <a:srgbClr val="FF0000"/>
                        </a:solidFill>
                        <a:effectLst/>
                        <a:latin typeface="Calibri"/>
                      </a:endParaRPr>
                    </a:p>
                  </a:txBody>
                  <a:tcPr marL="6262" marR="6262" marT="6262" marB="0" anchor="ctr"/>
                </a:tc>
                <a:tc>
                  <a:txBody>
                    <a:bodyPr/>
                    <a:lstStyle/>
                    <a:p>
                      <a:pPr algn="ctr" fontAlgn="ctr"/>
                      <a:r>
                        <a:rPr lang="en-US" sz="900" u="none" strike="noStrike" dirty="0">
                          <a:effectLst/>
                        </a:rPr>
                        <a:t>N</a:t>
                      </a:r>
                      <a:endParaRPr lang="en-US" sz="900" b="1" i="0" u="none" strike="noStrike" dirty="0">
                        <a:solidFill>
                          <a:srgbClr val="FF0000"/>
                        </a:solidFill>
                        <a:effectLst/>
                        <a:latin typeface="Calibri"/>
                      </a:endParaRPr>
                    </a:p>
                  </a:txBody>
                  <a:tcPr marL="6262" marR="6262" marT="6262" marB="0" anchor="ctr"/>
                </a:tc>
                <a:extLst>
                  <a:ext uri="{0D108BD9-81ED-4DB2-BD59-A6C34878D82A}">
                    <a16:rowId xmlns:a16="http://schemas.microsoft.com/office/drawing/2014/main" val="10015"/>
                  </a:ext>
                </a:extLst>
              </a:tr>
              <a:tr h="145162">
                <a:tc>
                  <a:txBody>
                    <a:bodyPr/>
                    <a:lstStyle/>
                    <a:p>
                      <a:pPr algn="ctr" fontAlgn="ctr"/>
                      <a:r>
                        <a:rPr lang="en-US" sz="800" u="none" strike="noStrike" dirty="0">
                          <a:effectLst/>
                        </a:rPr>
                        <a:t>P3-5</a:t>
                      </a:r>
                      <a:endParaRPr lang="en-US" sz="800" b="1" i="0" u="none" strike="noStrike" dirty="0">
                        <a:solidFill>
                          <a:srgbClr val="000000"/>
                        </a:solidFill>
                        <a:effectLst/>
                        <a:latin typeface="Calibri"/>
                      </a:endParaRPr>
                    </a:p>
                  </a:txBody>
                  <a:tcPr marL="6262" marR="6262" marT="6262" marB="0" anchor="ctr"/>
                </a:tc>
                <a:tc vMerge="1">
                  <a:txBody>
                    <a:bodyPr/>
                    <a:lstStyle/>
                    <a:p>
                      <a:endParaRPr lang="en-US"/>
                    </a:p>
                  </a:txBody>
                  <a:tcPr/>
                </a:tc>
                <a:tc gridSpan="2">
                  <a:txBody>
                    <a:bodyPr/>
                    <a:lstStyle/>
                    <a:p>
                      <a:pPr algn="l" fontAlgn="ctr"/>
                      <a:r>
                        <a:rPr lang="en-US" sz="900" u="none" strike="noStrike" dirty="0">
                          <a:effectLst/>
                        </a:rPr>
                        <a:t>DC</a:t>
                      </a:r>
                      <a:endParaRPr lang="en-US" sz="900" b="1" i="0" u="none" strike="noStrike" dirty="0">
                        <a:solidFill>
                          <a:srgbClr val="000000"/>
                        </a:solidFill>
                        <a:effectLst/>
                        <a:latin typeface="Calibri"/>
                      </a:endParaRPr>
                    </a:p>
                  </a:txBody>
                  <a:tcPr marL="6262" marR="6262" marT="6262" marB="0" anchor="ctr"/>
                </a:tc>
                <a:tc hMerge="1">
                  <a:txBody>
                    <a:bodyPr/>
                    <a:lstStyle/>
                    <a:p>
                      <a:endParaRPr lang="en-US"/>
                    </a:p>
                  </a:txBody>
                  <a:tcPr/>
                </a:tc>
                <a:tc>
                  <a:txBody>
                    <a:bodyPr/>
                    <a:lstStyle/>
                    <a:p>
                      <a:pPr algn="ctr" fontAlgn="ctr"/>
                      <a:r>
                        <a:rPr lang="en-US" sz="900" u="none" strike="noStrike" dirty="0">
                          <a:effectLst/>
                        </a:rPr>
                        <a:t>N</a:t>
                      </a:r>
                      <a:endParaRPr lang="en-US" sz="900" b="1" i="0" u="none" strike="noStrike" dirty="0">
                        <a:solidFill>
                          <a:srgbClr val="FF0000"/>
                        </a:solidFill>
                        <a:effectLst/>
                        <a:latin typeface="Calibri"/>
                      </a:endParaRPr>
                    </a:p>
                  </a:txBody>
                  <a:tcPr marL="6262" marR="6262" marT="6262" marB="0" anchor="ctr"/>
                </a:tc>
                <a:tc>
                  <a:txBody>
                    <a:bodyPr/>
                    <a:lstStyle/>
                    <a:p>
                      <a:pPr algn="ctr" fontAlgn="ctr"/>
                      <a:r>
                        <a:rPr lang="en-US" sz="900" u="none" strike="noStrike" dirty="0">
                          <a:effectLst/>
                        </a:rPr>
                        <a:t>N</a:t>
                      </a:r>
                      <a:endParaRPr lang="en-US" sz="900" b="1" i="0" u="none" strike="noStrike" dirty="0">
                        <a:solidFill>
                          <a:srgbClr val="FF0000"/>
                        </a:solidFill>
                        <a:effectLst/>
                        <a:latin typeface="Calibri"/>
                      </a:endParaRPr>
                    </a:p>
                  </a:txBody>
                  <a:tcPr marL="6262" marR="6262" marT="6262" marB="0" anchor="ctr"/>
                </a:tc>
                <a:extLst>
                  <a:ext uri="{0D108BD9-81ED-4DB2-BD59-A6C34878D82A}">
                    <a16:rowId xmlns:a16="http://schemas.microsoft.com/office/drawing/2014/main" val="10016"/>
                  </a:ext>
                </a:extLst>
              </a:tr>
              <a:tr h="215640">
                <a:tc>
                  <a:txBody>
                    <a:bodyPr/>
                    <a:lstStyle/>
                    <a:p>
                      <a:pPr algn="ctr" fontAlgn="ctr"/>
                      <a:r>
                        <a:rPr lang="en-US" sz="800" u="none" strike="noStrike" dirty="0">
                          <a:effectLst/>
                        </a:rPr>
                        <a:t>P4-1</a:t>
                      </a:r>
                      <a:endParaRPr lang="en-US" sz="800" b="1" i="0" u="none" strike="noStrike" dirty="0">
                        <a:solidFill>
                          <a:srgbClr val="000000"/>
                        </a:solidFill>
                        <a:effectLst/>
                        <a:latin typeface="Calibri"/>
                      </a:endParaRPr>
                    </a:p>
                  </a:txBody>
                  <a:tcPr marL="6262" marR="6262" marT="6262" marB="0" anchor="ctr"/>
                </a:tc>
                <a:tc rowSpan="6">
                  <a:txBody>
                    <a:bodyPr/>
                    <a:lstStyle/>
                    <a:p>
                      <a:pPr algn="ctr" fontAlgn="ctr"/>
                      <a:r>
                        <a:rPr lang="en-US" sz="900" u="none" strike="noStrike" dirty="0">
                          <a:effectLst/>
                        </a:rPr>
                        <a:t>System intact</a:t>
                      </a:r>
                      <a:endParaRPr lang="en-US" sz="900" b="1" i="0" u="none" strike="noStrike" dirty="0">
                        <a:solidFill>
                          <a:srgbClr val="000000"/>
                        </a:solidFill>
                        <a:effectLst/>
                        <a:latin typeface="Calibri"/>
                      </a:endParaRPr>
                    </a:p>
                  </a:txBody>
                  <a:tcPr marL="6262" marR="6262" marT="6262" marB="0" anchor="ctr"/>
                </a:tc>
                <a:tc rowSpan="5">
                  <a:txBody>
                    <a:bodyPr/>
                    <a:lstStyle/>
                    <a:p>
                      <a:pPr algn="l" fontAlgn="ctr"/>
                      <a:r>
                        <a:rPr lang="en-US" sz="900" u="none" strike="noStrike" dirty="0">
                          <a:effectLst/>
                        </a:rPr>
                        <a:t>Stuck Breaker of non-bus-tie breaker (NBTB) for the fault associated with</a:t>
                      </a:r>
                      <a:endParaRPr lang="en-US" sz="900" b="1" i="0" u="none" strike="noStrike" dirty="0">
                        <a:solidFill>
                          <a:srgbClr val="000000"/>
                        </a:solidFill>
                        <a:effectLst/>
                        <a:latin typeface="Calibri"/>
                      </a:endParaRPr>
                    </a:p>
                  </a:txBody>
                  <a:tcPr marL="6262" marR="6262" marT="6262" marB="0" anchor="ctr"/>
                </a:tc>
                <a:tc>
                  <a:txBody>
                    <a:bodyPr/>
                    <a:lstStyle/>
                    <a:p>
                      <a:pPr algn="ctr" fontAlgn="ctr"/>
                      <a:r>
                        <a:rPr lang="en-US" sz="900" u="none" strike="noStrike" dirty="0">
                          <a:effectLst/>
                        </a:rPr>
                        <a:t>G-1</a:t>
                      </a:r>
                      <a:endParaRPr lang="en-US" sz="900" b="1" i="0" u="none" strike="noStrike" dirty="0">
                        <a:solidFill>
                          <a:srgbClr val="000000"/>
                        </a:solidFill>
                        <a:effectLst/>
                        <a:latin typeface="Calibri"/>
                      </a:endParaRPr>
                    </a:p>
                  </a:txBody>
                  <a:tcPr marL="6262" marR="6262" marT="6262" marB="0" anchor="ctr"/>
                </a:tc>
                <a:tc>
                  <a:txBody>
                    <a:bodyPr/>
                    <a:lstStyle/>
                    <a:p>
                      <a:pPr algn="ctr" fontAlgn="ctr"/>
                      <a:r>
                        <a:rPr lang="en-US" sz="900" u="none" strike="noStrike" dirty="0">
                          <a:effectLst/>
                        </a:rPr>
                        <a:t>N</a:t>
                      </a:r>
                      <a:endParaRPr lang="en-US" sz="900" b="1" i="0" u="none" strike="noStrike" dirty="0">
                        <a:solidFill>
                          <a:srgbClr val="FF0000"/>
                        </a:solidFill>
                        <a:effectLst/>
                        <a:latin typeface="Calibri"/>
                      </a:endParaRPr>
                    </a:p>
                  </a:txBody>
                  <a:tcPr marL="6262" marR="6262" marT="6262" marB="0" anchor="ct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17"/>
                  </a:ext>
                </a:extLst>
              </a:tr>
              <a:tr h="145162">
                <a:tc>
                  <a:txBody>
                    <a:bodyPr/>
                    <a:lstStyle/>
                    <a:p>
                      <a:pPr algn="ctr" fontAlgn="ctr"/>
                      <a:r>
                        <a:rPr lang="en-US" sz="800" u="none" strike="noStrike" dirty="0">
                          <a:effectLst/>
                        </a:rPr>
                        <a:t>P4-2</a:t>
                      </a:r>
                      <a:endParaRPr lang="en-US" sz="800" b="1" i="0" u="none" strike="noStrike" dirty="0">
                        <a:solidFill>
                          <a:srgbClr val="000000"/>
                        </a:solidFill>
                        <a:effectLst/>
                        <a:latin typeface="Calibri"/>
                      </a:endParaRPr>
                    </a:p>
                  </a:txBody>
                  <a:tcPr marL="6262" marR="6262" marT="6262" marB="0" anchor="ctr"/>
                </a:tc>
                <a:tc vMerge="1">
                  <a:txBody>
                    <a:bodyPr/>
                    <a:lstStyle/>
                    <a:p>
                      <a:endParaRPr lang="en-US"/>
                    </a:p>
                  </a:txBody>
                  <a:tcPr/>
                </a:tc>
                <a:tc vMerge="1">
                  <a:txBody>
                    <a:bodyPr/>
                    <a:lstStyle/>
                    <a:p>
                      <a:endParaRPr lang="en-US"/>
                    </a:p>
                  </a:txBody>
                  <a:tcPr/>
                </a:tc>
                <a:tc>
                  <a:txBody>
                    <a:bodyPr/>
                    <a:lstStyle/>
                    <a:p>
                      <a:pPr algn="ctr" fontAlgn="ctr"/>
                      <a:r>
                        <a:rPr lang="en-US" sz="900" u="none" strike="noStrike" dirty="0">
                          <a:effectLst/>
                        </a:rPr>
                        <a:t>T-1</a:t>
                      </a:r>
                      <a:endParaRPr lang="en-US" sz="900" b="1" i="0" u="none" strike="noStrike" dirty="0">
                        <a:solidFill>
                          <a:srgbClr val="000000"/>
                        </a:solidFill>
                        <a:effectLst/>
                        <a:latin typeface="Calibri"/>
                      </a:endParaRPr>
                    </a:p>
                  </a:txBody>
                  <a:tcPr marL="6262" marR="6262" marT="6262" marB="0" anchor="ctr"/>
                </a:tc>
                <a:tc>
                  <a:txBody>
                    <a:bodyPr/>
                    <a:lstStyle/>
                    <a:p>
                      <a:pPr algn="ctr" fontAlgn="ctr"/>
                      <a:r>
                        <a:rPr lang="en-US" sz="900" u="none" strike="noStrike" dirty="0">
                          <a:effectLst/>
                        </a:rPr>
                        <a:t>N</a:t>
                      </a:r>
                      <a:endParaRPr lang="en-US" sz="900" b="1" i="0" u="none" strike="noStrike" dirty="0">
                        <a:solidFill>
                          <a:srgbClr val="FF0000"/>
                        </a:solidFill>
                        <a:effectLst/>
                        <a:latin typeface="Calibri"/>
                      </a:endParaRPr>
                    </a:p>
                  </a:txBody>
                  <a:tcPr marL="6262" marR="6262" marT="6262" marB="0" anchor="ct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18"/>
                  </a:ext>
                </a:extLst>
              </a:tr>
              <a:tr h="145162">
                <a:tc>
                  <a:txBody>
                    <a:bodyPr/>
                    <a:lstStyle/>
                    <a:p>
                      <a:pPr algn="ctr" fontAlgn="ctr"/>
                      <a:r>
                        <a:rPr lang="en-US" sz="800" u="none" strike="noStrike" dirty="0">
                          <a:effectLst/>
                        </a:rPr>
                        <a:t>P4-3</a:t>
                      </a:r>
                      <a:endParaRPr lang="en-US" sz="800" b="1" i="0" u="none" strike="noStrike" dirty="0">
                        <a:solidFill>
                          <a:srgbClr val="000000"/>
                        </a:solidFill>
                        <a:effectLst/>
                        <a:latin typeface="Calibri"/>
                      </a:endParaRPr>
                    </a:p>
                  </a:txBody>
                  <a:tcPr marL="6262" marR="6262" marT="6262" marB="0" anchor="ctr"/>
                </a:tc>
                <a:tc vMerge="1">
                  <a:txBody>
                    <a:bodyPr/>
                    <a:lstStyle/>
                    <a:p>
                      <a:endParaRPr lang="en-US"/>
                    </a:p>
                  </a:txBody>
                  <a:tcPr/>
                </a:tc>
                <a:tc vMerge="1">
                  <a:txBody>
                    <a:bodyPr/>
                    <a:lstStyle/>
                    <a:p>
                      <a:endParaRPr lang="en-US"/>
                    </a:p>
                  </a:txBody>
                  <a:tcPr/>
                </a:tc>
                <a:tc>
                  <a:txBody>
                    <a:bodyPr/>
                    <a:lstStyle/>
                    <a:p>
                      <a:pPr algn="ctr" fontAlgn="ctr"/>
                      <a:r>
                        <a:rPr lang="en-US" sz="900" u="none" strike="noStrike" dirty="0">
                          <a:effectLst/>
                        </a:rPr>
                        <a:t>X-1</a:t>
                      </a:r>
                      <a:endParaRPr lang="en-US" sz="900" b="1" i="0" u="none" strike="noStrike" dirty="0">
                        <a:solidFill>
                          <a:srgbClr val="000000"/>
                        </a:solidFill>
                        <a:effectLst/>
                        <a:latin typeface="Calibri"/>
                      </a:endParaRPr>
                    </a:p>
                  </a:txBody>
                  <a:tcPr marL="6262" marR="6262" marT="6262" marB="0" anchor="ctr"/>
                </a:tc>
                <a:tc>
                  <a:txBody>
                    <a:bodyPr/>
                    <a:lstStyle/>
                    <a:p>
                      <a:pPr algn="ctr" fontAlgn="ctr"/>
                      <a:r>
                        <a:rPr lang="en-US" sz="900" u="none" strike="noStrike" dirty="0">
                          <a:effectLst/>
                        </a:rPr>
                        <a:t>N</a:t>
                      </a:r>
                      <a:endParaRPr lang="en-US" sz="900" b="1" i="0" u="none" strike="noStrike" dirty="0">
                        <a:solidFill>
                          <a:srgbClr val="FF0000"/>
                        </a:solidFill>
                        <a:effectLst/>
                        <a:latin typeface="Calibri"/>
                      </a:endParaRPr>
                    </a:p>
                  </a:txBody>
                  <a:tcPr marL="6262" marR="6262" marT="6262" marB="0" anchor="ct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19"/>
                  </a:ext>
                </a:extLst>
              </a:tr>
              <a:tr h="145162">
                <a:tc>
                  <a:txBody>
                    <a:bodyPr/>
                    <a:lstStyle/>
                    <a:p>
                      <a:pPr algn="ctr" fontAlgn="ctr"/>
                      <a:r>
                        <a:rPr lang="en-US" sz="800" u="none" strike="noStrike" dirty="0">
                          <a:effectLst/>
                        </a:rPr>
                        <a:t>P4-4</a:t>
                      </a:r>
                      <a:endParaRPr lang="en-US" sz="800" b="1" i="0" u="none" strike="noStrike" dirty="0">
                        <a:solidFill>
                          <a:srgbClr val="000000"/>
                        </a:solidFill>
                        <a:effectLst/>
                        <a:latin typeface="Calibri"/>
                      </a:endParaRPr>
                    </a:p>
                  </a:txBody>
                  <a:tcPr marL="6262" marR="6262" marT="6262" marB="0" anchor="ctr"/>
                </a:tc>
                <a:tc vMerge="1">
                  <a:txBody>
                    <a:bodyPr/>
                    <a:lstStyle/>
                    <a:p>
                      <a:endParaRPr lang="en-US"/>
                    </a:p>
                  </a:txBody>
                  <a:tcPr/>
                </a:tc>
                <a:tc vMerge="1">
                  <a:txBody>
                    <a:bodyPr/>
                    <a:lstStyle/>
                    <a:p>
                      <a:endParaRPr lang="en-US"/>
                    </a:p>
                  </a:txBody>
                  <a:tcPr/>
                </a:tc>
                <a:tc>
                  <a:txBody>
                    <a:bodyPr/>
                    <a:lstStyle/>
                    <a:p>
                      <a:pPr algn="ctr" fontAlgn="ctr"/>
                      <a:r>
                        <a:rPr lang="en-US" sz="900" u="none" strike="noStrike" dirty="0">
                          <a:effectLst/>
                        </a:rPr>
                        <a:t>S-1</a:t>
                      </a:r>
                      <a:endParaRPr lang="en-US" sz="900" b="1" i="0" u="none" strike="noStrike" dirty="0">
                        <a:solidFill>
                          <a:srgbClr val="FF0000"/>
                        </a:solidFill>
                        <a:effectLst/>
                        <a:latin typeface="Calibri"/>
                      </a:endParaRPr>
                    </a:p>
                  </a:txBody>
                  <a:tcPr marL="6262" marR="6262" marT="6262" marB="0" anchor="ctr"/>
                </a:tc>
                <a:tc>
                  <a:txBody>
                    <a:bodyPr/>
                    <a:lstStyle/>
                    <a:p>
                      <a:pPr algn="ctr" fontAlgn="ctr"/>
                      <a:r>
                        <a:rPr lang="en-US" sz="900" u="none" strike="noStrike" dirty="0">
                          <a:effectLst/>
                        </a:rPr>
                        <a:t>N</a:t>
                      </a:r>
                      <a:endParaRPr lang="en-US" sz="900" b="1" i="0" u="none" strike="noStrike" dirty="0">
                        <a:solidFill>
                          <a:srgbClr val="FF0000"/>
                        </a:solidFill>
                        <a:effectLst/>
                        <a:latin typeface="Calibri"/>
                      </a:endParaRPr>
                    </a:p>
                  </a:txBody>
                  <a:tcPr marL="6262" marR="6262" marT="6262" marB="0" anchor="ct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20"/>
                  </a:ext>
                </a:extLst>
              </a:tr>
              <a:tr h="145162">
                <a:tc>
                  <a:txBody>
                    <a:bodyPr/>
                    <a:lstStyle/>
                    <a:p>
                      <a:pPr algn="ctr" fontAlgn="ctr"/>
                      <a:r>
                        <a:rPr lang="en-US" sz="800" u="none" strike="noStrike" dirty="0">
                          <a:effectLst/>
                        </a:rPr>
                        <a:t>P4-5</a:t>
                      </a:r>
                      <a:endParaRPr lang="en-US" sz="800" b="1" i="0" u="none" strike="noStrike" dirty="0">
                        <a:solidFill>
                          <a:srgbClr val="000000"/>
                        </a:solidFill>
                        <a:effectLst/>
                        <a:latin typeface="Calibri"/>
                      </a:endParaRPr>
                    </a:p>
                  </a:txBody>
                  <a:tcPr marL="6262" marR="6262" marT="6262" marB="0" anchor="ctr"/>
                </a:tc>
                <a:tc vMerge="1">
                  <a:txBody>
                    <a:bodyPr/>
                    <a:lstStyle/>
                    <a:p>
                      <a:endParaRPr lang="en-US"/>
                    </a:p>
                  </a:txBody>
                  <a:tcPr/>
                </a:tc>
                <a:tc vMerge="1">
                  <a:txBody>
                    <a:bodyPr/>
                    <a:lstStyle/>
                    <a:p>
                      <a:endParaRPr lang="en-US"/>
                    </a:p>
                  </a:txBody>
                  <a:tcPr/>
                </a:tc>
                <a:tc>
                  <a:txBody>
                    <a:bodyPr/>
                    <a:lstStyle/>
                    <a:p>
                      <a:pPr algn="ctr" fontAlgn="ctr"/>
                      <a:r>
                        <a:rPr lang="en-US" sz="900" u="none" strike="noStrike" dirty="0">
                          <a:effectLst/>
                        </a:rPr>
                        <a:t>BS</a:t>
                      </a:r>
                      <a:endParaRPr lang="en-US" sz="900" b="1" i="0" u="none" strike="noStrike" dirty="0">
                        <a:solidFill>
                          <a:srgbClr val="000000"/>
                        </a:solidFill>
                        <a:effectLst/>
                        <a:latin typeface="Calibri"/>
                      </a:endParaRPr>
                    </a:p>
                  </a:txBody>
                  <a:tcPr marL="6262" marR="6262" marT="6262" marB="0" anchor="ctr"/>
                </a:tc>
                <a:tc>
                  <a:txBody>
                    <a:bodyPr/>
                    <a:lstStyle/>
                    <a:p>
                      <a:pPr algn="ctr" fontAlgn="ctr"/>
                      <a:r>
                        <a:rPr lang="en-US" sz="900" u="none" strike="noStrike" dirty="0">
                          <a:effectLst/>
                        </a:rPr>
                        <a:t>N</a:t>
                      </a:r>
                      <a:endParaRPr lang="en-US" sz="900" b="1" i="0" u="none" strike="noStrike" dirty="0">
                        <a:solidFill>
                          <a:srgbClr val="FF0000"/>
                        </a:solidFill>
                        <a:effectLst/>
                        <a:latin typeface="Calibri"/>
                      </a:endParaRPr>
                    </a:p>
                  </a:txBody>
                  <a:tcPr marL="6262" marR="6262" marT="6262" marB="0" anchor="ct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21"/>
                  </a:ext>
                </a:extLst>
              </a:tr>
              <a:tr h="171249">
                <a:tc>
                  <a:txBody>
                    <a:bodyPr/>
                    <a:lstStyle/>
                    <a:p>
                      <a:pPr algn="ctr" fontAlgn="ctr"/>
                      <a:r>
                        <a:rPr lang="en-US" sz="800" u="none" strike="noStrike" dirty="0">
                          <a:effectLst/>
                        </a:rPr>
                        <a:t>P4-6</a:t>
                      </a:r>
                      <a:endParaRPr lang="en-US" sz="800" b="1" i="0" u="none" strike="noStrike" dirty="0">
                        <a:solidFill>
                          <a:srgbClr val="000000"/>
                        </a:solidFill>
                        <a:effectLst/>
                        <a:latin typeface="Calibri"/>
                      </a:endParaRPr>
                    </a:p>
                  </a:txBody>
                  <a:tcPr marL="6262" marR="6262" marT="6262" marB="0" anchor="ctr"/>
                </a:tc>
                <a:tc vMerge="1">
                  <a:txBody>
                    <a:bodyPr/>
                    <a:lstStyle/>
                    <a:p>
                      <a:endParaRPr lang="en-US"/>
                    </a:p>
                  </a:txBody>
                  <a:tcPr/>
                </a:tc>
                <a:tc>
                  <a:txBody>
                    <a:bodyPr/>
                    <a:lstStyle/>
                    <a:p>
                      <a:pPr algn="l" fontAlgn="ctr"/>
                      <a:r>
                        <a:rPr lang="en-US" sz="900" u="none" strike="noStrike" dirty="0">
                          <a:effectLst/>
                        </a:rPr>
                        <a:t>Stuck Breaker of bus-tie breaker (BTB) for the fault associated with</a:t>
                      </a:r>
                      <a:endParaRPr lang="en-US" sz="900" b="1" i="0" u="none" strike="noStrike" dirty="0">
                        <a:solidFill>
                          <a:srgbClr val="000000"/>
                        </a:solidFill>
                        <a:effectLst/>
                        <a:latin typeface="Calibri"/>
                      </a:endParaRPr>
                    </a:p>
                  </a:txBody>
                  <a:tcPr marL="6262" marR="6262" marT="6262" marB="0" anchor="ctr"/>
                </a:tc>
                <a:tc>
                  <a:txBody>
                    <a:bodyPr/>
                    <a:lstStyle/>
                    <a:p>
                      <a:pPr algn="ctr" fontAlgn="ctr"/>
                      <a:r>
                        <a:rPr lang="en-US" sz="900" u="none" strike="noStrike" dirty="0">
                          <a:effectLst/>
                        </a:rPr>
                        <a:t>BS</a:t>
                      </a:r>
                      <a:endParaRPr lang="en-US" sz="900" b="1" i="0" u="none" strike="noStrike" dirty="0">
                        <a:solidFill>
                          <a:srgbClr val="000000"/>
                        </a:solidFill>
                        <a:effectLst/>
                        <a:latin typeface="Calibri"/>
                      </a:endParaRPr>
                    </a:p>
                  </a:txBody>
                  <a:tcPr marL="6262" marR="6262" marT="6262" marB="0" anchor="ctr"/>
                </a:tc>
                <a:tc>
                  <a:txBody>
                    <a:bodyPr/>
                    <a:lstStyle/>
                    <a:p>
                      <a:pPr algn="l" fontAlgn="ctr"/>
                      <a:r>
                        <a:rPr lang="en-US" sz="900" u="none" strike="noStrike" dirty="0">
                          <a:effectLst/>
                        </a:rPr>
                        <a:t> </a:t>
                      </a:r>
                      <a:endParaRPr lang="en-US" sz="900" b="1" i="0" u="none" strike="noStrike" dirty="0">
                        <a:solidFill>
                          <a:srgbClr val="FF0000"/>
                        </a:solidFill>
                        <a:effectLst/>
                        <a:latin typeface="Times New Roman"/>
                      </a:endParaRPr>
                    </a:p>
                  </a:txBody>
                  <a:tcPr marL="6262" marR="6262" marT="6262" marB="0" anchor="ct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22"/>
                  </a:ext>
                </a:extLst>
              </a:tr>
              <a:tr h="215640">
                <a:tc>
                  <a:txBody>
                    <a:bodyPr/>
                    <a:lstStyle/>
                    <a:p>
                      <a:pPr algn="ctr" fontAlgn="ctr"/>
                      <a:r>
                        <a:rPr lang="en-US" sz="800" u="none" strike="noStrike" dirty="0">
                          <a:effectLst/>
                        </a:rPr>
                        <a:t>P5-1</a:t>
                      </a:r>
                      <a:endParaRPr lang="en-US" sz="800" b="1" i="0" u="none" strike="noStrike" dirty="0">
                        <a:solidFill>
                          <a:srgbClr val="000000"/>
                        </a:solidFill>
                        <a:effectLst/>
                        <a:latin typeface="Calibri"/>
                      </a:endParaRPr>
                    </a:p>
                  </a:txBody>
                  <a:tcPr marL="6262" marR="6262" marT="6262" marB="0" anchor="ctr"/>
                </a:tc>
                <a:tc rowSpan="5">
                  <a:txBody>
                    <a:bodyPr/>
                    <a:lstStyle/>
                    <a:p>
                      <a:pPr algn="ctr" fontAlgn="ctr"/>
                      <a:r>
                        <a:rPr lang="en-US" sz="900" u="none" strike="noStrike" dirty="0">
                          <a:effectLst/>
                        </a:rPr>
                        <a:t>System intact</a:t>
                      </a:r>
                      <a:endParaRPr lang="en-US" sz="900" b="1" i="0" u="none" strike="noStrike" dirty="0">
                        <a:solidFill>
                          <a:srgbClr val="000000"/>
                        </a:solidFill>
                        <a:effectLst/>
                        <a:latin typeface="Calibri"/>
                      </a:endParaRPr>
                    </a:p>
                  </a:txBody>
                  <a:tcPr marL="6262" marR="6262" marT="6262" marB="0" anchor="ctr"/>
                </a:tc>
                <a:tc rowSpan="5">
                  <a:txBody>
                    <a:bodyPr/>
                    <a:lstStyle/>
                    <a:p>
                      <a:pPr algn="l" fontAlgn="ctr"/>
                      <a:r>
                        <a:rPr lang="en-US" sz="900" u="none" strike="noStrike" dirty="0">
                          <a:effectLst/>
                        </a:rPr>
                        <a:t>Failure of non-redundant relay for the fault associated with</a:t>
                      </a:r>
                      <a:endParaRPr lang="en-US" sz="900" b="1" i="0" u="none" strike="noStrike" dirty="0">
                        <a:solidFill>
                          <a:srgbClr val="000000"/>
                        </a:solidFill>
                        <a:effectLst/>
                        <a:latin typeface="Calibri"/>
                      </a:endParaRPr>
                    </a:p>
                  </a:txBody>
                  <a:tcPr marL="6262" marR="6262" marT="6262" marB="0" anchor="ctr"/>
                </a:tc>
                <a:tc>
                  <a:txBody>
                    <a:bodyPr/>
                    <a:lstStyle/>
                    <a:p>
                      <a:pPr algn="ctr" fontAlgn="ctr"/>
                      <a:r>
                        <a:rPr lang="en-US" sz="900" u="none" strike="noStrike" dirty="0">
                          <a:effectLst/>
                        </a:rPr>
                        <a:t>G-1</a:t>
                      </a:r>
                      <a:endParaRPr lang="en-US" sz="900" b="1" i="0" u="none" strike="noStrike" dirty="0">
                        <a:solidFill>
                          <a:srgbClr val="000000"/>
                        </a:solidFill>
                        <a:effectLst/>
                        <a:latin typeface="Calibri"/>
                      </a:endParaRPr>
                    </a:p>
                  </a:txBody>
                  <a:tcPr marL="6262" marR="6262" marT="6262" marB="0" anchor="ctr"/>
                </a:tc>
                <a:tc>
                  <a:txBody>
                    <a:bodyPr/>
                    <a:lstStyle/>
                    <a:p>
                      <a:pPr algn="ctr" fontAlgn="ctr"/>
                      <a:r>
                        <a:rPr lang="en-US" sz="900" u="none" strike="noStrike" dirty="0">
                          <a:effectLst/>
                        </a:rPr>
                        <a:t>N</a:t>
                      </a:r>
                      <a:endParaRPr lang="en-US" sz="900" b="1" i="0" u="none" strike="noStrike" dirty="0">
                        <a:solidFill>
                          <a:srgbClr val="FF0000"/>
                        </a:solidFill>
                        <a:effectLst/>
                        <a:latin typeface="Calibri"/>
                      </a:endParaRPr>
                    </a:p>
                  </a:txBody>
                  <a:tcPr marL="6262" marR="6262" marT="6262" marB="0" anchor="ct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23"/>
                  </a:ext>
                </a:extLst>
              </a:tr>
              <a:tr h="145162">
                <a:tc>
                  <a:txBody>
                    <a:bodyPr/>
                    <a:lstStyle/>
                    <a:p>
                      <a:pPr algn="ctr" fontAlgn="ctr"/>
                      <a:r>
                        <a:rPr lang="en-US" sz="800" u="none" strike="noStrike" dirty="0">
                          <a:effectLst/>
                        </a:rPr>
                        <a:t>P5-2</a:t>
                      </a:r>
                      <a:endParaRPr lang="en-US" sz="800" b="1" i="0" u="none" strike="noStrike" dirty="0">
                        <a:solidFill>
                          <a:srgbClr val="000000"/>
                        </a:solidFill>
                        <a:effectLst/>
                        <a:latin typeface="Calibri"/>
                      </a:endParaRPr>
                    </a:p>
                  </a:txBody>
                  <a:tcPr marL="6262" marR="6262" marT="6262" marB="0" anchor="ctr"/>
                </a:tc>
                <a:tc vMerge="1">
                  <a:txBody>
                    <a:bodyPr/>
                    <a:lstStyle/>
                    <a:p>
                      <a:endParaRPr lang="en-US"/>
                    </a:p>
                  </a:txBody>
                  <a:tcPr/>
                </a:tc>
                <a:tc vMerge="1">
                  <a:txBody>
                    <a:bodyPr/>
                    <a:lstStyle/>
                    <a:p>
                      <a:endParaRPr lang="en-US"/>
                    </a:p>
                  </a:txBody>
                  <a:tcPr/>
                </a:tc>
                <a:tc>
                  <a:txBody>
                    <a:bodyPr/>
                    <a:lstStyle/>
                    <a:p>
                      <a:pPr algn="ctr" fontAlgn="ctr"/>
                      <a:r>
                        <a:rPr lang="en-US" sz="900" u="none" strike="noStrike" dirty="0">
                          <a:effectLst/>
                        </a:rPr>
                        <a:t>T-1</a:t>
                      </a:r>
                      <a:endParaRPr lang="en-US" sz="900" b="1" i="0" u="none" strike="noStrike" dirty="0">
                        <a:solidFill>
                          <a:srgbClr val="000000"/>
                        </a:solidFill>
                        <a:effectLst/>
                        <a:latin typeface="Calibri"/>
                      </a:endParaRPr>
                    </a:p>
                  </a:txBody>
                  <a:tcPr marL="6262" marR="6262" marT="6262" marB="0" anchor="ctr"/>
                </a:tc>
                <a:tc>
                  <a:txBody>
                    <a:bodyPr/>
                    <a:lstStyle/>
                    <a:p>
                      <a:pPr algn="ctr" fontAlgn="ctr"/>
                      <a:r>
                        <a:rPr lang="en-US" sz="900" u="none" strike="noStrike" dirty="0">
                          <a:effectLst/>
                        </a:rPr>
                        <a:t>N</a:t>
                      </a:r>
                      <a:endParaRPr lang="en-US" sz="900" b="1" i="0" u="none" strike="noStrike" dirty="0">
                        <a:solidFill>
                          <a:srgbClr val="FF0000"/>
                        </a:solidFill>
                        <a:effectLst/>
                        <a:latin typeface="Calibri"/>
                      </a:endParaRPr>
                    </a:p>
                  </a:txBody>
                  <a:tcPr marL="6262" marR="6262" marT="6262" marB="0" anchor="ct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24"/>
                  </a:ext>
                </a:extLst>
              </a:tr>
              <a:tr h="145162">
                <a:tc>
                  <a:txBody>
                    <a:bodyPr/>
                    <a:lstStyle/>
                    <a:p>
                      <a:pPr algn="ctr" fontAlgn="ctr"/>
                      <a:r>
                        <a:rPr lang="en-US" sz="800" u="none" strike="noStrike" dirty="0">
                          <a:effectLst/>
                        </a:rPr>
                        <a:t>P5-3</a:t>
                      </a:r>
                      <a:endParaRPr lang="en-US" sz="800" b="1" i="0" u="none" strike="noStrike" dirty="0">
                        <a:solidFill>
                          <a:srgbClr val="000000"/>
                        </a:solidFill>
                        <a:effectLst/>
                        <a:latin typeface="Calibri"/>
                      </a:endParaRPr>
                    </a:p>
                  </a:txBody>
                  <a:tcPr marL="6262" marR="6262" marT="6262" marB="0" anchor="ctr"/>
                </a:tc>
                <a:tc vMerge="1">
                  <a:txBody>
                    <a:bodyPr/>
                    <a:lstStyle/>
                    <a:p>
                      <a:endParaRPr lang="en-US"/>
                    </a:p>
                  </a:txBody>
                  <a:tcPr/>
                </a:tc>
                <a:tc vMerge="1">
                  <a:txBody>
                    <a:bodyPr/>
                    <a:lstStyle/>
                    <a:p>
                      <a:endParaRPr lang="en-US"/>
                    </a:p>
                  </a:txBody>
                  <a:tcPr/>
                </a:tc>
                <a:tc>
                  <a:txBody>
                    <a:bodyPr/>
                    <a:lstStyle/>
                    <a:p>
                      <a:pPr algn="ctr" fontAlgn="ctr"/>
                      <a:r>
                        <a:rPr lang="en-US" sz="900" u="none" strike="noStrike" dirty="0">
                          <a:effectLst/>
                        </a:rPr>
                        <a:t>X-1</a:t>
                      </a:r>
                      <a:endParaRPr lang="en-US" sz="900" b="1" i="0" u="none" strike="noStrike" dirty="0">
                        <a:solidFill>
                          <a:srgbClr val="000000"/>
                        </a:solidFill>
                        <a:effectLst/>
                        <a:latin typeface="Calibri"/>
                      </a:endParaRPr>
                    </a:p>
                  </a:txBody>
                  <a:tcPr marL="6262" marR="6262" marT="6262" marB="0" anchor="ctr"/>
                </a:tc>
                <a:tc>
                  <a:txBody>
                    <a:bodyPr/>
                    <a:lstStyle/>
                    <a:p>
                      <a:pPr algn="ctr" fontAlgn="ctr"/>
                      <a:r>
                        <a:rPr lang="en-US" sz="900" u="none" strike="noStrike" dirty="0">
                          <a:effectLst/>
                        </a:rPr>
                        <a:t>N</a:t>
                      </a:r>
                      <a:endParaRPr lang="en-US" sz="900" b="1" i="0" u="none" strike="noStrike" dirty="0">
                        <a:solidFill>
                          <a:srgbClr val="FF0000"/>
                        </a:solidFill>
                        <a:effectLst/>
                        <a:latin typeface="Calibri"/>
                      </a:endParaRPr>
                    </a:p>
                  </a:txBody>
                  <a:tcPr marL="6262" marR="6262" marT="6262" marB="0" anchor="ct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25"/>
                  </a:ext>
                </a:extLst>
              </a:tr>
              <a:tr h="145162">
                <a:tc>
                  <a:txBody>
                    <a:bodyPr/>
                    <a:lstStyle/>
                    <a:p>
                      <a:pPr algn="ctr" fontAlgn="ctr"/>
                      <a:r>
                        <a:rPr lang="en-US" sz="800" u="none" strike="noStrike" dirty="0">
                          <a:effectLst/>
                        </a:rPr>
                        <a:t>P5-4</a:t>
                      </a:r>
                      <a:endParaRPr lang="en-US" sz="800" b="1" i="0" u="none" strike="noStrike" dirty="0">
                        <a:solidFill>
                          <a:srgbClr val="000000"/>
                        </a:solidFill>
                        <a:effectLst/>
                        <a:latin typeface="Calibri"/>
                      </a:endParaRPr>
                    </a:p>
                  </a:txBody>
                  <a:tcPr marL="6262" marR="6262" marT="6262" marB="0" anchor="ctr"/>
                </a:tc>
                <a:tc vMerge="1">
                  <a:txBody>
                    <a:bodyPr/>
                    <a:lstStyle/>
                    <a:p>
                      <a:endParaRPr lang="en-US"/>
                    </a:p>
                  </a:txBody>
                  <a:tcPr/>
                </a:tc>
                <a:tc vMerge="1">
                  <a:txBody>
                    <a:bodyPr/>
                    <a:lstStyle/>
                    <a:p>
                      <a:endParaRPr lang="en-US"/>
                    </a:p>
                  </a:txBody>
                  <a:tcPr/>
                </a:tc>
                <a:tc>
                  <a:txBody>
                    <a:bodyPr/>
                    <a:lstStyle/>
                    <a:p>
                      <a:pPr algn="ctr" fontAlgn="ctr"/>
                      <a:r>
                        <a:rPr lang="en-US" sz="900" u="none" strike="noStrike" dirty="0">
                          <a:effectLst/>
                        </a:rPr>
                        <a:t>S-1</a:t>
                      </a:r>
                      <a:endParaRPr lang="en-US" sz="900" b="1" i="0" u="none" strike="noStrike" dirty="0">
                        <a:solidFill>
                          <a:srgbClr val="FF0000"/>
                        </a:solidFill>
                        <a:effectLst/>
                        <a:latin typeface="Calibri"/>
                      </a:endParaRPr>
                    </a:p>
                  </a:txBody>
                  <a:tcPr marL="6262" marR="6262" marT="6262" marB="0" anchor="ctr"/>
                </a:tc>
                <a:tc>
                  <a:txBody>
                    <a:bodyPr/>
                    <a:lstStyle/>
                    <a:p>
                      <a:pPr algn="ctr" fontAlgn="ctr"/>
                      <a:r>
                        <a:rPr lang="en-US" sz="900" u="none" strike="noStrike" dirty="0">
                          <a:effectLst/>
                        </a:rPr>
                        <a:t>N</a:t>
                      </a:r>
                      <a:endParaRPr lang="en-US" sz="900" b="1" i="0" u="none" strike="noStrike" dirty="0">
                        <a:solidFill>
                          <a:srgbClr val="FF0000"/>
                        </a:solidFill>
                        <a:effectLst/>
                        <a:latin typeface="Calibri"/>
                      </a:endParaRPr>
                    </a:p>
                  </a:txBody>
                  <a:tcPr marL="6262" marR="6262" marT="6262" marB="0" anchor="ct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26"/>
                  </a:ext>
                </a:extLst>
              </a:tr>
              <a:tr h="145162">
                <a:tc>
                  <a:txBody>
                    <a:bodyPr/>
                    <a:lstStyle/>
                    <a:p>
                      <a:pPr algn="ctr" fontAlgn="ctr"/>
                      <a:r>
                        <a:rPr lang="en-US" sz="800" u="none" strike="noStrike" dirty="0">
                          <a:effectLst/>
                        </a:rPr>
                        <a:t>P5-5</a:t>
                      </a:r>
                      <a:endParaRPr lang="en-US" sz="800" b="1" i="0" u="none" strike="noStrike" dirty="0">
                        <a:solidFill>
                          <a:srgbClr val="000000"/>
                        </a:solidFill>
                        <a:effectLst/>
                        <a:latin typeface="Calibri"/>
                      </a:endParaRPr>
                    </a:p>
                  </a:txBody>
                  <a:tcPr marL="6262" marR="6262" marT="6262" marB="0" anchor="ctr"/>
                </a:tc>
                <a:tc vMerge="1">
                  <a:txBody>
                    <a:bodyPr/>
                    <a:lstStyle/>
                    <a:p>
                      <a:endParaRPr lang="en-US"/>
                    </a:p>
                  </a:txBody>
                  <a:tcPr/>
                </a:tc>
                <a:tc vMerge="1">
                  <a:txBody>
                    <a:bodyPr/>
                    <a:lstStyle/>
                    <a:p>
                      <a:endParaRPr lang="en-US"/>
                    </a:p>
                  </a:txBody>
                  <a:tcPr/>
                </a:tc>
                <a:tc>
                  <a:txBody>
                    <a:bodyPr/>
                    <a:lstStyle/>
                    <a:p>
                      <a:pPr algn="ctr" fontAlgn="ctr"/>
                      <a:r>
                        <a:rPr lang="en-US" sz="900" u="none" strike="noStrike" dirty="0">
                          <a:effectLst/>
                        </a:rPr>
                        <a:t>BS</a:t>
                      </a:r>
                      <a:endParaRPr lang="en-US" sz="900" b="1" i="0" u="none" strike="noStrike" dirty="0">
                        <a:solidFill>
                          <a:srgbClr val="000000"/>
                        </a:solidFill>
                        <a:effectLst/>
                        <a:latin typeface="Calibri"/>
                      </a:endParaRPr>
                    </a:p>
                  </a:txBody>
                  <a:tcPr marL="6262" marR="6262" marT="6262" marB="0" anchor="ctr"/>
                </a:tc>
                <a:tc>
                  <a:txBody>
                    <a:bodyPr/>
                    <a:lstStyle/>
                    <a:p>
                      <a:pPr algn="ctr" fontAlgn="ctr"/>
                      <a:r>
                        <a:rPr lang="en-US" sz="900" u="none" strike="noStrike" dirty="0">
                          <a:effectLst/>
                        </a:rPr>
                        <a:t>N</a:t>
                      </a:r>
                      <a:endParaRPr lang="en-US" sz="900" b="1" i="0" u="none" strike="noStrike" dirty="0">
                        <a:solidFill>
                          <a:srgbClr val="FF0000"/>
                        </a:solidFill>
                        <a:effectLst/>
                        <a:latin typeface="Calibri"/>
                      </a:endParaRPr>
                    </a:p>
                  </a:txBody>
                  <a:tcPr marL="6262" marR="6262" marT="6262" marB="0" anchor="ct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27"/>
                  </a:ext>
                </a:extLst>
              </a:tr>
              <a:tr h="145162">
                <a:tc>
                  <a:txBody>
                    <a:bodyPr/>
                    <a:lstStyle/>
                    <a:p>
                      <a:pPr algn="ctr" fontAlgn="ctr"/>
                      <a:r>
                        <a:rPr lang="en-US" sz="800" u="none" strike="noStrike" dirty="0">
                          <a:effectLst/>
                        </a:rPr>
                        <a:t>P6-1</a:t>
                      </a:r>
                      <a:endParaRPr lang="en-US" sz="800" b="1" i="0" u="none" strike="noStrike" dirty="0">
                        <a:solidFill>
                          <a:srgbClr val="000000"/>
                        </a:solidFill>
                        <a:effectLst/>
                        <a:latin typeface="Calibri"/>
                      </a:endParaRPr>
                    </a:p>
                  </a:txBody>
                  <a:tcPr marL="6262" marR="6262" marT="6262" marB="0" anchor="ctr"/>
                </a:tc>
                <a:tc rowSpan="4">
                  <a:txBody>
                    <a:bodyPr/>
                    <a:lstStyle/>
                    <a:p>
                      <a:pPr algn="ctr" fontAlgn="ctr"/>
                      <a:r>
                        <a:rPr lang="en-US" sz="900" u="none" strike="noStrike" dirty="0">
                          <a:effectLst/>
                        </a:rPr>
                        <a:t>N-1 + Adjustment</a:t>
                      </a:r>
                      <a:endParaRPr lang="en-US" sz="900" b="1" i="0" u="none" strike="noStrike" dirty="0">
                        <a:solidFill>
                          <a:srgbClr val="000000"/>
                        </a:solidFill>
                        <a:effectLst/>
                        <a:latin typeface="Calibri"/>
                      </a:endParaRPr>
                    </a:p>
                  </a:txBody>
                  <a:tcPr marL="6262" marR="6262" marT="6262" marB="0" anchor="ctr"/>
                </a:tc>
                <a:tc gridSpan="2">
                  <a:txBody>
                    <a:bodyPr/>
                    <a:lstStyle/>
                    <a:p>
                      <a:pPr algn="l" fontAlgn="ctr"/>
                      <a:r>
                        <a:rPr lang="en-US" sz="900" u="none" strike="noStrike" dirty="0">
                          <a:effectLst/>
                        </a:rPr>
                        <a:t>T-1 (transmission)</a:t>
                      </a:r>
                      <a:endParaRPr lang="en-US" sz="900" b="1" i="0" u="none" strike="noStrike" dirty="0">
                        <a:solidFill>
                          <a:srgbClr val="000000"/>
                        </a:solidFill>
                        <a:effectLst/>
                        <a:latin typeface="Calibri"/>
                      </a:endParaRPr>
                    </a:p>
                  </a:txBody>
                  <a:tcPr marL="6262" marR="6262" marT="6262" marB="0" anchor="ctr"/>
                </a:tc>
                <a:tc hMerge="1">
                  <a:txBody>
                    <a:bodyPr/>
                    <a:lstStyle/>
                    <a:p>
                      <a:endParaRPr lang="en-US"/>
                    </a:p>
                  </a:txBody>
                  <a:tcP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28"/>
                  </a:ext>
                </a:extLst>
              </a:tr>
              <a:tr h="145162">
                <a:tc>
                  <a:txBody>
                    <a:bodyPr/>
                    <a:lstStyle/>
                    <a:p>
                      <a:pPr algn="ctr" fontAlgn="ctr"/>
                      <a:r>
                        <a:rPr lang="en-US" sz="800" u="none" strike="noStrike" dirty="0">
                          <a:effectLst/>
                        </a:rPr>
                        <a:t>P6-2</a:t>
                      </a:r>
                      <a:endParaRPr lang="en-US" sz="800" b="1" i="0" u="none" strike="noStrike" dirty="0">
                        <a:solidFill>
                          <a:srgbClr val="000000"/>
                        </a:solidFill>
                        <a:effectLst/>
                        <a:latin typeface="Calibri"/>
                      </a:endParaRPr>
                    </a:p>
                  </a:txBody>
                  <a:tcPr marL="6262" marR="6262" marT="6262" marB="0" anchor="ctr"/>
                </a:tc>
                <a:tc vMerge="1">
                  <a:txBody>
                    <a:bodyPr/>
                    <a:lstStyle/>
                    <a:p>
                      <a:endParaRPr lang="en-US"/>
                    </a:p>
                  </a:txBody>
                  <a:tcPr/>
                </a:tc>
                <a:tc gridSpan="2">
                  <a:txBody>
                    <a:bodyPr/>
                    <a:lstStyle/>
                    <a:p>
                      <a:pPr algn="l" fontAlgn="ctr"/>
                      <a:r>
                        <a:rPr lang="en-US" sz="900" u="none" strike="noStrike" dirty="0">
                          <a:effectLst/>
                        </a:rPr>
                        <a:t>X-1 (transformer)</a:t>
                      </a:r>
                      <a:endParaRPr lang="en-US" sz="900" b="1" i="0" u="none" strike="noStrike" dirty="0">
                        <a:solidFill>
                          <a:srgbClr val="000000"/>
                        </a:solidFill>
                        <a:effectLst/>
                        <a:latin typeface="Calibri"/>
                      </a:endParaRPr>
                    </a:p>
                  </a:txBody>
                  <a:tcPr marL="6262" marR="6262" marT="6262" marB="0" anchor="ctr"/>
                </a:tc>
                <a:tc hMerge="1">
                  <a:txBody>
                    <a:bodyPr/>
                    <a:lstStyle/>
                    <a:p>
                      <a:endParaRPr lang="en-US"/>
                    </a:p>
                  </a:txBody>
                  <a:tcP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29"/>
                  </a:ext>
                </a:extLst>
              </a:tr>
              <a:tr h="215640">
                <a:tc>
                  <a:txBody>
                    <a:bodyPr/>
                    <a:lstStyle/>
                    <a:p>
                      <a:pPr algn="ctr" fontAlgn="ctr"/>
                      <a:r>
                        <a:rPr lang="en-US" sz="800" u="none" strike="noStrike" dirty="0">
                          <a:effectLst/>
                        </a:rPr>
                        <a:t>P6-3</a:t>
                      </a:r>
                      <a:endParaRPr lang="en-US" sz="800" b="1" i="0" u="none" strike="noStrike" dirty="0">
                        <a:solidFill>
                          <a:srgbClr val="000000"/>
                        </a:solidFill>
                        <a:effectLst/>
                        <a:latin typeface="Calibri"/>
                      </a:endParaRPr>
                    </a:p>
                  </a:txBody>
                  <a:tcPr marL="6262" marR="6262" marT="6262" marB="0" anchor="ctr"/>
                </a:tc>
                <a:tc vMerge="1">
                  <a:txBody>
                    <a:bodyPr/>
                    <a:lstStyle/>
                    <a:p>
                      <a:endParaRPr lang="en-US"/>
                    </a:p>
                  </a:txBody>
                  <a:tcPr/>
                </a:tc>
                <a:tc gridSpan="2">
                  <a:txBody>
                    <a:bodyPr/>
                    <a:lstStyle/>
                    <a:p>
                      <a:pPr algn="l" fontAlgn="ctr"/>
                      <a:r>
                        <a:rPr lang="en-US" sz="900" u="none" strike="noStrike" dirty="0">
                          <a:effectLst/>
                        </a:rPr>
                        <a:t>S-1 (Shunt device including FACTS devices that are connected to ground)</a:t>
                      </a:r>
                      <a:endParaRPr lang="en-US" sz="900" b="1" i="0" u="none" strike="noStrike" dirty="0">
                        <a:solidFill>
                          <a:srgbClr val="FF0000"/>
                        </a:solidFill>
                        <a:effectLst/>
                        <a:latin typeface="Calibri"/>
                      </a:endParaRPr>
                    </a:p>
                  </a:txBody>
                  <a:tcPr marL="6262" marR="6262" marT="6262" marB="0" anchor="ctr"/>
                </a:tc>
                <a:tc hMerge="1">
                  <a:txBody>
                    <a:bodyPr/>
                    <a:lstStyle/>
                    <a:p>
                      <a:endParaRPr lang="en-US"/>
                    </a:p>
                  </a:txBody>
                  <a:tcP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30"/>
                  </a:ext>
                </a:extLst>
              </a:tr>
              <a:tr h="145162">
                <a:tc>
                  <a:txBody>
                    <a:bodyPr/>
                    <a:lstStyle/>
                    <a:p>
                      <a:pPr algn="ctr" fontAlgn="ctr"/>
                      <a:r>
                        <a:rPr lang="en-US" sz="800" u="none" strike="noStrike" dirty="0">
                          <a:effectLst/>
                        </a:rPr>
                        <a:t>P6-4</a:t>
                      </a:r>
                      <a:endParaRPr lang="en-US" sz="800" b="1" i="0" u="none" strike="noStrike" dirty="0">
                        <a:solidFill>
                          <a:srgbClr val="000000"/>
                        </a:solidFill>
                        <a:effectLst/>
                        <a:latin typeface="Calibri"/>
                      </a:endParaRPr>
                    </a:p>
                  </a:txBody>
                  <a:tcPr marL="6262" marR="6262" marT="6262" marB="0" anchor="ctr"/>
                </a:tc>
                <a:tc vMerge="1">
                  <a:txBody>
                    <a:bodyPr/>
                    <a:lstStyle/>
                    <a:p>
                      <a:endParaRPr lang="en-US"/>
                    </a:p>
                  </a:txBody>
                  <a:tcPr/>
                </a:tc>
                <a:tc gridSpan="2">
                  <a:txBody>
                    <a:bodyPr/>
                    <a:lstStyle/>
                    <a:p>
                      <a:pPr algn="l" fontAlgn="ctr"/>
                      <a:r>
                        <a:rPr lang="en-US" sz="900" u="none" strike="noStrike" dirty="0">
                          <a:effectLst/>
                        </a:rPr>
                        <a:t>DC</a:t>
                      </a:r>
                      <a:endParaRPr lang="en-US" sz="900" b="1" i="0" u="none" strike="noStrike" dirty="0">
                        <a:solidFill>
                          <a:srgbClr val="000000"/>
                        </a:solidFill>
                        <a:effectLst/>
                        <a:latin typeface="Calibri"/>
                      </a:endParaRPr>
                    </a:p>
                  </a:txBody>
                  <a:tcPr marL="6262" marR="6262" marT="6262" marB="0" anchor="ctr"/>
                </a:tc>
                <a:tc hMerge="1">
                  <a:txBody>
                    <a:bodyPr/>
                    <a:lstStyle/>
                    <a:p>
                      <a:endParaRPr lang="en-US"/>
                    </a:p>
                  </a:txBody>
                  <a:tcP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31"/>
                  </a:ext>
                </a:extLst>
              </a:tr>
              <a:tr h="215640">
                <a:tc>
                  <a:txBody>
                    <a:bodyPr/>
                    <a:lstStyle/>
                    <a:p>
                      <a:pPr algn="ctr" fontAlgn="ctr"/>
                      <a:r>
                        <a:rPr lang="en-US" sz="800" u="none" strike="noStrike" dirty="0">
                          <a:effectLst/>
                        </a:rPr>
                        <a:t>P7-1</a:t>
                      </a:r>
                      <a:endParaRPr lang="en-US" sz="800" b="1" i="0" u="none" strike="noStrike" dirty="0">
                        <a:solidFill>
                          <a:srgbClr val="000000"/>
                        </a:solidFill>
                        <a:effectLst/>
                        <a:latin typeface="Calibri"/>
                      </a:endParaRPr>
                    </a:p>
                  </a:txBody>
                  <a:tcPr marL="6262" marR="6262" marT="6262" marB="0" anchor="ctr"/>
                </a:tc>
                <a:tc rowSpan="2">
                  <a:txBody>
                    <a:bodyPr/>
                    <a:lstStyle/>
                    <a:p>
                      <a:pPr algn="ctr" fontAlgn="ctr"/>
                      <a:r>
                        <a:rPr lang="en-US" sz="900" u="none" strike="noStrike" dirty="0">
                          <a:effectLst/>
                        </a:rPr>
                        <a:t>System intact</a:t>
                      </a:r>
                      <a:endParaRPr lang="en-US" sz="900" b="1" i="0" u="none" strike="noStrike" dirty="0">
                        <a:solidFill>
                          <a:srgbClr val="000000"/>
                        </a:solidFill>
                        <a:effectLst/>
                        <a:latin typeface="Calibri"/>
                      </a:endParaRPr>
                    </a:p>
                  </a:txBody>
                  <a:tcPr marL="6262" marR="6262" marT="6262" marB="0" anchor="ctr"/>
                </a:tc>
                <a:tc gridSpan="2">
                  <a:txBody>
                    <a:bodyPr/>
                    <a:lstStyle/>
                    <a:p>
                      <a:pPr algn="l" fontAlgn="ctr"/>
                      <a:r>
                        <a:rPr lang="en-US" sz="900" u="none" strike="noStrike" dirty="0">
                          <a:effectLst/>
                        </a:rPr>
                        <a:t>Two adjacent circuits on common structure.  (exclude if 1 mile or less)</a:t>
                      </a:r>
                      <a:endParaRPr lang="en-US" sz="900" b="1" i="0" u="none" strike="noStrike" dirty="0">
                        <a:solidFill>
                          <a:srgbClr val="000000"/>
                        </a:solidFill>
                        <a:effectLst/>
                        <a:latin typeface="Calibri"/>
                      </a:endParaRPr>
                    </a:p>
                  </a:txBody>
                  <a:tcPr marL="6262" marR="6262" marT="6262" marB="0" anchor="ctr"/>
                </a:tc>
                <a:tc hMerge="1">
                  <a:txBody>
                    <a:bodyPr/>
                    <a:lstStyle/>
                    <a:p>
                      <a:endParaRPr lang="en-US"/>
                    </a:p>
                  </a:txBody>
                  <a:tcP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32"/>
                  </a:ext>
                </a:extLst>
              </a:tr>
              <a:tr h="145162">
                <a:tc>
                  <a:txBody>
                    <a:bodyPr/>
                    <a:lstStyle/>
                    <a:p>
                      <a:pPr algn="ctr" fontAlgn="ctr"/>
                      <a:r>
                        <a:rPr lang="en-US" sz="800" u="none" strike="noStrike" dirty="0">
                          <a:effectLst/>
                        </a:rPr>
                        <a:t>P7-2</a:t>
                      </a:r>
                      <a:endParaRPr lang="en-US" sz="800" b="1" i="0" u="none" strike="noStrike" dirty="0">
                        <a:solidFill>
                          <a:srgbClr val="000000"/>
                        </a:solidFill>
                        <a:effectLst/>
                        <a:latin typeface="Calibri"/>
                      </a:endParaRPr>
                    </a:p>
                  </a:txBody>
                  <a:tcPr marL="6262" marR="6262" marT="6262" marB="0" anchor="ctr"/>
                </a:tc>
                <a:tc vMerge="1">
                  <a:txBody>
                    <a:bodyPr/>
                    <a:lstStyle/>
                    <a:p>
                      <a:endParaRPr lang="en-US"/>
                    </a:p>
                  </a:txBody>
                  <a:tcPr/>
                </a:tc>
                <a:tc gridSpan="2">
                  <a:txBody>
                    <a:bodyPr/>
                    <a:lstStyle/>
                    <a:p>
                      <a:pPr algn="l" fontAlgn="ctr"/>
                      <a:r>
                        <a:rPr lang="en-US" sz="900" u="none" strike="noStrike" dirty="0">
                          <a:effectLst/>
                        </a:rPr>
                        <a:t>Loss of a bipolar DC</a:t>
                      </a:r>
                      <a:endParaRPr lang="en-US" sz="900" b="1" i="0" u="none" strike="noStrike" dirty="0">
                        <a:solidFill>
                          <a:srgbClr val="000000"/>
                        </a:solidFill>
                        <a:effectLst/>
                        <a:latin typeface="Calibri"/>
                      </a:endParaRPr>
                    </a:p>
                  </a:txBody>
                  <a:tcPr marL="6262" marR="6262" marT="6262" marB="0" anchor="ctr"/>
                </a:tc>
                <a:tc hMerge="1">
                  <a:txBody>
                    <a:bodyPr/>
                    <a:lstStyle/>
                    <a:p>
                      <a:endParaRPr lang="en-US"/>
                    </a:p>
                  </a:txBody>
                  <a:tcP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tc>
                  <a:txBody>
                    <a:bodyPr/>
                    <a:lstStyle/>
                    <a:p>
                      <a:pPr algn="ctr" fontAlgn="ctr"/>
                      <a:r>
                        <a:rPr lang="en-US" sz="900" u="none" strike="noStrike" dirty="0">
                          <a:effectLst/>
                        </a:rPr>
                        <a:t>Y</a:t>
                      </a:r>
                      <a:endParaRPr lang="en-US" sz="900" b="1" i="0" u="none" strike="noStrike" dirty="0">
                        <a:solidFill>
                          <a:srgbClr val="000000"/>
                        </a:solidFill>
                        <a:effectLst/>
                        <a:latin typeface="Calibri"/>
                      </a:endParaRPr>
                    </a:p>
                  </a:txBody>
                  <a:tcPr marL="6262" marR="6262" marT="6262" marB="0" anchor="ctr"/>
                </a:tc>
                <a:extLst>
                  <a:ext uri="{0D108BD9-81ED-4DB2-BD59-A6C34878D82A}">
                    <a16:rowId xmlns:a16="http://schemas.microsoft.com/office/drawing/2014/main" val="10033"/>
                  </a:ext>
                </a:extLst>
              </a:tr>
            </a:tbl>
          </a:graphicData>
        </a:graphic>
      </p:graphicFrame>
    </p:spTree>
    <p:extLst>
      <p:ext uri="{BB962C8B-B14F-4D97-AF65-F5344CB8AC3E}">
        <p14:creationId xmlns:p14="http://schemas.microsoft.com/office/powerpoint/2010/main" val="291642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Calibri" panose="020F0502020204030204" pitchFamily="34" charset="0"/>
              </a:rPr>
              <a:t>Tools and Techniques</a:t>
            </a:r>
            <a:endParaRPr lang="en-US" sz="3200" dirty="0"/>
          </a:p>
        </p:txBody>
      </p:sp>
      <p:sp>
        <p:nvSpPr>
          <p:cNvPr id="3" name="Content Placeholder 2"/>
          <p:cNvSpPr>
            <a:spLocks noGrp="1"/>
          </p:cNvSpPr>
          <p:nvPr>
            <p:ph idx="1"/>
          </p:nvPr>
        </p:nvSpPr>
        <p:spPr>
          <a:xfrm>
            <a:off x="457200" y="1447800"/>
            <a:ext cx="8229600" cy="4525963"/>
          </a:xfrm>
        </p:spPr>
        <p:txBody>
          <a:bodyPr>
            <a:normAutofit/>
          </a:bodyPr>
          <a:lstStyle/>
          <a:p>
            <a:r>
              <a:rPr lang="en-US" sz="2000" dirty="0">
                <a:solidFill>
                  <a:srgbClr val="000000"/>
                </a:solidFill>
                <a:latin typeface="Calibri" panose="020F0502020204030204" pitchFamily="34" charset="0"/>
              </a:rPr>
              <a:t>Powerworld : To perform SCOPF and Contingency Analysis</a:t>
            </a:r>
          </a:p>
          <a:p>
            <a:r>
              <a:rPr lang="en-US" sz="2000" dirty="0">
                <a:solidFill>
                  <a:srgbClr val="000000"/>
                </a:solidFill>
                <a:latin typeface="Calibri" panose="020F0502020204030204" pitchFamily="34" charset="0"/>
              </a:rPr>
              <a:t>PSSE: To perform Short Circuit Analysis and for case conditioning to run idevs from TOs</a:t>
            </a:r>
          </a:p>
          <a:p>
            <a:r>
              <a:rPr lang="en-US" sz="2000" dirty="0">
                <a:solidFill>
                  <a:srgbClr val="000000"/>
                </a:solidFill>
                <a:latin typeface="Calibri" panose="020F0502020204030204" pitchFamily="34" charset="0"/>
              </a:rPr>
              <a:t>UPLAN: To run economic analysis </a:t>
            </a:r>
          </a:p>
          <a:p>
            <a:r>
              <a:rPr lang="en-US" sz="2000" dirty="0">
                <a:solidFill>
                  <a:srgbClr val="000000"/>
                </a:solidFill>
                <a:latin typeface="Calibri" panose="020F0502020204030204" pitchFamily="34" charset="0"/>
              </a:rPr>
              <a:t>POM Software: Perform multiple element outage analysis (Load shed and Cascade analysis)</a:t>
            </a:r>
          </a:p>
          <a:p>
            <a:pPr lvl="1"/>
            <a:r>
              <a:rPr lang="en-US" sz="1600" dirty="0">
                <a:solidFill>
                  <a:srgbClr val="000000"/>
                </a:solidFill>
                <a:latin typeface="Calibri" panose="020F0502020204030204" pitchFamily="34" charset="0"/>
              </a:rPr>
              <a:t>V&amp;R Energy</a:t>
            </a:r>
          </a:p>
          <a:p>
            <a:r>
              <a:rPr lang="en-US" sz="2000" dirty="0">
                <a:solidFill>
                  <a:srgbClr val="000000"/>
                </a:solidFill>
                <a:latin typeface="Calibri" panose="020F0502020204030204" pitchFamily="34" charset="0"/>
              </a:rPr>
              <a:t>TARA: Transformer and Generator Outage Analysis</a:t>
            </a:r>
          </a:p>
          <a:p>
            <a:pPr lvl="1"/>
            <a:r>
              <a:rPr lang="en-US" sz="1600" dirty="0" err="1">
                <a:solidFill>
                  <a:srgbClr val="000000"/>
                </a:solidFill>
                <a:latin typeface="Calibri" panose="020F0502020204030204" pitchFamily="34" charset="0"/>
              </a:rPr>
              <a:t>PowerGEM</a:t>
            </a:r>
            <a:endParaRPr lang="en-US" sz="1600" dirty="0">
              <a:solidFill>
                <a:srgbClr val="000000"/>
              </a:solidFill>
              <a:latin typeface="Calibri" panose="020F0502020204030204" pitchFamily="34" charset="0"/>
            </a:endParaRPr>
          </a:p>
          <a:p>
            <a:r>
              <a:rPr lang="en-US" sz="2000" dirty="0">
                <a:solidFill>
                  <a:srgbClr val="000000"/>
                </a:solidFill>
                <a:latin typeface="Calibri" panose="020F0502020204030204" pitchFamily="34" charset="0"/>
              </a:rPr>
              <a:t>In-house Scripts using SimAuto</a:t>
            </a:r>
            <a:endParaRPr lang="en-US" sz="1100" dirty="0">
              <a:solidFill>
                <a:srgbClr val="000000"/>
              </a:solidFill>
              <a:latin typeface="Calibri" panose="020F0502020204030204" pitchFamily="34" charset="0"/>
            </a:endParaRPr>
          </a:p>
          <a:p>
            <a:pPr lvl="1">
              <a:buFont typeface="Wingdings" panose="05000000000000000000" pitchFamily="2" charset="2"/>
              <a:buChar char="§"/>
            </a:pPr>
            <a:endParaRPr lang="en-US" sz="1600" dirty="0">
              <a:solidFill>
                <a:srgbClr val="000000"/>
              </a:solidFill>
              <a:latin typeface="Calibri" panose="020F0502020204030204" pitchFamily="34" charset="0"/>
            </a:endParaRPr>
          </a:p>
          <a:p>
            <a:pPr lvl="1">
              <a:buFont typeface="Wingdings" panose="05000000000000000000" pitchFamily="2" charset="2"/>
              <a:buChar char="§"/>
            </a:pPr>
            <a:endParaRPr lang="en-US" sz="1600" dirty="0">
              <a:solidFill>
                <a:srgbClr val="000000"/>
              </a:solidFill>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F06A5241-12CB-C64D-AE38-6540AC6C648E}" type="slidenum">
              <a:rPr lang="en-US" smtClean="0"/>
              <a:pPr/>
              <a:t>18</a:t>
            </a:fld>
            <a:endParaRPr lang="en-US" dirty="0"/>
          </a:p>
        </p:txBody>
      </p:sp>
    </p:spTree>
    <p:extLst>
      <p:ext uri="{BB962C8B-B14F-4D97-AF65-F5344CB8AC3E}">
        <p14:creationId xmlns:p14="http://schemas.microsoft.com/office/powerpoint/2010/main" val="3115033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Calibri" panose="020F0502020204030204" pitchFamily="34" charset="0"/>
              </a:rPr>
              <a:t>Contingency Analysis</a:t>
            </a:r>
          </a:p>
        </p:txBody>
      </p:sp>
      <p:sp>
        <p:nvSpPr>
          <p:cNvPr id="3" name="Content Placeholder 2"/>
          <p:cNvSpPr>
            <a:spLocks noGrp="1"/>
          </p:cNvSpPr>
          <p:nvPr>
            <p:ph idx="1"/>
          </p:nvPr>
        </p:nvSpPr>
        <p:spPr/>
        <p:txBody>
          <a:bodyPr vert="horz" lIns="91440" tIns="45720" rIns="91440" bIns="45720" rtlCol="0">
            <a:normAutofit/>
          </a:bodyPr>
          <a:lstStyle/>
          <a:p>
            <a:r>
              <a:rPr lang="en-US" sz="2000" dirty="0">
                <a:solidFill>
                  <a:srgbClr val="000000"/>
                </a:solidFill>
                <a:latin typeface="Calibri" panose="020F0502020204030204" pitchFamily="34" charset="0"/>
              </a:rPr>
              <a:t>Contingency analysis checks for the security of the steady-state system (i.e. in PowerWorld):</a:t>
            </a:r>
          </a:p>
          <a:p>
            <a:pPr lvl="1">
              <a:buFont typeface="Arial" panose="020B0604020202020204" pitchFamily="34" charset="0"/>
              <a:buChar char="•"/>
            </a:pPr>
            <a:r>
              <a:rPr lang="en-US" sz="1600" dirty="0">
                <a:solidFill>
                  <a:srgbClr val="000000"/>
                </a:solidFill>
                <a:latin typeface="Calibri" panose="020F0502020204030204" pitchFamily="34" charset="0"/>
              </a:rPr>
              <a:t>The program will take out of service each piece of equipment, one-by-one</a:t>
            </a:r>
          </a:p>
          <a:p>
            <a:pPr lvl="1">
              <a:buFont typeface="Arial" panose="020B0604020202020204" pitchFamily="34" charset="0"/>
              <a:buChar char="•"/>
            </a:pPr>
            <a:r>
              <a:rPr lang="en-US" sz="1600" dirty="0">
                <a:solidFill>
                  <a:srgbClr val="000000"/>
                </a:solidFill>
                <a:latin typeface="Calibri" panose="020F0502020204030204" pitchFamily="34" charset="0"/>
              </a:rPr>
              <a:t>Resolve the power flow (Full Newton)</a:t>
            </a:r>
          </a:p>
          <a:p>
            <a:pPr lvl="1">
              <a:buFont typeface="Arial" panose="020B0604020202020204" pitchFamily="34" charset="0"/>
              <a:buChar char="•"/>
            </a:pPr>
            <a:r>
              <a:rPr lang="en-US" sz="1600" dirty="0">
                <a:solidFill>
                  <a:srgbClr val="000000"/>
                </a:solidFill>
                <a:latin typeface="Calibri" panose="020F0502020204030204" pitchFamily="34" charset="0"/>
              </a:rPr>
              <a:t>Check if elements have exceeded their rated capacity</a:t>
            </a:r>
          </a:p>
        </p:txBody>
      </p:sp>
      <p:sp>
        <p:nvSpPr>
          <p:cNvPr id="4" name="Slide Number Placeholder 3"/>
          <p:cNvSpPr>
            <a:spLocks noGrp="1"/>
          </p:cNvSpPr>
          <p:nvPr>
            <p:ph type="sldNum" sz="quarter" idx="12"/>
          </p:nvPr>
        </p:nvSpPr>
        <p:spPr>
          <a:prstGeom prst="rect">
            <a:avLst/>
          </a:prstGeom>
        </p:spPr>
        <p:txBody>
          <a:bodyPr/>
          <a:lstStyle/>
          <a:p>
            <a:pPr>
              <a:defRPr/>
            </a:pPr>
            <a:fld id="{88BA425D-40F0-424B-BC56-059325EB27F9}" type="slidenum">
              <a:rPr lang="en-US" smtClean="0">
                <a:solidFill>
                  <a:schemeClr val="bg1"/>
                </a:solidFill>
              </a:rPr>
              <a:pPr>
                <a:defRPr/>
              </a:pPr>
              <a:t>19</a:t>
            </a:fld>
            <a:endParaRPr lang="en-US" dirty="0">
              <a:solidFill>
                <a:schemeClr val="bg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743200"/>
            <a:ext cx="8077200" cy="335145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5156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libri" panose="020F0502020204030204" pitchFamily="34" charset="0"/>
              </a:rPr>
              <a:t>Transmission Planning</a:t>
            </a:r>
          </a:p>
        </p:txBody>
      </p:sp>
      <p:sp>
        <p:nvSpPr>
          <p:cNvPr id="3" name="Content Placeholder 2"/>
          <p:cNvSpPr>
            <a:spLocks noGrp="1"/>
          </p:cNvSpPr>
          <p:nvPr>
            <p:ph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lnSpcReduction="10000"/>
          </a:bodyPr>
          <a:lstStyle/>
          <a:p>
            <a:r>
              <a:rPr lang="en-US" sz="1800" dirty="0">
                <a:latin typeface="Calibri" panose="020F0502020204030204" pitchFamily="34" charset="0"/>
              </a:rPr>
              <a:t>Any transmission system like the SDG&amp;E in CA, New England Independent System Operator or ERCOT Interconnection shall plan for their future operating conditions.</a:t>
            </a:r>
          </a:p>
          <a:p>
            <a:endParaRPr lang="en-US" sz="1800" dirty="0">
              <a:latin typeface="Calibri" panose="020F0502020204030204" pitchFamily="34" charset="0"/>
            </a:endParaRPr>
          </a:p>
          <a:p>
            <a:r>
              <a:rPr lang="en-US" sz="1800" dirty="0">
                <a:latin typeface="Calibri" panose="020F0502020204030204" pitchFamily="34" charset="0"/>
              </a:rPr>
              <a:t>Generation capacity change due to retirements or new interconnections.</a:t>
            </a:r>
          </a:p>
          <a:p>
            <a:r>
              <a:rPr lang="en-US" sz="1800" dirty="0">
                <a:latin typeface="Calibri" panose="020F0502020204030204" pitchFamily="34" charset="0"/>
              </a:rPr>
              <a:t>Transmission projects can bring new lines or upgrade elements like reactive resources.</a:t>
            </a:r>
          </a:p>
          <a:p>
            <a:r>
              <a:rPr lang="en-US" sz="1800" dirty="0">
                <a:latin typeface="Calibri" panose="020F0502020204030204" pitchFamily="34" charset="0"/>
              </a:rPr>
              <a:t>Load would usually increase, bringing a variety of load behavior.</a:t>
            </a:r>
          </a:p>
          <a:p>
            <a:endParaRPr lang="en-US" dirty="0">
              <a:latin typeface="Calibri" panose="020F0502020204030204" pitchFamily="34" charset="0"/>
            </a:endParaRPr>
          </a:p>
          <a:p>
            <a:r>
              <a:rPr lang="en-US" sz="1800" dirty="0">
                <a:latin typeface="Calibri" panose="020F0502020204030204" pitchFamily="34" charset="0"/>
              </a:rPr>
              <a:t>Electricity supply shall always be in balance with demand, in active and reactive power.</a:t>
            </a:r>
          </a:p>
          <a:p>
            <a:endParaRPr lang="en-US" dirty="0">
              <a:latin typeface="Calibri" panose="020F0502020204030204" pitchFamily="34" charset="0"/>
            </a:endParaRPr>
          </a:p>
          <a:p>
            <a:r>
              <a:rPr lang="en-US" sz="1800" dirty="0">
                <a:latin typeface="Calibri" panose="020F0502020204030204" pitchFamily="34" charset="0"/>
              </a:rPr>
              <a:t>A planning process allows to modernize the electric network to ease congestion, allow for increases in demand, and provide an acceptable degree of reliability. </a:t>
            </a:r>
          </a:p>
        </p:txBody>
      </p:sp>
      <p:sp>
        <p:nvSpPr>
          <p:cNvPr id="4" name="Slide Number Placeholder 3"/>
          <p:cNvSpPr>
            <a:spLocks noGrp="1"/>
          </p:cNvSpPr>
          <p:nvPr>
            <p:ph type="sldNum" sz="quarter" idx="12"/>
          </p:nvPr>
        </p:nvSpPr>
        <p:spPr/>
        <p:txBody>
          <a:bodyPr/>
          <a:lstStyle/>
          <a:p>
            <a:fld id="{F06A5241-12CB-C64D-AE38-6540AC6C648E}" type="slidenum">
              <a:rPr lang="en-US" smtClean="0"/>
              <a:pPr/>
              <a:t>2</a:t>
            </a:fld>
            <a:endParaRPr lang="en-US" dirty="0"/>
          </a:p>
        </p:txBody>
      </p:sp>
    </p:spTree>
    <p:extLst>
      <p:ext uri="{BB962C8B-B14F-4D97-AF65-F5344CB8AC3E}">
        <p14:creationId xmlns:p14="http://schemas.microsoft.com/office/powerpoint/2010/main" val="2629050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Calibri" panose="020F0502020204030204" pitchFamily="34" charset="0"/>
              </a:rPr>
              <a:t>ATC Analysis</a:t>
            </a:r>
          </a:p>
        </p:txBody>
      </p:sp>
      <p:sp>
        <p:nvSpPr>
          <p:cNvPr id="3" name="Content Placeholder 2"/>
          <p:cNvSpPr>
            <a:spLocks noGrp="1"/>
          </p:cNvSpPr>
          <p:nvPr>
            <p:ph idx="1"/>
          </p:nvPr>
        </p:nvSpPr>
        <p:spPr/>
        <p:txBody>
          <a:bodyPr vert="horz" lIns="91440" tIns="45720" rIns="91440" bIns="45720" rtlCol="0">
            <a:normAutofit/>
          </a:bodyPr>
          <a:lstStyle/>
          <a:p>
            <a:pPr marL="0" indent="0">
              <a:buNone/>
            </a:pPr>
            <a:r>
              <a:rPr lang="en-US" sz="2000" dirty="0">
                <a:solidFill>
                  <a:srgbClr val="000000"/>
                </a:solidFill>
                <a:latin typeface="Calibri" panose="020F0502020204030204" pitchFamily="34" charset="0"/>
              </a:rPr>
              <a:t>Available Transfer Capability (ATC) analysis checks the power transfer capability (import or export) of a region until a thermal violation is reached, in the steady-state system.</a:t>
            </a:r>
          </a:p>
          <a:p>
            <a:endParaRPr lang="en-US" sz="2000" dirty="0">
              <a:solidFill>
                <a:srgbClr val="000000"/>
              </a:solidFill>
              <a:latin typeface="Calibri" panose="020F0502020204030204" pitchFamily="34" charset="0"/>
            </a:endParaRPr>
          </a:p>
          <a:p>
            <a:r>
              <a:rPr lang="en-US" sz="2000" dirty="0"/>
              <a:t>Process</a:t>
            </a:r>
            <a:r>
              <a:rPr lang="en-US" sz="2000" dirty="0">
                <a:solidFill>
                  <a:srgbClr val="000000"/>
                </a:solidFill>
                <a:latin typeface="Calibri" panose="020F0502020204030204" pitchFamily="34" charset="0"/>
              </a:rPr>
              <a:t>:</a:t>
            </a:r>
            <a:endParaRPr lang="en-US" sz="1600" dirty="0"/>
          </a:p>
          <a:p>
            <a:pPr lvl="1"/>
            <a:r>
              <a:rPr lang="en-US" sz="1600" dirty="0"/>
              <a:t>Power transfer between two study zones is increased and at each step, contingencies are independently applied, followed by a load flow solution. </a:t>
            </a:r>
          </a:p>
          <a:p>
            <a:pPr lvl="1"/>
            <a:r>
              <a:rPr lang="en-US" sz="1600" dirty="0"/>
              <a:t>The transfer level and associated contingency is flagged as a thermal violation scenario when the load flow causes violations on the monitors elements.</a:t>
            </a:r>
          </a:p>
          <a:p>
            <a:pPr lvl="1"/>
            <a:r>
              <a:rPr lang="en-US" sz="1600" dirty="0"/>
              <a:t>Repeat for higher power transfer level until the base case does not converged, or the source zone reaches its maximum specified exporting generation capacity.</a:t>
            </a:r>
          </a:p>
          <a:p>
            <a:pPr marL="457200" lvl="1" indent="0">
              <a:buNone/>
            </a:pPr>
            <a:endParaRPr lang="en-US" sz="1600" dirty="0"/>
          </a:p>
          <a:p>
            <a:r>
              <a:rPr lang="en-US" sz="2000" dirty="0"/>
              <a:t>Application:</a:t>
            </a:r>
          </a:p>
          <a:p>
            <a:pPr lvl="1"/>
            <a:r>
              <a:rPr lang="en-US" sz="1600" dirty="0"/>
              <a:t>Generation Interconnection Screening studies</a:t>
            </a:r>
          </a:p>
          <a:p>
            <a:pPr marL="457200" lvl="1" indent="0">
              <a:buNone/>
            </a:pPr>
            <a:endParaRPr lang="en-US" sz="2000" dirty="0">
              <a:solidFill>
                <a:srgbClr val="000000"/>
              </a:solidFill>
              <a:latin typeface="Calibri" panose="020F0502020204030204" pitchFamily="34" charset="0"/>
            </a:endParaRPr>
          </a:p>
          <a:p>
            <a:endParaRPr lang="en-US" sz="2000" dirty="0">
              <a:solidFill>
                <a:srgbClr val="000000"/>
              </a:solidFill>
              <a:latin typeface="Calibri" panose="020F0502020204030204" pitchFamily="34" charset="0"/>
            </a:endParaRPr>
          </a:p>
        </p:txBody>
      </p:sp>
      <p:sp>
        <p:nvSpPr>
          <p:cNvPr id="4" name="Slide Number Placeholder 3"/>
          <p:cNvSpPr>
            <a:spLocks noGrp="1"/>
          </p:cNvSpPr>
          <p:nvPr>
            <p:ph type="sldNum" sz="quarter" idx="12"/>
          </p:nvPr>
        </p:nvSpPr>
        <p:spPr>
          <a:prstGeom prst="rect">
            <a:avLst/>
          </a:prstGeom>
        </p:spPr>
        <p:txBody>
          <a:bodyPr/>
          <a:lstStyle/>
          <a:p>
            <a:pPr>
              <a:defRPr/>
            </a:pPr>
            <a:fld id="{88BA425D-40F0-424B-BC56-059325EB27F9}" type="slidenum">
              <a:rPr lang="en-US" smtClean="0"/>
              <a:pPr>
                <a:defRPr/>
              </a:pPr>
              <a:t>20</a:t>
            </a:fld>
            <a:endParaRPr lang="en-US" dirty="0"/>
          </a:p>
        </p:txBody>
      </p:sp>
      <p:pic>
        <p:nvPicPr>
          <p:cNvPr id="5" name="Picture 4"/>
          <p:cNvPicPr>
            <a:picLocks noChangeAspect="1"/>
          </p:cNvPicPr>
          <p:nvPr/>
        </p:nvPicPr>
        <p:blipFill>
          <a:blip r:embed="rId2"/>
          <a:stretch>
            <a:fillRect/>
          </a:stretch>
        </p:blipFill>
        <p:spPr>
          <a:xfrm>
            <a:off x="5953462" y="4495800"/>
            <a:ext cx="2695238" cy="1447619"/>
          </a:xfrm>
          <a:prstGeom prst="rect">
            <a:avLst/>
          </a:prstGeom>
        </p:spPr>
      </p:pic>
    </p:spTree>
    <p:extLst>
      <p:ext uri="{BB962C8B-B14F-4D97-AF65-F5344CB8AC3E}">
        <p14:creationId xmlns:p14="http://schemas.microsoft.com/office/powerpoint/2010/main" val="1194447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Calibri" panose="020F0502020204030204" pitchFamily="34" charset="0"/>
              </a:rPr>
              <a:t>QV Analysis</a:t>
            </a:r>
          </a:p>
        </p:txBody>
      </p:sp>
      <p:sp>
        <p:nvSpPr>
          <p:cNvPr id="3" name="Content Placeholder 2"/>
          <p:cNvSpPr>
            <a:spLocks noGrp="1"/>
          </p:cNvSpPr>
          <p:nvPr>
            <p:ph idx="1"/>
          </p:nvPr>
        </p:nvSpPr>
        <p:spPr/>
        <p:txBody>
          <a:bodyPr vert="horz" lIns="91440" tIns="45720" rIns="91440" bIns="45720" rtlCol="0">
            <a:normAutofit fontScale="92500" lnSpcReduction="10000"/>
          </a:bodyPr>
          <a:lstStyle/>
          <a:p>
            <a:pPr marL="0" indent="0">
              <a:buNone/>
            </a:pPr>
            <a:r>
              <a:rPr lang="en-US" sz="2000" dirty="0">
                <a:solidFill>
                  <a:srgbClr val="000000"/>
                </a:solidFill>
                <a:latin typeface="Calibri" panose="020F0502020204030204" pitchFamily="34" charset="0"/>
              </a:rPr>
              <a:t>QV analysis checks for the bus reactive requirements in the steady-state system.</a:t>
            </a:r>
          </a:p>
          <a:p>
            <a:endParaRPr lang="en-US" sz="2000" dirty="0">
              <a:solidFill>
                <a:srgbClr val="000000"/>
              </a:solidFill>
              <a:latin typeface="Calibri" panose="020F0502020204030204" pitchFamily="34" charset="0"/>
            </a:endParaRPr>
          </a:p>
          <a:p>
            <a:r>
              <a:rPr lang="en-US" sz="2000" dirty="0">
                <a:solidFill>
                  <a:srgbClr val="000000"/>
                </a:solidFill>
                <a:latin typeface="Calibri" panose="020F0502020204030204" pitchFamily="34" charset="0"/>
              </a:rPr>
              <a:t>Modeling:</a:t>
            </a:r>
            <a:endParaRPr lang="en-US" sz="1600" dirty="0"/>
          </a:p>
          <a:p>
            <a:pPr lvl="1"/>
            <a:r>
              <a:rPr lang="en-US" sz="1600" dirty="0"/>
              <a:t>Set up a power flow case representing the system in post-disturbance</a:t>
            </a:r>
          </a:p>
          <a:p>
            <a:pPr lvl="1"/>
            <a:r>
              <a:rPr lang="en-US" sz="1600" dirty="0"/>
              <a:t>Identify a test bus. This is usually the most reactive deficient bus.</a:t>
            </a:r>
          </a:p>
          <a:p>
            <a:pPr lvl="1"/>
            <a:r>
              <a:rPr lang="en-US" sz="1600" dirty="0"/>
              <a:t>Apply a fictitious synchronous condenser at the critical bus.</a:t>
            </a:r>
          </a:p>
          <a:p>
            <a:endParaRPr lang="en-US" sz="2000" dirty="0">
              <a:solidFill>
                <a:srgbClr val="000000"/>
              </a:solidFill>
              <a:latin typeface="Calibri" panose="020F0502020204030204" pitchFamily="34" charset="0"/>
            </a:endParaRPr>
          </a:p>
          <a:p>
            <a:r>
              <a:rPr lang="en-US" sz="2000" dirty="0">
                <a:solidFill>
                  <a:srgbClr val="000000"/>
                </a:solidFill>
                <a:latin typeface="Calibri" panose="020F0502020204030204" pitchFamily="34" charset="0"/>
              </a:rPr>
              <a:t>Running</a:t>
            </a:r>
            <a:r>
              <a:rPr lang="en-US" sz="1600" dirty="0">
                <a:solidFill>
                  <a:srgbClr val="000000"/>
                </a:solidFill>
                <a:latin typeface="Calibri" panose="020F0502020204030204" pitchFamily="34" charset="0"/>
              </a:rPr>
              <a:t>:</a:t>
            </a:r>
          </a:p>
          <a:p>
            <a:pPr lvl="1"/>
            <a:r>
              <a:rPr lang="en-US" sz="1600" dirty="0"/>
              <a:t>Vary the condenser scheduled voltage for a range (i.e.: 1.05 pu to 0.7 pu, decrements of 0.1)</a:t>
            </a:r>
          </a:p>
          <a:p>
            <a:pPr lvl="1"/>
            <a:r>
              <a:rPr lang="en-US" sz="1600" dirty="0"/>
              <a:t>Solve the power flow</a:t>
            </a:r>
          </a:p>
          <a:p>
            <a:pPr lvl="1"/>
            <a:r>
              <a:rPr lang="en-US" sz="1600" dirty="0"/>
              <a:t>Store the reactive output of the condenser (Q) and its voltage schedule (V)</a:t>
            </a:r>
          </a:p>
          <a:p>
            <a:pPr lvl="1"/>
            <a:r>
              <a:rPr lang="en-US" sz="1600" dirty="0"/>
              <a:t>Plot Q v. V and repeat for different buses and contingencies.</a:t>
            </a:r>
          </a:p>
          <a:p>
            <a:endParaRPr lang="en-US" sz="2000" dirty="0"/>
          </a:p>
          <a:p>
            <a:r>
              <a:rPr lang="en-US" sz="2000" dirty="0"/>
              <a:t>These are fast so random bus selection and </a:t>
            </a:r>
            <a:r>
              <a:rPr lang="en-US" sz="2000"/>
              <a:t>go in PWS?</a:t>
            </a:r>
            <a:endParaRPr lang="en-US" sz="2000" dirty="0"/>
          </a:p>
        </p:txBody>
      </p:sp>
      <p:sp>
        <p:nvSpPr>
          <p:cNvPr id="4" name="Slide Number Placeholder 3"/>
          <p:cNvSpPr>
            <a:spLocks noGrp="1"/>
          </p:cNvSpPr>
          <p:nvPr>
            <p:ph type="sldNum" sz="quarter" idx="12"/>
          </p:nvPr>
        </p:nvSpPr>
        <p:spPr>
          <a:prstGeom prst="rect">
            <a:avLst/>
          </a:prstGeom>
        </p:spPr>
        <p:txBody>
          <a:bodyPr/>
          <a:lstStyle/>
          <a:p>
            <a:pPr>
              <a:defRPr/>
            </a:pPr>
            <a:fld id="{88BA425D-40F0-424B-BC56-059325EB27F9}" type="slidenum">
              <a:rPr lang="en-US" smtClean="0"/>
              <a:pPr>
                <a:defRPr/>
              </a:pPr>
              <a:t>21</a:t>
            </a:fld>
            <a:endParaRPr lang="en-US" dirty="0"/>
          </a:p>
        </p:txBody>
      </p:sp>
    </p:spTree>
    <p:extLst>
      <p:ext uri="{BB962C8B-B14F-4D97-AF65-F5344CB8AC3E}">
        <p14:creationId xmlns:p14="http://schemas.microsoft.com/office/powerpoint/2010/main" val="3029033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Calibri" panose="020F0502020204030204" pitchFamily="34" charset="0"/>
              </a:rPr>
              <a:t>QV Analysis						(2)</a:t>
            </a:r>
          </a:p>
        </p:txBody>
      </p:sp>
      <p:sp>
        <p:nvSpPr>
          <p:cNvPr id="3" name="Content Placeholder 2"/>
          <p:cNvSpPr>
            <a:spLocks noGrp="1"/>
          </p:cNvSpPr>
          <p:nvPr>
            <p:ph idx="1"/>
          </p:nvPr>
        </p:nvSpPr>
        <p:spPr/>
        <p:txBody>
          <a:bodyPr vert="horz" lIns="91440" tIns="45720" rIns="91440" bIns="45720" rtlCol="0">
            <a:normAutofit/>
          </a:bodyPr>
          <a:lstStyle/>
          <a:p>
            <a:pPr marL="0" indent="0">
              <a:buNone/>
            </a:pPr>
            <a:r>
              <a:rPr lang="en-US" sz="2400" dirty="0">
                <a:solidFill>
                  <a:srgbClr val="000000"/>
                </a:solidFill>
                <a:latin typeface="Calibri" panose="020F0502020204030204" pitchFamily="34" charset="0"/>
              </a:rPr>
              <a:t>Analysis</a:t>
            </a:r>
            <a:r>
              <a:rPr lang="en-US" sz="1600" dirty="0">
                <a:solidFill>
                  <a:srgbClr val="000000"/>
                </a:solidFill>
                <a:latin typeface="Calibri" panose="020F0502020204030204" pitchFamily="34" charset="0"/>
              </a:rPr>
              <a:t>:</a:t>
            </a:r>
          </a:p>
          <a:p>
            <a:pPr lvl="1"/>
            <a:r>
              <a:rPr lang="en-US" sz="1600" dirty="0"/>
              <a:t>If the minimum point of the V-Q curve is above the horizontal axis, the system is reactive power deficient.</a:t>
            </a:r>
          </a:p>
          <a:p>
            <a:pPr lvl="1"/>
            <a:r>
              <a:rPr lang="en-US" sz="1600" dirty="0"/>
              <a:t>If the critical point is below the horizontal axis, the system has some margin.</a:t>
            </a:r>
          </a:p>
          <a:p>
            <a:pPr marL="400050" lvl="1" indent="0">
              <a:buNone/>
            </a:pPr>
            <a:r>
              <a:rPr lang="en-US" sz="1200" dirty="0">
                <a:solidFill>
                  <a:srgbClr val="000000"/>
                </a:solidFill>
                <a:latin typeface="Calibri" panose="020F0502020204030204" pitchFamily="34" charset="0"/>
              </a:rPr>
              <a:t> </a:t>
            </a:r>
          </a:p>
        </p:txBody>
      </p:sp>
      <p:sp>
        <p:nvSpPr>
          <p:cNvPr id="4" name="Slide Number Placeholder 3"/>
          <p:cNvSpPr>
            <a:spLocks noGrp="1"/>
          </p:cNvSpPr>
          <p:nvPr>
            <p:ph type="sldNum" sz="quarter" idx="12"/>
          </p:nvPr>
        </p:nvSpPr>
        <p:spPr>
          <a:prstGeom prst="rect">
            <a:avLst/>
          </a:prstGeom>
        </p:spPr>
        <p:txBody>
          <a:bodyPr/>
          <a:lstStyle/>
          <a:p>
            <a:pPr>
              <a:defRPr/>
            </a:pPr>
            <a:fld id="{88BA425D-40F0-424B-BC56-059325EB27F9}" type="slidenum">
              <a:rPr lang="en-US" smtClean="0"/>
              <a:pPr>
                <a:defRPr/>
              </a:pPr>
              <a:t>22</a:t>
            </a:fld>
            <a:endParaRPr lang="en-US" dirty="0"/>
          </a:p>
        </p:txBody>
      </p:sp>
      <p:pic>
        <p:nvPicPr>
          <p:cNvPr id="5" name="Picture 4"/>
          <p:cNvPicPr>
            <a:picLocks noChangeAspect="1"/>
          </p:cNvPicPr>
          <p:nvPr/>
        </p:nvPicPr>
        <p:blipFill>
          <a:blip r:embed="rId2"/>
          <a:stretch>
            <a:fillRect/>
          </a:stretch>
        </p:blipFill>
        <p:spPr>
          <a:xfrm>
            <a:off x="4687797" y="1129393"/>
            <a:ext cx="4056153" cy="4648200"/>
          </a:xfrm>
          <a:prstGeom prst="rect">
            <a:avLst/>
          </a:prstGeom>
        </p:spPr>
      </p:pic>
      <p:pic>
        <p:nvPicPr>
          <p:cNvPr id="6" name="Picture 5"/>
          <p:cNvPicPr>
            <a:picLocks noChangeAspect="1"/>
          </p:cNvPicPr>
          <p:nvPr/>
        </p:nvPicPr>
        <p:blipFill>
          <a:blip r:embed="rId3"/>
          <a:stretch>
            <a:fillRect/>
          </a:stretch>
        </p:blipFill>
        <p:spPr>
          <a:xfrm>
            <a:off x="1136504" y="3429000"/>
            <a:ext cx="2864659" cy="2899971"/>
          </a:xfrm>
          <a:prstGeom prst="rect">
            <a:avLst/>
          </a:prstGeom>
        </p:spPr>
      </p:pic>
    </p:spTree>
    <p:extLst>
      <p:ext uri="{BB962C8B-B14F-4D97-AF65-F5344CB8AC3E}">
        <p14:creationId xmlns:p14="http://schemas.microsoft.com/office/powerpoint/2010/main" val="3982116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libri" panose="020F0502020204030204" pitchFamily="34" charset="0"/>
              </a:rPr>
              <a:t>P</a:t>
            </a:r>
            <a:r>
              <a:rPr lang="en-US" sz="3200" b="1" dirty="0">
                <a:latin typeface="Calibri" panose="020F0502020204030204" pitchFamily="34" charset="0"/>
              </a:rPr>
              <a:t>V Analysis</a:t>
            </a:r>
          </a:p>
        </p:txBody>
      </p:sp>
      <p:sp>
        <p:nvSpPr>
          <p:cNvPr id="3" name="Content Placeholder 2"/>
          <p:cNvSpPr>
            <a:spLocks noGrp="1"/>
          </p:cNvSpPr>
          <p:nvPr>
            <p:ph idx="1"/>
          </p:nvPr>
        </p:nvSpPr>
        <p:spPr/>
        <p:txBody>
          <a:bodyPr vert="horz" lIns="91440" tIns="45720" rIns="91440" bIns="45720" rtlCol="0">
            <a:normAutofit/>
          </a:bodyPr>
          <a:lstStyle/>
          <a:p>
            <a:pPr marL="0" indent="0">
              <a:buNone/>
            </a:pPr>
            <a:r>
              <a:rPr lang="en-US" sz="2000" dirty="0">
                <a:solidFill>
                  <a:srgbClr val="000000"/>
                </a:solidFill>
                <a:latin typeface="Calibri" panose="020F0502020204030204" pitchFamily="34" charset="0"/>
              </a:rPr>
              <a:t>PV analysis (also referred as voltage stability study) checks the power transfer capability (import or export) of a region until voltage collapse is reached, in the steady-state system.</a:t>
            </a:r>
          </a:p>
          <a:p>
            <a:endParaRPr lang="en-US" sz="2000" dirty="0">
              <a:solidFill>
                <a:srgbClr val="000000"/>
              </a:solidFill>
              <a:latin typeface="Calibri" panose="020F0502020204030204" pitchFamily="34" charset="0"/>
            </a:endParaRPr>
          </a:p>
          <a:p>
            <a:r>
              <a:rPr lang="en-US" sz="2000" dirty="0">
                <a:solidFill>
                  <a:srgbClr val="000000"/>
                </a:solidFill>
                <a:latin typeface="Calibri" panose="020F0502020204030204" pitchFamily="34" charset="0"/>
              </a:rPr>
              <a:t>Process:</a:t>
            </a:r>
            <a:endParaRPr lang="en-US" sz="1600" dirty="0"/>
          </a:p>
          <a:p>
            <a:pPr lvl="1"/>
            <a:r>
              <a:rPr lang="en-US" sz="1600" dirty="0"/>
              <a:t>Power transfer between two study zones is increased and at each step, contingencies are independently applied, followed by a load flow solution. </a:t>
            </a:r>
          </a:p>
          <a:p>
            <a:pPr lvl="1"/>
            <a:r>
              <a:rPr lang="en-US" sz="1600" dirty="0"/>
              <a:t>The transfer level and associated contingency is flagged as a voltage collapse scenario for those scenarios where the load flow does not converge.</a:t>
            </a:r>
          </a:p>
          <a:p>
            <a:pPr lvl="1"/>
            <a:r>
              <a:rPr lang="en-US" sz="1600" dirty="0"/>
              <a:t>Repeat for higher power transfer level until the base case voltage collapses under no contingency, or the source zone reaches its maximum specified exporting generation capacity.</a:t>
            </a:r>
          </a:p>
          <a:p>
            <a:pPr lvl="1"/>
            <a:endParaRPr lang="en-US" sz="2000" dirty="0">
              <a:solidFill>
                <a:srgbClr val="000000"/>
              </a:solidFill>
              <a:latin typeface="Calibri" panose="020F0502020204030204" pitchFamily="34" charset="0"/>
            </a:endParaRPr>
          </a:p>
          <a:p>
            <a:endParaRPr lang="en-US" sz="2000" dirty="0">
              <a:solidFill>
                <a:srgbClr val="000000"/>
              </a:solidFill>
              <a:latin typeface="Calibri" panose="020F0502020204030204" pitchFamily="34" charset="0"/>
            </a:endParaRPr>
          </a:p>
        </p:txBody>
      </p:sp>
      <p:sp>
        <p:nvSpPr>
          <p:cNvPr id="4" name="Slide Number Placeholder 3"/>
          <p:cNvSpPr>
            <a:spLocks noGrp="1"/>
          </p:cNvSpPr>
          <p:nvPr>
            <p:ph type="sldNum" sz="quarter" idx="12"/>
          </p:nvPr>
        </p:nvSpPr>
        <p:spPr>
          <a:prstGeom prst="rect">
            <a:avLst/>
          </a:prstGeom>
        </p:spPr>
        <p:txBody>
          <a:bodyPr/>
          <a:lstStyle/>
          <a:p>
            <a:pPr>
              <a:defRPr/>
            </a:pPr>
            <a:fld id="{88BA425D-40F0-424B-BC56-059325EB27F9}" type="slidenum">
              <a:rPr lang="en-US" smtClean="0"/>
              <a:pPr>
                <a:defRPr/>
              </a:pPr>
              <a:t>23</a:t>
            </a:fld>
            <a:endParaRPr lang="en-US" dirty="0"/>
          </a:p>
        </p:txBody>
      </p:sp>
    </p:spTree>
    <p:extLst>
      <p:ext uri="{BB962C8B-B14F-4D97-AF65-F5344CB8AC3E}">
        <p14:creationId xmlns:p14="http://schemas.microsoft.com/office/powerpoint/2010/main" val="1108623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libri" panose="020F0502020204030204" pitchFamily="34" charset="0"/>
              </a:rPr>
              <a:t>P</a:t>
            </a:r>
            <a:r>
              <a:rPr lang="en-US" sz="3200" b="1" dirty="0">
                <a:latin typeface="Calibri" panose="020F0502020204030204" pitchFamily="34" charset="0"/>
              </a:rPr>
              <a:t>V Analysis						(2)</a:t>
            </a:r>
          </a:p>
        </p:txBody>
      </p:sp>
      <p:sp>
        <p:nvSpPr>
          <p:cNvPr id="3" name="Content Placeholder 2"/>
          <p:cNvSpPr>
            <a:spLocks noGrp="1"/>
          </p:cNvSpPr>
          <p:nvPr>
            <p:ph idx="1"/>
          </p:nvPr>
        </p:nvSpPr>
        <p:spPr/>
        <p:txBody>
          <a:bodyPr vert="horz" lIns="91440" tIns="45720" rIns="91440" bIns="45720" rtlCol="0">
            <a:normAutofit/>
          </a:bodyPr>
          <a:lstStyle/>
          <a:p>
            <a:pPr marL="0" indent="0">
              <a:buNone/>
            </a:pPr>
            <a:r>
              <a:rPr lang="en-US" sz="2000" dirty="0">
                <a:solidFill>
                  <a:srgbClr val="000000"/>
                </a:solidFill>
                <a:latin typeface="Calibri" panose="020F0502020204030204" pitchFamily="34" charset="0"/>
              </a:rPr>
              <a:t>Analysis:</a:t>
            </a:r>
            <a:endParaRPr lang="en-US" sz="1600" dirty="0"/>
          </a:p>
          <a:p>
            <a:pPr lvl="1"/>
            <a:r>
              <a:rPr lang="en-US" sz="1600" dirty="0"/>
              <a:t>The results of the PV analysis will often indicate that the voltage profile of a region will be significantly lower than acceptable operating conditions at the point-of-collapse.</a:t>
            </a:r>
          </a:p>
          <a:p>
            <a:pPr lvl="1"/>
            <a:r>
              <a:rPr lang="en-US" sz="1600" dirty="0"/>
              <a:t>PV margins lower than those specified in the grid code indicate a need to provide additional reactive support to the region under study.</a:t>
            </a:r>
          </a:p>
          <a:p>
            <a:pPr marL="400050" lvl="1" indent="0">
              <a:buNone/>
            </a:pPr>
            <a:endParaRPr lang="en-US" sz="1600" dirty="0"/>
          </a:p>
          <a:p>
            <a:endParaRPr lang="en-US" sz="2000" dirty="0">
              <a:solidFill>
                <a:srgbClr val="000000"/>
              </a:solidFill>
              <a:latin typeface="Calibri" panose="020F0502020204030204" pitchFamily="34" charset="0"/>
            </a:endParaRPr>
          </a:p>
        </p:txBody>
      </p:sp>
      <p:sp>
        <p:nvSpPr>
          <p:cNvPr id="4" name="Slide Number Placeholder 3"/>
          <p:cNvSpPr>
            <a:spLocks noGrp="1"/>
          </p:cNvSpPr>
          <p:nvPr>
            <p:ph type="sldNum" sz="quarter" idx="12"/>
          </p:nvPr>
        </p:nvSpPr>
        <p:spPr>
          <a:prstGeom prst="rect">
            <a:avLst/>
          </a:prstGeom>
        </p:spPr>
        <p:txBody>
          <a:bodyPr/>
          <a:lstStyle/>
          <a:p>
            <a:pPr>
              <a:defRPr/>
            </a:pPr>
            <a:fld id="{88BA425D-40F0-424B-BC56-059325EB27F9}" type="slidenum">
              <a:rPr lang="en-US" smtClean="0"/>
              <a:pPr>
                <a:defRPr/>
              </a:pPr>
              <a:t>24</a:t>
            </a:fld>
            <a:endParaRPr lang="en-US" dirty="0"/>
          </a:p>
        </p:txBody>
      </p:sp>
      <p:pic>
        <p:nvPicPr>
          <p:cNvPr id="5" name="Picture 4"/>
          <p:cNvPicPr>
            <a:picLocks noChangeAspect="1"/>
          </p:cNvPicPr>
          <p:nvPr/>
        </p:nvPicPr>
        <p:blipFill>
          <a:blip r:embed="rId2"/>
          <a:stretch>
            <a:fillRect/>
          </a:stretch>
        </p:blipFill>
        <p:spPr>
          <a:xfrm>
            <a:off x="459921" y="3195131"/>
            <a:ext cx="4742914" cy="2824669"/>
          </a:xfrm>
          <a:prstGeom prst="rect">
            <a:avLst/>
          </a:prstGeom>
        </p:spPr>
      </p:pic>
      <p:pic>
        <p:nvPicPr>
          <p:cNvPr id="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3080215"/>
            <a:ext cx="3657600" cy="293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6058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8742"/>
            <a:ext cx="7924800" cy="1143000"/>
          </a:xfrm>
        </p:spPr>
        <p:txBody>
          <a:bodyPr/>
          <a:lstStyle/>
          <a:p>
            <a:r>
              <a:rPr lang="en-US" sz="2800" b="1" dirty="0">
                <a:latin typeface="Calibri" panose="020F0502020204030204" pitchFamily="34" charset="0"/>
              </a:rPr>
              <a:t>Security Constrained Optimal Power Flow (SCOPF)</a:t>
            </a:r>
          </a:p>
        </p:txBody>
      </p:sp>
      <p:sp>
        <p:nvSpPr>
          <p:cNvPr id="3" name="Content Placeholder 2"/>
          <p:cNvSpPr>
            <a:spLocks noGrp="1"/>
          </p:cNvSpPr>
          <p:nvPr>
            <p:ph idx="1"/>
          </p:nvPr>
        </p:nvSpPr>
        <p:spPr>
          <a:xfrm>
            <a:off x="457200" y="1066801"/>
            <a:ext cx="8229600" cy="2057400"/>
          </a:xfrm>
        </p:spPr>
        <p:txBody>
          <a:bodyPr vert="horz" lIns="91440" tIns="45720" rIns="91440" bIns="45720" rtlCol="0">
            <a:normAutofit/>
          </a:bodyPr>
          <a:lstStyle/>
          <a:p>
            <a:r>
              <a:rPr lang="en-US" sz="2000" dirty="0">
                <a:solidFill>
                  <a:srgbClr val="000000"/>
                </a:solidFill>
                <a:latin typeface="Calibri" panose="020F0502020204030204" pitchFamily="34" charset="0"/>
              </a:rPr>
              <a:t>SCOPF does the following:</a:t>
            </a:r>
          </a:p>
          <a:p>
            <a:pPr lvl="1">
              <a:buFont typeface="Arial" panose="020B0604020202020204" pitchFamily="34" charset="0"/>
              <a:buChar char="•"/>
            </a:pPr>
            <a:r>
              <a:rPr lang="en-US" sz="1600" dirty="0">
                <a:solidFill>
                  <a:srgbClr val="000000"/>
                </a:solidFill>
                <a:latin typeface="Calibri" panose="020F0502020204030204" pitchFamily="34" charset="0"/>
              </a:rPr>
              <a:t>Optimize(minimize generation cost) the objective function by taking into consideration the constraints (contingencies and limits of the system)</a:t>
            </a:r>
          </a:p>
          <a:p>
            <a:pPr lvl="1">
              <a:buFont typeface="Arial" panose="020B0604020202020204" pitchFamily="34" charset="0"/>
              <a:buChar char="•"/>
            </a:pPr>
            <a:r>
              <a:rPr lang="en-US" sz="1600" dirty="0">
                <a:solidFill>
                  <a:srgbClr val="000000"/>
                </a:solidFill>
                <a:latin typeface="Calibri" panose="020F0502020204030204" pitchFamily="34" charset="0"/>
              </a:rPr>
              <a:t>SCOPF will be run in order to redispatch and identify unresolvable constraints. </a:t>
            </a:r>
          </a:p>
          <a:p>
            <a:pPr lvl="1">
              <a:buFont typeface="Arial" panose="020B0604020202020204" pitchFamily="34" charset="0"/>
              <a:buChar char="•"/>
            </a:pPr>
            <a:r>
              <a:rPr lang="en-US" sz="1600" dirty="0">
                <a:solidFill>
                  <a:srgbClr val="000000"/>
                </a:solidFill>
                <a:latin typeface="Calibri" panose="020F0502020204030204" pitchFamily="34" charset="0"/>
              </a:rPr>
              <a:t>Looks for one overall best single dispatch and not separate ones.</a:t>
            </a:r>
          </a:p>
          <a:p>
            <a:pPr lvl="1">
              <a:buFont typeface="Arial" panose="020B0604020202020204" pitchFamily="34" charset="0"/>
              <a:buChar char="•"/>
            </a:pPr>
            <a:r>
              <a:rPr lang="en-US" sz="1600" dirty="0">
                <a:solidFill>
                  <a:srgbClr val="000000"/>
                </a:solidFill>
                <a:latin typeface="Calibri" panose="020F0502020204030204" pitchFamily="34" charset="0"/>
              </a:rPr>
              <a:t>Taking the contingencies into consideration, SCOPF will redispatch generation economically to minimize the constraints placed on the system. </a:t>
            </a:r>
          </a:p>
          <a:p>
            <a:pPr lvl="1">
              <a:buFont typeface="Wingdings" panose="05000000000000000000" pitchFamily="2" charset="2"/>
              <a:buChar char="§"/>
            </a:pPr>
            <a:endParaRPr lang="en-US" sz="1600" dirty="0">
              <a:solidFill>
                <a:srgbClr val="000000"/>
              </a:solidFill>
              <a:latin typeface="Calibri" panose="020F0502020204030204"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124200"/>
            <a:ext cx="5867400" cy="29912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F06A5241-12CB-C64D-AE38-6540AC6C648E}" type="slidenum">
              <a:rPr lang="en-US" smtClean="0"/>
              <a:pPr/>
              <a:t>25</a:t>
            </a:fld>
            <a:endParaRPr lang="en-US" dirty="0"/>
          </a:p>
        </p:txBody>
      </p:sp>
    </p:spTree>
    <p:extLst>
      <p:ext uri="{BB962C8B-B14F-4D97-AF65-F5344CB8AC3E}">
        <p14:creationId xmlns:p14="http://schemas.microsoft.com/office/powerpoint/2010/main" val="3792982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3200" b="1" dirty="0">
                <a:latin typeface="Calibri" panose="020F0502020204030204" pitchFamily="34" charset="0"/>
              </a:rPr>
              <a:t>N-1 Analysis</a:t>
            </a:r>
          </a:p>
        </p:txBody>
      </p:sp>
      <p:sp>
        <p:nvSpPr>
          <p:cNvPr id="3" name="Content Placeholder 2"/>
          <p:cNvSpPr>
            <a:spLocks noGrp="1"/>
          </p:cNvSpPr>
          <p:nvPr>
            <p:ph idx="1"/>
          </p:nvPr>
        </p:nvSpPr>
        <p:spPr>
          <a:xfrm>
            <a:off x="457200" y="1143000"/>
            <a:ext cx="8382000" cy="5105400"/>
          </a:xfrm>
        </p:spPr>
        <p:txBody>
          <a:bodyPr vert="horz" lIns="91440" tIns="45720" rIns="91440" bIns="45720" rtlCol="0">
            <a:normAutofit/>
          </a:bodyPr>
          <a:lstStyle/>
          <a:p>
            <a:r>
              <a:rPr lang="en-US" sz="2400" dirty="0">
                <a:solidFill>
                  <a:srgbClr val="000000"/>
                </a:solidFill>
                <a:latin typeface="Calibri" panose="020F0502020204030204" pitchFamily="34" charset="0"/>
              </a:rPr>
              <a:t>Run CA and SCOPF on conditioned cases</a:t>
            </a:r>
          </a:p>
          <a:p>
            <a:pPr lvl="1">
              <a:buFont typeface="Arial" panose="020B0604020202020204" pitchFamily="34" charset="0"/>
              <a:buChar char="•"/>
            </a:pPr>
            <a:r>
              <a:rPr lang="en-US" sz="1600" dirty="0">
                <a:solidFill>
                  <a:srgbClr val="000000"/>
                </a:solidFill>
                <a:latin typeface="Calibri" panose="020F0502020204030204" pitchFamily="34" charset="0"/>
              </a:rPr>
              <a:t>Post initial cases and initial set of violations</a:t>
            </a:r>
          </a:p>
          <a:p>
            <a:pPr lvl="1">
              <a:buFont typeface="Arial" panose="020B0604020202020204" pitchFamily="34" charset="0"/>
              <a:buChar char="•"/>
            </a:pPr>
            <a:r>
              <a:rPr lang="en-US" sz="1600" dirty="0">
                <a:solidFill>
                  <a:srgbClr val="000000"/>
                </a:solidFill>
                <a:latin typeface="Calibri" panose="020F0502020204030204" pitchFamily="34" charset="0"/>
              </a:rPr>
              <a:t>TSPs provide feedback on validity of violations and possible solutions</a:t>
            </a:r>
          </a:p>
          <a:p>
            <a:pPr lvl="1">
              <a:buFont typeface="Arial" panose="020B0604020202020204" pitchFamily="34" charset="0"/>
              <a:buChar char="•"/>
            </a:pPr>
            <a:r>
              <a:rPr lang="en-US" sz="1600" dirty="0">
                <a:solidFill>
                  <a:srgbClr val="000000"/>
                </a:solidFill>
                <a:latin typeface="Calibri" panose="020F0502020204030204" pitchFamily="34" charset="0"/>
              </a:rPr>
              <a:t>Model approved RAS schema</a:t>
            </a:r>
          </a:p>
          <a:p>
            <a:r>
              <a:rPr lang="en-US" sz="2400" dirty="0">
                <a:solidFill>
                  <a:srgbClr val="000000"/>
                </a:solidFill>
                <a:latin typeface="Calibri" panose="020F0502020204030204" pitchFamily="34" charset="0"/>
              </a:rPr>
              <a:t>Projects to resolve thermal overloads and voltage violations</a:t>
            </a:r>
          </a:p>
          <a:p>
            <a:pPr lvl="1">
              <a:buFont typeface="Arial" panose="020B0604020202020204" pitchFamily="34" charset="0"/>
              <a:buChar char="•"/>
            </a:pPr>
            <a:r>
              <a:rPr lang="en-US" sz="1600" dirty="0">
                <a:solidFill>
                  <a:srgbClr val="000000"/>
                </a:solidFill>
                <a:latin typeface="Calibri" panose="020F0502020204030204" pitchFamily="34" charset="0"/>
              </a:rPr>
              <a:t>Only model those projects needed by the study case(s)</a:t>
            </a:r>
          </a:p>
          <a:p>
            <a:pPr lvl="1">
              <a:buFont typeface="Arial" panose="020B0604020202020204" pitchFamily="34" charset="0"/>
              <a:buChar char="•"/>
            </a:pPr>
            <a:r>
              <a:rPr lang="en-US" sz="1600" dirty="0">
                <a:solidFill>
                  <a:srgbClr val="000000"/>
                </a:solidFill>
                <a:latin typeface="Calibri" panose="020F0502020204030204" pitchFamily="34" charset="0"/>
              </a:rPr>
              <a:t>Resolve voltage violations by adjusting switch shunts and transformer tap settings</a:t>
            </a:r>
          </a:p>
          <a:p>
            <a:pPr lvl="1">
              <a:buFont typeface="Arial" panose="020B0604020202020204" pitchFamily="34" charset="0"/>
              <a:buChar char="•"/>
            </a:pPr>
            <a:r>
              <a:rPr lang="en-US" sz="1600" dirty="0">
                <a:solidFill>
                  <a:srgbClr val="000000"/>
                </a:solidFill>
                <a:latin typeface="Calibri" panose="020F0502020204030204" pitchFamily="34" charset="0"/>
              </a:rPr>
              <a:t>Propose new projects if necessary</a:t>
            </a:r>
          </a:p>
        </p:txBody>
      </p:sp>
      <p:sp>
        <p:nvSpPr>
          <p:cNvPr id="4" name="Slide Number Placeholder 3"/>
          <p:cNvSpPr>
            <a:spLocks noGrp="1"/>
          </p:cNvSpPr>
          <p:nvPr>
            <p:ph type="sldNum" sz="quarter" idx="12"/>
          </p:nvPr>
        </p:nvSpPr>
        <p:spPr/>
        <p:txBody>
          <a:bodyPr/>
          <a:lstStyle/>
          <a:p>
            <a:fld id="{F06A5241-12CB-C64D-AE38-6540AC6C648E}" type="slidenum">
              <a:rPr lang="en-US" smtClean="0"/>
              <a:pPr/>
              <a:t>26</a:t>
            </a:fld>
            <a:endParaRPr lang="en-US" dirty="0"/>
          </a:p>
        </p:txBody>
      </p:sp>
    </p:spTree>
    <p:extLst>
      <p:ext uri="{BB962C8B-B14F-4D97-AF65-F5344CB8AC3E}">
        <p14:creationId xmlns:p14="http://schemas.microsoft.com/office/powerpoint/2010/main" val="1866191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3200" b="1" dirty="0">
                <a:latin typeface="Calibri" panose="020F0502020204030204" pitchFamily="34" charset="0"/>
              </a:rPr>
              <a:t>Transformer and Generator Outage Analysis</a:t>
            </a:r>
          </a:p>
        </p:txBody>
      </p:sp>
      <p:sp>
        <p:nvSpPr>
          <p:cNvPr id="3" name="Content Placeholder 2"/>
          <p:cNvSpPr>
            <a:spLocks noGrp="1"/>
          </p:cNvSpPr>
          <p:nvPr>
            <p:ph idx="1"/>
          </p:nvPr>
        </p:nvSpPr>
        <p:spPr>
          <a:xfrm>
            <a:off x="381000" y="1143000"/>
            <a:ext cx="8458200" cy="5105400"/>
          </a:xfrm>
        </p:spPr>
        <p:txBody>
          <a:bodyPr vert="horz" lIns="91440" tIns="45720" rIns="91440" bIns="45720" rtlCol="0">
            <a:normAutofit/>
          </a:bodyPr>
          <a:lstStyle/>
          <a:p>
            <a:r>
              <a:rPr lang="en-US" sz="2000" dirty="0">
                <a:solidFill>
                  <a:srgbClr val="000000"/>
                </a:solidFill>
                <a:latin typeface="Calibri" panose="020F0502020204030204" pitchFamily="34" charset="0"/>
              </a:rPr>
              <a:t>Purpose: Test the impact of P3 or P6-2 contingency events</a:t>
            </a:r>
          </a:p>
          <a:p>
            <a:endParaRPr lang="en-US" sz="2000" dirty="0">
              <a:solidFill>
                <a:srgbClr val="000000"/>
              </a:solidFill>
              <a:latin typeface="Calibri" panose="020F0502020204030204" pitchFamily="34" charset="0"/>
            </a:endParaRPr>
          </a:p>
          <a:p>
            <a:r>
              <a:rPr lang="en-US" sz="2000" dirty="0">
                <a:solidFill>
                  <a:srgbClr val="000000"/>
                </a:solidFill>
                <a:latin typeface="Calibri" panose="020F0502020204030204" pitchFamily="34" charset="0"/>
              </a:rPr>
              <a:t>Process:</a:t>
            </a:r>
          </a:p>
          <a:p>
            <a:pPr lvl="1">
              <a:buFont typeface="Arial" panose="020B0604020202020204" pitchFamily="34" charset="0"/>
              <a:buChar char="•"/>
            </a:pPr>
            <a:r>
              <a:rPr lang="en-US" sz="1600" dirty="0">
                <a:solidFill>
                  <a:srgbClr val="000000"/>
                </a:solidFill>
                <a:latin typeface="Calibri" panose="020F0502020204030204" pitchFamily="34" charset="0"/>
              </a:rPr>
              <a:t>P3 and P6-2 are multiple element outages which</a:t>
            </a:r>
          </a:p>
          <a:p>
            <a:pPr lvl="2"/>
            <a:r>
              <a:rPr lang="en-US" sz="1400" dirty="0">
                <a:solidFill>
                  <a:srgbClr val="000000"/>
                </a:solidFill>
                <a:latin typeface="Calibri" panose="020F0502020204030204" pitchFamily="34" charset="0"/>
              </a:rPr>
              <a:t>Allow manual system adjustment after the first element goes on outage</a:t>
            </a:r>
          </a:p>
          <a:p>
            <a:pPr lvl="2"/>
            <a:r>
              <a:rPr lang="en-US" sz="1400" dirty="0">
                <a:solidFill>
                  <a:srgbClr val="000000"/>
                </a:solidFill>
                <a:latin typeface="Calibri" panose="020F0502020204030204" pitchFamily="34" charset="0"/>
              </a:rPr>
              <a:t>Load shed is not an acceptable Corrective Action Plan</a:t>
            </a:r>
          </a:p>
          <a:p>
            <a:pPr lvl="1">
              <a:buFont typeface="Arial" panose="020B0604020202020204" pitchFamily="34" charset="0"/>
              <a:buChar char="•"/>
            </a:pPr>
            <a:r>
              <a:rPr lang="en-US" sz="1600" dirty="0">
                <a:solidFill>
                  <a:srgbClr val="000000"/>
                </a:solidFill>
                <a:latin typeface="Calibri" panose="020F0502020204030204" pitchFamily="34" charset="0"/>
              </a:rPr>
              <a:t>Perform a screening study to short list generators and transformers for detailed analysis</a:t>
            </a:r>
          </a:p>
          <a:p>
            <a:pPr lvl="1">
              <a:buFont typeface="Arial" panose="020B0604020202020204" pitchFamily="34" charset="0"/>
              <a:buChar char="•"/>
            </a:pPr>
            <a:r>
              <a:rPr lang="en-US" sz="1600" dirty="0">
                <a:solidFill>
                  <a:srgbClr val="000000"/>
                </a:solidFill>
                <a:latin typeface="Calibri" panose="020F0502020204030204" pitchFamily="34" charset="0"/>
              </a:rPr>
              <a:t>Perform detailed SCOPF analysis and validate the criteria violations</a:t>
            </a:r>
          </a:p>
          <a:p>
            <a:pPr lvl="1">
              <a:buFont typeface="Arial" panose="020B0604020202020204" pitchFamily="34" charset="0"/>
              <a:buChar char="•"/>
            </a:pPr>
            <a:r>
              <a:rPr lang="en-US" sz="1600" dirty="0">
                <a:solidFill>
                  <a:srgbClr val="000000"/>
                </a:solidFill>
                <a:latin typeface="Calibri" panose="020F0502020204030204" pitchFamily="34" charset="0"/>
              </a:rPr>
              <a:t>Develop transmission projects as Corrective Action Plan</a:t>
            </a:r>
          </a:p>
          <a:p>
            <a:pPr lvl="1">
              <a:buFont typeface="Arial" panose="020B0604020202020204" pitchFamily="34" charset="0"/>
              <a:buChar char="•"/>
            </a:pPr>
            <a:r>
              <a:rPr lang="en-US" sz="1600" dirty="0">
                <a:solidFill>
                  <a:srgbClr val="000000"/>
                </a:solidFill>
                <a:latin typeface="Calibri" panose="020F0502020204030204" pitchFamily="34" charset="0"/>
              </a:rPr>
              <a:t>Performed using TARA or Powerworld</a:t>
            </a:r>
          </a:p>
        </p:txBody>
      </p:sp>
      <p:sp>
        <p:nvSpPr>
          <p:cNvPr id="4" name="Slide Number Placeholder 3"/>
          <p:cNvSpPr>
            <a:spLocks noGrp="1"/>
          </p:cNvSpPr>
          <p:nvPr>
            <p:ph type="sldNum" sz="quarter" idx="12"/>
          </p:nvPr>
        </p:nvSpPr>
        <p:spPr/>
        <p:txBody>
          <a:bodyPr/>
          <a:lstStyle/>
          <a:p>
            <a:fld id="{F06A5241-12CB-C64D-AE38-6540AC6C648E}" type="slidenum">
              <a:rPr lang="en-US" smtClean="0"/>
              <a:pPr/>
              <a:t>27</a:t>
            </a:fld>
            <a:endParaRPr lang="en-US" dirty="0"/>
          </a:p>
        </p:txBody>
      </p:sp>
    </p:spTree>
    <p:extLst>
      <p:ext uri="{BB962C8B-B14F-4D97-AF65-F5344CB8AC3E}">
        <p14:creationId xmlns:p14="http://schemas.microsoft.com/office/powerpoint/2010/main" val="3236287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3200" b="1" dirty="0">
                <a:latin typeface="Calibri" panose="020F0502020204030204" pitchFamily="34" charset="0"/>
              </a:rPr>
              <a:t>Long-lead time equipment analysis</a:t>
            </a:r>
          </a:p>
        </p:txBody>
      </p:sp>
      <p:sp>
        <p:nvSpPr>
          <p:cNvPr id="3" name="Content Placeholder 2"/>
          <p:cNvSpPr>
            <a:spLocks noGrp="1"/>
          </p:cNvSpPr>
          <p:nvPr>
            <p:ph idx="1"/>
          </p:nvPr>
        </p:nvSpPr>
        <p:spPr>
          <a:xfrm>
            <a:off x="381000" y="1143000"/>
            <a:ext cx="8458200" cy="5105400"/>
          </a:xfrm>
        </p:spPr>
        <p:txBody>
          <a:bodyPr vert="horz" lIns="91440" tIns="45720" rIns="91440" bIns="45720" rtlCol="0">
            <a:normAutofit/>
          </a:bodyPr>
          <a:lstStyle/>
          <a:p>
            <a:r>
              <a:rPr lang="en-US" sz="2000" dirty="0">
                <a:solidFill>
                  <a:srgbClr val="000000"/>
                </a:solidFill>
                <a:latin typeface="Calibri" panose="020F0502020204030204" pitchFamily="34" charset="0"/>
              </a:rPr>
              <a:t>Purpose: </a:t>
            </a:r>
            <a:r>
              <a:rPr lang="en-US" sz="1400" dirty="0"/>
              <a:t>to study the impact of outage of transmission elements which will be unavailable for a longer period of time.</a:t>
            </a:r>
          </a:p>
          <a:p>
            <a:endParaRPr lang="en-US" sz="1600" dirty="0">
              <a:solidFill>
                <a:srgbClr val="000000"/>
              </a:solidFill>
              <a:latin typeface="Calibri" panose="020F0502020204030204" pitchFamily="34" charset="0"/>
            </a:endParaRPr>
          </a:p>
          <a:p>
            <a:r>
              <a:rPr lang="en-US" sz="2000" dirty="0">
                <a:solidFill>
                  <a:srgbClr val="000000"/>
                </a:solidFill>
                <a:latin typeface="Calibri" panose="020F0502020204030204" pitchFamily="34" charset="0"/>
              </a:rPr>
              <a:t>Process</a:t>
            </a:r>
          </a:p>
          <a:p>
            <a:pPr lvl="1">
              <a:buFont typeface="Arial" panose="020B0604020202020204" pitchFamily="34" charset="0"/>
              <a:buChar char="•"/>
            </a:pPr>
            <a:r>
              <a:rPr lang="en-US" sz="1600" dirty="0">
                <a:solidFill>
                  <a:srgbClr val="000000"/>
                </a:solidFill>
                <a:latin typeface="Calibri" panose="020F0502020204030204" pitchFamily="34" charset="0"/>
              </a:rPr>
              <a:t>TPs identify elements categorized as needing long lead time for replacement</a:t>
            </a:r>
          </a:p>
          <a:p>
            <a:pPr lvl="2"/>
            <a:r>
              <a:rPr lang="en-US" sz="1400" dirty="0">
                <a:solidFill>
                  <a:srgbClr val="000000"/>
                </a:solidFill>
                <a:latin typeface="Calibri" panose="020F0502020204030204" pitchFamily="34" charset="0"/>
              </a:rPr>
              <a:t>Elements which take a year or longer to replace</a:t>
            </a:r>
          </a:p>
          <a:p>
            <a:pPr lvl="2"/>
            <a:r>
              <a:rPr lang="en-US" sz="1400" dirty="0">
                <a:solidFill>
                  <a:srgbClr val="000000"/>
                </a:solidFill>
                <a:latin typeface="Calibri" panose="020F0502020204030204" pitchFamily="34" charset="0"/>
              </a:rPr>
              <a:t>TPs currently may not have any Spare equipment strategy in place</a:t>
            </a:r>
          </a:p>
          <a:p>
            <a:pPr lvl="1">
              <a:buFont typeface="Arial" panose="020B0604020202020204" pitchFamily="34" charset="0"/>
              <a:buChar char="•"/>
            </a:pPr>
            <a:r>
              <a:rPr lang="en-US" sz="1600" dirty="0">
                <a:solidFill>
                  <a:srgbClr val="000000"/>
                </a:solidFill>
                <a:latin typeface="Calibri" panose="020F0502020204030204" pitchFamily="34" charset="0"/>
              </a:rPr>
              <a:t>RTP studies the impact of such equipment unavailability and reports potential criteria violations </a:t>
            </a:r>
          </a:p>
          <a:p>
            <a:pPr lvl="1">
              <a:buFont typeface="Arial" panose="020B0604020202020204" pitchFamily="34" charset="0"/>
              <a:buChar char="•"/>
            </a:pPr>
            <a:r>
              <a:rPr lang="en-US" sz="1600" dirty="0">
                <a:solidFill>
                  <a:srgbClr val="000000"/>
                </a:solidFill>
                <a:latin typeface="Calibri" panose="020F0502020204030204" pitchFamily="34" charset="0"/>
              </a:rPr>
              <a:t>Performed in Powerworld</a:t>
            </a:r>
          </a:p>
        </p:txBody>
      </p:sp>
      <p:sp>
        <p:nvSpPr>
          <p:cNvPr id="4" name="Slide Number Placeholder 3"/>
          <p:cNvSpPr>
            <a:spLocks noGrp="1"/>
          </p:cNvSpPr>
          <p:nvPr>
            <p:ph type="sldNum" sz="quarter" idx="12"/>
          </p:nvPr>
        </p:nvSpPr>
        <p:spPr/>
        <p:txBody>
          <a:bodyPr/>
          <a:lstStyle/>
          <a:p>
            <a:fld id="{F06A5241-12CB-C64D-AE38-6540AC6C648E}" type="slidenum">
              <a:rPr lang="en-US" smtClean="0"/>
              <a:pPr/>
              <a:t>28</a:t>
            </a:fld>
            <a:endParaRPr lang="en-US" dirty="0"/>
          </a:p>
        </p:txBody>
      </p:sp>
    </p:spTree>
    <p:extLst>
      <p:ext uri="{BB962C8B-B14F-4D97-AF65-F5344CB8AC3E}">
        <p14:creationId xmlns:p14="http://schemas.microsoft.com/office/powerpoint/2010/main" val="3590592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3200" b="1" dirty="0">
                <a:latin typeface="Calibri" panose="020F0502020204030204" pitchFamily="34" charset="0"/>
              </a:rPr>
              <a:t>Sensitivity analysis</a:t>
            </a:r>
          </a:p>
        </p:txBody>
      </p:sp>
      <p:sp>
        <p:nvSpPr>
          <p:cNvPr id="3" name="Content Placeholder 2"/>
          <p:cNvSpPr>
            <a:spLocks noGrp="1"/>
          </p:cNvSpPr>
          <p:nvPr>
            <p:ph idx="1"/>
          </p:nvPr>
        </p:nvSpPr>
        <p:spPr>
          <a:xfrm>
            <a:off x="381000" y="1143000"/>
            <a:ext cx="8458200" cy="5105400"/>
          </a:xfrm>
        </p:spPr>
        <p:txBody>
          <a:bodyPr vert="horz" lIns="91440" tIns="45720" rIns="91440" bIns="45720" rtlCol="0">
            <a:normAutofit/>
          </a:bodyPr>
          <a:lstStyle/>
          <a:p>
            <a:r>
              <a:rPr lang="en-US" sz="2000" dirty="0">
                <a:solidFill>
                  <a:srgbClr val="000000"/>
                </a:solidFill>
                <a:latin typeface="Calibri" panose="020F0502020204030204" pitchFamily="34" charset="0"/>
              </a:rPr>
              <a:t>Purpose: Performed to study the impact of varying one or more of the key input assumptions used in performing the base case reliability analysis</a:t>
            </a:r>
            <a:endParaRPr lang="en-US" sz="1400" dirty="0"/>
          </a:p>
          <a:p>
            <a:endParaRPr lang="en-US" sz="1600" dirty="0">
              <a:solidFill>
                <a:srgbClr val="000000"/>
              </a:solidFill>
              <a:latin typeface="Calibri" panose="020F0502020204030204" pitchFamily="34" charset="0"/>
            </a:endParaRPr>
          </a:p>
          <a:p>
            <a:r>
              <a:rPr lang="en-US" sz="2000" dirty="0">
                <a:solidFill>
                  <a:srgbClr val="000000"/>
                </a:solidFill>
                <a:latin typeface="Calibri" panose="020F0502020204030204" pitchFamily="34" charset="0"/>
              </a:rPr>
              <a:t>Process</a:t>
            </a:r>
          </a:p>
          <a:p>
            <a:pPr lvl="1">
              <a:buFont typeface="Arial" panose="020B0604020202020204" pitchFamily="34" charset="0"/>
              <a:buChar char="•"/>
            </a:pPr>
            <a:r>
              <a:rPr lang="en-US" sz="1600" dirty="0">
                <a:solidFill>
                  <a:srgbClr val="000000"/>
                </a:solidFill>
                <a:latin typeface="Calibri" panose="020F0502020204030204" pitchFamily="34" charset="0"/>
              </a:rPr>
              <a:t>Prepare basecases based on scope of the study for RTP – some examples studied in the past</a:t>
            </a:r>
          </a:p>
          <a:p>
            <a:pPr lvl="2"/>
            <a:r>
              <a:rPr lang="en-US" sz="1400" dirty="0">
                <a:solidFill>
                  <a:srgbClr val="000000"/>
                </a:solidFill>
                <a:latin typeface="Calibri" panose="020F0502020204030204" pitchFamily="34" charset="0"/>
              </a:rPr>
              <a:t>2015 RTP studied 10% Reduction in maximum reactive power capability of generators (including all renewables) in the 2016 and 2020 summer peak cases, and</a:t>
            </a:r>
          </a:p>
          <a:p>
            <a:pPr lvl="2"/>
            <a:r>
              <a:rPr lang="en-US" sz="1400" dirty="0">
                <a:solidFill>
                  <a:srgbClr val="000000"/>
                </a:solidFill>
                <a:latin typeface="Calibri" panose="020F0502020204030204" pitchFamily="34" charset="0"/>
              </a:rPr>
              <a:t>2016 RTP studied no-wind-no-hydro conditions were studied for summer peak</a:t>
            </a:r>
          </a:p>
          <a:p>
            <a:pPr lvl="2"/>
            <a:r>
              <a:rPr lang="en-US" sz="1400" dirty="0">
                <a:solidFill>
                  <a:srgbClr val="000000"/>
                </a:solidFill>
                <a:latin typeface="Calibri" panose="020F0502020204030204" pitchFamily="34" charset="0"/>
              </a:rPr>
              <a:t>High-wind, low-load conditions for the off peak case were studied as a sensitivity of the 2018 off-peak case. </a:t>
            </a:r>
          </a:p>
          <a:p>
            <a:pPr lvl="1">
              <a:buFont typeface="Arial" panose="020B0604020202020204" pitchFamily="34" charset="0"/>
              <a:buChar char="•"/>
            </a:pPr>
            <a:r>
              <a:rPr lang="en-US" sz="1600" dirty="0">
                <a:solidFill>
                  <a:srgbClr val="000000"/>
                </a:solidFill>
                <a:latin typeface="Calibri" panose="020F0502020204030204" pitchFamily="34" charset="0"/>
              </a:rPr>
              <a:t>Repeat the base case reliability analysis using these new cases</a:t>
            </a:r>
          </a:p>
        </p:txBody>
      </p:sp>
      <p:sp>
        <p:nvSpPr>
          <p:cNvPr id="4" name="Slide Number Placeholder 3"/>
          <p:cNvSpPr>
            <a:spLocks noGrp="1"/>
          </p:cNvSpPr>
          <p:nvPr>
            <p:ph type="sldNum" sz="quarter" idx="12"/>
          </p:nvPr>
        </p:nvSpPr>
        <p:spPr/>
        <p:txBody>
          <a:bodyPr/>
          <a:lstStyle/>
          <a:p>
            <a:fld id="{F06A5241-12CB-C64D-AE38-6540AC6C648E}" type="slidenum">
              <a:rPr lang="en-US" smtClean="0"/>
              <a:pPr/>
              <a:t>29</a:t>
            </a:fld>
            <a:endParaRPr lang="en-US" dirty="0"/>
          </a:p>
        </p:txBody>
      </p:sp>
    </p:spTree>
    <p:extLst>
      <p:ext uri="{BB962C8B-B14F-4D97-AF65-F5344CB8AC3E}">
        <p14:creationId xmlns:p14="http://schemas.microsoft.com/office/powerpoint/2010/main" val="1943817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libri" panose="020F0502020204030204" pitchFamily="34" charset="0"/>
              </a:rPr>
              <a:t>Transmission Planning Basics Tasks</a:t>
            </a:r>
          </a:p>
        </p:txBody>
      </p:sp>
      <p:sp>
        <p:nvSpPr>
          <p:cNvPr id="3" name="Content Placeholder 2"/>
          <p:cNvSpPr>
            <a:spLocks noGrp="1"/>
          </p:cNvSpPr>
          <p:nvPr>
            <p:ph idx="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2500" lnSpcReduction="20000"/>
          </a:bodyPr>
          <a:lstStyle/>
          <a:p>
            <a:pPr>
              <a:buAutoNum type="arabicPeriod"/>
            </a:pPr>
            <a:r>
              <a:rPr lang="en-US" sz="1800" dirty="0"/>
              <a:t>Develop and maintain methodologies, criteria and tools for the analysis and simulation of the transmission system. </a:t>
            </a:r>
          </a:p>
          <a:p>
            <a:pPr>
              <a:buAutoNum type="arabicPeriod"/>
            </a:pPr>
            <a:r>
              <a:rPr lang="en-US" sz="1800" dirty="0"/>
              <a:t>Develop, acquire and validate information required for transmission assessments including: </a:t>
            </a:r>
          </a:p>
          <a:p>
            <a:pPr lvl="1">
              <a:buAutoNum type="alphaLcPeriod"/>
            </a:pPr>
            <a:r>
              <a:rPr lang="en-US" sz="1400" dirty="0"/>
              <a:t>Transmission Facility characteristics and Ratings; </a:t>
            </a:r>
          </a:p>
          <a:p>
            <a:pPr lvl="1">
              <a:buAutoNum type="alphaLcPeriod"/>
            </a:pPr>
            <a:r>
              <a:rPr lang="en-US" sz="1400" dirty="0"/>
              <a:t>Demand and Electrical Energy forecasts, capacity resources, and Demand-Side Management (DSM) programs; </a:t>
            </a:r>
          </a:p>
          <a:p>
            <a:pPr lvl="1">
              <a:buAutoNum type="alphaLcPeriod"/>
            </a:pPr>
            <a:r>
              <a:rPr lang="en-US" sz="1400" dirty="0"/>
              <a:t>Generator unit performance characteristics and capabilities; </a:t>
            </a:r>
          </a:p>
          <a:p>
            <a:pPr lvl="1">
              <a:buAutoNum type="alphaLcPeriod"/>
            </a:pPr>
            <a:r>
              <a:rPr lang="en-US" sz="1400" dirty="0"/>
              <a:t>Commitments for firm Transmission Interchange; and </a:t>
            </a:r>
          </a:p>
          <a:p>
            <a:pPr lvl="1">
              <a:buAutoNum type="alphaLcPeriod"/>
            </a:pPr>
            <a:r>
              <a:rPr lang="en-US" sz="1400" dirty="0"/>
              <a:t>Load forecasts and generation dispatch scenarios. </a:t>
            </a:r>
          </a:p>
          <a:p>
            <a:pPr>
              <a:buAutoNum type="arabicPeriod"/>
            </a:pPr>
            <a:r>
              <a:rPr lang="en-US" sz="1800" dirty="0"/>
              <a:t>Develop and maintain power system models (steady state, dynamics, and short circuit) necessary for the assessment of the transmission system performance for identified scenarios. </a:t>
            </a:r>
          </a:p>
          <a:p>
            <a:pPr>
              <a:buAutoNum type="arabicPeriod"/>
            </a:pPr>
            <a:r>
              <a:rPr lang="en-US" sz="1800" dirty="0"/>
              <a:t>Exchange information with other transmission planners and the Planning Coordinator to achieve an interconnected model. </a:t>
            </a:r>
          </a:p>
          <a:p>
            <a:pPr>
              <a:buAutoNum type="arabicPeriod"/>
            </a:pPr>
            <a:r>
              <a:rPr lang="en-US" sz="1800" dirty="0"/>
              <a:t>Assess the performance of the transmission system with the anticipated topology and scenarios of loads and resources</a:t>
            </a:r>
          </a:p>
          <a:p>
            <a:pPr>
              <a:buAutoNum type="arabicPeriod"/>
            </a:pPr>
            <a:r>
              <a:rPr lang="en-US" sz="1800" dirty="0">
                <a:latin typeface="Calibri" panose="020F0502020204030204" pitchFamily="34" charset="0"/>
              </a:rPr>
              <a:t>Feed the NERC Mandatory Reliability Compliance machine</a:t>
            </a:r>
          </a:p>
        </p:txBody>
      </p:sp>
      <p:sp>
        <p:nvSpPr>
          <p:cNvPr id="4" name="Slide Number Placeholder 3"/>
          <p:cNvSpPr>
            <a:spLocks noGrp="1"/>
          </p:cNvSpPr>
          <p:nvPr>
            <p:ph type="sldNum" sz="quarter" idx="12"/>
          </p:nvPr>
        </p:nvSpPr>
        <p:spPr/>
        <p:txBody>
          <a:bodyPr/>
          <a:lstStyle/>
          <a:p>
            <a:fld id="{F06A5241-12CB-C64D-AE38-6540AC6C648E}" type="slidenum">
              <a:rPr lang="en-US" smtClean="0"/>
              <a:pPr/>
              <a:t>3</a:t>
            </a:fld>
            <a:endParaRPr lang="en-US" dirty="0"/>
          </a:p>
        </p:txBody>
      </p:sp>
    </p:spTree>
    <p:extLst>
      <p:ext uri="{BB962C8B-B14F-4D97-AF65-F5344CB8AC3E}">
        <p14:creationId xmlns:p14="http://schemas.microsoft.com/office/powerpoint/2010/main" val="180112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3200" b="1" dirty="0">
                <a:latin typeface="Calibri" panose="020F0502020204030204" pitchFamily="34" charset="0"/>
              </a:rPr>
              <a:t>Multiple element outage analysis</a:t>
            </a:r>
          </a:p>
        </p:txBody>
      </p:sp>
      <p:sp>
        <p:nvSpPr>
          <p:cNvPr id="3" name="Content Placeholder 2"/>
          <p:cNvSpPr>
            <a:spLocks noGrp="1"/>
          </p:cNvSpPr>
          <p:nvPr>
            <p:ph idx="1"/>
          </p:nvPr>
        </p:nvSpPr>
        <p:spPr>
          <a:xfrm>
            <a:off x="381000" y="1143000"/>
            <a:ext cx="8458200" cy="5105400"/>
          </a:xfrm>
        </p:spPr>
        <p:txBody>
          <a:bodyPr vert="horz" lIns="91440" tIns="45720" rIns="91440" bIns="45720" rtlCol="0">
            <a:normAutofit/>
          </a:bodyPr>
          <a:lstStyle/>
          <a:p>
            <a:r>
              <a:rPr lang="en-US" sz="2000" dirty="0">
                <a:solidFill>
                  <a:srgbClr val="000000"/>
                </a:solidFill>
                <a:latin typeface="Calibri" panose="020F0502020204030204" pitchFamily="34" charset="0"/>
              </a:rPr>
              <a:t>Purpose: Identify a list of critical contingencies that may have severe impact on the ERCOT System and a list of project alternatives and mitigation plans that may be employed to mitigate the impact of such severe contingencies</a:t>
            </a:r>
          </a:p>
          <a:p>
            <a:r>
              <a:rPr lang="en-US" sz="2000" dirty="0">
                <a:solidFill>
                  <a:srgbClr val="000000"/>
                </a:solidFill>
                <a:latin typeface="Calibri" panose="020F0502020204030204" pitchFamily="34" charset="0"/>
              </a:rPr>
              <a:t>Process</a:t>
            </a:r>
          </a:p>
          <a:p>
            <a:pPr lvl="1">
              <a:buFont typeface="Arial" panose="020B0604020202020204" pitchFamily="34" charset="0"/>
              <a:buChar char="•"/>
            </a:pPr>
            <a:r>
              <a:rPr lang="en-US" sz="1600" dirty="0">
                <a:solidFill>
                  <a:srgbClr val="000000"/>
                </a:solidFill>
                <a:latin typeface="Calibri" panose="020F0502020204030204" pitchFamily="34" charset="0"/>
              </a:rPr>
              <a:t>Perform load shed analysis to screen contingencies which require more than 300 MW of load shed as mitigation measures (or contingencies that fail to converge)</a:t>
            </a:r>
          </a:p>
          <a:p>
            <a:pPr lvl="1">
              <a:buFont typeface="Arial" panose="020B0604020202020204" pitchFamily="34" charset="0"/>
              <a:buChar char="•"/>
            </a:pPr>
            <a:r>
              <a:rPr lang="en-US" sz="1600" dirty="0">
                <a:solidFill>
                  <a:srgbClr val="000000"/>
                </a:solidFill>
                <a:latin typeface="Calibri" panose="020F0502020204030204" pitchFamily="34" charset="0"/>
              </a:rPr>
              <a:t>Perform detailed analysis for the shortlisted contingencies</a:t>
            </a:r>
          </a:p>
          <a:p>
            <a:pPr lvl="1">
              <a:buFont typeface="Arial" panose="020B0604020202020204" pitchFamily="34" charset="0"/>
              <a:buChar char="•"/>
            </a:pPr>
            <a:r>
              <a:rPr lang="en-US" sz="1600" dirty="0">
                <a:solidFill>
                  <a:srgbClr val="000000"/>
                </a:solidFill>
                <a:latin typeface="Calibri" panose="020F0502020204030204" pitchFamily="34" charset="0"/>
              </a:rPr>
              <a:t>Perform Cascade analysis to identify severe contingencies that have a potential to create Cascading condition</a:t>
            </a:r>
          </a:p>
          <a:p>
            <a:pPr lvl="1">
              <a:buFont typeface="Arial" panose="020B0604020202020204" pitchFamily="34" charset="0"/>
              <a:buChar char="•"/>
            </a:pPr>
            <a:r>
              <a:rPr lang="en-US" sz="1600" dirty="0">
                <a:solidFill>
                  <a:srgbClr val="000000"/>
                </a:solidFill>
                <a:latin typeface="Calibri" panose="020F0502020204030204" pitchFamily="34" charset="0"/>
              </a:rPr>
              <a:t>Analysis results are communicated to TPs and a Corrective Action Plan may be developed based on the likelihood and potential impact of the contingency</a:t>
            </a:r>
          </a:p>
          <a:p>
            <a:pPr lvl="1">
              <a:buFont typeface="Arial" panose="020B0604020202020204" pitchFamily="34" charset="0"/>
              <a:buChar char="•"/>
            </a:pPr>
            <a:r>
              <a:rPr lang="en-US" sz="1600" dirty="0">
                <a:solidFill>
                  <a:srgbClr val="000000"/>
                </a:solidFill>
                <a:latin typeface="Calibri" panose="020F0502020204030204" pitchFamily="34" charset="0"/>
              </a:rPr>
              <a:t>Performed in POM software suite</a:t>
            </a:r>
          </a:p>
        </p:txBody>
      </p:sp>
      <p:sp>
        <p:nvSpPr>
          <p:cNvPr id="4" name="Slide Number Placeholder 3"/>
          <p:cNvSpPr>
            <a:spLocks noGrp="1"/>
          </p:cNvSpPr>
          <p:nvPr>
            <p:ph type="sldNum" sz="quarter" idx="12"/>
          </p:nvPr>
        </p:nvSpPr>
        <p:spPr/>
        <p:txBody>
          <a:bodyPr/>
          <a:lstStyle/>
          <a:p>
            <a:fld id="{F06A5241-12CB-C64D-AE38-6540AC6C648E}" type="slidenum">
              <a:rPr lang="en-US" smtClean="0"/>
              <a:pPr/>
              <a:t>30</a:t>
            </a:fld>
            <a:endParaRPr lang="en-US" dirty="0"/>
          </a:p>
        </p:txBody>
      </p:sp>
    </p:spTree>
    <p:extLst>
      <p:ext uri="{BB962C8B-B14F-4D97-AF65-F5344CB8AC3E}">
        <p14:creationId xmlns:p14="http://schemas.microsoft.com/office/powerpoint/2010/main" val="1992715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Calibri" panose="020F0502020204030204" pitchFamily="34" charset="0"/>
              </a:rPr>
              <a:t>Short Circuit Analysis</a:t>
            </a:r>
          </a:p>
        </p:txBody>
      </p:sp>
      <p:sp>
        <p:nvSpPr>
          <p:cNvPr id="3" name="Content Placeholder 2"/>
          <p:cNvSpPr>
            <a:spLocks noGrp="1"/>
          </p:cNvSpPr>
          <p:nvPr>
            <p:ph idx="1"/>
          </p:nvPr>
        </p:nvSpPr>
        <p:spPr/>
        <p:txBody>
          <a:bodyPr vert="horz" lIns="91440" tIns="45720" rIns="91440" bIns="45720" rtlCol="0">
            <a:normAutofit/>
          </a:bodyPr>
          <a:lstStyle/>
          <a:p>
            <a:r>
              <a:rPr lang="en-US" sz="2000" dirty="0">
                <a:solidFill>
                  <a:srgbClr val="000000"/>
                </a:solidFill>
                <a:latin typeface="Calibri" panose="020F0502020204030204" pitchFamily="34" charset="0"/>
              </a:rPr>
              <a:t>Purpose: </a:t>
            </a:r>
            <a:r>
              <a:rPr lang="en-US" sz="1400" dirty="0"/>
              <a:t>Short circuit analysis is performed as part of the Regional Transmission Plan (RTP) to identify breakers that may be overdutied as a result from transmission system upgrades identified in the RTP.</a:t>
            </a:r>
            <a:endParaRPr lang="en-US" sz="1600" dirty="0">
              <a:solidFill>
                <a:srgbClr val="000000"/>
              </a:solidFill>
              <a:latin typeface="Calibri" panose="020F0502020204030204" pitchFamily="34" charset="0"/>
            </a:endParaRPr>
          </a:p>
          <a:p>
            <a:endParaRPr lang="en-US" sz="1600" dirty="0">
              <a:solidFill>
                <a:srgbClr val="000000"/>
              </a:solidFill>
              <a:latin typeface="Calibri" panose="020F0502020204030204" pitchFamily="34" charset="0"/>
            </a:endParaRPr>
          </a:p>
          <a:p>
            <a:r>
              <a:rPr lang="en-US" sz="2000" dirty="0">
                <a:solidFill>
                  <a:srgbClr val="000000"/>
                </a:solidFill>
                <a:latin typeface="Calibri" panose="020F0502020204030204" pitchFamily="34" charset="0"/>
              </a:rPr>
              <a:t>Process</a:t>
            </a:r>
          </a:p>
          <a:p>
            <a:pPr lvl="1">
              <a:buFont typeface="Arial" panose="020B0604020202020204" pitchFamily="34" charset="0"/>
              <a:buChar char="•"/>
            </a:pPr>
            <a:r>
              <a:rPr lang="en-US" sz="1600" dirty="0">
                <a:solidFill>
                  <a:srgbClr val="000000"/>
                </a:solidFill>
                <a:latin typeface="Calibri" panose="020F0502020204030204" pitchFamily="34" charset="0"/>
              </a:rPr>
              <a:t>Prepare sequence impedance files for RTP study cases selected for the study</a:t>
            </a:r>
          </a:p>
          <a:p>
            <a:pPr lvl="1">
              <a:buFont typeface="Arial" panose="020B0604020202020204" pitchFamily="34" charset="0"/>
              <a:buChar char="•"/>
            </a:pPr>
            <a:r>
              <a:rPr lang="en-US" sz="1600" dirty="0">
                <a:solidFill>
                  <a:srgbClr val="000000"/>
                </a:solidFill>
                <a:latin typeface="Calibri" panose="020F0502020204030204" pitchFamily="34" charset="0"/>
              </a:rPr>
              <a:t>Calculate short circuit (SLG and three-phase) fault current levels at all BES buses</a:t>
            </a:r>
          </a:p>
          <a:p>
            <a:pPr lvl="1">
              <a:buFont typeface="Arial" panose="020B0604020202020204" pitchFamily="34" charset="0"/>
              <a:buChar char="•"/>
            </a:pPr>
            <a:r>
              <a:rPr lang="en-US" sz="1600" dirty="0">
                <a:solidFill>
                  <a:srgbClr val="000000"/>
                </a:solidFill>
                <a:latin typeface="Calibri" panose="020F0502020204030204" pitchFamily="34" charset="0"/>
              </a:rPr>
              <a:t>TPs and GOs review breaker interrupting capacities and determine overduited breakers and a corrective action plan</a:t>
            </a:r>
          </a:p>
          <a:p>
            <a:pPr lvl="1">
              <a:buFont typeface="Arial" panose="020B0604020202020204" pitchFamily="34" charset="0"/>
              <a:buChar char="•"/>
            </a:pPr>
            <a:r>
              <a:rPr lang="en-US" sz="1600" dirty="0">
                <a:solidFill>
                  <a:srgbClr val="000000"/>
                </a:solidFill>
                <a:latin typeface="Calibri" panose="020F0502020204030204" pitchFamily="34" charset="0"/>
              </a:rPr>
              <a:t>Performed using PSSE</a:t>
            </a:r>
          </a:p>
          <a:p>
            <a:pPr lvl="1">
              <a:buFont typeface="Arial" panose="020B0604020202020204" pitchFamily="34" charset="0"/>
              <a:buChar char="•"/>
            </a:pPr>
            <a:r>
              <a:rPr lang="en-US" sz="1600" dirty="0">
                <a:solidFill>
                  <a:srgbClr val="000000"/>
                </a:solidFill>
                <a:latin typeface="Calibri" panose="020F0502020204030204" pitchFamily="34" charset="0"/>
              </a:rPr>
              <a:t>Impedance data is obtained from SPWG cases (System Protection Working Group)</a:t>
            </a:r>
          </a:p>
        </p:txBody>
      </p:sp>
      <p:sp>
        <p:nvSpPr>
          <p:cNvPr id="4" name="Slide Number Placeholder 3"/>
          <p:cNvSpPr>
            <a:spLocks noGrp="1"/>
          </p:cNvSpPr>
          <p:nvPr>
            <p:ph type="sldNum" sz="quarter" idx="12"/>
          </p:nvPr>
        </p:nvSpPr>
        <p:spPr>
          <a:prstGeom prst="rect">
            <a:avLst/>
          </a:prstGeom>
        </p:spPr>
        <p:txBody>
          <a:bodyPr/>
          <a:lstStyle/>
          <a:p>
            <a:pPr>
              <a:defRPr/>
            </a:pPr>
            <a:fld id="{6A73FA80-00A3-4013-A106-A3A4A4D57D9E}" type="slidenum">
              <a:rPr lang="en-US" smtClean="0">
                <a:solidFill>
                  <a:prstClr val="white"/>
                </a:solidFill>
              </a:rPr>
              <a:pPr>
                <a:defRPr/>
              </a:pPr>
              <a:t>31</a:t>
            </a:fld>
            <a:endParaRPr lang="en-US" dirty="0">
              <a:solidFill>
                <a:prstClr val="white"/>
              </a:solidFill>
            </a:endParaRPr>
          </a:p>
        </p:txBody>
      </p:sp>
    </p:spTree>
    <p:extLst>
      <p:ext uri="{BB962C8B-B14F-4D97-AF65-F5344CB8AC3E}">
        <p14:creationId xmlns:p14="http://schemas.microsoft.com/office/powerpoint/2010/main" val="14698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3200" b="1" dirty="0">
                <a:latin typeface="Calibri" panose="020F0502020204030204" pitchFamily="34" charset="0"/>
              </a:rPr>
              <a:t>Economic analysis</a:t>
            </a:r>
          </a:p>
        </p:txBody>
      </p:sp>
      <p:sp>
        <p:nvSpPr>
          <p:cNvPr id="3" name="Content Placeholder 2"/>
          <p:cNvSpPr>
            <a:spLocks noGrp="1"/>
          </p:cNvSpPr>
          <p:nvPr>
            <p:ph idx="1"/>
          </p:nvPr>
        </p:nvSpPr>
        <p:spPr>
          <a:xfrm>
            <a:off x="381000" y="1143000"/>
            <a:ext cx="8458200" cy="5105400"/>
          </a:xfrm>
        </p:spPr>
        <p:txBody>
          <a:bodyPr vert="horz" lIns="91440" tIns="45720" rIns="91440" bIns="45720" rtlCol="0">
            <a:normAutofit/>
          </a:bodyPr>
          <a:lstStyle/>
          <a:p>
            <a:r>
              <a:rPr lang="en-US" sz="2000" dirty="0">
                <a:solidFill>
                  <a:srgbClr val="000000"/>
                </a:solidFill>
                <a:latin typeface="Calibri" panose="020F0502020204030204" pitchFamily="34" charset="0"/>
              </a:rPr>
              <a:t>Purpose: Identify transmission projects that allow the reliability criteria to be met a total lower system cost </a:t>
            </a:r>
          </a:p>
          <a:p>
            <a:r>
              <a:rPr lang="en-US" sz="2000" dirty="0">
                <a:solidFill>
                  <a:srgbClr val="000000"/>
                </a:solidFill>
                <a:latin typeface="Calibri" panose="020F0502020204030204" pitchFamily="34" charset="0"/>
              </a:rPr>
              <a:t>Process</a:t>
            </a:r>
          </a:p>
          <a:p>
            <a:pPr lvl="1">
              <a:buFont typeface="Arial" panose="020B0604020202020204" pitchFamily="34" charset="0"/>
              <a:buChar char="•"/>
            </a:pPr>
            <a:r>
              <a:rPr lang="en-US" sz="1600" dirty="0">
                <a:solidFill>
                  <a:srgbClr val="000000"/>
                </a:solidFill>
                <a:latin typeface="Calibri" panose="020F0502020204030204" pitchFamily="34" charset="0"/>
              </a:rPr>
              <a:t>Prepare economic start cases used for the 8760-hour production cost simulation</a:t>
            </a:r>
          </a:p>
          <a:p>
            <a:pPr lvl="1">
              <a:buFont typeface="Arial" panose="020B0604020202020204" pitchFamily="34" charset="0"/>
              <a:buChar char="•"/>
            </a:pPr>
            <a:r>
              <a:rPr lang="en-US" sz="1600" dirty="0">
                <a:solidFill>
                  <a:srgbClr val="000000"/>
                </a:solidFill>
                <a:latin typeface="Calibri" panose="020F0502020204030204" pitchFamily="34" charset="0"/>
              </a:rPr>
              <a:t>Identify elements with high congestion rent and shadow price</a:t>
            </a:r>
          </a:p>
          <a:p>
            <a:pPr lvl="1">
              <a:buFont typeface="Arial" panose="020B0604020202020204" pitchFamily="34" charset="0"/>
              <a:buChar char="•"/>
            </a:pPr>
            <a:r>
              <a:rPr lang="en-US" sz="1600" dirty="0">
                <a:solidFill>
                  <a:srgbClr val="000000"/>
                </a:solidFill>
                <a:latin typeface="Calibri" panose="020F0502020204030204" pitchFamily="34" charset="0"/>
              </a:rPr>
              <a:t>Test transmission projects by calculating the production cost savings (Annual System Cost without the project – Annual System Cost with the project)</a:t>
            </a:r>
          </a:p>
          <a:p>
            <a:pPr lvl="1">
              <a:buFont typeface="Arial" panose="020B0604020202020204" pitchFamily="34" charset="0"/>
              <a:buChar char="•"/>
            </a:pPr>
            <a:r>
              <a:rPr lang="en-US" sz="1600" dirty="0">
                <a:solidFill>
                  <a:srgbClr val="000000"/>
                </a:solidFill>
                <a:latin typeface="Calibri" panose="020F0502020204030204" pitchFamily="34" charset="0"/>
              </a:rPr>
              <a:t>Accept the transmission project if it meets the economic criteria</a:t>
            </a:r>
          </a:p>
          <a:p>
            <a:pPr marL="274320" lvl="1" indent="0">
              <a:buNone/>
            </a:pPr>
            <a:endParaRPr lang="en-US" sz="1600" dirty="0">
              <a:solidFill>
                <a:srgbClr val="000000"/>
              </a:solidFill>
              <a:latin typeface="Calibri" panose="020F0502020204030204" pitchFamily="34" charset="0"/>
            </a:endParaRPr>
          </a:p>
          <a:p>
            <a:pPr marL="274320" lvl="1" indent="0">
              <a:buNone/>
            </a:pPr>
            <a:r>
              <a:rPr lang="en-US" sz="1600" i="1" dirty="0">
                <a:solidFill>
                  <a:srgbClr val="000000"/>
                </a:solidFill>
                <a:latin typeface="Calibri" panose="020F0502020204030204" pitchFamily="34" charset="0"/>
              </a:rPr>
              <a:t>According to the economic planning criteria described in the ERCOT Protocol Section 3.11.2 (5), economic projects are recommended if the annual production cost savings exceed the first-year annual revenue requirement for the project. Based on the recent review of current market conditions, the first-year annual revenue requirement for a project is assumed to be 15% of the total project cost. </a:t>
            </a:r>
            <a:endParaRPr lang="en-US" sz="1600" dirty="0">
              <a:solidFill>
                <a:srgbClr val="000000"/>
              </a:solidFill>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F06A5241-12CB-C64D-AE38-6540AC6C648E}" type="slidenum">
              <a:rPr lang="en-US" smtClean="0"/>
              <a:pPr/>
              <a:t>32</a:t>
            </a:fld>
            <a:endParaRPr lang="en-US" dirty="0"/>
          </a:p>
        </p:txBody>
      </p:sp>
    </p:spTree>
    <p:extLst>
      <p:ext uri="{BB962C8B-B14F-4D97-AF65-F5344CB8AC3E}">
        <p14:creationId xmlns:p14="http://schemas.microsoft.com/office/powerpoint/2010/main" val="2385691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9" name="Rectangle 15"/>
          <p:cNvSpPr>
            <a:spLocks noGrp="1" noChangeArrowheads="1"/>
          </p:cNvSpPr>
          <p:nvPr>
            <p:ph type="title"/>
          </p:nvPr>
        </p:nvSpPr>
        <p:spPr/>
        <p:txBody>
          <a:bodyPr/>
          <a:lstStyle/>
          <a:p>
            <a:r>
              <a:rPr lang="en-US" altLang="en-US" dirty="0"/>
              <a:t>What is a dynamic study?</a:t>
            </a:r>
          </a:p>
        </p:txBody>
      </p:sp>
      <p:sp>
        <p:nvSpPr>
          <p:cNvPr id="6160" name="Rectangle 16"/>
          <p:cNvSpPr>
            <a:spLocks noGrp="1" noChangeArrowheads="1"/>
          </p:cNvSpPr>
          <p:nvPr>
            <p:ph idx="1"/>
          </p:nvPr>
        </p:nvSpPr>
        <p:spPr/>
        <p:txBody>
          <a:bodyPr/>
          <a:lstStyle/>
          <a:p>
            <a:r>
              <a:rPr lang="en-US" altLang="en-US" dirty="0"/>
              <a:t>Process:</a:t>
            </a:r>
          </a:p>
          <a:p>
            <a:pPr lvl="1"/>
            <a:r>
              <a:rPr lang="en-US" altLang="en-US" dirty="0"/>
              <a:t>Dynamics models</a:t>
            </a:r>
          </a:p>
          <a:p>
            <a:pPr lvl="1"/>
            <a:r>
              <a:rPr lang="en-US" altLang="en-US" dirty="0"/>
              <a:t>Flat Start</a:t>
            </a:r>
          </a:p>
          <a:p>
            <a:pPr lvl="1"/>
            <a:r>
              <a:rPr lang="en-US" altLang="en-US" dirty="0"/>
              <a:t>Disturbance</a:t>
            </a:r>
          </a:p>
          <a:p>
            <a:pPr lvl="1"/>
            <a:r>
              <a:rPr lang="en-US" altLang="en-US" dirty="0"/>
              <a:t>Dynamic simulation run</a:t>
            </a:r>
          </a:p>
          <a:p>
            <a:pPr lvl="1"/>
            <a:r>
              <a:rPr lang="en-US" altLang="en-US" dirty="0"/>
              <a:t>Output</a:t>
            </a:r>
          </a:p>
        </p:txBody>
      </p:sp>
      <p:sp>
        <p:nvSpPr>
          <p:cNvPr id="7" name="Slide Number Placeholder 4"/>
          <p:cNvSpPr>
            <a:spLocks noGrp="1"/>
          </p:cNvSpPr>
          <p:nvPr>
            <p:ph type="sldNum" sz="quarter" idx="12"/>
          </p:nvPr>
        </p:nvSpPr>
        <p:spPr>
          <a:prstGeom prst="rect">
            <a:avLst/>
          </a:prstGeom>
        </p:spPr>
        <p:txBody>
          <a:bodyPr/>
          <a:lstStyle/>
          <a:p>
            <a:fld id="{C4035964-D870-411B-BF89-7030CBD8D311}" type="slidenum">
              <a:rPr lang="en-US" altLang="en-US"/>
              <a:pPr/>
              <a:t>33</a:t>
            </a:fld>
            <a:endParaRPr lang="en-US" altLang="en-US" dirty="0"/>
          </a:p>
        </p:txBody>
      </p:sp>
    </p:spTree>
    <p:extLst>
      <p:ext uri="{BB962C8B-B14F-4D97-AF65-F5344CB8AC3E}">
        <p14:creationId xmlns:p14="http://schemas.microsoft.com/office/powerpoint/2010/main" val="4242334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0" name="Rectangle 12"/>
          <p:cNvSpPr>
            <a:spLocks noGrp="1" noChangeArrowheads="1"/>
          </p:cNvSpPr>
          <p:nvPr>
            <p:ph type="title"/>
          </p:nvPr>
        </p:nvSpPr>
        <p:spPr/>
        <p:txBody>
          <a:bodyPr/>
          <a:lstStyle/>
          <a:p>
            <a:r>
              <a:rPr lang="en-US" altLang="en-US" dirty="0"/>
              <a:t>Dynamics Model</a:t>
            </a:r>
          </a:p>
        </p:txBody>
      </p:sp>
      <p:sp>
        <p:nvSpPr>
          <p:cNvPr id="12301" name="Rectangle 13"/>
          <p:cNvSpPr>
            <a:spLocks noGrp="1" noChangeArrowheads="1"/>
          </p:cNvSpPr>
          <p:nvPr>
            <p:ph idx="1"/>
          </p:nvPr>
        </p:nvSpPr>
        <p:spPr/>
        <p:txBody>
          <a:bodyPr/>
          <a:lstStyle/>
          <a:p>
            <a:pPr>
              <a:lnSpc>
                <a:spcPct val="90000"/>
              </a:lnSpc>
            </a:pPr>
            <a:r>
              <a:rPr lang="en-US" altLang="en-US" sz="2400" dirty="0"/>
              <a:t>Numeric representation of dynamics behavior</a:t>
            </a:r>
          </a:p>
          <a:p>
            <a:pPr>
              <a:lnSpc>
                <a:spcPct val="90000"/>
              </a:lnSpc>
            </a:pPr>
            <a:endParaRPr lang="en-US" altLang="en-US" sz="2400" dirty="0"/>
          </a:p>
          <a:p>
            <a:pPr>
              <a:lnSpc>
                <a:spcPct val="90000"/>
              </a:lnSpc>
            </a:pPr>
            <a:r>
              <a:rPr lang="en-US" altLang="en-US" sz="2400" dirty="0"/>
              <a:t>Unique models for family of network components: Load model, Governor models, exciter models, etc.</a:t>
            </a:r>
          </a:p>
          <a:p>
            <a:pPr>
              <a:lnSpc>
                <a:spcPct val="90000"/>
              </a:lnSpc>
            </a:pPr>
            <a:endParaRPr lang="en-US" altLang="en-US" sz="2400" dirty="0"/>
          </a:p>
          <a:p>
            <a:pPr>
              <a:lnSpc>
                <a:spcPct val="90000"/>
              </a:lnSpc>
            </a:pPr>
            <a:r>
              <a:rPr lang="en-US" altLang="en-US" sz="2400" dirty="0"/>
              <a:t>Renewable Generation usually modeled with User-Defined models</a:t>
            </a:r>
          </a:p>
          <a:p>
            <a:pPr>
              <a:lnSpc>
                <a:spcPct val="90000"/>
              </a:lnSpc>
            </a:pPr>
            <a:endParaRPr lang="en-US" altLang="en-US" sz="2400" dirty="0"/>
          </a:p>
          <a:p>
            <a:pPr>
              <a:lnSpc>
                <a:spcPct val="90000"/>
              </a:lnSpc>
            </a:pPr>
            <a:r>
              <a:rPr lang="en-US" altLang="en-US" sz="2400" dirty="0"/>
              <a:t>Data for models, Dyre file</a:t>
            </a:r>
          </a:p>
          <a:p>
            <a:pPr marL="0" indent="0">
              <a:lnSpc>
                <a:spcPct val="90000"/>
              </a:lnSpc>
              <a:buNone/>
            </a:pPr>
            <a:endParaRPr lang="en-US" altLang="en-US" sz="2800" dirty="0"/>
          </a:p>
        </p:txBody>
      </p:sp>
      <p:sp>
        <p:nvSpPr>
          <p:cNvPr id="7" name="Slide Number Placeholder 4"/>
          <p:cNvSpPr>
            <a:spLocks noGrp="1"/>
          </p:cNvSpPr>
          <p:nvPr>
            <p:ph type="sldNum" sz="quarter" idx="12"/>
          </p:nvPr>
        </p:nvSpPr>
        <p:spPr>
          <a:prstGeom prst="rect">
            <a:avLst/>
          </a:prstGeom>
        </p:spPr>
        <p:txBody>
          <a:bodyPr/>
          <a:lstStyle/>
          <a:p>
            <a:fld id="{FFBBB9EB-1256-4DC6-B8C6-804E05AB8B5A}" type="slidenum">
              <a:rPr lang="en-US" altLang="en-US"/>
              <a:pPr/>
              <a:t>34</a:t>
            </a:fld>
            <a:endParaRPr lang="en-US" altLang="en-US" dirty="0"/>
          </a:p>
        </p:txBody>
      </p:sp>
    </p:spTree>
    <p:extLst>
      <p:ext uri="{BB962C8B-B14F-4D97-AF65-F5344CB8AC3E}">
        <p14:creationId xmlns:p14="http://schemas.microsoft.com/office/powerpoint/2010/main" val="3370770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52676" y="349964"/>
            <a:ext cx="7543800" cy="685800"/>
          </a:xfrm>
        </p:spPr>
        <p:txBody>
          <a:bodyPr>
            <a:normAutofit/>
          </a:bodyPr>
          <a:lstStyle/>
          <a:p>
            <a:pPr eaLnBrk="1" hangingPunct="1"/>
            <a:r>
              <a:rPr lang="en-US" altLang="en-US" sz="3200" b="1" dirty="0">
                <a:solidFill>
                  <a:schemeClr val="accent1"/>
                </a:solidFill>
              </a:rPr>
              <a:t>Dynamic Data Set</a:t>
            </a:r>
          </a:p>
        </p:txBody>
      </p:sp>
      <p:grpSp>
        <p:nvGrpSpPr>
          <p:cNvPr id="2" name="Group 1"/>
          <p:cNvGrpSpPr/>
          <p:nvPr/>
        </p:nvGrpSpPr>
        <p:grpSpPr>
          <a:xfrm>
            <a:off x="628650" y="1095375"/>
            <a:ext cx="8058150" cy="4848225"/>
            <a:chOff x="171450" y="866775"/>
            <a:chExt cx="8505825" cy="5210175"/>
          </a:xfrm>
        </p:grpSpPr>
        <p:sp>
          <p:nvSpPr>
            <p:cNvPr id="23" name="Flowchart: Summing Junction 22"/>
            <p:cNvSpPr>
              <a:spLocks noChangeAspect="1"/>
            </p:cNvSpPr>
            <p:nvPr/>
          </p:nvSpPr>
          <p:spPr>
            <a:xfrm>
              <a:off x="4086225" y="866775"/>
              <a:ext cx="1524000" cy="1527175"/>
            </a:xfrm>
            <a:prstGeom prst="flowChartSummingJunction">
              <a:avLst/>
            </a:prstGeom>
            <a:solidFill>
              <a:srgbClr val="40949A"/>
            </a:solidFill>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ERCOT</a:t>
              </a:r>
            </a:p>
            <a:p>
              <a:pPr algn="ctr">
                <a:defRPr/>
              </a:pPr>
              <a:r>
                <a:rPr lang="en-US" b="1" dirty="0"/>
                <a:t>Process</a:t>
              </a:r>
            </a:p>
          </p:txBody>
        </p:sp>
        <p:sp>
          <p:nvSpPr>
            <p:cNvPr id="25" name="Flowchart: Process 24"/>
            <p:cNvSpPr/>
            <p:nvPr/>
          </p:nvSpPr>
          <p:spPr>
            <a:xfrm>
              <a:off x="6810375" y="2676525"/>
              <a:ext cx="1638300" cy="838200"/>
            </a:xfrm>
            <a:prstGeom prst="flowChartProcess">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Review</a:t>
              </a:r>
            </a:p>
          </p:txBody>
        </p:sp>
        <p:sp>
          <p:nvSpPr>
            <p:cNvPr id="26" name="Flowchart: Decision 25"/>
            <p:cNvSpPr/>
            <p:nvPr/>
          </p:nvSpPr>
          <p:spPr>
            <a:xfrm>
              <a:off x="6581775" y="4000500"/>
              <a:ext cx="2095500" cy="895350"/>
            </a:xfrm>
            <a:prstGeom prst="flowChartDecision">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anchor="ctr"/>
            <a:lstStyle/>
            <a:p>
              <a:pPr algn="ctr">
                <a:defRPr/>
              </a:pPr>
              <a:r>
                <a:rPr lang="en-US" dirty="0">
                  <a:solidFill>
                    <a:schemeClr val="bg1"/>
                  </a:solidFill>
                </a:rPr>
                <a:t>DWG Approve</a:t>
              </a:r>
            </a:p>
          </p:txBody>
        </p:sp>
        <p:sp>
          <p:nvSpPr>
            <p:cNvPr id="27" name="Flowchart: Terminator 26"/>
            <p:cNvSpPr/>
            <p:nvPr/>
          </p:nvSpPr>
          <p:spPr>
            <a:xfrm>
              <a:off x="6696075" y="5362575"/>
              <a:ext cx="1828800" cy="609600"/>
            </a:xfrm>
            <a:prstGeom prst="flowChartTerminator">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Dynamic Data Set Posted</a:t>
              </a:r>
            </a:p>
          </p:txBody>
        </p:sp>
        <p:cxnSp>
          <p:nvCxnSpPr>
            <p:cNvPr id="28" name="Straight Arrow Connector 27"/>
            <p:cNvCxnSpPr>
              <a:stCxn id="26" idx="2"/>
              <a:endCxn id="27" idx="0"/>
            </p:cNvCxnSpPr>
            <p:nvPr/>
          </p:nvCxnSpPr>
          <p:spPr>
            <a:xfrm rot="5400000">
              <a:off x="7386637" y="5119688"/>
              <a:ext cx="466725" cy="190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370" name="TextBox 55"/>
            <p:cNvSpPr txBox="1">
              <a:spLocks noChangeArrowheads="1"/>
            </p:cNvSpPr>
            <p:nvPr/>
          </p:nvSpPr>
          <p:spPr bwMode="auto">
            <a:xfrm>
              <a:off x="7562850" y="4848225"/>
              <a:ext cx="560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Yes</a:t>
              </a:r>
            </a:p>
          </p:txBody>
        </p:sp>
        <p:sp>
          <p:nvSpPr>
            <p:cNvPr id="15371" name="TextBox 56"/>
            <p:cNvSpPr txBox="1">
              <a:spLocks noChangeArrowheads="1"/>
            </p:cNvSpPr>
            <p:nvPr/>
          </p:nvSpPr>
          <p:spPr bwMode="auto">
            <a:xfrm>
              <a:off x="6162675" y="4124325"/>
              <a:ext cx="47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No</a:t>
              </a:r>
            </a:p>
          </p:txBody>
        </p:sp>
        <p:sp>
          <p:nvSpPr>
            <p:cNvPr id="31" name="Flowchart: Process 30"/>
            <p:cNvSpPr/>
            <p:nvPr/>
          </p:nvSpPr>
          <p:spPr>
            <a:xfrm>
              <a:off x="4219575" y="3086100"/>
              <a:ext cx="1257300" cy="838200"/>
            </a:xfrm>
            <a:prstGeom prst="flowChartProcess">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Changes/updates</a:t>
              </a:r>
            </a:p>
          </p:txBody>
        </p:sp>
        <p:cxnSp>
          <p:nvCxnSpPr>
            <p:cNvPr id="32" name="Straight Arrow Connector 31"/>
            <p:cNvCxnSpPr>
              <a:stCxn id="25" idx="2"/>
              <a:endCxn id="26" idx="0"/>
            </p:cNvCxnSpPr>
            <p:nvPr/>
          </p:nvCxnSpPr>
          <p:spPr>
            <a:xfrm rot="16200000" flipH="1">
              <a:off x="7386637" y="3757613"/>
              <a:ext cx="485775" cy="0"/>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sp>
          <p:nvSpPr>
            <p:cNvPr id="33" name="Flowchart: Document 32"/>
            <p:cNvSpPr/>
            <p:nvPr/>
          </p:nvSpPr>
          <p:spPr>
            <a:xfrm>
              <a:off x="6867525" y="1133475"/>
              <a:ext cx="1524000" cy="990600"/>
            </a:xfrm>
            <a:prstGeom prst="flowChartDocument">
              <a:avLst/>
            </a:prstGeom>
            <a:solidFill>
              <a:schemeClr val="accent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Dynamic  Data Set Creation</a:t>
              </a:r>
            </a:p>
          </p:txBody>
        </p:sp>
        <p:sp>
          <p:nvSpPr>
            <p:cNvPr id="34" name="Flowchart: Process 33"/>
            <p:cNvSpPr/>
            <p:nvPr/>
          </p:nvSpPr>
          <p:spPr>
            <a:xfrm>
              <a:off x="1943100" y="1076325"/>
              <a:ext cx="1733550" cy="1089025"/>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SS Case + System dynamic data</a:t>
              </a:r>
            </a:p>
          </p:txBody>
        </p:sp>
        <p:cxnSp>
          <p:nvCxnSpPr>
            <p:cNvPr id="35" name="Straight Arrow Connector 34"/>
            <p:cNvCxnSpPr>
              <a:stCxn id="34" idx="3"/>
            </p:cNvCxnSpPr>
            <p:nvPr/>
          </p:nvCxnSpPr>
          <p:spPr>
            <a:xfrm>
              <a:off x="3676650" y="1620838"/>
              <a:ext cx="409575" cy="9525"/>
            </a:xfrm>
            <a:prstGeom prst="straightConnector1">
              <a:avLst/>
            </a:prstGeom>
            <a:ln>
              <a:solidFill>
                <a:schemeClr val="tx2"/>
              </a:solidFill>
              <a:tailEnd type="arrow"/>
            </a:ln>
          </p:spPr>
          <p:style>
            <a:lnRef idx="2">
              <a:schemeClr val="dk1"/>
            </a:lnRef>
            <a:fillRef idx="0">
              <a:schemeClr val="dk1"/>
            </a:fillRef>
            <a:effectRef idx="1">
              <a:schemeClr val="dk1"/>
            </a:effectRef>
            <a:fontRef idx="minor">
              <a:schemeClr val="tx1"/>
            </a:fontRef>
          </p:style>
        </p:cxnSp>
        <p:sp>
          <p:nvSpPr>
            <p:cNvPr id="36" name="Flowchart: Process 35"/>
            <p:cNvSpPr/>
            <p:nvPr/>
          </p:nvSpPr>
          <p:spPr>
            <a:xfrm>
              <a:off x="2019300" y="4057650"/>
              <a:ext cx="1600200" cy="2019300"/>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TSPs submit dynamic network data for their area </a:t>
              </a:r>
            </a:p>
            <a:p>
              <a:pPr algn="ctr">
                <a:defRPr/>
              </a:pPr>
              <a:r>
                <a:rPr lang="en-US" dirty="0">
                  <a:solidFill>
                    <a:schemeClr val="tx1"/>
                  </a:solidFill>
                </a:rPr>
                <a:t>[FACTS, load, etc.]</a:t>
              </a:r>
            </a:p>
          </p:txBody>
        </p:sp>
        <p:cxnSp>
          <p:nvCxnSpPr>
            <p:cNvPr id="37" name="Elbow Connector 36"/>
            <p:cNvCxnSpPr>
              <a:stCxn id="31" idx="0"/>
              <a:endCxn id="23" idx="4"/>
            </p:cNvCxnSpPr>
            <p:nvPr/>
          </p:nvCxnSpPr>
          <p:spPr>
            <a:xfrm rot="5400000" flipH="1" flipV="1">
              <a:off x="4502151" y="2740025"/>
              <a:ext cx="692150" cy="3175"/>
            </a:xfrm>
            <a:prstGeom prst="bentConnector3">
              <a:avLst>
                <a:gd name="adj1" fmla="val 50000"/>
              </a:avLst>
            </a:prstGeom>
            <a:ln w="317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23" idx="6"/>
              <a:endCxn id="33" idx="1"/>
            </p:cNvCxnSpPr>
            <p:nvPr/>
          </p:nvCxnSpPr>
          <p:spPr>
            <a:xfrm flipV="1">
              <a:off x="5610225" y="1628775"/>
              <a:ext cx="1257300" cy="1588"/>
            </a:xfrm>
            <a:prstGeom prst="bentConnector3">
              <a:avLst>
                <a:gd name="adj1" fmla="val 50000"/>
              </a:avLst>
            </a:prstGeom>
            <a:ln w="317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104"/>
            <p:cNvCxnSpPr>
              <a:stCxn id="33" idx="2"/>
              <a:endCxn id="25" idx="0"/>
            </p:cNvCxnSpPr>
            <p:nvPr/>
          </p:nvCxnSpPr>
          <p:spPr>
            <a:xfrm rot="5400000">
              <a:off x="7319963" y="2366963"/>
              <a:ext cx="619125" cy="3175"/>
            </a:xfrm>
            <a:prstGeom prst="bentConnector3">
              <a:avLst>
                <a:gd name="adj1" fmla="val 50000"/>
              </a:avLst>
            </a:prstGeom>
            <a:ln w="317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192"/>
            <p:cNvCxnSpPr>
              <a:stCxn id="26" idx="1"/>
              <a:endCxn id="31" idx="2"/>
            </p:cNvCxnSpPr>
            <p:nvPr/>
          </p:nvCxnSpPr>
          <p:spPr>
            <a:xfrm rot="10800000">
              <a:off x="4848225" y="3924300"/>
              <a:ext cx="1733550" cy="523875"/>
            </a:xfrm>
            <a:prstGeom prst="bentConnector2">
              <a:avLst/>
            </a:prstGeom>
            <a:ln w="317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5" name="Flowchart: Process 54"/>
            <p:cNvSpPr/>
            <p:nvPr/>
          </p:nvSpPr>
          <p:spPr>
            <a:xfrm>
              <a:off x="171450" y="2371725"/>
              <a:ext cx="1600200" cy="2019300"/>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REs submit dynamic data for their units </a:t>
              </a:r>
            </a:p>
            <a:p>
              <a:pPr algn="ctr">
                <a:defRPr/>
              </a:pPr>
              <a:r>
                <a:rPr lang="en-US" dirty="0">
                  <a:solidFill>
                    <a:schemeClr val="tx1"/>
                  </a:solidFill>
                </a:rPr>
                <a:t>[Generation, Wind, etc.]</a:t>
              </a:r>
            </a:p>
          </p:txBody>
        </p:sp>
        <p:cxnSp>
          <p:nvCxnSpPr>
            <p:cNvPr id="58" name="Straight Arrow Connector 57"/>
            <p:cNvCxnSpPr>
              <a:stCxn id="36" idx="0"/>
              <a:endCxn id="34" idx="2"/>
            </p:cNvCxnSpPr>
            <p:nvPr/>
          </p:nvCxnSpPr>
          <p:spPr>
            <a:xfrm rot="16200000" flipV="1">
              <a:off x="1868488" y="3106737"/>
              <a:ext cx="1892300" cy="9525"/>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60" name="Elbow Connector 192"/>
            <p:cNvCxnSpPr>
              <a:stCxn id="55" idx="2"/>
              <a:endCxn id="36" idx="1"/>
            </p:cNvCxnSpPr>
            <p:nvPr/>
          </p:nvCxnSpPr>
          <p:spPr>
            <a:xfrm rot="16200000" flipH="1">
              <a:off x="1157287" y="4205288"/>
              <a:ext cx="676275" cy="1047750"/>
            </a:xfrm>
            <a:prstGeom prst="bent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Elbow Connector 192"/>
            <p:cNvCxnSpPr>
              <a:stCxn id="55" idx="0"/>
              <a:endCxn id="34" idx="1"/>
            </p:cNvCxnSpPr>
            <p:nvPr/>
          </p:nvCxnSpPr>
          <p:spPr>
            <a:xfrm rot="5400000" flipH="1" flipV="1">
              <a:off x="1081881" y="1510507"/>
              <a:ext cx="750887" cy="971550"/>
            </a:xfrm>
            <a:prstGeom prst="bent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F06A5241-12CB-C64D-AE38-6540AC6C648E}" type="slidenum">
              <a:rPr lang="en-US" smtClean="0"/>
              <a:pPr/>
              <a:t>35</a:t>
            </a:fld>
            <a:endParaRPr lang="en-US" dirty="0"/>
          </a:p>
        </p:txBody>
      </p:sp>
    </p:spTree>
    <p:extLst>
      <p:ext uri="{BB962C8B-B14F-4D97-AF65-F5344CB8AC3E}">
        <p14:creationId xmlns:p14="http://schemas.microsoft.com/office/powerpoint/2010/main" val="2397061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94" name="Rectangle 174"/>
          <p:cNvSpPr>
            <a:spLocks noGrp="1" noChangeArrowheads="1"/>
          </p:cNvSpPr>
          <p:nvPr>
            <p:ph type="title"/>
          </p:nvPr>
        </p:nvSpPr>
        <p:spPr>
          <a:xfrm>
            <a:off x="685800" y="405247"/>
            <a:ext cx="7772400" cy="533400"/>
          </a:xfrm>
        </p:spPr>
        <p:txBody>
          <a:bodyPr>
            <a:noAutofit/>
          </a:bodyPr>
          <a:lstStyle/>
          <a:p>
            <a:r>
              <a:rPr lang="en-US" altLang="en-US" sz="3200" b="1" dirty="0">
                <a:solidFill>
                  <a:schemeClr val="accent1"/>
                </a:solidFill>
              </a:rPr>
              <a:t>Disturbances for Dynamic Studies</a:t>
            </a:r>
          </a:p>
        </p:txBody>
      </p:sp>
      <p:sp>
        <p:nvSpPr>
          <p:cNvPr id="7" name="Slide Number Placeholder 5"/>
          <p:cNvSpPr>
            <a:spLocks noGrp="1"/>
          </p:cNvSpPr>
          <p:nvPr>
            <p:ph type="sldNum" sz="quarter" idx="12"/>
          </p:nvPr>
        </p:nvSpPr>
        <p:spPr/>
        <p:txBody>
          <a:bodyPr/>
          <a:lstStyle/>
          <a:p>
            <a:fld id="{FE3A75DD-8333-4F42-A480-A24BD2456778}" type="slidenum">
              <a:rPr lang="en-US" altLang="en-US"/>
              <a:pPr/>
              <a:t>36</a:t>
            </a:fld>
            <a:endParaRPr lang="en-US" altLang="en-US" dirty="0"/>
          </a:p>
        </p:txBody>
      </p:sp>
      <p:sp>
        <p:nvSpPr>
          <p:cNvPr id="31091" name="Rectangle 371"/>
          <p:cNvSpPr>
            <a:spLocks noChangeArrowheads="1"/>
          </p:cNvSpPr>
          <p:nvPr/>
        </p:nvSpPr>
        <p:spPr bwMode="auto">
          <a:xfrm>
            <a:off x="685800" y="1955346"/>
            <a:ext cx="80772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lr>
                <a:schemeClr val="accent2"/>
              </a:buClr>
              <a:buSzPct val="80000"/>
              <a:buFont typeface="Wingdings" panose="05000000000000000000" pitchFamily="2" charset="2"/>
              <a:buChar char="l"/>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lr>
                <a:schemeClr val="accent2"/>
              </a:buClr>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lr>
                <a:schemeClr val="accent2"/>
              </a:buClr>
              <a:buChar char="•"/>
              <a:defRPr sz="2000" b="1">
                <a:solidFill>
                  <a:schemeClr val="tx1"/>
                </a:solidFill>
                <a:latin typeface="Arial" panose="020B0604020202020204" pitchFamily="34" charset="0"/>
              </a:defRPr>
            </a:lvl5pPr>
            <a:lvl6pPr marL="2514600" indent="-228600" fontAlgn="base">
              <a:spcBef>
                <a:spcPct val="20000"/>
              </a:spcBef>
              <a:spcAft>
                <a:spcPct val="0"/>
              </a:spcAft>
              <a:buClr>
                <a:schemeClr val="accent2"/>
              </a:buClr>
              <a:buChar char="•"/>
              <a:defRPr sz="2000" b="1">
                <a:solidFill>
                  <a:schemeClr val="tx1"/>
                </a:solidFill>
                <a:latin typeface="Arial" panose="020B0604020202020204" pitchFamily="34" charset="0"/>
              </a:defRPr>
            </a:lvl6pPr>
            <a:lvl7pPr marL="2971800" indent="-228600" fontAlgn="base">
              <a:spcBef>
                <a:spcPct val="20000"/>
              </a:spcBef>
              <a:spcAft>
                <a:spcPct val="0"/>
              </a:spcAft>
              <a:buClr>
                <a:schemeClr val="accent2"/>
              </a:buClr>
              <a:buChar char="•"/>
              <a:defRPr sz="2000" b="1">
                <a:solidFill>
                  <a:schemeClr val="tx1"/>
                </a:solidFill>
                <a:latin typeface="Arial" panose="020B0604020202020204" pitchFamily="34" charset="0"/>
              </a:defRPr>
            </a:lvl7pPr>
            <a:lvl8pPr marL="3429000" indent="-228600" fontAlgn="base">
              <a:spcBef>
                <a:spcPct val="20000"/>
              </a:spcBef>
              <a:spcAft>
                <a:spcPct val="0"/>
              </a:spcAft>
              <a:buClr>
                <a:schemeClr val="accent2"/>
              </a:buClr>
              <a:buChar char="•"/>
              <a:defRPr sz="2000" b="1">
                <a:solidFill>
                  <a:schemeClr val="tx1"/>
                </a:solidFill>
                <a:latin typeface="Arial" panose="020B0604020202020204" pitchFamily="34" charset="0"/>
              </a:defRPr>
            </a:lvl8pPr>
            <a:lvl9pPr marL="3886200" indent="-228600" fontAlgn="base">
              <a:spcBef>
                <a:spcPct val="20000"/>
              </a:spcBef>
              <a:spcAft>
                <a:spcPct val="0"/>
              </a:spcAft>
              <a:buClr>
                <a:schemeClr val="accent2"/>
              </a:buClr>
              <a:buChar char="•"/>
              <a:defRPr sz="2000" b="1">
                <a:solidFill>
                  <a:schemeClr val="tx1"/>
                </a:solidFill>
                <a:latin typeface="Arial" panose="020B0604020202020204" pitchFamily="34" charset="0"/>
              </a:defRPr>
            </a:lvl9pPr>
          </a:lstStyle>
          <a:p>
            <a:r>
              <a:rPr lang="en-US" altLang="en-US" sz="2800" b="0" dirty="0">
                <a:latin typeface="+mn-lt"/>
              </a:rPr>
              <a:t>NERC TPL-001-4 Contingencies</a:t>
            </a:r>
          </a:p>
          <a:p>
            <a:endParaRPr lang="en-US" altLang="en-US" sz="2800" b="0" dirty="0">
              <a:latin typeface="+mn-lt"/>
            </a:endParaRPr>
          </a:p>
          <a:p>
            <a:r>
              <a:rPr lang="en-US" altLang="en-US" sz="2800" b="0" dirty="0">
                <a:latin typeface="+mn-lt"/>
              </a:rPr>
              <a:t>Disturbance severe enough to produce dynamics response in study area</a:t>
            </a:r>
          </a:p>
          <a:p>
            <a:endParaRPr lang="en-US" altLang="en-US" sz="2800" b="0" dirty="0">
              <a:latin typeface="+mn-lt"/>
            </a:endParaRPr>
          </a:p>
          <a:p>
            <a:r>
              <a:rPr lang="en-US" altLang="en-US" sz="2800" b="0" dirty="0">
                <a:latin typeface="+mn-lt"/>
              </a:rPr>
              <a:t>Extreme events</a:t>
            </a:r>
          </a:p>
          <a:p>
            <a:endParaRPr lang="en-US" altLang="en-US" dirty="0"/>
          </a:p>
        </p:txBody>
      </p:sp>
    </p:spTree>
    <p:extLst>
      <p:ext uri="{BB962C8B-B14F-4D97-AF65-F5344CB8AC3E}">
        <p14:creationId xmlns:p14="http://schemas.microsoft.com/office/powerpoint/2010/main" val="3138559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Grp="1" noChangeArrowheads="1"/>
          </p:cNvSpPr>
          <p:nvPr>
            <p:ph type="title"/>
          </p:nvPr>
        </p:nvSpPr>
        <p:spPr/>
        <p:txBody>
          <a:bodyPr>
            <a:normAutofit/>
          </a:bodyPr>
          <a:lstStyle/>
          <a:p>
            <a:pPr algn="l" eaLnBrk="1" hangingPunct="1">
              <a:defRPr/>
            </a:pPr>
            <a:r>
              <a:rPr lang="en-US" dirty="0"/>
              <a:t>Simulation Run</a:t>
            </a:r>
          </a:p>
        </p:txBody>
      </p:sp>
      <p:sp>
        <p:nvSpPr>
          <p:cNvPr id="9219" name="Rectangle 3"/>
          <p:cNvSpPr>
            <a:spLocks noGrp="1" noChangeArrowheads="1"/>
          </p:cNvSpPr>
          <p:nvPr>
            <p:ph idx="1"/>
          </p:nvPr>
        </p:nvSpPr>
        <p:spPr>
          <a:xfrm>
            <a:off x="457200" y="1371600"/>
            <a:ext cx="4310062" cy="4323703"/>
          </a:xfrm>
        </p:spPr>
        <p:txBody>
          <a:bodyPr/>
          <a:lstStyle/>
          <a:p>
            <a:pPr eaLnBrk="1" hangingPunct="1"/>
            <a:endParaRPr lang="en-US" altLang="en-US" sz="2800" dirty="0"/>
          </a:p>
          <a:p>
            <a:pPr eaLnBrk="1" hangingPunct="1"/>
            <a:r>
              <a:rPr lang="en-US" altLang="en-US" sz="2800" dirty="0"/>
              <a:t>Simulations run for </a:t>
            </a:r>
          </a:p>
          <a:p>
            <a:pPr marL="400050" lvl="1" indent="0">
              <a:buNone/>
            </a:pPr>
            <a:r>
              <a:rPr lang="en-US" altLang="en-US" sz="2400" dirty="0"/>
              <a:t>  all scenarios and </a:t>
            </a:r>
          </a:p>
          <a:p>
            <a:pPr marL="400050" lvl="1" indent="0">
              <a:buNone/>
            </a:pPr>
            <a:r>
              <a:rPr lang="en-US" altLang="en-US" sz="2400" dirty="0"/>
              <a:t>  all contingencies</a:t>
            </a:r>
          </a:p>
          <a:p>
            <a:pPr eaLnBrk="1" hangingPunct="1"/>
            <a:endParaRPr lang="en-US" altLang="en-US" sz="2800" dirty="0"/>
          </a:p>
          <a:p>
            <a:pPr eaLnBrk="1" hangingPunct="1"/>
            <a:r>
              <a:rPr lang="en-US" altLang="en-US" sz="2800" dirty="0"/>
              <a:t>Plotting of variables of interest</a:t>
            </a:r>
          </a:p>
          <a:p>
            <a:pPr eaLnBrk="1" hangingPunct="1"/>
            <a:endParaRPr lang="en-US" altLang="en-US" sz="2800" dirty="0"/>
          </a:p>
          <a:p>
            <a:pPr eaLnBrk="1" hangingPunct="1"/>
            <a:endParaRPr lang="en-US" altLang="en-US" sz="2800" dirty="0"/>
          </a:p>
        </p:txBody>
      </p:sp>
      <p:sp>
        <p:nvSpPr>
          <p:cNvPr id="9218" name="Slide Number Placeholder 4"/>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C5EDED9-2096-4EBE-901B-31BB72B61B71}" type="slidenum">
              <a:rPr lang="en-US" altLang="en-US" sz="1400">
                <a:solidFill>
                  <a:schemeClr val="bg1"/>
                </a:solidFill>
              </a:rPr>
              <a:pPr eaLnBrk="1" hangingPunct="1"/>
              <a:t>37</a:t>
            </a:fld>
            <a:endParaRPr lang="en-US" altLang="en-US" sz="1400" dirty="0">
              <a:solidFill>
                <a:schemeClr val="bg1"/>
              </a:solidFill>
            </a:endParaRPr>
          </a:p>
        </p:txBody>
      </p:sp>
      <p:sp>
        <p:nvSpPr>
          <p:cNvPr id="39942" name="Rectangle 6"/>
          <p:cNvSpPr>
            <a:spLocks noChangeArrowheads="1"/>
          </p:cNvSpPr>
          <p:nvPr/>
        </p:nvSpPr>
        <p:spPr bwMode="auto">
          <a:xfrm>
            <a:off x="6553200" y="0"/>
            <a:ext cx="2590800" cy="1828800"/>
          </a:xfrm>
          <a:prstGeom prst="rect">
            <a:avLst/>
          </a:prstGeom>
          <a:gradFill rotWithShape="0">
            <a:gsLst>
              <a:gs pos="0">
                <a:schemeClr val="bg1">
                  <a:gamma/>
                  <a:tint val="94118"/>
                  <a:invGamma/>
                  <a:alpha val="21001"/>
                </a:schemeClr>
              </a:gs>
              <a:gs pos="100000">
                <a:schemeClr val="bg1">
                  <a:alpha val="67999"/>
                </a:schemeClr>
              </a:gs>
            </a:gsLst>
            <a:lin ang="5400000" scaled="1"/>
          </a:gradFill>
          <a:ln w="9525">
            <a:noFill/>
            <a:miter lim="800000"/>
            <a:headEnd/>
            <a:tailEnd/>
          </a:ln>
          <a:effectLst/>
        </p:spPr>
        <p:txBody>
          <a:bodyPr/>
          <a:lstStyle/>
          <a:p>
            <a:pPr>
              <a:defRPr/>
            </a:pPr>
            <a:endParaRPr kumimoji="1" lang="en-US" dirty="0"/>
          </a:p>
        </p:txBody>
      </p:sp>
      <p:grpSp>
        <p:nvGrpSpPr>
          <p:cNvPr id="9222" name="Group 7"/>
          <p:cNvGrpSpPr>
            <a:grpSpLocks/>
          </p:cNvGrpSpPr>
          <p:nvPr/>
        </p:nvGrpSpPr>
        <p:grpSpPr bwMode="auto">
          <a:xfrm>
            <a:off x="5715000" y="762000"/>
            <a:ext cx="2971800" cy="5562600"/>
            <a:chOff x="2421" y="768"/>
            <a:chExt cx="1872" cy="3504"/>
          </a:xfrm>
        </p:grpSpPr>
        <p:sp>
          <p:nvSpPr>
            <p:cNvPr id="9223" name="Rectangle 8"/>
            <p:cNvSpPr>
              <a:spLocks noChangeArrowheads="1"/>
            </p:cNvSpPr>
            <p:nvPr/>
          </p:nvSpPr>
          <p:spPr bwMode="auto">
            <a:xfrm>
              <a:off x="2421" y="1440"/>
              <a:ext cx="1872" cy="52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dirty="0">
                  <a:solidFill>
                    <a:schemeClr val="bg2"/>
                  </a:solidFill>
                </a:rPr>
                <a:t>Execute Run</a:t>
              </a:r>
            </a:p>
          </p:txBody>
        </p:sp>
        <p:sp>
          <p:nvSpPr>
            <p:cNvPr id="9224" name="AutoShape 9"/>
            <p:cNvSpPr>
              <a:spLocks noChangeArrowheads="1"/>
            </p:cNvSpPr>
            <p:nvPr/>
          </p:nvSpPr>
          <p:spPr bwMode="auto">
            <a:xfrm>
              <a:off x="2640" y="2208"/>
              <a:ext cx="1440" cy="720"/>
            </a:xfrm>
            <a:prstGeom prst="flowChartDecision">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dirty="0">
                  <a:solidFill>
                    <a:schemeClr val="bg2"/>
                  </a:solidFill>
                </a:rPr>
                <a:t>Next Ctg?</a:t>
              </a:r>
            </a:p>
          </p:txBody>
        </p:sp>
        <p:sp>
          <p:nvSpPr>
            <p:cNvPr id="9225" name="AutoShape 10"/>
            <p:cNvSpPr>
              <a:spLocks noChangeArrowheads="1"/>
            </p:cNvSpPr>
            <p:nvPr/>
          </p:nvSpPr>
          <p:spPr bwMode="auto">
            <a:xfrm>
              <a:off x="2640" y="3120"/>
              <a:ext cx="1440" cy="720"/>
            </a:xfrm>
            <a:prstGeom prst="flowChartDecision">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dirty="0">
                  <a:solidFill>
                    <a:schemeClr val="bg2"/>
                  </a:solidFill>
                </a:rPr>
                <a:t>Next</a:t>
              </a:r>
            </a:p>
            <a:p>
              <a:pPr algn="ctr" eaLnBrk="1" hangingPunct="1"/>
              <a:r>
                <a:rPr lang="en-US" altLang="en-US" dirty="0">
                  <a:solidFill>
                    <a:schemeClr val="bg2"/>
                  </a:solidFill>
                </a:rPr>
                <a:t> Scenario?</a:t>
              </a:r>
            </a:p>
          </p:txBody>
        </p:sp>
        <p:cxnSp>
          <p:nvCxnSpPr>
            <p:cNvPr id="9226" name="AutoShape 11"/>
            <p:cNvCxnSpPr>
              <a:cxnSpLocks noChangeShapeType="1"/>
              <a:stCxn id="9224" idx="2"/>
              <a:endCxn id="9225" idx="0"/>
            </p:cNvCxnSpPr>
            <p:nvPr/>
          </p:nvCxnSpPr>
          <p:spPr bwMode="auto">
            <a:xfrm>
              <a:off x="3360" y="2928"/>
              <a:ext cx="0" cy="192"/>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9227" name="AutoShape 12"/>
            <p:cNvSpPr>
              <a:spLocks noChangeArrowheads="1"/>
            </p:cNvSpPr>
            <p:nvPr/>
          </p:nvSpPr>
          <p:spPr bwMode="auto">
            <a:xfrm>
              <a:off x="3072" y="4032"/>
              <a:ext cx="576" cy="240"/>
            </a:xfrm>
            <a:prstGeom prst="flowChartAlternateProcess">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dirty="0">
                  <a:solidFill>
                    <a:schemeClr val="bg2"/>
                  </a:solidFill>
                </a:rPr>
                <a:t>done</a:t>
              </a:r>
            </a:p>
          </p:txBody>
        </p:sp>
        <p:cxnSp>
          <p:nvCxnSpPr>
            <p:cNvPr id="9228" name="AutoShape 13"/>
            <p:cNvCxnSpPr>
              <a:cxnSpLocks noChangeShapeType="1"/>
              <a:stCxn id="9225" idx="2"/>
              <a:endCxn id="9227" idx="0"/>
            </p:cNvCxnSpPr>
            <p:nvPr/>
          </p:nvCxnSpPr>
          <p:spPr bwMode="auto">
            <a:xfrm>
              <a:off x="3360" y="3840"/>
              <a:ext cx="0" cy="192"/>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9229" name="AutoShape 14"/>
            <p:cNvCxnSpPr>
              <a:cxnSpLocks noChangeShapeType="1"/>
              <a:stCxn id="9224" idx="1"/>
              <a:endCxn id="9223" idx="1"/>
            </p:cNvCxnSpPr>
            <p:nvPr/>
          </p:nvCxnSpPr>
          <p:spPr bwMode="auto">
            <a:xfrm rot="10800000">
              <a:off x="2421" y="1704"/>
              <a:ext cx="219" cy="864"/>
            </a:xfrm>
            <a:prstGeom prst="bentConnector3">
              <a:avLst>
                <a:gd name="adj1" fmla="val 165755"/>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sp>
          <p:nvSpPr>
            <p:cNvPr id="9230" name="AutoShape 15"/>
            <p:cNvSpPr>
              <a:spLocks noChangeArrowheads="1"/>
            </p:cNvSpPr>
            <p:nvPr/>
          </p:nvSpPr>
          <p:spPr bwMode="auto">
            <a:xfrm>
              <a:off x="2544" y="768"/>
              <a:ext cx="1632" cy="432"/>
            </a:xfrm>
            <a:prstGeom prst="flowChartPreparation">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dirty="0">
                  <a:solidFill>
                    <a:schemeClr val="bg2"/>
                  </a:solidFill>
                </a:rPr>
                <a:t>Scenario Setting</a:t>
              </a:r>
            </a:p>
          </p:txBody>
        </p:sp>
        <p:cxnSp>
          <p:nvCxnSpPr>
            <p:cNvPr id="9231" name="AutoShape 16"/>
            <p:cNvCxnSpPr>
              <a:cxnSpLocks noChangeShapeType="1"/>
              <a:stCxn id="9223" idx="2"/>
              <a:endCxn id="9224" idx="0"/>
            </p:cNvCxnSpPr>
            <p:nvPr/>
          </p:nvCxnSpPr>
          <p:spPr bwMode="auto">
            <a:xfrm>
              <a:off x="3357" y="1968"/>
              <a:ext cx="3" cy="24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9232" name="AutoShape 17"/>
            <p:cNvCxnSpPr>
              <a:cxnSpLocks noChangeShapeType="1"/>
              <a:stCxn id="9230" idx="2"/>
              <a:endCxn id="9223" idx="0"/>
            </p:cNvCxnSpPr>
            <p:nvPr/>
          </p:nvCxnSpPr>
          <p:spPr bwMode="auto">
            <a:xfrm flipH="1">
              <a:off x="3357" y="1200"/>
              <a:ext cx="3" cy="24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9233" name="AutoShape 18"/>
            <p:cNvCxnSpPr>
              <a:cxnSpLocks noChangeShapeType="1"/>
              <a:stCxn id="9225" idx="1"/>
              <a:endCxn id="9230" idx="1"/>
            </p:cNvCxnSpPr>
            <p:nvPr/>
          </p:nvCxnSpPr>
          <p:spPr bwMode="auto">
            <a:xfrm rot="10800000">
              <a:off x="2544" y="984"/>
              <a:ext cx="96" cy="2496"/>
            </a:xfrm>
            <a:prstGeom prst="bentConnector3">
              <a:avLst>
                <a:gd name="adj1" fmla="val 708333"/>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673202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94" name="Rectangle 174"/>
          <p:cNvSpPr>
            <a:spLocks noGrp="1" noChangeArrowheads="1"/>
          </p:cNvSpPr>
          <p:nvPr>
            <p:ph type="title"/>
          </p:nvPr>
        </p:nvSpPr>
        <p:spPr>
          <a:xfrm>
            <a:off x="685800" y="372023"/>
            <a:ext cx="5105400" cy="533400"/>
          </a:xfrm>
        </p:spPr>
        <p:txBody>
          <a:bodyPr>
            <a:noAutofit/>
          </a:bodyPr>
          <a:lstStyle/>
          <a:p>
            <a:r>
              <a:rPr lang="en-US" altLang="en-US" sz="3200" b="1" dirty="0">
                <a:solidFill>
                  <a:schemeClr val="accent1"/>
                </a:solidFill>
              </a:rPr>
              <a:t>Dynamic Runs Results</a:t>
            </a:r>
          </a:p>
        </p:txBody>
      </p:sp>
      <p:sp>
        <p:nvSpPr>
          <p:cNvPr id="7" name="Slide Number Placeholder 5"/>
          <p:cNvSpPr>
            <a:spLocks noGrp="1"/>
          </p:cNvSpPr>
          <p:nvPr>
            <p:ph type="sldNum" sz="quarter" idx="12"/>
          </p:nvPr>
        </p:nvSpPr>
        <p:spPr/>
        <p:txBody>
          <a:bodyPr/>
          <a:lstStyle/>
          <a:p>
            <a:fld id="{FE3A75DD-8333-4F42-A480-A24BD2456778}" type="slidenum">
              <a:rPr lang="en-US" altLang="en-US"/>
              <a:pPr/>
              <a:t>38</a:t>
            </a:fld>
            <a:endParaRPr lang="en-US" altLang="en-US" dirty="0"/>
          </a:p>
        </p:txBody>
      </p:sp>
      <p:pic>
        <p:nvPicPr>
          <p:cNvPr id="2" name="Picture 1"/>
          <p:cNvPicPr>
            <a:picLocks noChangeAspect="1"/>
          </p:cNvPicPr>
          <p:nvPr/>
        </p:nvPicPr>
        <p:blipFill>
          <a:blip r:embed="rId2"/>
          <a:stretch>
            <a:fillRect/>
          </a:stretch>
        </p:blipFill>
        <p:spPr>
          <a:xfrm>
            <a:off x="381000" y="838200"/>
            <a:ext cx="4231367" cy="2895600"/>
          </a:xfrm>
          <a:prstGeom prst="rect">
            <a:avLst/>
          </a:prstGeom>
        </p:spPr>
      </p:pic>
      <p:pic>
        <p:nvPicPr>
          <p:cNvPr id="8" name="Picture 7"/>
          <p:cNvPicPr>
            <a:picLocks noChangeAspect="1"/>
          </p:cNvPicPr>
          <p:nvPr/>
        </p:nvPicPr>
        <p:blipFill>
          <a:blip r:embed="rId3"/>
          <a:stretch>
            <a:fillRect/>
          </a:stretch>
        </p:blipFill>
        <p:spPr>
          <a:xfrm>
            <a:off x="373294" y="3806790"/>
            <a:ext cx="7114286" cy="2580952"/>
          </a:xfrm>
          <a:prstGeom prst="rect">
            <a:avLst/>
          </a:prstGeom>
        </p:spPr>
      </p:pic>
      <p:pic>
        <p:nvPicPr>
          <p:cNvPr id="9" name="Picture 8"/>
          <p:cNvPicPr>
            <a:picLocks noChangeAspect="1"/>
          </p:cNvPicPr>
          <p:nvPr/>
        </p:nvPicPr>
        <p:blipFill>
          <a:blip r:embed="rId4"/>
          <a:stretch>
            <a:fillRect/>
          </a:stretch>
        </p:blipFill>
        <p:spPr>
          <a:xfrm>
            <a:off x="5334000" y="1070626"/>
            <a:ext cx="3240223" cy="2548838"/>
          </a:xfrm>
          <a:prstGeom prst="rect">
            <a:avLst/>
          </a:prstGeom>
        </p:spPr>
      </p:pic>
    </p:spTree>
    <p:extLst>
      <p:ext uri="{BB962C8B-B14F-4D97-AF65-F5344CB8AC3E}">
        <p14:creationId xmlns:p14="http://schemas.microsoft.com/office/powerpoint/2010/main" val="24334585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chemeClr val="accent1"/>
                </a:solidFill>
              </a:rPr>
              <a:t>Extreme Events and Misc. Studies</a:t>
            </a:r>
          </a:p>
        </p:txBody>
      </p:sp>
      <p:sp>
        <p:nvSpPr>
          <p:cNvPr id="6" name="Slide Number Placeholder 5"/>
          <p:cNvSpPr>
            <a:spLocks noGrp="1"/>
          </p:cNvSpPr>
          <p:nvPr>
            <p:ph type="sldNum" sz="quarter" idx="12"/>
          </p:nvPr>
        </p:nvSpPr>
        <p:spPr/>
        <p:txBody>
          <a:bodyPr/>
          <a:lstStyle/>
          <a:p>
            <a:fld id="{1D93BD3E-1E9A-4970-A6F7-E7AC52762E0C}" type="slidenum">
              <a:rPr lang="en-US" smtClean="0"/>
              <a:t>39</a:t>
            </a:fld>
            <a:endParaRPr lang="en-US"/>
          </a:p>
        </p:txBody>
      </p:sp>
      <p:sp>
        <p:nvSpPr>
          <p:cNvPr id="7" name="Rectangle 6"/>
          <p:cNvSpPr/>
          <p:nvPr/>
        </p:nvSpPr>
        <p:spPr>
          <a:xfrm>
            <a:off x="304800" y="1295400"/>
            <a:ext cx="7924800" cy="3139321"/>
          </a:xfrm>
          <a:prstGeom prst="rect">
            <a:avLst/>
          </a:prstGeom>
        </p:spPr>
        <p:txBody>
          <a:bodyPr wrap="square">
            <a:spAutoFit/>
          </a:bodyPr>
          <a:lstStyle/>
          <a:p>
            <a:r>
              <a:rPr lang="en-US" b="1" dirty="0">
                <a:solidFill>
                  <a:schemeClr val="accent1"/>
                </a:solidFill>
                <a:latin typeface="+mj-lt"/>
                <a:ea typeface="+mj-ea"/>
                <a:cs typeface="+mj-cs"/>
              </a:rPr>
              <a:t>Extreme Events</a:t>
            </a:r>
          </a:p>
          <a:p>
            <a:pPr marL="742950" lvl="2" indent="-285750">
              <a:buFont typeface="Arial" panose="020B0604020202020204" pitchFamily="34" charset="0"/>
              <a:buChar char="•"/>
            </a:pPr>
            <a:r>
              <a:rPr lang="en-US" dirty="0"/>
              <a:t>Cascading Studies</a:t>
            </a:r>
          </a:p>
          <a:p>
            <a:pPr marL="742950" lvl="2" indent="-285750">
              <a:buFont typeface="Arial" panose="020B0604020202020204" pitchFamily="34" charset="0"/>
              <a:buChar char="•"/>
            </a:pPr>
            <a:r>
              <a:rPr lang="en-US" dirty="0"/>
              <a:t>Under Voltage Load Shedding</a:t>
            </a:r>
          </a:p>
          <a:p>
            <a:pPr marL="742950" lvl="2" indent="-285750">
              <a:buFont typeface="Arial" panose="020B0604020202020204" pitchFamily="34" charset="0"/>
              <a:buChar char="•"/>
            </a:pPr>
            <a:r>
              <a:rPr lang="en-US" dirty="0"/>
              <a:t>Under Frequency Load Shedding</a:t>
            </a:r>
          </a:p>
          <a:p>
            <a:endParaRPr lang="en-US" b="1" dirty="0">
              <a:solidFill>
                <a:schemeClr val="accent1"/>
              </a:solidFill>
              <a:latin typeface="+mj-lt"/>
              <a:ea typeface="+mj-ea"/>
              <a:cs typeface="+mj-cs"/>
            </a:endParaRPr>
          </a:p>
          <a:p>
            <a:endParaRPr lang="en-US" b="1" dirty="0">
              <a:solidFill>
                <a:schemeClr val="accent1"/>
              </a:solidFill>
              <a:latin typeface="+mj-lt"/>
              <a:ea typeface="+mj-ea"/>
              <a:cs typeface="+mj-cs"/>
            </a:endParaRPr>
          </a:p>
          <a:p>
            <a:r>
              <a:rPr lang="en-US" b="1" dirty="0">
                <a:solidFill>
                  <a:schemeClr val="accent1"/>
                </a:solidFill>
                <a:latin typeface="+mj-lt"/>
                <a:ea typeface="+mj-ea"/>
                <a:cs typeface="+mj-cs"/>
              </a:rPr>
              <a:t>Miscellaneous Studies</a:t>
            </a:r>
          </a:p>
          <a:p>
            <a:pPr marL="742950" lvl="2" indent="-285750">
              <a:buFont typeface="Arial" panose="020B0604020202020204" pitchFamily="34" charset="0"/>
              <a:buChar char="•"/>
            </a:pPr>
            <a:r>
              <a:rPr lang="en-US" dirty="0"/>
              <a:t>LVRT studies on new interconnection</a:t>
            </a:r>
          </a:p>
          <a:p>
            <a:pPr marL="742950" lvl="2" indent="-285750">
              <a:buFont typeface="Arial" panose="020B0604020202020204" pitchFamily="34" charset="0"/>
              <a:buChar char="•"/>
            </a:pPr>
            <a:r>
              <a:rPr lang="en-US" dirty="0"/>
              <a:t>HVRT studies on new interconnection</a:t>
            </a:r>
          </a:p>
          <a:p>
            <a:pPr marL="742950" lvl="1" indent="-285750">
              <a:buFont typeface="Arial" panose="020B0604020202020204" pitchFamily="34" charset="0"/>
              <a:buChar char="•"/>
            </a:pPr>
            <a:r>
              <a:rPr lang="en-US" dirty="0"/>
              <a:t>Small Signal Stability study</a:t>
            </a:r>
          </a:p>
          <a:p>
            <a:pPr marL="742950" lvl="1" indent="-285750">
              <a:buFont typeface="Arial" panose="020B0604020202020204" pitchFamily="34" charset="0"/>
              <a:buChar char="•"/>
            </a:pPr>
            <a:r>
              <a:rPr lang="en-US" dirty="0"/>
              <a:t>SSR studies</a:t>
            </a:r>
          </a:p>
        </p:txBody>
      </p:sp>
    </p:spTree>
    <p:extLst>
      <p:ext uri="{BB962C8B-B14F-4D97-AF65-F5344CB8AC3E}">
        <p14:creationId xmlns:p14="http://schemas.microsoft.com/office/powerpoint/2010/main" val="50786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002709393"/>
              </p:ext>
            </p:extLst>
          </p:nvPr>
        </p:nvGraphicFramePr>
        <p:xfrm>
          <a:off x="1147469" y="1612153"/>
          <a:ext cx="6974541" cy="4483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pPr eaLnBrk="1" hangingPunct="1"/>
            <a:r>
              <a:rPr lang="en-US" altLang="en-US" sz="3200" dirty="0"/>
              <a:t>Transmission Planning Overview</a:t>
            </a:r>
          </a:p>
        </p:txBody>
      </p:sp>
      <p:sp>
        <p:nvSpPr>
          <p:cNvPr id="2" name="Slide Number Placeholder 1"/>
          <p:cNvSpPr>
            <a:spLocks noGrp="1"/>
          </p:cNvSpPr>
          <p:nvPr>
            <p:ph type="sldNum" sz="quarter" idx="12"/>
          </p:nvPr>
        </p:nvSpPr>
        <p:spPr/>
        <p:txBody>
          <a:bodyPr/>
          <a:lstStyle/>
          <a:p>
            <a:fld id="{F06A5241-12CB-C64D-AE38-6540AC6C648E}" type="slidenum">
              <a:rPr lang="en-US" smtClean="0"/>
              <a:pPr/>
              <a:t>4</a:t>
            </a:fld>
            <a:endParaRPr lang="en-US" dirty="0"/>
          </a:p>
        </p:txBody>
      </p:sp>
    </p:spTree>
    <p:extLst>
      <p:ext uri="{BB962C8B-B14F-4D97-AF65-F5344CB8AC3E}">
        <p14:creationId xmlns:p14="http://schemas.microsoft.com/office/powerpoint/2010/main" val="2612833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84638" y="1561233"/>
            <a:ext cx="8845062" cy="4013090"/>
          </a:xfrm>
        </p:spPr>
        <p:txBody>
          <a:bodyPr/>
          <a:lstStyle/>
          <a:p>
            <a:r>
              <a:rPr lang="en-US" dirty="0">
                <a:solidFill>
                  <a:schemeClr val="bg1"/>
                </a:solidFill>
                <a:cs typeface="Frutiger LT Std 55 Roman"/>
              </a:rPr>
              <a:t>Questions?</a:t>
            </a:r>
            <a:br>
              <a:rPr lang="en-US" sz="3000" dirty="0">
                <a:solidFill>
                  <a:schemeClr val="bg1"/>
                </a:solidFill>
                <a:cs typeface="Frutiger LT Std 55 Roman"/>
              </a:rPr>
            </a:br>
            <a:br>
              <a:rPr lang="en-US" sz="3000" dirty="0">
                <a:solidFill>
                  <a:schemeClr val="bg1"/>
                </a:solidFill>
                <a:cs typeface="Frutiger LT Std 55 Roman"/>
              </a:rPr>
            </a:br>
            <a:r>
              <a:rPr lang="en-US" sz="3000" dirty="0">
                <a:solidFill>
                  <a:schemeClr val="bg1"/>
                </a:solidFill>
                <a:cs typeface="Frutiger LT Std 55 Roman"/>
              </a:rPr>
              <a:t> </a:t>
            </a:r>
            <a:br>
              <a:rPr lang="en-US" dirty="0">
                <a:solidFill>
                  <a:schemeClr val="bg1"/>
                </a:solidFill>
                <a:cs typeface="Frutiger LT Std 55 Roman"/>
              </a:rPr>
            </a:br>
            <a:endParaRPr lang="en-US" dirty="0">
              <a:solidFill>
                <a:schemeClr val="bg1"/>
              </a:solidFill>
              <a:cs typeface="Frutiger LT Std 55 Roman"/>
            </a:endParaRPr>
          </a:p>
        </p:txBody>
      </p:sp>
    </p:spTree>
    <p:extLst>
      <p:ext uri="{BB962C8B-B14F-4D97-AF65-F5344CB8AC3E}">
        <p14:creationId xmlns:p14="http://schemas.microsoft.com/office/powerpoint/2010/main" val="70659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57646" y="267829"/>
            <a:ext cx="8229600" cy="639419"/>
          </a:xfrm>
        </p:spPr>
        <p:txBody>
          <a:bodyPr>
            <a:normAutofit/>
          </a:bodyPr>
          <a:lstStyle/>
          <a:p>
            <a:pPr eaLnBrk="1" hangingPunct="1"/>
            <a:r>
              <a:rPr lang="en-US" altLang="en-US" sz="3200" b="1" dirty="0">
                <a:solidFill>
                  <a:schemeClr val="accent1"/>
                </a:solidFill>
              </a:rPr>
              <a:t>Planning Network Model Building</a:t>
            </a:r>
          </a:p>
        </p:txBody>
      </p:sp>
      <p:grpSp>
        <p:nvGrpSpPr>
          <p:cNvPr id="2" name="Group 1"/>
          <p:cNvGrpSpPr/>
          <p:nvPr/>
        </p:nvGrpSpPr>
        <p:grpSpPr>
          <a:xfrm>
            <a:off x="457200" y="1085850"/>
            <a:ext cx="8282446" cy="4857750"/>
            <a:chOff x="152400" y="933450"/>
            <a:chExt cx="8820150" cy="5181600"/>
          </a:xfrm>
        </p:grpSpPr>
        <p:sp>
          <p:nvSpPr>
            <p:cNvPr id="42" name="Flowchart: Multidocument 41"/>
            <p:cNvSpPr/>
            <p:nvPr/>
          </p:nvSpPr>
          <p:spPr>
            <a:xfrm>
              <a:off x="2305050" y="4533900"/>
              <a:ext cx="1562100" cy="1571625"/>
            </a:xfrm>
            <a:prstGeom prst="flowChartMultidocumen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TSP Load,</a:t>
              </a:r>
            </a:p>
            <a:p>
              <a:pPr algn="ctr">
                <a:defRPr/>
              </a:pPr>
              <a:r>
                <a:rPr lang="en-US" dirty="0">
                  <a:solidFill>
                    <a:schemeClr val="tx1"/>
                  </a:solidFill>
                </a:rPr>
                <a:t>Voltage</a:t>
              </a:r>
            </a:p>
            <a:p>
              <a:pPr algn="ctr">
                <a:defRPr/>
              </a:pPr>
              <a:r>
                <a:rPr lang="en-US" dirty="0">
                  <a:solidFill>
                    <a:schemeClr val="tx1"/>
                  </a:solidFill>
                </a:rPr>
                <a:t>Profiles</a:t>
              </a:r>
            </a:p>
          </p:txBody>
        </p:sp>
        <p:cxnSp>
          <p:nvCxnSpPr>
            <p:cNvPr id="43" name="Straight Arrow Connector 42"/>
            <p:cNvCxnSpPr/>
            <p:nvPr/>
          </p:nvCxnSpPr>
          <p:spPr>
            <a:xfrm rot="16200000" flipV="1">
              <a:off x="2609850" y="4248150"/>
              <a:ext cx="581025" cy="95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Straight Arrow Connector 43"/>
            <p:cNvCxnSpPr>
              <a:stCxn id="75" idx="0"/>
            </p:cNvCxnSpPr>
            <p:nvPr/>
          </p:nvCxnSpPr>
          <p:spPr>
            <a:xfrm rot="5400000" flipH="1" flipV="1">
              <a:off x="1588294" y="3893344"/>
              <a:ext cx="981075" cy="11382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5" name="Flowchart: Document 44"/>
            <p:cNvSpPr/>
            <p:nvPr/>
          </p:nvSpPr>
          <p:spPr>
            <a:xfrm>
              <a:off x="152400" y="3819525"/>
              <a:ext cx="1524000" cy="952500"/>
            </a:xfrm>
            <a:prstGeom prst="flowChartDocumen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Topology from Existing Planning Case</a:t>
              </a:r>
            </a:p>
          </p:txBody>
        </p:sp>
        <p:sp>
          <p:nvSpPr>
            <p:cNvPr id="46" name="Flowchart: Process 45"/>
            <p:cNvSpPr/>
            <p:nvPr/>
          </p:nvSpPr>
          <p:spPr>
            <a:xfrm>
              <a:off x="7534275" y="2124075"/>
              <a:ext cx="10668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TSP Review</a:t>
              </a:r>
            </a:p>
          </p:txBody>
        </p:sp>
        <p:cxnSp>
          <p:nvCxnSpPr>
            <p:cNvPr id="47" name="Straight Arrow Connector 46"/>
            <p:cNvCxnSpPr>
              <a:stCxn id="48" idx="1"/>
              <a:endCxn id="57" idx="3"/>
            </p:cNvCxnSpPr>
            <p:nvPr/>
          </p:nvCxnSpPr>
          <p:spPr>
            <a:xfrm rot="10800000" flipV="1">
              <a:off x="5962650" y="4276725"/>
              <a:ext cx="1228725" cy="42863"/>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sp>
          <p:nvSpPr>
            <p:cNvPr id="48" name="Flowchart: Decision 47"/>
            <p:cNvSpPr/>
            <p:nvPr/>
          </p:nvSpPr>
          <p:spPr>
            <a:xfrm>
              <a:off x="7191375" y="3695700"/>
              <a:ext cx="1752600" cy="116205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dirty="0">
                  <a:solidFill>
                    <a:schemeClr val="bg1"/>
                  </a:solidFill>
                </a:rPr>
                <a:t>SSWG Approve</a:t>
              </a:r>
            </a:p>
          </p:txBody>
        </p:sp>
        <p:sp>
          <p:nvSpPr>
            <p:cNvPr id="49" name="Flowchart: Terminator 48"/>
            <p:cNvSpPr/>
            <p:nvPr/>
          </p:nvSpPr>
          <p:spPr>
            <a:xfrm>
              <a:off x="7143750" y="5372100"/>
              <a:ext cx="1828800" cy="6096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Case Posted</a:t>
              </a:r>
            </a:p>
          </p:txBody>
        </p:sp>
        <p:cxnSp>
          <p:nvCxnSpPr>
            <p:cNvPr id="50" name="Straight Arrow Connector 49"/>
            <p:cNvCxnSpPr>
              <a:stCxn id="45" idx="3"/>
            </p:cNvCxnSpPr>
            <p:nvPr/>
          </p:nvCxnSpPr>
          <p:spPr>
            <a:xfrm flipV="1">
              <a:off x="1676400" y="3743325"/>
              <a:ext cx="676275" cy="5524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1" name="Straight Arrow Connector 50"/>
            <p:cNvCxnSpPr>
              <a:stCxn id="48" idx="2"/>
              <a:endCxn id="49" idx="0"/>
            </p:cNvCxnSpPr>
            <p:nvPr/>
          </p:nvCxnSpPr>
          <p:spPr>
            <a:xfrm rot="5400000">
              <a:off x="7805738" y="5110162"/>
              <a:ext cx="514350" cy="95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397" name="TextBox 55"/>
            <p:cNvSpPr txBox="1">
              <a:spLocks noChangeArrowheads="1"/>
            </p:cNvSpPr>
            <p:nvPr/>
          </p:nvSpPr>
          <p:spPr bwMode="auto">
            <a:xfrm>
              <a:off x="8039100" y="4752975"/>
              <a:ext cx="560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Yes</a:t>
              </a:r>
            </a:p>
          </p:txBody>
        </p:sp>
        <p:sp>
          <p:nvSpPr>
            <p:cNvPr id="16398" name="TextBox 56"/>
            <p:cNvSpPr txBox="1">
              <a:spLocks noChangeArrowheads="1"/>
            </p:cNvSpPr>
            <p:nvPr/>
          </p:nvSpPr>
          <p:spPr bwMode="auto">
            <a:xfrm>
              <a:off x="7000875" y="4286250"/>
              <a:ext cx="47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No</a:t>
              </a:r>
            </a:p>
          </p:txBody>
        </p:sp>
        <p:sp>
          <p:nvSpPr>
            <p:cNvPr id="57" name="Flowchart: Process 56"/>
            <p:cNvSpPr/>
            <p:nvPr/>
          </p:nvSpPr>
          <p:spPr>
            <a:xfrm>
              <a:off x="4391025" y="3962400"/>
              <a:ext cx="1571625" cy="714375"/>
            </a:xfrm>
            <a:prstGeom prst="flowChartProcess">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TSPs submit</a:t>
              </a:r>
            </a:p>
            <a:p>
              <a:pPr algn="ctr">
                <a:defRPr/>
              </a:pPr>
              <a:r>
                <a:rPr lang="en-US" dirty="0">
                  <a:solidFill>
                    <a:schemeClr val="tx1"/>
                  </a:solidFill>
                </a:rPr>
                <a:t>changes</a:t>
              </a:r>
            </a:p>
          </p:txBody>
        </p:sp>
        <p:cxnSp>
          <p:nvCxnSpPr>
            <p:cNvPr id="60" name="Straight Arrow Connector 59"/>
            <p:cNvCxnSpPr>
              <a:stCxn id="46" idx="2"/>
              <a:endCxn id="48" idx="0"/>
            </p:cNvCxnSpPr>
            <p:nvPr/>
          </p:nvCxnSpPr>
          <p:spPr>
            <a:xfrm rot="5400000">
              <a:off x="7701756" y="3328194"/>
              <a:ext cx="733425" cy="1588"/>
            </a:xfrm>
            <a:prstGeom prst="straightConnector1">
              <a:avLst/>
            </a:prstGeom>
            <a:ln>
              <a:solidFill>
                <a:srgbClr val="0070C0"/>
              </a:solidFill>
              <a:tailEnd type="arrow"/>
            </a:ln>
          </p:spPr>
          <p:style>
            <a:lnRef idx="2">
              <a:schemeClr val="dk1"/>
            </a:lnRef>
            <a:fillRef idx="0">
              <a:schemeClr val="dk1"/>
            </a:fillRef>
            <a:effectRef idx="1">
              <a:schemeClr val="dk1"/>
            </a:effectRef>
            <a:fontRef idx="minor">
              <a:schemeClr val="tx1"/>
            </a:fontRef>
          </p:style>
        </p:cxnSp>
        <p:cxnSp>
          <p:nvCxnSpPr>
            <p:cNvPr id="62" name="Straight Arrow Connector 61"/>
            <p:cNvCxnSpPr>
              <a:stCxn id="68" idx="3"/>
              <a:endCxn id="64" idx="2"/>
            </p:cNvCxnSpPr>
            <p:nvPr/>
          </p:nvCxnSpPr>
          <p:spPr>
            <a:xfrm>
              <a:off x="2057400" y="1462088"/>
              <a:ext cx="704850" cy="47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3" name="Straight Arrow Connector 62"/>
            <p:cNvCxnSpPr>
              <a:stCxn id="66" idx="3"/>
              <a:endCxn id="69" idx="1"/>
            </p:cNvCxnSpPr>
            <p:nvPr/>
          </p:nvCxnSpPr>
          <p:spPr>
            <a:xfrm flipV="1">
              <a:off x="6696075" y="1449388"/>
              <a:ext cx="457200" cy="12700"/>
            </a:xfrm>
            <a:prstGeom prst="straightConnector1">
              <a:avLst/>
            </a:prstGeom>
            <a:ln>
              <a:prstDash val="dash"/>
              <a:tailEnd type="arrow"/>
            </a:ln>
          </p:spPr>
          <p:style>
            <a:lnRef idx="2">
              <a:schemeClr val="dk1"/>
            </a:lnRef>
            <a:fillRef idx="0">
              <a:schemeClr val="dk1"/>
            </a:fillRef>
            <a:effectRef idx="1">
              <a:schemeClr val="dk1"/>
            </a:effectRef>
            <a:fontRef idx="minor">
              <a:schemeClr val="tx1"/>
            </a:fontRef>
          </p:style>
        </p:cxnSp>
        <p:sp>
          <p:nvSpPr>
            <p:cNvPr id="64" name="Flowchart: Magnetic Disk 63"/>
            <p:cNvSpPr/>
            <p:nvPr/>
          </p:nvSpPr>
          <p:spPr>
            <a:xfrm>
              <a:off x="2762250" y="933450"/>
              <a:ext cx="1295400" cy="1066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NMMS</a:t>
              </a:r>
            </a:p>
          </p:txBody>
        </p:sp>
        <p:sp>
          <p:nvSpPr>
            <p:cNvPr id="66" name="Flowchart: Process 65"/>
            <p:cNvSpPr/>
            <p:nvPr/>
          </p:nvSpPr>
          <p:spPr>
            <a:xfrm>
              <a:off x="5095875" y="1104900"/>
              <a:ext cx="1600200" cy="714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Topology Processor</a:t>
              </a:r>
            </a:p>
          </p:txBody>
        </p:sp>
        <p:sp>
          <p:nvSpPr>
            <p:cNvPr id="68" name="Flowchart: Process 67"/>
            <p:cNvSpPr/>
            <p:nvPr/>
          </p:nvSpPr>
          <p:spPr>
            <a:xfrm>
              <a:off x="152400" y="1009650"/>
              <a:ext cx="1905000" cy="9048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ERCOT/TSP Network Model</a:t>
              </a:r>
            </a:p>
          </p:txBody>
        </p:sp>
        <p:sp>
          <p:nvSpPr>
            <p:cNvPr id="69" name="Flowchart: Document 68"/>
            <p:cNvSpPr/>
            <p:nvPr/>
          </p:nvSpPr>
          <p:spPr>
            <a:xfrm>
              <a:off x="7153275" y="1143000"/>
              <a:ext cx="1676400" cy="612775"/>
            </a:xfrm>
            <a:prstGeom prst="flowChartDocument">
              <a:avLst/>
            </a:prstGeom>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CRR </a:t>
              </a:r>
              <a:r>
                <a:rPr lang="en-US" dirty="0">
                  <a:solidFill>
                    <a:schemeClr val="bg1"/>
                  </a:solidFill>
                </a:rPr>
                <a:t>Top</a:t>
              </a:r>
              <a:r>
                <a:rPr lang="en-US" dirty="0">
                  <a:solidFill>
                    <a:schemeClr val="tx1"/>
                  </a:solidFill>
                </a:rPr>
                <a:t> Output</a:t>
              </a:r>
            </a:p>
          </p:txBody>
        </p:sp>
        <p:sp>
          <p:nvSpPr>
            <p:cNvPr id="71" name="Flowchart: Document 70"/>
            <p:cNvSpPr/>
            <p:nvPr/>
          </p:nvSpPr>
          <p:spPr>
            <a:xfrm>
              <a:off x="5486400" y="3038475"/>
              <a:ext cx="1524000" cy="61277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Planning  Case Output</a:t>
              </a:r>
            </a:p>
          </p:txBody>
        </p:sp>
        <p:cxnSp>
          <p:nvCxnSpPr>
            <p:cNvPr id="72" name="Straight Arrow Connector 71"/>
            <p:cNvCxnSpPr>
              <a:stCxn id="64" idx="4"/>
              <a:endCxn id="66" idx="1"/>
            </p:cNvCxnSpPr>
            <p:nvPr/>
          </p:nvCxnSpPr>
          <p:spPr>
            <a:xfrm flipV="1">
              <a:off x="4057650" y="1462088"/>
              <a:ext cx="1038225" cy="47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3" name="Flowchart: Alternate Process 72"/>
            <p:cNvSpPr/>
            <p:nvPr/>
          </p:nvSpPr>
          <p:spPr>
            <a:xfrm>
              <a:off x="2333625" y="2733675"/>
              <a:ext cx="1600200" cy="1219200"/>
            </a:xfrm>
            <a:prstGeom prst="flowChartAlternateProcess">
              <a:avLst/>
            </a:prstGeom>
            <a:solidFill>
              <a:srgbClr val="40949A"/>
            </a:solidFill>
            <a:ln>
              <a:solidFill>
                <a:srgbClr val="006600"/>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tIns="91440" anchor="ctr"/>
            <a:lstStyle/>
            <a:p>
              <a:pPr algn="ctr">
                <a:defRPr/>
              </a:pPr>
              <a:r>
                <a:rPr lang="en-US" b="1" dirty="0">
                  <a:solidFill>
                    <a:schemeClr val="bg1"/>
                  </a:solidFill>
                </a:rPr>
                <a:t>ERCOT</a:t>
              </a:r>
            </a:p>
            <a:p>
              <a:pPr algn="ctr">
                <a:defRPr/>
              </a:pPr>
              <a:r>
                <a:rPr lang="en-US" b="1" dirty="0">
                  <a:solidFill>
                    <a:schemeClr val="bg1"/>
                  </a:solidFill>
                </a:rPr>
                <a:t>Model on Demand</a:t>
              </a:r>
            </a:p>
            <a:p>
              <a:pPr algn="ctr">
                <a:defRPr/>
              </a:pPr>
              <a:endParaRPr lang="en-US" dirty="0">
                <a:solidFill>
                  <a:schemeClr val="tx1"/>
                </a:solidFill>
              </a:endParaRPr>
            </a:p>
          </p:txBody>
        </p:sp>
        <p:sp>
          <p:nvSpPr>
            <p:cNvPr id="75" name="Flowchart: Multidocument 74"/>
            <p:cNvSpPr/>
            <p:nvPr/>
          </p:nvSpPr>
          <p:spPr>
            <a:xfrm>
              <a:off x="762000" y="4953000"/>
              <a:ext cx="1314450" cy="1162050"/>
            </a:xfrm>
            <a:prstGeom prst="flowChartMultidocumen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TSP Future models</a:t>
              </a:r>
            </a:p>
          </p:txBody>
        </p:sp>
        <p:sp>
          <p:nvSpPr>
            <p:cNvPr id="76" name="Flowchart: Process 75"/>
            <p:cNvSpPr/>
            <p:nvPr/>
          </p:nvSpPr>
          <p:spPr>
            <a:xfrm>
              <a:off x="171450" y="2457450"/>
              <a:ext cx="1295400" cy="1216025"/>
            </a:xfrm>
            <a:prstGeom prst="flowChart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ERCOT</a:t>
              </a:r>
            </a:p>
            <a:p>
              <a:pPr algn="ctr">
                <a:defRPr/>
              </a:pPr>
              <a:r>
                <a:rPr lang="en-US" dirty="0">
                  <a:solidFill>
                    <a:schemeClr val="tx1"/>
                  </a:solidFill>
                </a:rPr>
                <a:t>Gen Dispatch</a:t>
              </a:r>
            </a:p>
            <a:p>
              <a:pPr algn="ctr">
                <a:defRPr/>
              </a:pPr>
              <a:r>
                <a:rPr lang="en-US" dirty="0">
                  <a:solidFill>
                    <a:schemeClr val="tx1"/>
                  </a:solidFill>
                </a:rPr>
                <a:t>Profile</a:t>
              </a:r>
            </a:p>
          </p:txBody>
        </p:sp>
        <p:cxnSp>
          <p:nvCxnSpPr>
            <p:cNvPr id="77" name="Straight Arrow Connector 76"/>
            <p:cNvCxnSpPr>
              <a:stCxn id="76" idx="3"/>
            </p:cNvCxnSpPr>
            <p:nvPr/>
          </p:nvCxnSpPr>
          <p:spPr>
            <a:xfrm>
              <a:off x="1466850" y="3065463"/>
              <a:ext cx="866775" cy="396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8" name="Elbow Connector 104"/>
            <p:cNvCxnSpPr>
              <a:stCxn id="57" idx="1"/>
            </p:cNvCxnSpPr>
            <p:nvPr/>
          </p:nvCxnSpPr>
          <p:spPr>
            <a:xfrm rot="10800000">
              <a:off x="3133725" y="3952875"/>
              <a:ext cx="1257300" cy="366713"/>
            </a:xfrm>
            <a:prstGeom prst="bentConnector2">
              <a:avLst/>
            </a:prstGeom>
            <a:ln w="317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9" name="Elbow Connector 104"/>
            <p:cNvCxnSpPr>
              <a:endCxn id="71" idx="1"/>
            </p:cNvCxnSpPr>
            <p:nvPr/>
          </p:nvCxnSpPr>
          <p:spPr>
            <a:xfrm>
              <a:off x="3933825" y="3343275"/>
              <a:ext cx="1552575" cy="1588"/>
            </a:xfrm>
            <a:prstGeom prst="bentConnector3">
              <a:avLst>
                <a:gd name="adj1" fmla="val 50000"/>
              </a:avLst>
            </a:prstGeom>
            <a:ln w="317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0" name="Elbow Connector 104"/>
            <p:cNvCxnSpPr>
              <a:stCxn id="71" idx="3"/>
              <a:endCxn id="46" idx="1"/>
            </p:cNvCxnSpPr>
            <p:nvPr/>
          </p:nvCxnSpPr>
          <p:spPr>
            <a:xfrm flipV="1">
              <a:off x="7010400" y="2543175"/>
              <a:ext cx="523875" cy="801688"/>
            </a:xfrm>
            <a:prstGeom prst="bentConnector3">
              <a:avLst>
                <a:gd name="adj1" fmla="val 50000"/>
              </a:avLst>
            </a:prstGeom>
            <a:ln w="317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1" name="Flowchart: Document 80"/>
            <p:cNvSpPr/>
            <p:nvPr/>
          </p:nvSpPr>
          <p:spPr>
            <a:xfrm>
              <a:off x="4067175" y="2085975"/>
              <a:ext cx="1524000" cy="866775"/>
            </a:xfrm>
            <a:prstGeom prst="flowChartDocumen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Complete TP  Output</a:t>
              </a:r>
            </a:p>
          </p:txBody>
        </p:sp>
        <p:cxnSp>
          <p:nvCxnSpPr>
            <p:cNvPr id="82" name="Elbow Connector 104"/>
            <p:cNvCxnSpPr>
              <a:stCxn id="66" idx="2"/>
              <a:endCxn id="81" idx="3"/>
            </p:cNvCxnSpPr>
            <p:nvPr/>
          </p:nvCxnSpPr>
          <p:spPr>
            <a:xfrm rot="5400000">
              <a:off x="5393531" y="2016919"/>
              <a:ext cx="700088" cy="304800"/>
            </a:xfrm>
            <a:prstGeom prst="bent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Elbow Connector 104"/>
            <p:cNvCxnSpPr>
              <a:stCxn id="81" idx="1"/>
            </p:cNvCxnSpPr>
            <p:nvPr/>
          </p:nvCxnSpPr>
          <p:spPr>
            <a:xfrm rot="10800000" flipV="1">
              <a:off x="3133725" y="2519363"/>
              <a:ext cx="933450" cy="214312"/>
            </a:xfrm>
            <a:prstGeom prst="bentConnector2">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F06A5241-12CB-C64D-AE38-6540AC6C648E}" type="slidenum">
              <a:rPr lang="en-US" smtClean="0"/>
              <a:pPr/>
              <a:t>5</a:t>
            </a:fld>
            <a:endParaRPr lang="en-US" dirty="0"/>
          </a:p>
        </p:txBody>
      </p:sp>
    </p:spTree>
    <p:extLst>
      <p:ext uri="{BB962C8B-B14F-4D97-AF65-F5344CB8AC3E}">
        <p14:creationId xmlns:p14="http://schemas.microsoft.com/office/powerpoint/2010/main" val="3255083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alibri" panose="020F0502020204030204" pitchFamily="34" charset="0"/>
              </a:rPr>
              <a:t>Relevant Standards</a:t>
            </a:r>
          </a:p>
        </p:txBody>
      </p:sp>
      <p:sp>
        <p:nvSpPr>
          <p:cNvPr id="3" name="Content Placeholder 2"/>
          <p:cNvSpPr>
            <a:spLocks noGrp="1"/>
          </p:cNvSpPr>
          <p:nvPr>
            <p:ph idx="1"/>
          </p:nvPr>
        </p:nvSpPr>
        <p:spPr>
          <a:xfrm>
            <a:off x="457200" y="1447800"/>
            <a:ext cx="8229600" cy="452596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r>
              <a:rPr lang="en-US" dirty="0">
                <a:latin typeface="Calibri" panose="020F0502020204030204" pitchFamily="34" charset="0"/>
              </a:rPr>
              <a:t>NERC Standards</a:t>
            </a:r>
          </a:p>
          <a:p>
            <a:pPr lvl="1">
              <a:buFont typeface="Arial" panose="020B0604020202020204" pitchFamily="34" charset="0"/>
              <a:buChar char="•"/>
            </a:pPr>
            <a:r>
              <a:rPr lang="en-US" sz="1800" dirty="0">
                <a:latin typeface="Calibri" panose="020F0502020204030204" pitchFamily="34" charset="0"/>
              </a:rPr>
              <a:t>Steady state portion of the NERC reliability standard TPL-001 “Transmission System Planning Performance Requirements”. </a:t>
            </a:r>
          </a:p>
          <a:p>
            <a:r>
              <a:rPr lang="en-US" dirty="0">
                <a:latin typeface="Calibri" panose="020F0502020204030204" pitchFamily="34" charset="0"/>
              </a:rPr>
              <a:t>ERCOT Planning Guides</a:t>
            </a:r>
          </a:p>
          <a:p>
            <a:pPr lvl="1">
              <a:buFont typeface="Arial" panose="020B0604020202020204" pitchFamily="34" charset="0"/>
              <a:buChar char="•"/>
            </a:pPr>
            <a:r>
              <a:rPr lang="en-US" sz="1800" dirty="0">
                <a:latin typeface="Calibri" panose="020F0502020204030204" pitchFamily="34" charset="0"/>
              </a:rPr>
              <a:t>ERCOT Planning Guide Section 3.1.1.2 – Guidelines to perform RTP</a:t>
            </a:r>
          </a:p>
          <a:p>
            <a:pPr lvl="1">
              <a:buFont typeface="Arial" panose="020B0604020202020204" pitchFamily="34" charset="0"/>
              <a:buChar char="•"/>
            </a:pPr>
            <a:r>
              <a:rPr lang="en-US" sz="1800" dirty="0">
                <a:latin typeface="Calibri" panose="020F0502020204030204" pitchFamily="34" charset="0"/>
              </a:rPr>
              <a:t>Planning Guide Section 4 – Planning Criteria</a:t>
            </a:r>
          </a:p>
          <a:p>
            <a:r>
              <a:rPr lang="en-US" dirty="0">
                <a:latin typeface="Calibri" panose="020F0502020204030204" pitchFamily="34" charset="0"/>
              </a:rPr>
              <a:t>ERCOT Protocols</a:t>
            </a:r>
          </a:p>
          <a:p>
            <a:pPr lvl="1">
              <a:buFont typeface="Arial" panose="020B0604020202020204" pitchFamily="34" charset="0"/>
              <a:buChar char="•"/>
            </a:pPr>
            <a:r>
              <a:rPr lang="en-US" sz="1800" dirty="0">
                <a:latin typeface="Calibri" panose="020F0502020204030204" pitchFamily="34" charset="0"/>
              </a:rPr>
              <a:t>ERCOT Protocols Section 3.10.8.4 (3) – Requirement to identify additional Transmission Elements that have a high probability of providing significant added economic efficiency to the ERCOT market through Dynamic Rating and request such Dynamic Ratings from the associated ERCOT TSP. </a:t>
            </a:r>
          </a:p>
          <a:p>
            <a:pPr lvl="1">
              <a:buFont typeface="Arial" panose="020B0604020202020204" pitchFamily="34" charset="0"/>
              <a:buChar char="•"/>
            </a:pPr>
            <a:r>
              <a:rPr lang="en-US" sz="1800" dirty="0">
                <a:latin typeface="Calibri" panose="020F0502020204030204" pitchFamily="34" charset="0"/>
              </a:rPr>
              <a:t>ERCOT Protocols Section 3.11.5 – Economic planning criteria</a:t>
            </a:r>
          </a:p>
        </p:txBody>
      </p:sp>
      <p:sp>
        <p:nvSpPr>
          <p:cNvPr id="4" name="Slide Number Placeholder 3"/>
          <p:cNvSpPr>
            <a:spLocks noGrp="1"/>
          </p:cNvSpPr>
          <p:nvPr>
            <p:ph type="sldNum" sz="quarter" idx="12"/>
          </p:nvPr>
        </p:nvSpPr>
        <p:spPr/>
        <p:txBody>
          <a:bodyPr/>
          <a:lstStyle/>
          <a:p>
            <a:fld id="{F06A5241-12CB-C64D-AE38-6540AC6C648E}" type="slidenum">
              <a:rPr lang="en-US" smtClean="0"/>
              <a:pPr/>
              <a:t>6</a:t>
            </a:fld>
            <a:endParaRPr lang="en-US" dirty="0"/>
          </a:p>
        </p:txBody>
      </p:sp>
    </p:spTree>
    <p:extLst>
      <p:ext uri="{BB962C8B-B14F-4D97-AF65-F5344CB8AC3E}">
        <p14:creationId xmlns:p14="http://schemas.microsoft.com/office/powerpoint/2010/main" val="4285188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chemeClr val="accent1"/>
                </a:solidFill>
              </a:rPr>
              <a:t>Planning Reliability Criteria</a:t>
            </a:r>
          </a:p>
        </p:txBody>
      </p:sp>
      <p:sp>
        <p:nvSpPr>
          <p:cNvPr id="3" name="Content Placeholder 2"/>
          <p:cNvSpPr>
            <a:spLocks noGrp="1"/>
          </p:cNvSpPr>
          <p:nvPr>
            <p:ph idx="1"/>
          </p:nvPr>
        </p:nvSpPr>
        <p:spPr/>
        <p:txBody>
          <a:bodyPr/>
          <a:lstStyle/>
          <a:p>
            <a:endParaRPr lang="en-US"/>
          </a:p>
        </p:txBody>
      </p:sp>
      <p:sp>
        <p:nvSpPr>
          <p:cNvPr id="6" name="Slide Number Placeholder 5"/>
          <p:cNvSpPr>
            <a:spLocks noGrp="1"/>
          </p:cNvSpPr>
          <p:nvPr>
            <p:ph type="sldNum" sz="quarter" idx="12"/>
          </p:nvPr>
        </p:nvSpPr>
        <p:spPr/>
        <p:txBody>
          <a:bodyPr/>
          <a:lstStyle/>
          <a:p>
            <a:fld id="{1D93BD3E-1E9A-4970-A6F7-E7AC52762E0C}" type="slidenum">
              <a:rPr lang="en-US" smtClean="0"/>
              <a:t>7</a:t>
            </a:fld>
            <a:endParaRPr lang="en-US" dirty="0"/>
          </a:p>
        </p:txBody>
      </p:sp>
      <p:sp>
        <p:nvSpPr>
          <p:cNvPr id="7" name="Rectangle 6"/>
          <p:cNvSpPr/>
          <p:nvPr/>
        </p:nvSpPr>
        <p:spPr>
          <a:xfrm>
            <a:off x="364435" y="1295400"/>
            <a:ext cx="8382000" cy="5650265"/>
          </a:xfrm>
          <a:prstGeom prst="rect">
            <a:avLst/>
          </a:prstGeom>
        </p:spPr>
        <p:txBody>
          <a:bodyPr wrap="square">
            <a:spAutoFit/>
          </a:bodyPr>
          <a:lstStyle/>
          <a:p>
            <a:pPr lvl="1"/>
            <a:r>
              <a:rPr lang="en-US" dirty="0"/>
              <a:t>Steady State </a:t>
            </a:r>
          </a:p>
          <a:p>
            <a:pPr marL="742950" lvl="1" indent="-285750">
              <a:buFont typeface="Arial" panose="020B0604020202020204" pitchFamily="34" charset="0"/>
              <a:buChar char="•"/>
            </a:pPr>
            <a:r>
              <a:rPr lang="en-US" dirty="0"/>
              <a:t>0.95 per unit to 1.05 per unit in the pre-contingency state</a:t>
            </a:r>
          </a:p>
          <a:p>
            <a:pPr marL="742950" lvl="1" indent="-285750">
              <a:buFont typeface="Arial" panose="020B0604020202020204" pitchFamily="34" charset="0"/>
              <a:buChar char="•"/>
            </a:pPr>
            <a:r>
              <a:rPr lang="en-US" dirty="0"/>
              <a:t>0.90 per unit to 1.05 per unit in the post-contingency state of NERC contingency P1 to P7</a:t>
            </a:r>
          </a:p>
          <a:p>
            <a:pPr marL="742950" lvl="1" indent="-285750">
              <a:buFont typeface="Arial" panose="020B0604020202020204" pitchFamily="34" charset="0"/>
              <a:buChar char="•"/>
            </a:pPr>
            <a:endParaRPr lang="en-US" dirty="0"/>
          </a:p>
          <a:p>
            <a:pPr marL="800100" lvl="1" indent="-342900">
              <a:buFont typeface="Arial" panose="020B0604020202020204" pitchFamily="34" charset="0"/>
              <a:buChar char="•"/>
            </a:pPr>
            <a:r>
              <a:rPr lang="en-US" dirty="0"/>
              <a:t>Voltage stability margins</a:t>
            </a:r>
          </a:p>
          <a:p>
            <a:pPr marL="1257300" lvl="2" indent="-342900">
              <a:buFont typeface="Arial" panose="020B0604020202020204" pitchFamily="34" charset="0"/>
              <a:buChar char="•"/>
            </a:pPr>
            <a:r>
              <a:rPr lang="en-US" dirty="0"/>
              <a:t>PV margin of 5% or larger for NERC contingency P0 and P1</a:t>
            </a:r>
          </a:p>
          <a:p>
            <a:pPr marL="1257300" lvl="2" indent="-342900">
              <a:buFont typeface="Arial" panose="020B0604020202020204" pitchFamily="34" charset="0"/>
              <a:buChar char="•"/>
            </a:pPr>
            <a:r>
              <a:rPr lang="en-US" dirty="0"/>
              <a:t>PV margin of 2.5% for NERC contingency P2 to P7</a:t>
            </a:r>
          </a:p>
          <a:p>
            <a:pPr marL="1257300" lvl="2" indent="-342900">
              <a:buFont typeface="Arial" panose="020B0604020202020204" pitchFamily="34" charset="0"/>
              <a:buChar char="•"/>
            </a:pPr>
            <a:endParaRPr lang="en-US" dirty="0"/>
          </a:p>
          <a:p>
            <a:pPr marL="800100" lvl="1" indent="-342900">
              <a:buFont typeface="Arial" panose="020B0604020202020204" pitchFamily="34" charset="0"/>
              <a:buChar char="•"/>
            </a:pPr>
            <a:r>
              <a:rPr lang="en-US" dirty="0"/>
              <a:t>Transient voltage response</a:t>
            </a:r>
          </a:p>
          <a:p>
            <a:pPr marL="1257300" lvl="2" indent="-342900">
              <a:buFont typeface="Arial" panose="020B0604020202020204" pitchFamily="34" charset="0"/>
              <a:buChar char="•"/>
            </a:pPr>
            <a:r>
              <a:rPr lang="en-US" dirty="0"/>
              <a:t>Voltage shall recover to 0.90 </a:t>
            </a:r>
            <a:r>
              <a:rPr lang="en-US" dirty="0" err="1"/>
              <a:t>p.u</a:t>
            </a:r>
            <a:r>
              <a:rPr lang="en-US" dirty="0"/>
              <a:t>. within five seconds after clearing the fault for NERC contingency P1</a:t>
            </a:r>
          </a:p>
          <a:p>
            <a:pPr marL="1257300" lvl="2" indent="-342900">
              <a:buFont typeface="Arial" panose="020B0604020202020204" pitchFamily="34" charset="0"/>
              <a:buChar char="•"/>
            </a:pPr>
            <a:r>
              <a:rPr lang="en-US" dirty="0"/>
              <a:t>Voltage shall recover to 0.90 </a:t>
            </a:r>
            <a:r>
              <a:rPr lang="en-US" dirty="0" err="1"/>
              <a:t>p.u</a:t>
            </a:r>
            <a:r>
              <a:rPr lang="en-US" dirty="0"/>
              <a:t>. within ten seconds after clearing the fault for NERC contingency P1 to P7</a:t>
            </a:r>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r>
              <a:rPr lang="en-US" dirty="0"/>
              <a:t>Damping criteria</a:t>
            </a:r>
          </a:p>
          <a:p>
            <a:pPr marL="1257300" lvl="2" indent="-342900">
              <a:buFont typeface="Arial" panose="020B0604020202020204" pitchFamily="34" charset="0"/>
              <a:buChar char="•"/>
            </a:pPr>
            <a:r>
              <a:rPr lang="en-US" dirty="0"/>
              <a:t>Power oscillation within the range of 0.2 Hz to 2 Hz decays with a minimum 3% damping ratio for NERC contingency P1 to P7.</a:t>
            </a:r>
          </a:p>
          <a:p>
            <a:pPr marL="742950" lvl="1" indent="-285750">
              <a:buFont typeface="Arial" panose="020B0604020202020204" pitchFamily="34" charset="0"/>
              <a:buChar char="•"/>
            </a:pPr>
            <a:endParaRPr lang="en-US" dirty="0"/>
          </a:p>
          <a:p>
            <a:pPr marL="342900" indent="-342900">
              <a:lnSpc>
                <a:spcPts val="1300"/>
              </a:lnSpc>
              <a:spcBef>
                <a:spcPts val="1000"/>
              </a:spcBef>
              <a:spcAft>
                <a:spcPts val="300"/>
              </a:spcAft>
              <a:buFont typeface="Arial" panose="020B0604020202020204" pitchFamily="34" charset="0"/>
              <a:buChar char="•"/>
              <a:tabLst>
                <a:tab pos="1600200" algn="l"/>
              </a:tabLst>
              <a:defRPr/>
            </a:pPr>
            <a:endParaRPr lang="en-US" sz="1600" b="1" dirty="0">
              <a:solidFill>
                <a:schemeClr val="accent1"/>
              </a:solidFill>
              <a:cs typeface="Times New Roman"/>
            </a:endParaRPr>
          </a:p>
        </p:txBody>
      </p:sp>
    </p:spTree>
    <p:extLst>
      <p:ext uri="{BB962C8B-B14F-4D97-AF65-F5344CB8AC3E}">
        <p14:creationId xmlns:p14="http://schemas.microsoft.com/office/powerpoint/2010/main" val="342932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sborkar\AppData\Local\Microsoft\Windows\Temporary Internet Files\Content.Outlook\FWOMENET\ZoneMap_whole.jpg"/>
          <p:cNvPicPr/>
          <p:nvPr/>
        </p:nvPicPr>
        <p:blipFill rotWithShape="1">
          <a:blip r:embed="rId2" cstate="print">
            <a:extLst>
              <a:ext uri="{28A0092B-C50C-407E-A947-70E740481C1C}">
                <a14:useLocalDpi xmlns:a14="http://schemas.microsoft.com/office/drawing/2010/main" val="0"/>
              </a:ext>
            </a:extLst>
          </a:blip>
          <a:srcRect t="2629"/>
          <a:stretch/>
        </p:blipFill>
        <p:spPr bwMode="auto">
          <a:xfrm>
            <a:off x="1654424" y="685800"/>
            <a:ext cx="5934710" cy="5778817"/>
          </a:xfrm>
          <a:prstGeom prst="rect">
            <a:avLst/>
          </a:prstGeom>
          <a:noFill/>
          <a:ln w="3175">
            <a:solidFill>
              <a:schemeClr val="tx1"/>
            </a:solidFill>
          </a:ln>
          <a:extLst>
            <a:ext uri="{53640926-AAD7-44D8-BBD7-CCE9431645EC}">
              <a14:shadowObscured xmlns:a14="http://schemas.microsoft.com/office/drawing/2010/main"/>
            </a:ext>
          </a:extLst>
        </p:spPr>
      </p:pic>
      <p:sp>
        <p:nvSpPr>
          <p:cNvPr id="6" name="Title 1"/>
          <p:cNvSpPr>
            <a:spLocks noGrp="1"/>
          </p:cNvSpPr>
          <p:nvPr>
            <p:ph type="title"/>
          </p:nvPr>
        </p:nvSpPr>
        <p:spPr>
          <a:xfrm>
            <a:off x="304800" y="296409"/>
            <a:ext cx="8229600" cy="411162"/>
          </a:xfrm>
        </p:spPr>
        <p:txBody>
          <a:bodyPr>
            <a:normAutofit fontScale="90000"/>
          </a:bodyPr>
          <a:lstStyle/>
          <a:p>
            <a:r>
              <a:rPr lang="en-US" sz="2800" dirty="0"/>
              <a:t>Weather Zones and Study Regions</a:t>
            </a:r>
          </a:p>
        </p:txBody>
      </p:sp>
      <p:sp>
        <p:nvSpPr>
          <p:cNvPr id="2" name="Slide Number Placeholder 1"/>
          <p:cNvSpPr>
            <a:spLocks noGrp="1"/>
          </p:cNvSpPr>
          <p:nvPr>
            <p:ph type="sldNum" sz="quarter" idx="12"/>
          </p:nvPr>
        </p:nvSpPr>
        <p:spPr/>
        <p:txBody>
          <a:bodyPr/>
          <a:lstStyle/>
          <a:p>
            <a:fld id="{F06A5241-12CB-C64D-AE38-6540AC6C648E}" type="slidenum">
              <a:rPr lang="en-US" smtClean="0"/>
              <a:pPr/>
              <a:t>8</a:t>
            </a:fld>
            <a:endParaRPr lang="en-US" dirty="0"/>
          </a:p>
        </p:txBody>
      </p:sp>
    </p:spTree>
    <p:extLst>
      <p:ext uri="{BB962C8B-B14F-4D97-AF65-F5344CB8AC3E}">
        <p14:creationId xmlns:p14="http://schemas.microsoft.com/office/powerpoint/2010/main" val="1940839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389" y="457200"/>
            <a:ext cx="8686800" cy="533400"/>
          </a:xfrm>
        </p:spPr>
        <p:txBody>
          <a:bodyPr>
            <a:noAutofit/>
          </a:bodyPr>
          <a:lstStyle/>
          <a:p>
            <a:r>
              <a:rPr lang="en-US" sz="2800" b="1" dirty="0">
                <a:latin typeface="Calibri" panose="020F0502020204030204" pitchFamily="34" charset="0"/>
              </a:rPr>
              <a:t>Regional Transmission Plan (RTP) </a:t>
            </a:r>
            <a:endParaRPr lang="en-US" sz="1600" dirty="0">
              <a:latin typeface="Calibri" panose="020F0502020204030204" pitchFamily="34" charset="0"/>
            </a:endParaRPr>
          </a:p>
        </p:txBody>
      </p:sp>
      <p:sp>
        <p:nvSpPr>
          <p:cNvPr id="3" name="Content Placeholder 2"/>
          <p:cNvSpPr>
            <a:spLocks noGrp="1"/>
          </p:cNvSpPr>
          <p:nvPr>
            <p:ph idx="1"/>
          </p:nvPr>
        </p:nvSpPr>
        <p:spPr>
          <a:xfrm>
            <a:off x="304800" y="1219200"/>
            <a:ext cx="8382000" cy="5029200"/>
          </a:xfrm>
        </p:spPr>
        <p:txBody>
          <a:bodyPr>
            <a:noAutofit/>
          </a:bodyPr>
          <a:lstStyle/>
          <a:p>
            <a:endParaRPr lang="en-US" sz="2000" dirty="0"/>
          </a:p>
          <a:p>
            <a:r>
              <a:rPr lang="en-US" sz="2000" dirty="0"/>
              <a:t>Steady-state region-wide reliability and economic transmission needs</a:t>
            </a:r>
          </a:p>
          <a:p>
            <a:endParaRPr lang="en-US" sz="2000" dirty="0"/>
          </a:p>
          <a:p>
            <a:r>
              <a:rPr lang="en-US" sz="2000" dirty="0"/>
              <a:t>Identifies planned improvements for next six years</a:t>
            </a:r>
          </a:p>
          <a:p>
            <a:pPr marL="0" indent="0">
              <a:buNone/>
            </a:pPr>
            <a:endParaRPr lang="en-US" sz="2000" dirty="0"/>
          </a:p>
          <a:p>
            <a:r>
              <a:rPr lang="en-US" sz="2000" dirty="0"/>
              <a:t>Developed annually in coordination with the Regional Planning Group (RPG) and Transmission Service Providers (TSPs)</a:t>
            </a:r>
          </a:p>
          <a:p>
            <a:pPr marL="0" indent="0">
              <a:buNone/>
            </a:pPr>
            <a:endParaRPr lang="en-US" sz="2000" dirty="0"/>
          </a:p>
          <a:p>
            <a:r>
              <a:rPr lang="en-US" sz="2000" dirty="0"/>
              <a:t>Planning Coordinator Responsibilities</a:t>
            </a:r>
          </a:p>
          <a:p>
            <a:pPr lvl="1"/>
            <a:r>
              <a:rPr lang="en-US" sz="1600" dirty="0"/>
              <a:t>NERC Reliability Standards (TPL-001-4)</a:t>
            </a:r>
          </a:p>
          <a:p>
            <a:pPr lvl="1"/>
            <a:r>
              <a:rPr lang="en-US" sz="1600" dirty="0"/>
              <a:t>ERCOT Protocols, </a:t>
            </a:r>
            <a:r>
              <a:rPr lang="en-US" sz="1400" dirty="0"/>
              <a:t>Operating Guides and Planning Guides (Sections 3 and 4)</a:t>
            </a:r>
          </a:p>
          <a:p>
            <a:pPr algn="ctr">
              <a:buFont typeface="Wingdings" panose="05000000000000000000" pitchFamily="2" charset="2"/>
              <a:buChar char="§"/>
            </a:pPr>
            <a:endParaRPr lang="en-US" sz="1600" dirty="0"/>
          </a:p>
          <a:p>
            <a:pPr algn="ctr">
              <a:buFont typeface="Wingdings" panose="05000000000000000000" pitchFamily="2" charset="2"/>
              <a:buChar char="§"/>
            </a:pPr>
            <a:endParaRPr lang="en-US" sz="700" dirty="0">
              <a:latin typeface="Calibri" panose="020F0502020204030204" pitchFamily="34" charset="0"/>
            </a:endParaRPr>
          </a:p>
          <a:p>
            <a:pPr algn="ctr">
              <a:buFont typeface="Wingdings" panose="05000000000000000000" pitchFamily="2" charset="2"/>
              <a:buChar char="§"/>
            </a:pPr>
            <a:endParaRPr lang="en-US" sz="700"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F06A5241-12CB-C64D-AE38-6540AC6C648E}" type="slidenum">
              <a:rPr lang="en-US" smtClean="0"/>
              <a:pPr/>
              <a:t>9</a:t>
            </a:fld>
            <a:endParaRPr lang="en-US" dirty="0"/>
          </a:p>
        </p:txBody>
      </p:sp>
    </p:spTree>
    <p:extLst>
      <p:ext uri="{BB962C8B-B14F-4D97-AF65-F5344CB8AC3E}">
        <p14:creationId xmlns:p14="http://schemas.microsoft.com/office/powerpoint/2010/main" val="3897730963"/>
      </p:ext>
    </p:extLst>
  </p:cSld>
  <p:clrMapOvr>
    <a:masterClrMapping/>
  </p:clrMapOvr>
</p:sld>
</file>

<file path=ppt/theme/theme1.xml><?xml version="1.0" encoding="utf-8"?>
<a:theme xmlns:a="http://schemas.openxmlformats.org/drawingml/2006/main" name="1_Office Theme">
  <a:themeElements>
    <a:clrScheme name="TAMU Palette">
      <a:dk1>
        <a:srgbClr val="332C2C"/>
      </a:dk1>
      <a:lt1>
        <a:sysClr val="window" lastClr="FFFFFF"/>
      </a:lt1>
      <a:dk2>
        <a:srgbClr val="565252"/>
      </a:dk2>
      <a:lt2>
        <a:srgbClr val="D9D9D9"/>
      </a:lt2>
      <a:accent1>
        <a:srgbClr val="500000"/>
      </a:accent1>
      <a:accent2>
        <a:srgbClr val="1D3362"/>
      </a:accent2>
      <a:accent3>
        <a:srgbClr val="FFFFFF"/>
      </a:accent3>
      <a:accent4>
        <a:srgbClr val="D0D0D0"/>
      </a:accent4>
      <a:accent5>
        <a:srgbClr val="444040"/>
      </a:accent5>
      <a:accent6>
        <a:srgbClr val="000000"/>
      </a:accent6>
      <a:hlink>
        <a:srgbClr val="500000"/>
      </a:hlink>
      <a:folHlink>
        <a:srgbClr val="B0AFA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2BDB63875B034C8B32518C6496ADD1" ma:contentTypeVersion="0" ma:contentTypeDescription="Create a new document." ma:contentTypeScope="" ma:versionID="2e49056469cb591c67c33c10da96a071">
  <xsd:schema xmlns:xsd="http://www.w3.org/2001/XMLSchema" xmlns:xs="http://www.w3.org/2001/XMLSchema" xmlns:p="http://schemas.microsoft.com/office/2006/metadata/properties" xmlns:ns2="c34af464-7aa1-4edd-9be4-83dffc1cb926" targetNamespace="http://schemas.microsoft.com/office/2006/metadata/properties" ma:root="true" ma:fieldsID="3a653c66fd0ce9b40621f227f901e684" ns2:_="">
    <xsd:import namespace="c34af464-7aa1-4edd-9be4-83dffc1cb926"/>
    <xsd:element name="properties">
      <xsd:complexType>
        <xsd:sequence>
          <xsd:element name="documentManagement">
            <xsd:complexType>
              <xsd:all>
                <xsd:element ref="ns2:Information_x0020_Classification"/>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4af464-7aa1-4edd-9be4-83dffc1cb926" elementFormDefault="qualified">
    <xsd:import namespace="http://schemas.microsoft.com/office/2006/documentManagement/types"/>
    <xsd:import namespace="http://schemas.microsoft.com/office/infopath/2007/PartnerControls"/>
    <xsd:element name="Information_x0020_Classification" ma:index="8" ma:displayName="Information Classification" ma:default="ERCOT Limited" ma:description="ERCOT Information Classification" ma:format="Dropdown" ma:internalName="Information_x0020_Classification">
      <xsd:simpleType>
        <xsd:restriction base="dms:Choice">
          <xsd:enumeration value="Public"/>
          <xsd:enumeration value="ERCOT Limited"/>
          <xsd:enumeration value="ERCOT Confidential"/>
          <xsd:enumeration value="ERCOT Restricted"/>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nformation_x0020_Classification xmlns="c34af464-7aa1-4edd-9be4-83dffc1cb926">ERCOT Limited</Information_x0020_Classification>
  </documentManagement>
</p:properties>
</file>

<file path=customXml/itemProps1.xml><?xml version="1.0" encoding="utf-8"?>
<ds:datastoreItem xmlns:ds="http://schemas.openxmlformats.org/officeDocument/2006/customXml" ds:itemID="{6C215A72-787F-41D3-8B2A-EB6708CB3E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4af464-7aa1-4edd-9be4-83dffc1cb9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625DC4-75AC-4019-A9C6-4DC532EFDC28}">
  <ds:schemaRefs>
    <ds:schemaRef ds:uri="http://schemas.microsoft.com/sharepoint/v3/contenttype/forms"/>
  </ds:schemaRefs>
</ds:datastoreItem>
</file>

<file path=customXml/itemProps3.xml><?xml version="1.0" encoding="utf-8"?>
<ds:datastoreItem xmlns:ds="http://schemas.openxmlformats.org/officeDocument/2006/customXml" ds:itemID="{0E7D44DB-2AE0-4249-B147-A7557EC862F7}">
  <ds:schemaRefs>
    <ds:schemaRef ds:uri="http://purl.org/dc/dcmitype/"/>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elements/1.1/"/>
    <ds:schemaRef ds:uri="http://schemas.microsoft.com/office/infopath/2007/PartnerControls"/>
    <ds:schemaRef ds:uri="c34af464-7aa1-4edd-9be4-83dffc1cb92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7275</TotalTime>
  <Words>3357</Words>
  <Application>Microsoft Office PowerPoint</Application>
  <PresentationFormat>On-screen Show (4:3)</PresentationFormat>
  <Paragraphs>565</Paragraphs>
  <Slides>40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ＭＳ Ｐゴシック</vt:lpstr>
      <vt:lpstr>Arial</vt:lpstr>
      <vt:lpstr>Calibri</vt:lpstr>
      <vt:lpstr>Frutiger LT Std 55 Roman</vt:lpstr>
      <vt:lpstr>Tahoma</vt:lpstr>
      <vt:lpstr>Times New Roman</vt:lpstr>
      <vt:lpstr>Wingdings</vt:lpstr>
      <vt:lpstr>1_Office Theme</vt:lpstr>
      <vt:lpstr>PowerPoint Presentation</vt:lpstr>
      <vt:lpstr>Transmission Planning</vt:lpstr>
      <vt:lpstr>Transmission Planning Basics Tasks</vt:lpstr>
      <vt:lpstr>Transmission Planning Overview</vt:lpstr>
      <vt:lpstr>Planning Network Model Building</vt:lpstr>
      <vt:lpstr>Relevant Standards</vt:lpstr>
      <vt:lpstr>Planning Reliability Criteria</vt:lpstr>
      <vt:lpstr>Weather Zones and Study Regions</vt:lpstr>
      <vt:lpstr>Regional Transmission Plan (RTP) </vt:lpstr>
      <vt:lpstr>Why prepare RTP?</vt:lpstr>
      <vt:lpstr>RTP Overview</vt:lpstr>
      <vt:lpstr>RTP Process</vt:lpstr>
      <vt:lpstr>Generation Assumptions</vt:lpstr>
      <vt:lpstr>Transmission assumptions</vt:lpstr>
      <vt:lpstr>Load Assumptions</vt:lpstr>
      <vt:lpstr>Limits and Monitoring</vt:lpstr>
      <vt:lpstr>Contingencies</vt:lpstr>
      <vt:lpstr>Tools and Techniques</vt:lpstr>
      <vt:lpstr>Contingency Analysis</vt:lpstr>
      <vt:lpstr>ATC Analysis</vt:lpstr>
      <vt:lpstr>QV Analysis</vt:lpstr>
      <vt:lpstr>QV Analysis      (2)</vt:lpstr>
      <vt:lpstr>PV Analysis</vt:lpstr>
      <vt:lpstr>PV Analysis      (2)</vt:lpstr>
      <vt:lpstr>Security Constrained Optimal Power Flow (SCOPF)</vt:lpstr>
      <vt:lpstr>N-1 Analysis</vt:lpstr>
      <vt:lpstr>Transformer and Generator Outage Analysis</vt:lpstr>
      <vt:lpstr>Long-lead time equipment analysis</vt:lpstr>
      <vt:lpstr>Sensitivity analysis</vt:lpstr>
      <vt:lpstr>Multiple element outage analysis</vt:lpstr>
      <vt:lpstr>Short Circuit Analysis</vt:lpstr>
      <vt:lpstr>Economic analysis</vt:lpstr>
      <vt:lpstr>What is a dynamic study?</vt:lpstr>
      <vt:lpstr>Dynamics Model</vt:lpstr>
      <vt:lpstr>Dynamic Data Set</vt:lpstr>
      <vt:lpstr>Disturbances for Dynamic Studies</vt:lpstr>
      <vt:lpstr>Simulation Run</vt:lpstr>
      <vt:lpstr>Dynamic Runs Results</vt:lpstr>
      <vt:lpstr>Extreme Events and Misc. Studies</vt:lpstr>
      <vt:lpstr>Questions?    </vt:lpstr>
    </vt:vector>
  </TitlesOfParts>
  <Company>The Electric Reliability Council of Texas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Pysh, Danya</dc:creator>
  <cp:lastModifiedBy>Tracy Rolstad</cp:lastModifiedBy>
  <cp:revision>188</cp:revision>
  <cp:lastPrinted>2016-01-21T20:53:15Z</cp:lastPrinted>
  <dcterms:created xsi:type="dcterms:W3CDTF">2016-01-21T15:20:31Z</dcterms:created>
  <dcterms:modified xsi:type="dcterms:W3CDTF">2024-03-18T04:34:48Z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0x0101002E2BDB63875B034C8B32518C6496ADD1</vt:lpwstr>
  </property>
</Properties>
</file>