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1"/>
  </p:sldMasterIdLst>
  <p:notesMasterIdLst>
    <p:notesMasterId r:id="rId21"/>
  </p:notesMasterIdLst>
  <p:handoutMasterIdLst>
    <p:handoutMasterId r:id="rId22"/>
  </p:handoutMasterIdLst>
  <p:sldIdLst>
    <p:sldId id="391" r:id="rId2"/>
    <p:sldId id="394" r:id="rId3"/>
    <p:sldId id="399" r:id="rId4"/>
    <p:sldId id="397" r:id="rId5"/>
    <p:sldId id="398" r:id="rId6"/>
    <p:sldId id="396" r:id="rId7"/>
    <p:sldId id="395" r:id="rId8"/>
    <p:sldId id="355" r:id="rId9"/>
    <p:sldId id="356" r:id="rId10"/>
    <p:sldId id="357" r:id="rId11"/>
    <p:sldId id="358" r:id="rId12"/>
    <p:sldId id="359" r:id="rId13"/>
    <p:sldId id="360" r:id="rId14"/>
    <p:sldId id="361" r:id="rId15"/>
    <p:sldId id="362" r:id="rId16"/>
    <p:sldId id="363" r:id="rId17"/>
    <p:sldId id="364" r:id="rId18"/>
    <p:sldId id="365" r:id="rId19"/>
    <p:sldId id="393" r:id="rId20"/>
  </p:sldIdLst>
  <p:sldSz cx="12192000" cy="6858000"/>
  <p:notesSz cx="7102475" cy="9388475"/>
  <p:defaultTextStyle>
    <a:defPPr>
      <a:defRPr lang="en-US"/>
    </a:defPPr>
    <a:lvl1pPr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1pPr>
    <a:lvl2pPr marL="4572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2pPr>
    <a:lvl3pPr marL="9144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3pPr>
    <a:lvl4pPr marL="13716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4pPr>
    <a:lvl5pPr marL="18288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BFB93D0-1564-DA4B-B149-979F4BC1F968}" name="scott" initials="s" userId="S-1-5-21-881429477-2339184126-192238721-1150"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pooria dehghanian" initials="p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0000"/>
    <a:srgbClr val="FF3300"/>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59" d="100"/>
          <a:sy n="59" d="100"/>
        </p:scale>
        <p:origin x="224" y="6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3078163" cy="469900"/>
          </a:xfrm>
          <a:prstGeom prst="rect">
            <a:avLst/>
          </a:prstGeom>
          <a:noFill/>
          <a:ln w="9525">
            <a:noFill/>
            <a:miter lim="800000"/>
            <a:headEnd/>
            <a:tailEnd/>
          </a:ln>
          <a:effectLst/>
        </p:spPr>
        <p:txBody>
          <a:bodyPr vert="horz" wrap="square" lIns="94229" tIns="47114" rIns="94229" bIns="47114" numCol="1" anchor="t" anchorCtr="0" compatLnSpc="1">
            <a:prstTxWarp prst="textNoShape">
              <a:avLst/>
            </a:prstTxWarp>
          </a:bodyPr>
          <a:lstStyle>
            <a:lvl1pPr>
              <a:spcBef>
                <a:spcPct val="0"/>
              </a:spcBef>
              <a:buClrTx/>
              <a:buSzTx/>
              <a:buFontTx/>
              <a:buNone/>
              <a:defRPr sz="1200"/>
            </a:lvl1pPr>
          </a:lstStyle>
          <a:p>
            <a:pPr>
              <a:defRPr/>
            </a:pPr>
            <a:endParaRPr lang="en-US"/>
          </a:p>
        </p:txBody>
      </p:sp>
      <p:sp>
        <p:nvSpPr>
          <p:cNvPr id="28675" name="Rectangle 3"/>
          <p:cNvSpPr>
            <a:spLocks noGrp="1" noChangeArrowheads="1"/>
          </p:cNvSpPr>
          <p:nvPr>
            <p:ph type="dt" sz="quarter" idx="1"/>
          </p:nvPr>
        </p:nvSpPr>
        <p:spPr bwMode="auto">
          <a:xfrm>
            <a:off x="4024313" y="0"/>
            <a:ext cx="3078162" cy="469900"/>
          </a:xfrm>
          <a:prstGeom prst="rect">
            <a:avLst/>
          </a:prstGeom>
          <a:noFill/>
          <a:ln w="9525">
            <a:noFill/>
            <a:miter lim="800000"/>
            <a:headEnd/>
            <a:tailEnd/>
          </a:ln>
          <a:effectLst/>
        </p:spPr>
        <p:txBody>
          <a:bodyPr vert="horz" wrap="square" lIns="94229" tIns="47114" rIns="94229" bIns="47114" numCol="1" anchor="t" anchorCtr="0" compatLnSpc="1">
            <a:prstTxWarp prst="textNoShape">
              <a:avLst/>
            </a:prstTxWarp>
          </a:bodyPr>
          <a:lstStyle>
            <a:lvl1pPr algn="r">
              <a:spcBef>
                <a:spcPct val="0"/>
              </a:spcBef>
              <a:buClrTx/>
              <a:buSzTx/>
              <a:buFontTx/>
              <a:buNone/>
              <a:defRPr sz="1200"/>
            </a:lvl1pPr>
          </a:lstStyle>
          <a:p>
            <a:pPr>
              <a:defRPr/>
            </a:pPr>
            <a:endParaRPr lang="en-US"/>
          </a:p>
        </p:txBody>
      </p:sp>
      <p:sp>
        <p:nvSpPr>
          <p:cNvPr id="28676" name="Rectangle 4"/>
          <p:cNvSpPr>
            <a:spLocks noGrp="1" noChangeArrowheads="1"/>
          </p:cNvSpPr>
          <p:nvPr>
            <p:ph type="ftr" sz="quarter" idx="2"/>
          </p:nvPr>
        </p:nvSpPr>
        <p:spPr bwMode="auto">
          <a:xfrm>
            <a:off x="0" y="8918575"/>
            <a:ext cx="3078163" cy="469900"/>
          </a:xfrm>
          <a:prstGeom prst="rect">
            <a:avLst/>
          </a:prstGeom>
          <a:noFill/>
          <a:ln w="9525">
            <a:noFill/>
            <a:miter lim="800000"/>
            <a:headEnd/>
            <a:tailEnd/>
          </a:ln>
          <a:effectLst/>
        </p:spPr>
        <p:txBody>
          <a:bodyPr vert="horz" wrap="square" lIns="94229" tIns="47114" rIns="94229" bIns="47114" numCol="1" anchor="b" anchorCtr="0" compatLnSpc="1">
            <a:prstTxWarp prst="textNoShape">
              <a:avLst/>
            </a:prstTxWarp>
          </a:bodyPr>
          <a:lstStyle>
            <a:lvl1pPr>
              <a:spcBef>
                <a:spcPct val="0"/>
              </a:spcBef>
              <a:buClrTx/>
              <a:buSzTx/>
              <a:buFontTx/>
              <a:buNone/>
              <a:defRPr sz="1200"/>
            </a:lvl1pPr>
          </a:lstStyle>
          <a:p>
            <a:pPr>
              <a:defRPr/>
            </a:pPr>
            <a:endParaRPr lang="en-US"/>
          </a:p>
        </p:txBody>
      </p:sp>
      <p:sp>
        <p:nvSpPr>
          <p:cNvPr id="28677" name="Rectangle 5"/>
          <p:cNvSpPr>
            <a:spLocks noGrp="1" noChangeArrowheads="1"/>
          </p:cNvSpPr>
          <p:nvPr>
            <p:ph type="sldNum" sz="quarter" idx="3"/>
          </p:nvPr>
        </p:nvSpPr>
        <p:spPr bwMode="auto">
          <a:xfrm>
            <a:off x="4024313" y="8918575"/>
            <a:ext cx="3078162" cy="469900"/>
          </a:xfrm>
          <a:prstGeom prst="rect">
            <a:avLst/>
          </a:prstGeom>
          <a:noFill/>
          <a:ln w="9525">
            <a:noFill/>
            <a:miter lim="800000"/>
            <a:headEnd/>
            <a:tailEnd/>
          </a:ln>
          <a:effectLst/>
        </p:spPr>
        <p:txBody>
          <a:bodyPr vert="horz" wrap="square" lIns="94229" tIns="47114" rIns="94229" bIns="47114" numCol="1" anchor="b" anchorCtr="0" compatLnSpc="1">
            <a:prstTxWarp prst="textNoShape">
              <a:avLst/>
            </a:prstTxWarp>
          </a:bodyPr>
          <a:lstStyle>
            <a:lvl1pPr algn="r">
              <a:spcBef>
                <a:spcPct val="0"/>
              </a:spcBef>
              <a:buClrTx/>
              <a:buSzTx/>
              <a:buFontTx/>
              <a:buNone/>
              <a:defRPr sz="1200"/>
            </a:lvl1pPr>
          </a:lstStyle>
          <a:p>
            <a:pPr>
              <a:defRPr/>
            </a:pPr>
            <a:fld id="{3B7227E4-51F8-45C2-83C1-D251491FB81E}" type="slidenum">
              <a:rPr lang="en-US"/>
              <a:pPr>
                <a:defRPr/>
              </a:pPr>
              <a:t>‹#›</a:t>
            </a:fld>
            <a:endParaRPr lang="en-US"/>
          </a:p>
        </p:txBody>
      </p:sp>
    </p:spTree>
    <p:extLst>
      <p:ext uri="{BB962C8B-B14F-4D97-AF65-F5344CB8AC3E}">
        <p14:creationId xmlns:p14="http://schemas.microsoft.com/office/powerpoint/2010/main" val="1714397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wrap="square" lIns="94229" tIns="47114" rIns="94229" bIns="47114"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idx="1"/>
          </p:nvPr>
        </p:nvSpPr>
        <p:spPr>
          <a:xfrm>
            <a:off x="4022725" y="0"/>
            <a:ext cx="3078163" cy="469900"/>
          </a:xfrm>
          <a:prstGeom prst="rect">
            <a:avLst/>
          </a:prstGeom>
        </p:spPr>
        <p:txBody>
          <a:bodyPr vert="horz" wrap="square" lIns="94229" tIns="47114" rIns="94229" bIns="47114" numCol="1" anchor="t" anchorCtr="0" compatLnSpc="1">
            <a:prstTxWarp prst="textNoShape">
              <a:avLst/>
            </a:prstTxWarp>
          </a:bodyPr>
          <a:lstStyle>
            <a:lvl1pPr algn="r">
              <a:defRPr sz="1200"/>
            </a:lvl1pPr>
          </a:lstStyle>
          <a:p>
            <a:pPr>
              <a:defRPr/>
            </a:pPr>
            <a:fld id="{24C5774C-03E1-499A-B4E4-895282C04360}" type="datetimeFigureOut">
              <a:rPr lang="en-US"/>
              <a:pPr>
                <a:defRPr/>
              </a:pPr>
              <a:t>3/18/2024</a:t>
            </a:fld>
            <a:endParaRPr lang="en-US"/>
          </a:p>
        </p:txBody>
      </p:sp>
      <p:sp>
        <p:nvSpPr>
          <p:cNvPr id="4" name="Slide Image Placeholder 3"/>
          <p:cNvSpPr>
            <a:spLocks noGrp="1" noRot="1" noChangeAspect="1"/>
          </p:cNvSpPr>
          <p:nvPr>
            <p:ph type="sldImg" idx="2"/>
          </p:nvPr>
        </p:nvSpPr>
        <p:spPr>
          <a:xfrm>
            <a:off x="423863" y="704850"/>
            <a:ext cx="6254750" cy="3519488"/>
          </a:xfrm>
          <a:prstGeom prst="rect">
            <a:avLst/>
          </a:prstGeom>
          <a:noFill/>
          <a:ln w="12700">
            <a:solidFill>
              <a:prstClr val="black"/>
            </a:solidFill>
          </a:ln>
        </p:spPr>
        <p:txBody>
          <a:bodyPr vert="horz" lIns="94229" tIns="47114" rIns="94229" bIns="47114" rtlCol="0" anchor="ctr"/>
          <a:lstStyle/>
          <a:p>
            <a:pPr lvl="0"/>
            <a:endParaRPr lang="en-US" noProof="0"/>
          </a:p>
        </p:txBody>
      </p:sp>
      <p:sp>
        <p:nvSpPr>
          <p:cNvPr id="5" name="Notes Placeholder 4"/>
          <p:cNvSpPr>
            <a:spLocks noGrp="1"/>
          </p:cNvSpPr>
          <p:nvPr>
            <p:ph type="body" sz="quarter" idx="3"/>
          </p:nvPr>
        </p:nvSpPr>
        <p:spPr>
          <a:xfrm>
            <a:off x="709613" y="4459288"/>
            <a:ext cx="5683250" cy="4224337"/>
          </a:xfrm>
          <a:prstGeom prst="rect">
            <a:avLst/>
          </a:prstGeom>
        </p:spPr>
        <p:txBody>
          <a:bodyPr vert="horz" lIns="94229" tIns="47114" rIns="94229" bIns="47114"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916988"/>
            <a:ext cx="3078163" cy="469900"/>
          </a:xfrm>
          <a:prstGeom prst="rect">
            <a:avLst/>
          </a:prstGeom>
        </p:spPr>
        <p:txBody>
          <a:bodyPr vert="horz" wrap="square" lIns="94229" tIns="47114" rIns="94229" bIns="47114" numCol="1" anchor="b" anchorCtr="0" compatLnSpc="1">
            <a:prstTxWarp prst="textNoShape">
              <a:avLst/>
            </a:prstTxWarp>
          </a:bodyPr>
          <a:lstStyle>
            <a:lvl1pPr>
              <a:defRPr sz="1200"/>
            </a:lvl1pPr>
          </a:lstStyle>
          <a:p>
            <a:pPr>
              <a:defRPr/>
            </a:pPr>
            <a:endParaRPr lang="en-US"/>
          </a:p>
        </p:txBody>
      </p:sp>
      <p:sp>
        <p:nvSpPr>
          <p:cNvPr id="7" name="Slide Number Placeholder 6"/>
          <p:cNvSpPr>
            <a:spLocks noGrp="1"/>
          </p:cNvSpPr>
          <p:nvPr>
            <p:ph type="sldNum" sz="quarter" idx="5"/>
          </p:nvPr>
        </p:nvSpPr>
        <p:spPr>
          <a:xfrm>
            <a:off x="4022725" y="8916988"/>
            <a:ext cx="3078163" cy="469900"/>
          </a:xfrm>
          <a:prstGeom prst="rect">
            <a:avLst/>
          </a:prstGeom>
        </p:spPr>
        <p:txBody>
          <a:bodyPr vert="horz" wrap="square" lIns="94229" tIns="47114" rIns="94229" bIns="47114" numCol="1" anchor="b" anchorCtr="0" compatLnSpc="1">
            <a:prstTxWarp prst="textNoShape">
              <a:avLst/>
            </a:prstTxWarp>
          </a:bodyPr>
          <a:lstStyle>
            <a:lvl1pPr algn="r">
              <a:defRPr sz="1200"/>
            </a:lvl1pPr>
          </a:lstStyle>
          <a:p>
            <a:pPr>
              <a:defRPr/>
            </a:pPr>
            <a:fld id="{169181FC-D85A-4591-8BD1-5E6A6B17461A}" type="slidenum">
              <a:rPr lang="en-US"/>
              <a:pPr>
                <a:defRPr/>
              </a:pPr>
              <a:t>‹#›</a:t>
            </a:fld>
            <a:endParaRPr lang="en-US"/>
          </a:p>
        </p:txBody>
      </p:sp>
    </p:spTree>
    <p:extLst>
      <p:ext uri="{BB962C8B-B14F-4D97-AF65-F5344CB8AC3E}">
        <p14:creationId xmlns:p14="http://schemas.microsoft.com/office/powerpoint/2010/main" val="35706096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69181FC-D85A-4591-8BD1-5E6A6B17461A}" type="slidenum">
              <a:rPr lang="en-US" smtClean="0"/>
              <a:pPr>
                <a:defRPr/>
              </a:pPr>
              <a:t>6</a:t>
            </a:fld>
            <a:endParaRPr lang="en-US"/>
          </a:p>
        </p:txBody>
      </p:sp>
    </p:spTree>
    <p:extLst>
      <p:ext uri="{BB962C8B-B14F-4D97-AF65-F5344CB8AC3E}">
        <p14:creationId xmlns:p14="http://schemas.microsoft.com/office/powerpoint/2010/main" val="185846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AutoShape 1027"/>
          <p:cNvSpPr>
            <a:spLocks noChangeArrowheads="1"/>
          </p:cNvSpPr>
          <p:nvPr/>
        </p:nvSpPr>
        <p:spPr bwMode="auto">
          <a:xfrm>
            <a:off x="914400" y="990600"/>
            <a:ext cx="6908800" cy="1905000"/>
          </a:xfrm>
          <a:prstGeom prst="roundRect">
            <a:avLst>
              <a:gd name="adj" fmla="val 50000"/>
            </a:avLst>
          </a:prstGeom>
          <a:solidFill>
            <a:schemeClr val="bg1"/>
          </a:solidFill>
          <a:ln w="9525">
            <a:noFill/>
            <a:round/>
            <a:headEnd/>
            <a:tailEnd/>
          </a:ln>
        </p:spPr>
        <p:txBody>
          <a:bodyPr wrap="none" anchor="ctr"/>
          <a:lstStyle/>
          <a:p>
            <a:pPr algn="ctr">
              <a:spcBef>
                <a:spcPct val="0"/>
              </a:spcBef>
              <a:buClrTx/>
              <a:buSzTx/>
              <a:buFontTx/>
              <a:buNone/>
              <a:defRPr/>
            </a:pPr>
            <a:endParaRPr kumimoji="1" lang="en-US" sz="2400"/>
          </a:p>
        </p:txBody>
      </p:sp>
      <p:sp>
        <p:nvSpPr>
          <p:cNvPr id="9" name="Line 4103"/>
          <p:cNvSpPr>
            <a:spLocks noChangeShapeType="1"/>
          </p:cNvSpPr>
          <p:nvPr userDrawn="1"/>
        </p:nvSpPr>
        <p:spPr bwMode="auto">
          <a:xfrm>
            <a:off x="0" y="3048000"/>
            <a:ext cx="11988800" cy="0"/>
          </a:xfrm>
          <a:prstGeom prst="line">
            <a:avLst/>
          </a:prstGeom>
          <a:noFill/>
          <a:ln w="76200">
            <a:solidFill>
              <a:srgbClr val="500000"/>
            </a:solidFill>
            <a:round/>
            <a:headEnd type="none" w="sm" len="sm"/>
            <a:tailEnd type="none" w="sm" len="sm"/>
          </a:ln>
          <a:effectLst/>
        </p:spPr>
        <p:txBody>
          <a:bodyPr wrap="none" anchor="ctr"/>
          <a:lstStyle/>
          <a:p>
            <a:pPr>
              <a:defRPr/>
            </a:pPr>
            <a:endParaRPr lang="en-US" sz="2800" dirty="0"/>
          </a:p>
        </p:txBody>
      </p:sp>
      <p:sp>
        <p:nvSpPr>
          <p:cNvPr id="10" name="Rectangle 4098"/>
          <p:cNvSpPr>
            <a:spLocks noGrp="1" noChangeArrowheads="1"/>
          </p:cNvSpPr>
          <p:nvPr>
            <p:ph type="ctrTitle" sz="quarter"/>
          </p:nvPr>
        </p:nvSpPr>
        <p:spPr>
          <a:xfrm>
            <a:off x="914400" y="228600"/>
            <a:ext cx="10363200" cy="1143000"/>
          </a:xfrm>
        </p:spPr>
        <p:txBody>
          <a:bodyPr/>
          <a:lstStyle>
            <a:lvl1pPr>
              <a:defRPr sz="3600">
                <a:latin typeface="Arial" pitchFamily="34" charset="0"/>
                <a:cs typeface="Arial" pitchFamily="34" charset="0"/>
              </a:defRPr>
            </a:lvl1pPr>
          </a:lstStyle>
          <a:p>
            <a:r>
              <a:rPr lang="en-US" dirty="0"/>
              <a:t>Click to edit Master title style</a:t>
            </a:r>
          </a:p>
        </p:txBody>
      </p:sp>
      <p:sp>
        <p:nvSpPr>
          <p:cNvPr id="11" name="Rectangle 4099"/>
          <p:cNvSpPr>
            <a:spLocks noGrp="1" noChangeArrowheads="1"/>
          </p:cNvSpPr>
          <p:nvPr>
            <p:ph type="subTitle" sz="quarter" idx="1"/>
          </p:nvPr>
        </p:nvSpPr>
        <p:spPr>
          <a:xfrm>
            <a:off x="1930400" y="3124200"/>
            <a:ext cx="8534400" cy="1752600"/>
          </a:xfrm>
        </p:spPr>
        <p:txBody>
          <a:bodyPr/>
          <a:lstStyle>
            <a:lvl1pPr marL="0" indent="0" algn="ctr">
              <a:buFontTx/>
              <a:buNone/>
              <a:defRPr>
                <a:latin typeface="Arial" pitchFamily="34" charset="0"/>
                <a:cs typeface="Arial" pitchFamily="34" charset="0"/>
              </a:defRPr>
            </a:lvl1pPr>
          </a:lstStyle>
          <a:p>
            <a:r>
              <a:rPr lang="en-US" dirty="0"/>
              <a:t>Click to edit Master subtitle style</a:t>
            </a:r>
          </a:p>
        </p:txBody>
      </p:sp>
      <p:pic>
        <p:nvPicPr>
          <p:cNvPr id="7" name="Picture 2" descr="http://brandguide.tamu.edu/downloads/logos/TAM-PrimaryMarkA.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228600" y="5181600"/>
            <a:ext cx="5029200" cy="1415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950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228600" y="76200"/>
            <a:ext cx="11049000" cy="1066800"/>
          </a:xfrm>
        </p:spPr>
        <p:txBody>
          <a:bodyPr/>
          <a:lstStyle/>
          <a:p>
            <a:r>
              <a:rPr lang="en-US" dirty="0"/>
              <a:t>Click to edit Master title style</a:t>
            </a:r>
          </a:p>
        </p:txBody>
      </p:sp>
      <p:sp>
        <p:nvSpPr>
          <p:cNvPr id="5" name="Content Placeholder 2"/>
          <p:cNvSpPr>
            <a:spLocks noGrp="1"/>
          </p:cNvSpPr>
          <p:nvPr>
            <p:ph idx="1" hasCustomPrompt="1"/>
          </p:nvPr>
        </p:nvSpPr>
        <p:spPr>
          <a:xfrm>
            <a:off x="228600" y="1280160"/>
            <a:ext cx="11734800" cy="5196840"/>
          </a:xfrm>
        </p:spPr>
        <p:txBody>
          <a:bodyPr/>
          <a:lstStyle>
            <a:lvl1pPr marL="457200" indent="-457200">
              <a:buSzPct val="100000"/>
              <a:buFont typeface="Arial" panose="020B0604020202020204" pitchFamily="34" charset="0"/>
              <a:buChar char="•"/>
              <a:defRPr/>
            </a:lvl1pPr>
            <a:lvl2pPr marL="742950" marR="0" indent="-285750" algn="l" defTabSz="914400" rtl="0" eaLnBrk="0" fontAlgn="base" latinLnBrk="0" hangingPunct="0">
              <a:lnSpc>
                <a:spcPct val="100000"/>
              </a:lnSpc>
              <a:spcBef>
                <a:spcPct val="20000"/>
              </a:spcBef>
              <a:spcAft>
                <a:spcPct val="0"/>
              </a:spcAft>
              <a:buClr>
                <a:schemeClr val="tx1"/>
              </a:buClr>
              <a:buSzPct val="75000"/>
              <a:buFontTx/>
              <a:buChar char="–"/>
              <a:tabLst/>
              <a:defRPr/>
            </a:lvl2pPr>
            <a:lvl3pPr marL="1257300" indent="-342900">
              <a:buSzPct val="90000"/>
              <a:buFont typeface="Arial" panose="020B0604020202020204" pitchFamily="34" charset="0"/>
              <a:buChar char="•"/>
              <a:defRPr/>
            </a:lvl3pPr>
          </a:lstStyle>
          <a:p>
            <a:pPr marL="742950" marR="0" lvl="1" indent="-285750" algn="l" defTabSz="914400" rtl="0" eaLnBrk="0" fontAlgn="base" latinLnBrk="0" hangingPunct="0">
              <a:lnSpc>
                <a:spcPct val="100000"/>
              </a:lnSpc>
              <a:spcBef>
                <a:spcPct val="20000"/>
              </a:spcBef>
              <a:spcAft>
                <a:spcPct val="0"/>
              </a:spcAft>
              <a:buClr>
                <a:schemeClr val="tx1"/>
              </a:buClr>
              <a:buSzPct val="75000"/>
              <a:buFontTx/>
              <a:buChar char="–"/>
              <a:tabLst/>
              <a:defRPr/>
            </a:pPr>
            <a:r>
              <a:rPr lang="en-US" dirty="0" err="1"/>
              <a:t>SeconClick</a:t>
            </a:r>
            <a:r>
              <a:rPr lang="en-US" dirty="0"/>
              <a:t> to edit Master text styles</a:t>
            </a:r>
          </a:p>
          <a:p>
            <a:pPr lvl="1"/>
            <a:r>
              <a:rPr lang="en-US" dirty="0"/>
              <a:t>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54020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46007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10668000" cy="8382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524000"/>
            <a:ext cx="5232400" cy="3733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0" y="1524000"/>
            <a:ext cx="5232400" cy="3733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23174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668000" cy="838200"/>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15024227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AutoShape 5"/>
          <p:cNvSpPr>
            <a:spLocks noChangeArrowheads="1"/>
          </p:cNvSpPr>
          <p:nvPr/>
        </p:nvSpPr>
        <p:spPr bwMode="auto">
          <a:xfrm>
            <a:off x="1016000" y="1143000"/>
            <a:ext cx="6807200" cy="609600"/>
          </a:xfrm>
          <a:prstGeom prst="roundRect">
            <a:avLst>
              <a:gd name="adj" fmla="val 50000"/>
            </a:avLst>
          </a:prstGeom>
          <a:solidFill>
            <a:schemeClr val="bg1"/>
          </a:solidFill>
          <a:ln w="9525">
            <a:noFill/>
            <a:round/>
            <a:headEnd/>
            <a:tailEnd/>
          </a:ln>
        </p:spPr>
        <p:txBody>
          <a:bodyPr wrap="none" anchor="ctr"/>
          <a:lstStyle/>
          <a:p>
            <a:pPr algn="ctr">
              <a:spcBef>
                <a:spcPct val="0"/>
              </a:spcBef>
              <a:buClrTx/>
              <a:buSzTx/>
              <a:buFontTx/>
              <a:buNone/>
              <a:defRPr/>
            </a:pPr>
            <a:endParaRPr kumimoji="1" lang="en-US" sz="2400"/>
          </a:p>
        </p:txBody>
      </p:sp>
      <p:sp>
        <p:nvSpPr>
          <p:cNvPr id="25615" name="Rectangle 15"/>
          <p:cNvSpPr>
            <a:spLocks noChangeArrowheads="1"/>
          </p:cNvSpPr>
          <p:nvPr userDrawn="1"/>
        </p:nvSpPr>
        <p:spPr bwMode="auto">
          <a:xfrm>
            <a:off x="304801" y="6629401"/>
            <a:ext cx="11578167" cy="9525"/>
          </a:xfrm>
          <a:prstGeom prst="rect">
            <a:avLst/>
          </a:prstGeom>
          <a:gradFill rotWithShape="0">
            <a:gsLst>
              <a:gs pos="0">
                <a:schemeClr val="folHlink"/>
              </a:gs>
              <a:gs pos="100000">
                <a:schemeClr val="folHlink">
                  <a:gamma/>
                  <a:tint val="25098"/>
                  <a:invGamma/>
                </a:schemeClr>
              </a:gs>
            </a:gsLst>
            <a:path path="shape">
              <a:fillToRect l="50000" t="50000" r="50000" b="50000"/>
            </a:path>
          </a:gradFill>
          <a:ln w="19050">
            <a:noFill/>
            <a:miter lim="800000"/>
            <a:headEnd/>
            <a:tailEnd/>
          </a:ln>
          <a:effectLst/>
        </p:spPr>
        <p:txBody>
          <a:bodyPr wrap="none" anchor="ctr"/>
          <a:lstStyle/>
          <a:p>
            <a:pPr algn="ctr">
              <a:spcBef>
                <a:spcPct val="0"/>
              </a:spcBef>
              <a:buClrTx/>
              <a:buSzTx/>
              <a:buFontTx/>
              <a:buNone/>
              <a:defRPr/>
            </a:pPr>
            <a:endParaRPr lang="en-US" sz="2400">
              <a:latin typeface="Helvetica" charset="0"/>
            </a:endParaRPr>
          </a:p>
        </p:txBody>
      </p:sp>
      <p:sp>
        <p:nvSpPr>
          <p:cNvPr id="11" name="Line 8"/>
          <p:cNvSpPr>
            <a:spLocks noChangeShapeType="1"/>
          </p:cNvSpPr>
          <p:nvPr userDrawn="1"/>
        </p:nvSpPr>
        <p:spPr bwMode="auto">
          <a:xfrm>
            <a:off x="0" y="1143000"/>
            <a:ext cx="11176000" cy="0"/>
          </a:xfrm>
          <a:prstGeom prst="line">
            <a:avLst/>
          </a:prstGeom>
          <a:noFill/>
          <a:ln w="76200">
            <a:solidFill>
              <a:srgbClr val="500000"/>
            </a:solidFill>
            <a:round/>
            <a:headEnd type="none" w="sm" len="sm"/>
            <a:tailEnd type="none" w="sm" len="sm"/>
          </a:ln>
          <a:effectLst/>
        </p:spPr>
        <p:txBody>
          <a:bodyPr wrap="none" anchor="ctr"/>
          <a:lstStyle/>
          <a:p>
            <a:pPr>
              <a:defRPr/>
            </a:pPr>
            <a:endParaRPr lang="en-US" sz="2800" dirty="0"/>
          </a:p>
        </p:txBody>
      </p:sp>
      <p:sp>
        <p:nvSpPr>
          <p:cNvPr id="12" name="Rectangle 6"/>
          <p:cNvSpPr>
            <a:spLocks noGrp="1" noChangeArrowheads="1"/>
          </p:cNvSpPr>
          <p:nvPr>
            <p:ph type="title"/>
          </p:nvPr>
        </p:nvSpPr>
        <p:spPr bwMode="auto">
          <a:xfrm>
            <a:off x="228600" y="91440"/>
            <a:ext cx="110490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5" name="Rectangle 7"/>
          <p:cNvSpPr>
            <a:spLocks noGrp="1" noChangeArrowheads="1"/>
          </p:cNvSpPr>
          <p:nvPr>
            <p:ph type="body" idx="1"/>
          </p:nvPr>
        </p:nvSpPr>
        <p:spPr bwMode="auto">
          <a:xfrm>
            <a:off x="228600" y="1295400"/>
            <a:ext cx="11734800" cy="5120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3074" name="Picture 2" descr="Related image"/>
          <p:cNvPicPr>
            <a:picLocks noChangeAspect="1" noChangeArrowheads="1"/>
          </p:cNvPicPr>
          <p:nvPr userDrawn="1"/>
        </p:nvPicPr>
        <p:blipFill>
          <a:blip r:embed="rId7" cstate="print">
            <a:extLst>
              <a:ext uri="{28A0092B-C50C-407E-A947-70E740481C1C}">
                <a14:useLocalDpi xmlns:a14="http://schemas.microsoft.com/office/drawing/2010/main" val="0"/>
              </a:ext>
            </a:extLst>
          </a:blip>
          <a:stretch>
            <a:fillRect/>
          </a:stretch>
        </p:blipFill>
        <p:spPr bwMode="auto">
          <a:xfrm>
            <a:off x="11277600" y="685800"/>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3347023-713F-4E2A-B7AB-E48E430AAFEB}"/>
              </a:ext>
            </a:extLst>
          </p:cNvPr>
          <p:cNvSpPr txBox="1"/>
          <p:nvPr userDrawn="1"/>
        </p:nvSpPr>
        <p:spPr>
          <a:xfrm>
            <a:off x="11095827" y="-66675"/>
            <a:ext cx="1096172" cy="369332"/>
          </a:xfrm>
          <a:prstGeom prst="rect">
            <a:avLst/>
          </a:prstGeom>
          <a:noFill/>
          <a:ln w="12700">
            <a:noFill/>
          </a:ln>
        </p:spPr>
        <p:txBody>
          <a:bodyPr wrap="square" rtlCol="0">
            <a:spAutoFit/>
          </a:bodyPr>
          <a:lstStyle/>
          <a:p>
            <a:pPr algn="r"/>
            <a:fld id="{CBFC0AEE-5787-421D-938D-D26A4A374780}" type="slidenum">
              <a:rPr lang="en-US" sz="1800" smtClean="0">
                <a:solidFill>
                  <a:srgbClr val="500000"/>
                </a:solidFill>
                <a:latin typeface="+mj-lt"/>
              </a:rPr>
              <a:pPr algn="r"/>
              <a:t>‹#›</a:t>
            </a:fld>
            <a:endParaRPr lang="en-US" sz="1800" dirty="0">
              <a:solidFill>
                <a:srgbClr val="500000"/>
              </a:solidFill>
              <a:latin typeface="+mj-lt"/>
            </a:endParaRPr>
          </a:p>
        </p:txBody>
      </p:sp>
    </p:spTree>
  </p:cSld>
  <p:clrMap bg1="lt1" tx1="dk1" bg2="lt2" tx2="dk2" accent1="accent1" accent2="accent2" accent3="accent3" accent4="accent4" accent5="accent5" accent6="accent6" hlink="hlink" folHlink="folHlink"/>
  <p:sldLayoutIdLst>
    <p:sldLayoutId id="2147483733" r:id="rId1"/>
    <p:sldLayoutId id="2147483723" r:id="rId2"/>
    <p:sldLayoutId id="2147483724" r:id="rId3"/>
    <p:sldLayoutId id="2147483725" r:id="rId4"/>
    <p:sldLayoutId id="2147483727" r:id="rId5"/>
  </p:sldLayoutIdLst>
  <p:hf hdr="0" ftr="0" dt="0"/>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defRPr>
      </a:lvl2pPr>
      <a:lvl3pPr algn="l" rtl="0" eaLnBrk="0" fontAlgn="base" hangingPunct="0">
        <a:lnSpc>
          <a:spcPct val="90000"/>
        </a:lnSpc>
        <a:spcBef>
          <a:spcPct val="0"/>
        </a:spcBef>
        <a:spcAft>
          <a:spcPct val="0"/>
        </a:spcAft>
        <a:defRPr sz="3600" b="1">
          <a:solidFill>
            <a:schemeClr val="tx2"/>
          </a:solidFill>
          <a:latin typeface="Arial" charset="0"/>
        </a:defRPr>
      </a:lvl3pPr>
      <a:lvl4pPr algn="l" rtl="0" eaLnBrk="0" fontAlgn="base" hangingPunct="0">
        <a:lnSpc>
          <a:spcPct val="90000"/>
        </a:lnSpc>
        <a:spcBef>
          <a:spcPct val="0"/>
        </a:spcBef>
        <a:spcAft>
          <a:spcPct val="0"/>
        </a:spcAft>
        <a:defRPr sz="3600" b="1">
          <a:solidFill>
            <a:schemeClr val="tx2"/>
          </a:solidFill>
          <a:latin typeface="Arial" charset="0"/>
        </a:defRPr>
      </a:lvl4pPr>
      <a:lvl5pPr algn="l" rtl="0" eaLnBrk="0" fontAlgn="base" hangingPunct="0">
        <a:lnSpc>
          <a:spcPct val="90000"/>
        </a:lnSpc>
        <a:spcBef>
          <a:spcPct val="0"/>
        </a:spcBef>
        <a:spcAft>
          <a:spcPct val="0"/>
        </a:spcAft>
        <a:defRPr sz="3600" b="1">
          <a:solidFill>
            <a:schemeClr val="tx2"/>
          </a:solidFill>
          <a:latin typeface="Arial" charset="0"/>
        </a:defRPr>
      </a:lvl5pPr>
      <a:lvl6pPr marL="457200" algn="l" rtl="0" fontAlgn="base">
        <a:lnSpc>
          <a:spcPct val="90000"/>
        </a:lnSpc>
        <a:spcBef>
          <a:spcPct val="0"/>
        </a:spcBef>
        <a:spcAft>
          <a:spcPct val="0"/>
        </a:spcAft>
        <a:defRPr sz="3600" b="1">
          <a:solidFill>
            <a:schemeClr val="tx2"/>
          </a:solidFill>
          <a:latin typeface="Arial" charset="0"/>
        </a:defRPr>
      </a:lvl6pPr>
      <a:lvl7pPr marL="914400" algn="l" rtl="0" fontAlgn="base">
        <a:lnSpc>
          <a:spcPct val="90000"/>
        </a:lnSpc>
        <a:spcBef>
          <a:spcPct val="0"/>
        </a:spcBef>
        <a:spcAft>
          <a:spcPct val="0"/>
        </a:spcAft>
        <a:defRPr sz="3600" b="1">
          <a:solidFill>
            <a:schemeClr val="tx2"/>
          </a:solidFill>
          <a:latin typeface="Arial" charset="0"/>
        </a:defRPr>
      </a:lvl7pPr>
      <a:lvl8pPr marL="1371600" algn="l" rtl="0" fontAlgn="base">
        <a:lnSpc>
          <a:spcPct val="90000"/>
        </a:lnSpc>
        <a:spcBef>
          <a:spcPct val="0"/>
        </a:spcBef>
        <a:spcAft>
          <a:spcPct val="0"/>
        </a:spcAft>
        <a:defRPr sz="3600" b="1">
          <a:solidFill>
            <a:schemeClr val="tx2"/>
          </a:solidFill>
          <a:latin typeface="Arial" charset="0"/>
        </a:defRPr>
      </a:lvl8pPr>
      <a:lvl9pPr marL="1828800" algn="l" rtl="0" fontAlgn="base">
        <a:lnSpc>
          <a:spcPct val="90000"/>
        </a:lnSpc>
        <a:spcBef>
          <a:spcPct val="0"/>
        </a:spcBef>
        <a:spcAft>
          <a:spcPct val="0"/>
        </a:spcAft>
        <a:defRPr sz="3600" b="1">
          <a:solidFill>
            <a:schemeClr val="tx2"/>
          </a:solidFill>
          <a:latin typeface="Arial" charset="0"/>
        </a:defRPr>
      </a:lvl9pPr>
    </p:titleStyle>
    <p:bodyStyle>
      <a:lvl1pPr marL="457200" indent="-457200" algn="l" rtl="0" eaLnBrk="0" fontAlgn="base" hangingPunct="0">
        <a:spcBef>
          <a:spcPct val="20000"/>
        </a:spcBef>
        <a:spcAft>
          <a:spcPct val="0"/>
        </a:spcAft>
        <a:buClr>
          <a:schemeClr val="tx1"/>
        </a:buClr>
        <a:buSzPct val="100000"/>
        <a:buFont typeface="Arial" panose="020B0604020202020204" pitchFamily="34" charset="0"/>
        <a:buChar char="•"/>
        <a:defRPr sz="2400">
          <a:solidFill>
            <a:schemeClr val="tx1"/>
          </a:solidFill>
          <a:latin typeface="+mj-lt"/>
          <a:ea typeface="+mn-ea"/>
          <a:cs typeface="+mn-cs"/>
        </a:defRPr>
      </a:lvl1pPr>
      <a:lvl2pPr marL="742950" indent="-285750" algn="l" rtl="0" eaLnBrk="0" fontAlgn="base" hangingPunct="0">
        <a:spcBef>
          <a:spcPct val="20000"/>
        </a:spcBef>
        <a:spcAft>
          <a:spcPct val="0"/>
        </a:spcAft>
        <a:buClr>
          <a:schemeClr val="tx1"/>
        </a:buClr>
        <a:buSzPct val="75000"/>
        <a:buChar char="–"/>
        <a:defRPr sz="2000">
          <a:solidFill>
            <a:schemeClr val="tx1"/>
          </a:solidFill>
          <a:latin typeface="+mj-lt"/>
        </a:defRPr>
      </a:lvl2pPr>
      <a:lvl3pPr marL="1257300" indent="-342900" algn="l" rtl="0" eaLnBrk="0" fontAlgn="base" hangingPunct="0">
        <a:spcBef>
          <a:spcPct val="20000"/>
        </a:spcBef>
        <a:spcAft>
          <a:spcPct val="0"/>
        </a:spcAft>
        <a:buClr>
          <a:schemeClr val="tx1"/>
        </a:buClr>
        <a:buSzPct val="90000"/>
        <a:buFont typeface="Arial" panose="020B0604020202020204" pitchFamily="34" charset="0"/>
        <a:buChar char="•"/>
        <a:defRPr sz="2000">
          <a:solidFill>
            <a:schemeClr val="tx1"/>
          </a:solidFill>
          <a:latin typeface="+mj-lt"/>
        </a:defRPr>
      </a:lvl3pPr>
      <a:lvl4pPr marL="1600200" indent="-228600" algn="l" rtl="0" eaLnBrk="0" fontAlgn="base" hangingPunct="0">
        <a:spcBef>
          <a:spcPct val="20000"/>
        </a:spcBef>
        <a:spcAft>
          <a:spcPct val="0"/>
        </a:spcAft>
        <a:buClr>
          <a:schemeClr val="tx1"/>
        </a:buClr>
        <a:buSzPct val="80000"/>
        <a:buChar char="–"/>
        <a:defRPr sz="2000">
          <a:solidFill>
            <a:schemeClr val="tx1"/>
          </a:solidFill>
          <a:latin typeface="+mj-lt"/>
        </a:defRPr>
      </a:lvl4pPr>
      <a:lvl5pPr marL="2057400" indent="-228600" algn="l" rtl="0" eaLnBrk="0" fontAlgn="base" hangingPunct="0">
        <a:spcBef>
          <a:spcPct val="20000"/>
        </a:spcBef>
        <a:spcAft>
          <a:spcPct val="0"/>
        </a:spcAft>
        <a:buClr>
          <a:schemeClr val="tx1"/>
        </a:buClr>
        <a:buSzPct val="65000"/>
        <a:buFont typeface="Wingdings" pitchFamily="2" charset="2"/>
        <a:buChar char="»"/>
        <a:defRPr sz="2000">
          <a:solidFill>
            <a:schemeClr val="tx1"/>
          </a:solidFill>
          <a:latin typeface="+mj-lt"/>
        </a:defRPr>
      </a:lvl5pPr>
      <a:lvl6pPr marL="2514600" indent="-228600" algn="l" rtl="0" fontAlgn="base">
        <a:spcBef>
          <a:spcPct val="20000"/>
        </a:spcBef>
        <a:spcAft>
          <a:spcPct val="0"/>
        </a:spcAft>
        <a:buClr>
          <a:schemeClr val="tx1"/>
        </a:buClr>
        <a:buSzPct val="65000"/>
        <a:buFont typeface="Wingdings" pitchFamily="2" charset="2"/>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cott@powerworld.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03B0C-F0EC-1124-6F67-316E1A73F63C}"/>
              </a:ext>
            </a:extLst>
          </p:cNvPr>
          <p:cNvSpPr>
            <a:spLocks noGrp="1"/>
          </p:cNvSpPr>
          <p:nvPr>
            <p:ph type="ctrTitle" sz="quarter"/>
          </p:nvPr>
        </p:nvSpPr>
        <p:spPr>
          <a:xfrm>
            <a:off x="914400" y="228600"/>
            <a:ext cx="10363200" cy="2590800"/>
          </a:xfrm>
        </p:spPr>
        <p:txBody>
          <a:bodyPr/>
          <a:lstStyle/>
          <a:p>
            <a:pPr algn="ctr"/>
            <a:r>
              <a:rPr lang="en-US" dirty="0"/>
              <a:t>Fundamentals of Electric Transmission System Planning Short Course</a:t>
            </a:r>
            <a:br>
              <a:rPr lang="en-US" dirty="0"/>
            </a:br>
            <a:br>
              <a:rPr lang="en-US" dirty="0"/>
            </a:br>
            <a:r>
              <a:rPr lang="en-US" dirty="0"/>
              <a:t>Impact of Distributed Energy Resources on Planning </a:t>
            </a:r>
            <a:br>
              <a:rPr lang="en-US" dirty="0"/>
            </a:br>
            <a:endParaRPr lang="en-US" dirty="0"/>
          </a:p>
        </p:txBody>
      </p:sp>
      <p:sp>
        <p:nvSpPr>
          <p:cNvPr id="3" name="Subtitle 2">
            <a:extLst>
              <a:ext uri="{FF2B5EF4-FFF2-40B4-BE49-F238E27FC236}">
                <a16:creationId xmlns:a16="http://schemas.microsoft.com/office/drawing/2014/main" id="{B6165DDD-2BA5-3974-903F-C5921B805511}"/>
              </a:ext>
            </a:extLst>
          </p:cNvPr>
          <p:cNvSpPr>
            <a:spLocks noGrp="1"/>
          </p:cNvSpPr>
          <p:nvPr>
            <p:ph type="subTitle" sz="quarter" idx="1"/>
          </p:nvPr>
        </p:nvSpPr>
        <p:spPr/>
        <p:txBody>
          <a:bodyPr/>
          <a:lstStyle/>
          <a:p>
            <a:r>
              <a:rPr lang="en-US" dirty="0"/>
              <a:t>Scott </a:t>
            </a:r>
            <a:r>
              <a:rPr lang="en-US" dirty="0" err="1"/>
              <a:t>Dahman</a:t>
            </a:r>
            <a:endParaRPr lang="en-US" dirty="0"/>
          </a:p>
          <a:p>
            <a:r>
              <a:rPr lang="en-US" dirty="0" err="1"/>
              <a:t>PowerWorld</a:t>
            </a:r>
            <a:r>
              <a:rPr lang="en-US" dirty="0"/>
              <a:t> Corporation</a:t>
            </a:r>
          </a:p>
          <a:p>
            <a:r>
              <a:rPr lang="en-US" dirty="0">
                <a:hlinkClick r:id="rId2"/>
              </a:rPr>
              <a:t>scott@powerworld.com</a:t>
            </a:r>
            <a:r>
              <a:rPr lang="en-US" dirty="0"/>
              <a:t> </a:t>
            </a:r>
          </a:p>
          <a:p>
            <a:r>
              <a:rPr lang="en-US" dirty="0"/>
              <a:t>March 19-21, 2024</a:t>
            </a:r>
          </a:p>
        </p:txBody>
      </p:sp>
      <p:sp>
        <p:nvSpPr>
          <p:cNvPr id="4" name="Rectangle 3">
            <a:extLst>
              <a:ext uri="{FF2B5EF4-FFF2-40B4-BE49-F238E27FC236}">
                <a16:creationId xmlns:a16="http://schemas.microsoft.com/office/drawing/2014/main" id="{08C1000E-34B2-7E0E-85BD-4D70FF627D15}"/>
              </a:ext>
            </a:extLst>
          </p:cNvPr>
          <p:cNvSpPr/>
          <p:nvPr/>
        </p:nvSpPr>
        <p:spPr>
          <a:xfrm>
            <a:off x="7770597" y="6019800"/>
            <a:ext cx="4421403" cy="707886"/>
          </a:xfrm>
          <a:prstGeom prst="rect">
            <a:avLst/>
          </a:prstGeom>
        </p:spPr>
        <p:txBody>
          <a:bodyPr wrap="none">
            <a:spAutoFit/>
          </a:bodyPr>
          <a:lstStyle/>
          <a:p>
            <a:pPr marL="0" marR="0" lvl="0" indent="0" algn="ctr" defTabSz="914400" rtl="0" eaLnBrk="1" fontAlgn="base" latinLnBrk="0" hangingPunct="1">
              <a:lnSpc>
                <a:spcPct val="90000"/>
              </a:lnSpc>
              <a:spcBef>
                <a:spcPct val="20000"/>
              </a:spcBef>
              <a:spcAft>
                <a:spcPct val="0"/>
              </a:spcAft>
              <a:buClr>
                <a:srgbClr val="000000"/>
              </a:buClr>
              <a:buSzPct val="100000"/>
              <a:buFont typeface="Wingdings" pitchFamily="2" charset="2"/>
              <a:buNone/>
              <a:tabLst/>
              <a:defRPr/>
            </a:pPr>
            <a:r>
              <a:rPr kumimoji="0" lang="en-US" altLang="en-US" sz="2000" b="1" i="0" u="none" strike="noStrike" kern="1200" cap="none" spc="0" normalizeH="0" baseline="0" noProof="0" dirty="0">
                <a:ln>
                  <a:noFill/>
                </a:ln>
                <a:solidFill>
                  <a:srgbClr val="500000"/>
                </a:solidFill>
                <a:effectLst/>
                <a:uLnTx/>
                <a:uFillTx/>
                <a:latin typeface="Tahoma" pitchFamily="34" charset="0"/>
                <a:ea typeface="ＭＳ Ｐゴシック" pitchFamily="34" charset="-128"/>
                <a:cs typeface="+mn-cs"/>
              </a:rPr>
              <a:t>© copyright Tracy </a:t>
            </a:r>
            <a:r>
              <a:rPr kumimoji="0" lang="en-US" altLang="en-US" sz="2000" b="1" i="0" u="none" strike="noStrike" kern="1200" cap="none" spc="0" normalizeH="0" baseline="0" noProof="0" dirty="0" err="1">
                <a:ln>
                  <a:noFill/>
                </a:ln>
                <a:solidFill>
                  <a:srgbClr val="500000"/>
                </a:solidFill>
                <a:effectLst/>
                <a:uLnTx/>
                <a:uFillTx/>
                <a:latin typeface="Tahoma" pitchFamily="34" charset="0"/>
                <a:ea typeface="ＭＳ Ｐゴシック" pitchFamily="34" charset="-128"/>
                <a:cs typeface="+mn-cs"/>
              </a:rPr>
              <a:t>Rolstad</a:t>
            </a:r>
            <a:r>
              <a:rPr kumimoji="0" lang="en-US" altLang="en-US" sz="2000" b="1" i="0" u="none" strike="noStrike" kern="1200" cap="none" spc="0" normalizeH="0" baseline="0" noProof="0" dirty="0">
                <a:ln>
                  <a:noFill/>
                </a:ln>
                <a:solidFill>
                  <a:srgbClr val="500000"/>
                </a:solidFill>
                <a:effectLst/>
                <a:uLnTx/>
                <a:uFillTx/>
                <a:latin typeface="Tahoma" pitchFamily="34" charset="0"/>
                <a:ea typeface="ＭＳ Ｐゴシック" pitchFamily="34" charset="-128"/>
                <a:cs typeface="+mn-cs"/>
              </a:rPr>
              <a:t>, 2024</a:t>
            </a:r>
          </a:p>
          <a:p>
            <a:pPr algn="ctr">
              <a:lnSpc>
                <a:spcPct val="90000"/>
              </a:lnSpc>
              <a:buClr>
                <a:srgbClr val="000000"/>
              </a:buClr>
            </a:pPr>
            <a:r>
              <a:rPr kumimoji="0" lang="en-US" altLang="en-US" sz="2000" b="1" i="0" u="none" strike="noStrike" kern="1200" cap="none" spc="0" normalizeH="0" baseline="0" noProof="0" dirty="0">
                <a:ln>
                  <a:noFill/>
                </a:ln>
                <a:solidFill>
                  <a:srgbClr val="500000"/>
                </a:solidFill>
                <a:effectLst/>
                <a:uLnTx/>
                <a:uFillTx/>
                <a:latin typeface="Tahoma" pitchFamily="34" charset="0"/>
                <a:ea typeface="ＭＳ Ｐゴシック" pitchFamily="34" charset="-128"/>
                <a:cs typeface="+mn-cs"/>
              </a:rPr>
              <a:t>© copyright Scott </a:t>
            </a:r>
            <a:r>
              <a:rPr kumimoji="0" lang="en-US" altLang="en-US" sz="2000" b="1" i="0" u="none" strike="noStrike" kern="1200" cap="none" spc="0" normalizeH="0" baseline="0" noProof="0" dirty="0" err="1">
                <a:ln>
                  <a:noFill/>
                </a:ln>
                <a:solidFill>
                  <a:srgbClr val="500000"/>
                </a:solidFill>
                <a:effectLst/>
                <a:uLnTx/>
                <a:uFillTx/>
                <a:latin typeface="Tahoma" pitchFamily="34" charset="0"/>
                <a:ea typeface="ＭＳ Ｐゴシック" pitchFamily="34" charset="-128"/>
                <a:cs typeface="+mn-cs"/>
              </a:rPr>
              <a:t>Dahman</a:t>
            </a:r>
            <a:r>
              <a:rPr kumimoji="0" lang="en-US" altLang="en-US" sz="2000" b="1" i="0" u="none" strike="noStrike" kern="1200" cap="none" spc="0" normalizeH="0" baseline="0" noProof="0" dirty="0">
                <a:ln>
                  <a:noFill/>
                </a:ln>
                <a:solidFill>
                  <a:srgbClr val="500000"/>
                </a:solidFill>
                <a:effectLst/>
                <a:uLnTx/>
                <a:uFillTx/>
                <a:latin typeface="Tahoma" pitchFamily="34" charset="0"/>
                <a:ea typeface="ＭＳ Ｐゴシック" pitchFamily="34" charset="-128"/>
                <a:cs typeface="+mn-cs"/>
              </a:rPr>
              <a:t>, 2024</a:t>
            </a:r>
            <a:endParaRPr kumimoji="0" lang="en-US" altLang="en-US" sz="2000" b="0" i="0" u="none" strike="noStrike" kern="1200" cap="none" spc="0" normalizeH="0" baseline="0" noProof="0" dirty="0">
              <a:ln>
                <a:noFill/>
              </a:ln>
              <a:solidFill>
                <a:srgbClr val="500000"/>
              </a:solidFill>
              <a:effectLst/>
              <a:uLnTx/>
              <a:uFillTx/>
              <a:latin typeface="Times New Roman" pitchFamily="18" charset="0"/>
              <a:ea typeface="ＭＳ Ｐゴシック" pitchFamily="34" charset="-128"/>
              <a:cs typeface="+mn-cs"/>
            </a:endParaRPr>
          </a:p>
        </p:txBody>
      </p:sp>
    </p:spTree>
    <p:extLst>
      <p:ext uri="{BB962C8B-B14F-4D97-AF65-F5344CB8AC3E}">
        <p14:creationId xmlns:p14="http://schemas.microsoft.com/office/powerpoint/2010/main" val="344988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404B3-4E10-F147-9ACB-42F7A892540E}"/>
              </a:ext>
            </a:extLst>
          </p:cNvPr>
          <p:cNvSpPr>
            <a:spLocks noGrp="1"/>
          </p:cNvSpPr>
          <p:nvPr>
            <p:ph type="title"/>
          </p:nvPr>
        </p:nvSpPr>
        <p:spPr/>
        <p:txBody>
          <a:bodyPr/>
          <a:lstStyle/>
          <a:p>
            <a:r>
              <a:rPr lang="en-US" dirty="0"/>
              <a:t>DER IS Coming</a:t>
            </a:r>
          </a:p>
        </p:txBody>
      </p:sp>
      <p:sp>
        <p:nvSpPr>
          <p:cNvPr id="3" name="Text Placeholder 2">
            <a:extLst>
              <a:ext uri="{FF2B5EF4-FFF2-40B4-BE49-F238E27FC236}">
                <a16:creationId xmlns:a16="http://schemas.microsoft.com/office/drawing/2014/main" id="{8501AD43-3AA3-8340-962D-12561C34180D}"/>
              </a:ext>
            </a:extLst>
          </p:cNvPr>
          <p:cNvSpPr>
            <a:spLocks noGrp="1"/>
          </p:cNvSpPr>
          <p:nvPr>
            <p:ph type="body" idx="1"/>
          </p:nvPr>
        </p:nvSpPr>
        <p:spPr>
          <a:xfrm>
            <a:off x="1981200" y="1371599"/>
            <a:ext cx="8229600" cy="5156074"/>
          </a:xfrm>
        </p:spPr>
        <p:txBody>
          <a:bodyPr>
            <a:normAutofit/>
          </a:bodyPr>
          <a:lstStyle/>
          <a:p>
            <a:r>
              <a:rPr lang="en-US" dirty="0"/>
              <a:t>We need a robust system </a:t>
            </a:r>
          </a:p>
          <a:p>
            <a:r>
              <a:rPr lang="en-US" dirty="0"/>
              <a:t>Distributed Energy Resources</a:t>
            </a:r>
          </a:p>
          <a:p>
            <a:pPr lvl="1"/>
            <a:r>
              <a:rPr lang="en-US" dirty="0"/>
              <a:t>Solar, wind, micro/</a:t>
            </a:r>
            <a:r>
              <a:rPr lang="en-US" dirty="0" err="1"/>
              <a:t>pico</a:t>
            </a:r>
            <a:r>
              <a:rPr lang="en-US" dirty="0"/>
              <a:t> hydro</a:t>
            </a:r>
          </a:p>
          <a:p>
            <a:pPr lvl="1"/>
            <a:r>
              <a:rPr lang="en-US" dirty="0"/>
              <a:t>MUST INCLUDE STORAGE (&amp; inverter behavior)</a:t>
            </a:r>
          </a:p>
          <a:p>
            <a:pPr lvl="2"/>
            <a:r>
              <a:rPr lang="en-US" dirty="0"/>
              <a:t>Batteries</a:t>
            </a:r>
          </a:p>
          <a:p>
            <a:pPr lvl="3"/>
            <a:r>
              <a:rPr lang="en-US" dirty="0"/>
              <a:t>Various kinds are?</a:t>
            </a:r>
          </a:p>
          <a:p>
            <a:pPr lvl="2"/>
            <a:r>
              <a:rPr lang="en-US" dirty="0"/>
              <a:t>Residential thermal storage</a:t>
            </a:r>
          </a:p>
          <a:p>
            <a:pPr lvl="3"/>
            <a:r>
              <a:rPr lang="en-US" dirty="0"/>
              <a:t>Which is what? Thoughts?</a:t>
            </a:r>
          </a:p>
          <a:p>
            <a:r>
              <a:rPr lang="en-US" dirty="0"/>
              <a:t>Transactive grid is a thing…</a:t>
            </a:r>
          </a:p>
          <a:p>
            <a:pPr lvl="3"/>
            <a:endParaRPr lang="en-US" dirty="0"/>
          </a:p>
        </p:txBody>
      </p:sp>
    </p:spTree>
    <p:extLst>
      <p:ext uri="{BB962C8B-B14F-4D97-AF65-F5344CB8AC3E}">
        <p14:creationId xmlns:p14="http://schemas.microsoft.com/office/powerpoint/2010/main" val="1779203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56CFA-7EEF-764A-9BC2-410902C4EB5A}"/>
              </a:ext>
            </a:extLst>
          </p:cNvPr>
          <p:cNvSpPr>
            <a:spLocks noGrp="1"/>
          </p:cNvSpPr>
          <p:nvPr>
            <p:ph type="title"/>
          </p:nvPr>
        </p:nvSpPr>
        <p:spPr/>
        <p:txBody>
          <a:bodyPr/>
          <a:lstStyle/>
          <a:p>
            <a:r>
              <a:rPr lang="en-US" dirty="0"/>
              <a:t>Technically Doable</a:t>
            </a:r>
          </a:p>
        </p:txBody>
      </p:sp>
      <p:sp>
        <p:nvSpPr>
          <p:cNvPr id="3" name="Text Placeholder 2">
            <a:extLst>
              <a:ext uri="{FF2B5EF4-FFF2-40B4-BE49-F238E27FC236}">
                <a16:creationId xmlns:a16="http://schemas.microsoft.com/office/drawing/2014/main" id="{48A3AFC0-298C-964B-B3D3-5B36AC56D0A3}"/>
              </a:ext>
            </a:extLst>
          </p:cNvPr>
          <p:cNvSpPr>
            <a:spLocks noGrp="1"/>
          </p:cNvSpPr>
          <p:nvPr>
            <p:ph type="body" idx="1"/>
          </p:nvPr>
        </p:nvSpPr>
        <p:spPr/>
        <p:txBody>
          <a:bodyPr/>
          <a:lstStyle/>
          <a:p>
            <a:r>
              <a:rPr lang="en-US" dirty="0"/>
              <a:t>We can do DER but:</a:t>
            </a:r>
          </a:p>
          <a:p>
            <a:pPr lvl="1"/>
            <a:r>
              <a:rPr lang="en-US" dirty="0"/>
              <a:t>It might be expensive</a:t>
            </a:r>
          </a:p>
          <a:p>
            <a:pPr lvl="1"/>
            <a:r>
              <a:rPr lang="en-US" dirty="0"/>
              <a:t>It may forever change the utility model</a:t>
            </a:r>
          </a:p>
          <a:p>
            <a:pPr lvl="1"/>
            <a:r>
              <a:rPr lang="en-US" dirty="0"/>
              <a:t>Rates must accommodate the impact on those unable to buy into DER</a:t>
            </a:r>
          </a:p>
          <a:p>
            <a:pPr lvl="2"/>
            <a:r>
              <a:rPr lang="en-US" dirty="0"/>
              <a:t>The poor may be the only ones left to pay for energy</a:t>
            </a:r>
          </a:p>
          <a:p>
            <a:pPr lvl="3"/>
            <a:r>
              <a:rPr lang="en-US" dirty="0"/>
              <a:t>The rich likely HAVE DER</a:t>
            </a:r>
          </a:p>
        </p:txBody>
      </p:sp>
    </p:spTree>
    <p:extLst>
      <p:ext uri="{BB962C8B-B14F-4D97-AF65-F5344CB8AC3E}">
        <p14:creationId xmlns:p14="http://schemas.microsoft.com/office/powerpoint/2010/main" val="4052237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1CF9F-0198-3F46-8701-EAA7B6418E4C}"/>
              </a:ext>
            </a:extLst>
          </p:cNvPr>
          <p:cNvSpPr>
            <a:spLocks noGrp="1"/>
          </p:cNvSpPr>
          <p:nvPr>
            <p:ph type="title"/>
          </p:nvPr>
        </p:nvSpPr>
        <p:spPr/>
        <p:txBody>
          <a:bodyPr/>
          <a:lstStyle/>
          <a:p>
            <a:r>
              <a:rPr lang="en-US" dirty="0"/>
              <a:t>Modeling Approaches</a:t>
            </a:r>
          </a:p>
        </p:txBody>
      </p:sp>
      <p:sp>
        <p:nvSpPr>
          <p:cNvPr id="3" name="Text Placeholder 2">
            <a:extLst>
              <a:ext uri="{FF2B5EF4-FFF2-40B4-BE49-F238E27FC236}">
                <a16:creationId xmlns:a16="http://schemas.microsoft.com/office/drawing/2014/main" id="{940E86FD-1FFF-F24E-957D-84D355238C45}"/>
              </a:ext>
            </a:extLst>
          </p:cNvPr>
          <p:cNvSpPr>
            <a:spLocks noGrp="1"/>
          </p:cNvSpPr>
          <p:nvPr>
            <p:ph type="body" idx="1"/>
          </p:nvPr>
        </p:nvSpPr>
        <p:spPr/>
        <p:txBody>
          <a:bodyPr/>
          <a:lstStyle/>
          <a:p>
            <a:r>
              <a:rPr lang="en-US" dirty="0"/>
              <a:t>Do something similar to a FERC SIL study</a:t>
            </a:r>
          </a:p>
          <a:p>
            <a:pPr lvl="1"/>
            <a:r>
              <a:rPr lang="en-US" dirty="0"/>
              <a:t>Decrement your generation off and run </a:t>
            </a:r>
            <a:r>
              <a:rPr lang="en-US" dirty="0" err="1"/>
              <a:t>ctgs</a:t>
            </a:r>
            <a:endParaRPr lang="en-US" dirty="0"/>
          </a:p>
          <a:p>
            <a:pPr lvl="2"/>
            <a:r>
              <a:rPr lang="en-US" dirty="0"/>
              <a:t>Guarantee you will go “what the?”</a:t>
            </a:r>
          </a:p>
          <a:p>
            <a:r>
              <a:rPr lang="en-US" dirty="0"/>
              <a:t>Do the same with load</a:t>
            </a:r>
          </a:p>
          <a:p>
            <a:pPr lvl="1"/>
            <a:r>
              <a:rPr lang="en-US" dirty="0"/>
              <a:t>Decrement your load (i.e. towards zero)</a:t>
            </a:r>
          </a:p>
          <a:p>
            <a:pPr lvl="1"/>
            <a:r>
              <a:rPr lang="en-US" dirty="0"/>
              <a:t>OR increment the DG components of load</a:t>
            </a:r>
          </a:p>
          <a:p>
            <a:pPr lvl="1"/>
            <a:r>
              <a:rPr lang="en-US" dirty="0"/>
              <a:t>Run studies and ponder the results</a:t>
            </a:r>
          </a:p>
        </p:txBody>
      </p:sp>
    </p:spTree>
    <p:extLst>
      <p:ext uri="{BB962C8B-B14F-4D97-AF65-F5344CB8AC3E}">
        <p14:creationId xmlns:p14="http://schemas.microsoft.com/office/powerpoint/2010/main" val="1964159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C3AF1-7FB4-BB4F-AD69-32F35A7A8501}"/>
              </a:ext>
            </a:extLst>
          </p:cNvPr>
          <p:cNvSpPr>
            <a:spLocks noGrp="1"/>
          </p:cNvSpPr>
          <p:nvPr>
            <p:ph type="title"/>
          </p:nvPr>
        </p:nvSpPr>
        <p:spPr/>
        <p:txBody>
          <a:bodyPr/>
          <a:lstStyle/>
          <a:p>
            <a:r>
              <a:rPr lang="en-US" dirty="0"/>
              <a:t>OATI Graphic (selling software)</a:t>
            </a:r>
          </a:p>
        </p:txBody>
      </p:sp>
      <p:pic>
        <p:nvPicPr>
          <p:cNvPr id="4" name="Picture 3">
            <a:extLst>
              <a:ext uri="{FF2B5EF4-FFF2-40B4-BE49-F238E27FC236}">
                <a16:creationId xmlns:a16="http://schemas.microsoft.com/office/drawing/2014/main" id="{79196ACF-EAFF-5A4D-9171-3F59888A58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229" y="1721922"/>
            <a:ext cx="7637543" cy="4519319"/>
          </a:xfrm>
          <a:prstGeom prst="rect">
            <a:avLst/>
          </a:prstGeom>
        </p:spPr>
      </p:pic>
    </p:spTree>
    <p:extLst>
      <p:ext uri="{BB962C8B-B14F-4D97-AF65-F5344CB8AC3E}">
        <p14:creationId xmlns:p14="http://schemas.microsoft.com/office/powerpoint/2010/main" val="3375972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36401-F18B-AD4F-9FF3-25FF880FC6DF}"/>
              </a:ext>
            </a:extLst>
          </p:cNvPr>
          <p:cNvSpPr>
            <a:spLocks noGrp="1"/>
          </p:cNvSpPr>
          <p:nvPr>
            <p:ph type="title"/>
          </p:nvPr>
        </p:nvSpPr>
        <p:spPr/>
        <p:txBody>
          <a:bodyPr/>
          <a:lstStyle/>
          <a:p>
            <a:r>
              <a:rPr lang="en-US" dirty="0"/>
              <a:t>Scale is Everything</a:t>
            </a:r>
          </a:p>
        </p:txBody>
      </p:sp>
      <p:sp>
        <p:nvSpPr>
          <p:cNvPr id="3" name="Text Placeholder 2">
            <a:extLst>
              <a:ext uri="{FF2B5EF4-FFF2-40B4-BE49-F238E27FC236}">
                <a16:creationId xmlns:a16="http://schemas.microsoft.com/office/drawing/2014/main" id="{5F090A0D-E4CF-A548-9E98-533190AC6643}"/>
              </a:ext>
            </a:extLst>
          </p:cNvPr>
          <p:cNvSpPr>
            <a:spLocks noGrp="1"/>
          </p:cNvSpPr>
          <p:nvPr>
            <p:ph type="body" idx="1"/>
          </p:nvPr>
        </p:nvSpPr>
        <p:spPr>
          <a:xfrm>
            <a:off x="1981200" y="1371600"/>
            <a:ext cx="8229600" cy="4672940"/>
          </a:xfrm>
        </p:spPr>
        <p:txBody>
          <a:bodyPr/>
          <a:lstStyle/>
          <a:p>
            <a:r>
              <a:rPr lang="en-US" dirty="0"/>
              <a:t>We can accommodate DER but at what pace and scale is unknown.</a:t>
            </a:r>
          </a:p>
          <a:p>
            <a:pPr lvl="1"/>
            <a:r>
              <a:rPr lang="en-US" dirty="0"/>
              <a:t>California is leading the way…pay attention</a:t>
            </a:r>
          </a:p>
          <a:p>
            <a:pPr lvl="1"/>
            <a:r>
              <a:rPr lang="en-US" dirty="0"/>
              <a:t>Communications and a market are key</a:t>
            </a:r>
          </a:p>
          <a:p>
            <a:r>
              <a:rPr lang="en-US" dirty="0"/>
              <a:t>The fundamentals are always the same:</a:t>
            </a:r>
          </a:p>
          <a:p>
            <a:pPr lvl="1"/>
            <a:r>
              <a:rPr lang="en-US" dirty="0"/>
              <a:t>Control of voltage and current (i.e. power)</a:t>
            </a:r>
          </a:p>
          <a:p>
            <a:pPr lvl="2"/>
            <a:r>
              <a:rPr lang="en-US" dirty="0"/>
              <a:t>Ramping rates</a:t>
            </a:r>
          </a:p>
          <a:p>
            <a:r>
              <a:rPr lang="en-US" dirty="0"/>
              <a:t>Who is it for reliability?</a:t>
            </a:r>
          </a:p>
          <a:p>
            <a:r>
              <a:rPr lang="en-US" dirty="0"/>
              <a:t>PMU’s may become very relevant</a:t>
            </a:r>
          </a:p>
        </p:txBody>
      </p:sp>
    </p:spTree>
    <p:extLst>
      <p:ext uri="{BB962C8B-B14F-4D97-AF65-F5344CB8AC3E}">
        <p14:creationId xmlns:p14="http://schemas.microsoft.com/office/powerpoint/2010/main" val="3341884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2A323-2027-6440-943B-AE0BDE058AED}"/>
              </a:ext>
            </a:extLst>
          </p:cNvPr>
          <p:cNvSpPr>
            <a:spLocks noGrp="1"/>
          </p:cNvSpPr>
          <p:nvPr>
            <p:ph type="title"/>
          </p:nvPr>
        </p:nvSpPr>
        <p:spPr/>
        <p:txBody>
          <a:bodyPr/>
          <a:lstStyle/>
          <a:p>
            <a:r>
              <a:rPr lang="en-US" dirty="0"/>
              <a:t>OUTUS is Worth Watching</a:t>
            </a:r>
          </a:p>
        </p:txBody>
      </p:sp>
      <p:sp>
        <p:nvSpPr>
          <p:cNvPr id="3" name="Text Placeholder 2">
            <a:extLst>
              <a:ext uri="{FF2B5EF4-FFF2-40B4-BE49-F238E27FC236}">
                <a16:creationId xmlns:a16="http://schemas.microsoft.com/office/drawing/2014/main" id="{5F7732C0-191F-504D-8ED3-FDCC9B754DA0}"/>
              </a:ext>
            </a:extLst>
          </p:cNvPr>
          <p:cNvSpPr>
            <a:spLocks noGrp="1"/>
          </p:cNvSpPr>
          <p:nvPr>
            <p:ph type="body" idx="1"/>
          </p:nvPr>
        </p:nvSpPr>
        <p:spPr/>
        <p:txBody>
          <a:bodyPr/>
          <a:lstStyle/>
          <a:p>
            <a:r>
              <a:rPr lang="en-US" dirty="0"/>
              <a:t>Australia</a:t>
            </a:r>
          </a:p>
          <a:p>
            <a:pPr lvl="1"/>
            <a:r>
              <a:rPr lang="en-US" dirty="0" err="1"/>
              <a:t>VisBlue</a:t>
            </a:r>
            <a:endParaRPr lang="en-US" dirty="0"/>
          </a:p>
          <a:p>
            <a:endParaRPr lang="en-US" dirty="0"/>
          </a:p>
          <a:p>
            <a:endParaRPr lang="en-US" dirty="0"/>
          </a:p>
          <a:p>
            <a:r>
              <a:rPr lang="en-US" dirty="0"/>
              <a:t>Germany</a:t>
            </a:r>
          </a:p>
          <a:p>
            <a:pPr lvl="1"/>
            <a:r>
              <a:rPr lang="en-US" dirty="0" err="1"/>
              <a:t>Voltstorage</a:t>
            </a:r>
            <a:endParaRPr lang="en-US" dirty="0"/>
          </a:p>
        </p:txBody>
      </p:sp>
      <p:pic>
        <p:nvPicPr>
          <p:cNvPr id="5" name="Picture 4">
            <a:extLst>
              <a:ext uri="{FF2B5EF4-FFF2-40B4-BE49-F238E27FC236}">
                <a16:creationId xmlns:a16="http://schemas.microsoft.com/office/drawing/2014/main" id="{6B10BBCD-BED3-6B4E-95C0-F3ED107041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5609" y="3657600"/>
            <a:ext cx="1156440" cy="2870073"/>
          </a:xfrm>
          <a:prstGeom prst="rect">
            <a:avLst/>
          </a:prstGeom>
        </p:spPr>
      </p:pic>
      <p:pic>
        <p:nvPicPr>
          <p:cNvPr id="6" name="Picture 5">
            <a:extLst>
              <a:ext uri="{FF2B5EF4-FFF2-40B4-BE49-F238E27FC236}">
                <a16:creationId xmlns:a16="http://schemas.microsoft.com/office/drawing/2014/main" id="{C6D48EB8-53C3-E04D-8B04-6DB6C8E60E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3453" y="1369845"/>
            <a:ext cx="3078117" cy="2715986"/>
          </a:xfrm>
          <a:prstGeom prst="rect">
            <a:avLst/>
          </a:prstGeom>
        </p:spPr>
      </p:pic>
    </p:spTree>
    <p:extLst>
      <p:ext uri="{BB962C8B-B14F-4D97-AF65-F5344CB8AC3E}">
        <p14:creationId xmlns:p14="http://schemas.microsoft.com/office/powerpoint/2010/main" val="213849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613B4-F3DC-7A4F-B0AD-4546CB2BDEF0}"/>
              </a:ext>
            </a:extLst>
          </p:cNvPr>
          <p:cNvSpPr>
            <a:spLocks noGrp="1"/>
          </p:cNvSpPr>
          <p:nvPr>
            <p:ph type="title"/>
          </p:nvPr>
        </p:nvSpPr>
        <p:spPr>
          <a:xfrm>
            <a:off x="228600" y="76200"/>
            <a:ext cx="11049000" cy="1066800"/>
          </a:xfrm>
        </p:spPr>
        <p:txBody>
          <a:bodyPr/>
          <a:lstStyle/>
          <a:p>
            <a:r>
              <a:rPr lang="en-US" dirty="0"/>
              <a:t>Vanadium Flow</a:t>
            </a:r>
          </a:p>
        </p:txBody>
      </p:sp>
      <p:sp>
        <p:nvSpPr>
          <p:cNvPr id="3" name="Text Placeholder 2">
            <a:extLst>
              <a:ext uri="{FF2B5EF4-FFF2-40B4-BE49-F238E27FC236}">
                <a16:creationId xmlns:a16="http://schemas.microsoft.com/office/drawing/2014/main" id="{C3D5D469-1A34-004E-9D38-24839370781D}"/>
              </a:ext>
            </a:extLst>
          </p:cNvPr>
          <p:cNvSpPr>
            <a:spLocks noGrp="1"/>
          </p:cNvSpPr>
          <p:nvPr>
            <p:ph idx="1"/>
          </p:nvPr>
        </p:nvSpPr>
        <p:spPr>
          <a:xfrm>
            <a:off x="228600" y="1280160"/>
            <a:ext cx="11734800" cy="5196840"/>
          </a:xfrm>
        </p:spPr>
        <p:txBody>
          <a:bodyPr>
            <a:normAutofit/>
          </a:bodyPr>
          <a:lstStyle/>
          <a:p>
            <a:r>
              <a:rPr lang="en-US" dirty="0"/>
              <a:t>A vanadium redox flow battery (VRFB) has two separate tanks, one containing a positive electrolyte and one negative electrolyte. Both electrolytes consist of the element vanadium dissolved in </a:t>
            </a:r>
            <a:r>
              <a:rPr lang="en-US" dirty="0" err="1"/>
              <a:t>sulphuric</a:t>
            </a:r>
            <a:r>
              <a:rPr lang="en-US" dirty="0"/>
              <a:t> acid, with the vanadium occurring in different oxidation states (valences).</a:t>
            </a:r>
          </a:p>
          <a:p>
            <a:r>
              <a:rPr lang="en-US" dirty="0"/>
              <a:t>The battery has a number of battery cells as well. Each of these cells is divided into two chambers separated by a membrane, through which the ions can pass. In each chamber there is a positive or a negative electrode. The two electrolytes are pumped through the cells on their side of the membranes.</a:t>
            </a:r>
          </a:p>
          <a:p>
            <a:r>
              <a:rPr lang="en-US" dirty="0"/>
              <a:t>The current from the solar panels is fed down into the cells’ electrodes, where it moves electrons from the positive to the negative electrolyte, charging the battery as the liquid flows back into the tank. During discharge, this process is then reversed.</a:t>
            </a:r>
          </a:p>
          <a:p>
            <a:r>
              <a:rPr lang="en-US" dirty="0"/>
              <a:t>Why is a flow battery desirable over a Li-Ion type?</a:t>
            </a:r>
          </a:p>
        </p:txBody>
      </p:sp>
    </p:spTree>
    <p:extLst>
      <p:ext uri="{BB962C8B-B14F-4D97-AF65-F5344CB8AC3E}">
        <p14:creationId xmlns:p14="http://schemas.microsoft.com/office/powerpoint/2010/main" val="3588395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E8E8F-EB10-134B-92E0-F55923499041}"/>
              </a:ext>
            </a:extLst>
          </p:cNvPr>
          <p:cNvSpPr>
            <a:spLocks noGrp="1"/>
          </p:cNvSpPr>
          <p:nvPr>
            <p:ph type="title"/>
          </p:nvPr>
        </p:nvSpPr>
        <p:spPr/>
        <p:txBody>
          <a:bodyPr/>
          <a:lstStyle/>
          <a:p>
            <a:r>
              <a:rPr lang="en-US" dirty="0"/>
              <a:t>Don’t Be First!</a:t>
            </a:r>
          </a:p>
        </p:txBody>
      </p:sp>
      <p:sp>
        <p:nvSpPr>
          <p:cNvPr id="3" name="Text Placeholder 2">
            <a:extLst>
              <a:ext uri="{FF2B5EF4-FFF2-40B4-BE49-F238E27FC236}">
                <a16:creationId xmlns:a16="http://schemas.microsoft.com/office/drawing/2014/main" id="{1CE7A51A-9197-2F43-82EC-1AE8D9A8A880}"/>
              </a:ext>
            </a:extLst>
          </p:cNvPr>
          <p:cNvSpPr>
            <a:spLocks noGrp="1"/>
          </p:cNvSpPr>
          <p:nvPr>
            <p:ph type="body" idx="1"/>
          </p:nvPr>
        </p:nvSpPr>
        <p:spPr>
          <a:xfrm>
            <a:off x="1695876" y="4436610"/>
            <a:ext cx="4387932" cy="1846322"/>
          </a:xfrm>
        </p:spPr>
        <p:txBody>
          <a:bodyPr>
            <a:normAutofit/>
          </a:bodyPr>
          <a:lstStyle/>
          <a:p>
            <a:r>
              <a:rPr lang="en-US" dirty="0"/>
              <a:t>Any idea where the VC $ is coming from?</a:t>
            </a:r>
          </a:p>
          <a:p>
            <a:r>
              <a:rPr lang="en-US" dirty="0"/>
              <a:t>4 quadrant control</a:t>
            </a:r>
          </a:p>
          <a:p>
            <a:r>
              <a:rPr lang="en-US" dirty="0"/>
              <a:t>Economic “stack” of uses</a:t>
            </a:r>
          </a:p>
          <a:p>
            <a:endParaRPr lang="en-US" dirty="0"/>
          </a:p>
          <a:p>
            <a:endParaRPr lang="en-US" dirty="0"/>
          </a:p>
        </p:txBody>
      </p:sp>
      <p:pic>
        <p:nvPicPr>
          <p:cNvPr id="4" name="Picture 3">
            <a:extLst>
              <a:ext uri="{FF2B5EF4-FFF2-40B4-BE49-F238E27FC236}">
                <a16:creationId xmlns:a16="http://schemas.microsoft.com/office/drawing/2014/main" id="{DC8CD7B1-25BD-7741-856C-4DBF30CD5A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2116" y="3756356"/>
            <a:ext cx="3591826" cy="2771316"/>
          </a:xfrm>
          <a:prstGeom prst="rect">
            <a:avLst/>
          </a:prstGeom>
        </p:spPr>
      </p:pic>
      <p:pic>
        <p:nvPicPr>
          <p:cNvPr id="5" name="Picture 4">
            <a:extLst>
              <a:ext uri="{FF2B5EF4-FFF2-40B4-BE49-F238E27FC236}">
                <a16:creationId xmlns:a16="http://schemas.microsoft.com/office/drawing/2014/main" id="{352345D1-EE54-0A49-A55C-A5CA2E85BF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1417639"/>
            <a:ext cx="4790916" cy="2743447"/>
          </a:xfrm>
          <a:prstGeom prst="rect">
            <a:avLst/>
          </a:prstGeom>
        </p:spPr>
      </p:pic>
      <p:sp>
        <p:nvSpPr>
          <p:cNvPr id="6" name="Rectangle 5">
            <a:extLst>
              <a:ext uri="{FF2B5EF4-FFF2-40B4-BE49-F238E27FC236}">
                <a16:creationId xmlns:a16="http://schemas.microsoft.com/office/drawing/2014/main" id="{E385E199-A0CE-3746-920E-BA12E659D4FF}"/>
              </a:ext>
            </a:extLst>
          </p:cNvPr>
          <p:cNvSpPr/>
          <p:nvPr/>
        </p:nvSpPr>
        <p:spPr>
          <a:xfrm>
            <a:off x="8019802" y="1996736"/>
            <a:ext cx="1484416" cy="369330"/>
          </a:xfrm>
          <a:prstGeom prst="rect">
            <a:avLst/>
          </a:prstGeom>
          <a:solidFill>
            <a:schemeClr val="accent3">
              <a:lumOff val="44000"/>
            </a:scheme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defTabSz="457200" fontAlgn="auto" hangingPunct="0">
              <a:spcBef>
                <a:spcPts val="0"/>
              </a:spcBef>
              <a:spcAft>
                <a:spcPts val="0"/>
              </a:spcAft>
              <a:buClrTx/>
              <a:buSzTx/>
            </a:pPr>
            <a:endParaRPr lang="en-US" sz="1800">
              <a:solidFill>
                <a:srgbClr val="332C2C"/>
              </a:solidFill>
              <a:latin typeface="Times New Roman"/>
              <a:ea typeface="Times New Roman"/>
              <a:cs typeface="Times New Roman"/>
              <a:sym typeface="Times New Roman"/>
            </a:endParaRPr>
          </a:p>
        </p:txBody>
      </p:sp>
      <p:cxnSp>
        <p:nvCxnSpPr>
          <p:cNvPr id="8" name="Straight Connector 7">
            <a:extLst>
              <a:ext uri="{FF2B5EF4-FFF2-40B4-BE49-F238E27FC236}">
                <a16:creationId xmlns:a16="http://schemas.microsoft.com/office/drawing/2014/main" id="{D72150C1-6DA5-F543-BEBC-310E35528C9C}"/>
              </a:ext>
            </a:extLst>
          </p:cNvPr>
          <p:cNvCxnSpPr/>
          <p:nvPr/>
        </p:nvCxnSpPr>
        <p:spPr>
          <a:xfrm>
            <a:off x="8744197" y="1033970"/>
            <a:ext cx="0" cy="2216211"/>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9" name="Straight Connector 8">
            <a:extLst>
              <a:ext uri="{FF2B5EF4-FFF2-40B4-BE49-F238E27FC236}">
                <a16:creationId xmlns:a16="http://schemas.microsoft.com/office/drawing/2014/main" id="{E1C91C28-5678-A24C-B58D-8EFCE4C93EED}"/>
              </a:ext>
            </a:extLst>
          </p:cNvPr>
          <p:cNvCxnSpPr>
            <a:cxnSpLocks/>
          </p:cNvCxnSpPr>
          <p:nvPr/>
        </p:nvCxnSpPr>
        <p:spPr>
          <a:xfrm>
            <a:off x="7616042" y="2145775"/>
            <a:ext cx="2196935" cy="0"/>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4" name="TextBox 13">
            <a:extLst>
              <a:ext uri="{FF2B5EF4-FFF2-40B4-BE49-F238E27FC236}">
                <a16:creationId xmlns:a16="http://schemas.microsoft.com/office/drawing/2014/main" id="{3969E92A-F6A7-D34F-A5F9-FF250CC9F63F}"/>
              </a:ext>
            </a:extLst>
          </p:cNvPr>
          <p:cNvSpPr txBox="1"/>
          <p:nvPr/>
        </p:nvSpPr>
        <p:spPr>
          <a:xfrm>
            <a:off x="9812977" y="1957409"/>
            <a:ext cx="30713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defTabSz="457200" fontAlgn="auto" hangingPunct="0">
              <a:spcBef>
                <a:spcPts val="0"/>
              </a:spcBef>
              <a:spcAft>
                <a:spcPts val="0"/>
              </a:spcAft>
              <a:buClrTx/>
              <a:buSzTx/>
            </a:pPr>
            <a:r>
              <a:rPr lang="en-US" sz="1800" baseline="30000" dirty="0">
                <a:solidFill>
                  <a:srgbClr val="332C2C"/>
                </a:solidFill>
                <a:latin typeface="Times New Roman"/>
                <a:ea typeface="Times New Roman"/>
                <a:cs typeface="Times New Roman"/>
                <a:sym typeface="Times New Roman"/>
              </a:rPr>
              <a:t>+</a:t>
            </a:r>
            <a:r>
              <a:rPr lang="en-US" sz="1800" dirty="0">
                <a:solidFill>
                  <a:srgbClr val="332C2C"/>
                </a:solidFill>
                <a:latin typeface="Times New Roman"/>
                <a:ea typeface="Times New Roman"/>
                <a:cs typeface="Times New Roman"/>
                <a:sym typeface="Times New Roman"/>
              </a:rPr>
              <a:t>P</a:t>
            </a:r>
          </a:p>
        </p:txBody>
      </p:sp>
      <p:sp>
        <p:nvSpPr>
          <p:cNvPr id="15" name="TextBox 14">
            <a:extLst>
              <a:ext uri="{FF2B5EF4-FFF2-40B4-BE49-F238E27FC236}">
                <a16:creationId xmlns:a16="http://schemas.microsoft.com/office/drawing/2014/main" id="{5995C73D-6008-5C43-A6B0-71BA020E7C01}"/>
              </a:ext>
            </a:extLst>
          </p:cNvPr>
          <p:cNvSpPr txBox="1"/>
          <p:nvPr/>
        </p:nvSpPr>
        <p:spPr>
          <a:xfrm>
            <a:off x="7332300" y="1957409"/>
            <a:ext cx="27186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defTabSz="457200" fontAlgn="auto" hangingPunct="0">
              <a:spcBef>
                <a:spcPts val="0"/>
              </a:spcBef>
              <a:spcAft>
                <a:spcPts val="0"/>
              </a:spcAft>
              <a:buClrTx/>
              <a:buSzTx/>
            </a:pPr>
            <a:r>
              <a:rPr lang="en-US" sz="1800" baseline="30000" dirty="0">
                <a:solidFill>
                  <a:srgbClr val="332C2C"/>
                </a:solidFill>
                <a:latin typeface="Times New Roman"/>
                <a:ea typeface="Times New Roman"/>
                <a:cs typeface="Times New Roman"/>
                <a:sym typeface="Times New Roman"/>
              </a:rPr>
              <a:t>-</a:t>
            </a:r>
            <a:r>
              <a:rPr lang="en-US" sz="1800" dirty="0">
                <a:solidFill>
                  <a:srgbClr val="332C2C"/>
                </a:solidFill>
                <a:latin typeface="Times New Roman"/>
                <a:ea typeface="Times New Roman"/>
                <a:cs typeface="Times New Roman"/>
                <a:sym typeface="Times New Roman"/>
              </a:rPr>
              <a:t>P</a:t>
            </a:r>
          </a:p>
        </p:txBody>
      </p:sp>
      <p:sp>
        <p:nvSpPr>
          <p:cNvPr id="17" name="TextBox 16">
            <a:extLst>
              <a:ext uri="{FF2B5EF4-FFF2-40B4-BE49-F238E27FC236}">
                <a16:creationId xmlns:a16="http://schemas.microsoft.com/office/drawing/2014/main" id="{B582D4DD-8EA5-BA40-9C5E-CF8D1B8ECAB6}"/>
              </a:ext>
            </a:extLst>
          </p:cNvPr>
          <p:cNvSpPr txBox="1"/>
          <p:nvPr/>
        </p:nvSpPr>
        <p:spPr>
          <a:xfrm>
            <a:off x="8556153" y="693317"/>
            <a:ext cx="34560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defTabSz="457200" fontAlgn="auto" hangingPunct="0">
              <a:spcBef>
                <a:spcPts val="0"/>
              </a:spcBef>
              <a:spcAft>
                <a:spcPts val="0"/>
              </a:spcAft>
              <a:buClrTx/>
              <a:buSzTx/>
            </a:pPr>
            <a:r>
              <a:rPr lang="en-US" sz="1800" baseline="30000" dirty="0">
                <a:solidFill>
                  <a:srgbClr val="332C2C"/>
                </a:solidFill>
                <a:latin typeface="Times New Roman"/>
                <a:ea typeface="Times New Roman"/>
                <a:cs typeface="Times New Roman"/>
                <a:sym typeface="Times New Roman"/>
              </a:rPr>
              <a:t>+</a:t>
            </a:r>
            <a:r>
              <a:rPr lang="en-US" sz="1800" dirty="0">
                <a:solidFill>
                  <a:srgbClr val="332C2C"/>
                </a:solidFill>
                <a:latin typeface="Times New Roman"/>
                <a:ea typeface="Times New Roman"/>
                <a:cs typeface="Times New Roman"/>
                <a:sym typeface="Times New Roman"/>
              </a:rPr>
              <a:t>Q</a:t>
            </a:r>
          </a:p>
        </p:txBody>
      </p:sp>
      <p:sp>
        <p:nvSpPr>
          <p:cNvPr id="18" name="TextBox 17">
            <a:extLst>
              <a:ext uri="{FF2B5EF4-FFF2-40B4-BE49-F238E27FC236}">
                <a16:creationId xmlns:a16="http://schemas.microsoft.com/office/drawing/2014/main" id="{FFC797CE-3969-7642-8542-249DB1E71AAF}"/>
              </a:ext>
            </a:extLst>
          </p:cNvPr>
          <p:cNvSpPr txBox="1"/>
          <p:nvPr/>
        </p:nvSpPr>
        <p:spPr>
          <a:xfrm>
            <a:off x="8541706" y="3201331"/>
            <a:ext cx="31033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defTabSz="457200" fontAlgn="auto" hangingPunct="0">
              <a:spcBef>
                <a:spcPts val="0"/>
              </a:spcBef>
              <a:spcAft>
                <a:spcPts val="0"/>
              </a:spcAft>
              <a:buClrTx/>
              <a:buSzTx/>
            </a:pPr>
            <a:r>
              <a:rPr lang="en-US" sz="1800" baseline="30000" dirty="0">
                <a:solidFill>
                  <a:srgbClr val="332C2C"/>
                </a:solidFill>
                <a:latin typeface="Times New Roman"/>
                <a:ea typeface="Times New Roman"/>
                <a:cs typeface="Times New Roman"/>
                <a:sym typeface="Times New Roman"/>
              </a:rPr>
              <a:t>-</a:t>
            </a:r>
            <a:r>
              <a:rPr lang="en-US" sz="1800" dirty="0">
                <a:solidFill>
                  <a:srgbClr val="332C2C"/>
                </a:solidFill>
                <a:latin typeface="Times New Roman"/>
                <a:ea typeface="Times New Roman"/>
                <a:cs typeface="Times New Roman"/>
                <a:sym typeface="Times New Roman"/>
              </a:rPr>
              <a:t>Q</a:t>
            </a:r>
          </a:p>
        </p:txBody>
      </p:sp>
    </p:spTree>
    <p:extLst>
      <p:ext uri="{BB962C8B-B14F-4D97-AF65-F5344CB8AC3E}">
        <p14:creationId xmlns:p14="http://schemas.microsoft.com/office/powerpoint/2010/main" val="454271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3E2E9-DFB5-054A-AF0E-AD66E0EEF68C}"/>
              </a:ext>
            </a:extLst>
          </p:cNvPr>
          <p:cNvSpPr>
            <a:spLocks noGrp="1"/>
          </p:cNvSpPr>
          <p:nvPr>
            <p:ph type="title"/>
          </p:nvPr>
        </p:nvSpPr>
        <p:spPr/>
        <p:txBody>
          <a:bodyPr/>
          <a:lstStyle/>
          <a:p>
            <a:r>
              <a:rPr lang="en-US" dirty="0"/>
              <a:t>Seminar Time</a:t>
            </a:r>
          </a:p>
        </p:txBody>
      </p:sp>
      <p:sp>
        <p:nvSpPr>
          <p:cNvPr id="3" name="Text Placeholder 2">
            <a:extLst>
              <a:ext uri="{FF2B5EF4-FFF2-40B4-BE49-F238E27FC236}">
                <a16:creationId xmlns:a16="http://schemas.microsoft.com/office/drawing/2014/main" id="{2683BFB8-2048-8C4B-B2CA-28F84951689C}"/>
              </a:ext>
            </a:extLst>
          </p:cNvPr>
          <p:cNvSpPr>
            <a:spLocks noGrp="1"/>
          </p:cNvSpPr>
          <p:nvPr>
            <p:ph type="body" idx="1"/>
          </p:nvPr>
        </p:nvSpPr>
        <p:spPr/>
        <p:txBody>
          <a:bodyPr/>
          <a:lstStyle/>
          <a:p>
            <a:r>
              <a:rPr lang="en-US" dirty="0"/>
              <a:t>Pretty sure I am worn out from talking!</a:t>
            </a:r>
          </a:p>
          <a:p>
            <a:r>
              <a:rPr lang="en-US" dirty="0"/>
              <a:t>Thoughts Please!</a:t>
            </a:r>
          </a:p>
          <a:p>
            <a:r>
              <a:rPr lang="en-US" dirty="0"/>
              <a:t>Monetizing DER is a HUGE THING for utilities</a:t>
            </a:r>
          </a:p>
          <a:p>
            <a:pPr lvl="1"/>
            <a:r>
              <a:rPr lang="en-US" dirty="0"/>
              <a:t>We think data might part of this…</a:t>
            </a:r>
          </a:p>
          <a:p>
            <a:r>
              <a:rPr lang="en-US" dirty="0"/>
              <a:t>The vertically integrated utility may be a dinosaur</a:t>
            </a:r>
          </a:p>
        </p:txBody>
      </p:sp>
    </p:spTree>
    <p:extLst>
      <p:ext uri="{BB962C8B-B14F-4D97-AF65-F5344CB8AC3E}">
        <p14:creationId xmlns:p14="http://schemas.microsoft.com/office/powerpoint/2010/main" val="518804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39CB71-2363-7048-053F-0B36FFA3958C}"/>
              </a:ext>
            </a:extLst>
          </p:cNvPr>
          <p:cNvSpPr>
            <a:spLocks noGrp="1"/>
          </p:cNvSpPr>
          <p:nvPr>
            <p:ph type="ctrTitle" sz="quarter"/>
          </p:nvPr>
        </p:nvSpPr>
        <p:spPr/>
        <p:txBody>
          <a:bodyPr/>
          <a:lstStyle/>
          <a:p>
            <a:pPr algn="ctr"/>
            <a:r>
              <a:rPr lang="en-US" dirty="0"/>
              <a:t>Questions?</a:t>
            </a:r>
          </a:p>
        </p:txBody>
      </p:sp>
      <p:sp>
        <p:nvSpPr>
          <p:cNvPr id="5" name="Subtitle 4">
            <a:extLst>
              <a:ext uri="{FF2B5EF4-FFF2-40B4-BE49-F238E27FC236}">
                <a16:creationId xmlns:a16="http://schemas.microsoft.com/office/drawing/2014/main" id="{5C24CF68-A484-B557-8699-713C9EF88E4B}"/>
              </a:ext>
            </a:extLst>
          </p:cNvPr>
          <p:cNvSpPr>
            <a:spLocks noGrp="1"/>
          </p:cNvSpPr>
          <p:nvPr>
            <p:ph type="subTitle" sz="quarter" idx="1"/>
          </p:nvPr>
        </p:nvSpPr>
        <p:spPr/>
        <p:txBody>
          <a:bodyPr/>
          <a:lstStyle/>
          <a:p>
            <a:endParaRPr lang="en-US"/>
          </a:p>
        </p:txBody>
      </p:sp>
    </p:spTree>
    <p:extLst>
      <p:ext uri="{BB962C8B-B14F-4D97-AF65-F5344CB8AC3E}">
        <p14:creationId xmlns:p14="http://schemas.microsoft.com/office/powerpoint/2010/main" val="3433748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F746A-916E-A432-4316-1134BD84AD15}"/>
              </a:ext>
            </a:extLst>
          </p:cNvPr>
          <p:cNvSpPr>
            <a:spLocks noGrp="1"/>
          </p:cNvSpPr>
          <p:nvPr>
            <p:ph type="title"/>
          </p:nvPr>
        </p:nvSpPr>
        <p:spPr/>
        <p:txBody>
          <a:bodyPr/>
          <a:lstStyle/>
          <a:p>
            <a:r>
              <a:rPr lang="en-US" dirty="0"/>
              <a:t>Load Records in Power Flow Cases</a:t>
            </a:r>
          </a:p>
        </p:txBody>
      </p:sp>
      <p:sp>
        <p:nvSpPr>
          <p:cNvPr id="3" name="Content Placeholder 2">
            <a:extLst>
              <a:ext uri="{FF2B5EF4-FFF2-40B4-BE49-F238E27FC236}">
                <a16:creationId xmlns:a16="http://schemas.microsoft.com/office/drawing/2014/main" id="{968A9777-19B3-D0B9-EB19-EA428D1F922C}"/>
              </a:ext>
            </a:extLst>
          </p:cNvPr>
          <p:cNvSpPr>
            <a:spLocks noGrp="1"/>
          </p:cNvSpPr>
          <p:nvPr>
            <p:ph idx="1"/>
          </p:nvPr>
        </p:nvSpPr>
        <p:spPr/>
        <p:txBody>
          <a:bodyPr>
            <a:normAutofit fontScale="92500" lnSpcReduction="10000"/>
          </a:bodyPr>
          <a:lstStyle/>
          <a:p>
            <a:r>
              <a:rPr lang="en-US" dirty="0"/>
              <a:t>In system planning tools like </a:t>
            </a:r>
            <a:r>
              <a:rPr lang="en-US" dirty="0" err="1"/>
              <a:t>PowerWorld</a:t>
            </a:r>
            <a:r>
              <a:rPr lang="en-US" dirty="0"/>
              <a:t> Simulator, PSS/E, PSLF, a “load” usually represents a distribution feeder or group of feeders</a:t>
            </a:r>
          </a:p>
          <a:p>
            <a:r>
              <a:rPr lang="en-US" dirty="0"/>
              <a:t>Distributed Energy Resources (DER) should thus be modeled with the load</a:t>
            </a:r>
          </a:p>
          <a:p>
            <a:r>
              <a:rPr lang="en-US" dirty="0"/>
              <a:t>Load records in </a:t>
            </a:r>
            <a:r>
              <a:rPr lang="en-US" dirty="0" err="1"/>
              <a:t>PowerWorld</a:t>
            </a:r>
            <a:r>
              <a:rPr lang="en-US" dirty="0"/>
              <a:t> Simulator contain DER fields</a:t>
            </a:r>
          </a:p>
          <a:p>
            <a:pPr lvl="1"/>
            <a:r>
              <a:rPr lang="en-US" dirty="0"/>
              <a:t>User Input</a:t>
            </a:r>
          </a:p>
          <a:p>
            <a:pPr lvl="2"/>
            <a:r>
              <a:rPr lang="en-US" dirty="0" err="1"/>
              <a:t>Dist</a:t>
            </a:r>
            <a:r>
              <a:rPr lang="en-US" dirty="0"/>
              <a:t> Status: Open or Closed – is the DER in service?</a:t>
            </a:r>
          </a:p>
          <a:p>
            <a:pPr lvl="2"/>
            <a:r>
              <a:rPr lang="en-US" dirty="0" err="1"/>
              <a:t>Dist</a:t>
            </a:r>
            <a:r>
              <a:rPr lang="en-US" dirty="0"/>
              <a:t> MW: MW output of DER</a:t>
            </a:r>
          </a:p>
          <a:p>
            <a:pPr lvl="2"/>
            <a:r>
              <a:rPr lang="en-US" dirty="0" err="1"/>
              <a:t>Dist</a:t>
            </a:r>
            <a:r>
              <a:rPr lang="en-US" dirty="0"/>
              <a:t> </a:t>
            </a:r>
            <a:r>
              <a:rPr lang="en-US" dirty="0" err="1"/>
              <a:t>Mvar</a:t>
            </a:r>
            <a:r>
              <a:rPr lang="en-US" dirty="0"/>
              <a:t>: </a:t>
            </a:r>
            <a:r>
              <a:rPr lang="en-US" dirty="0" err="1"/>
              <a:t>Mvar</a:t>
            </a:r>
            <a:r>
              <a:rPr lang="en-US" dirty="0"/>
              <a:t> output of DER</a:t>
            </a:r>
          </a:p>
          <a:p>
            <a:pPr lvl="2"/>
            <a:r>
              <a:rPr lang="en-US" dirty="0"/>
              <a:t>Unit Type: typically PV for rooftop solar, but could also be WT, IC, or any other EIA-recognized prime mover type</a:t>
            </a:r>
          </a:p>
          <a:p>
            <a:pPr lvl="1"/>
            <a:r>
              <a:rPr lang="en-US" dirty="0"/>
              <a:t>Calculated</a:t>
            </a:r>
          </a:p>
          <a:p>
            <a:pPr lvl="2"/>
            <a:r>
              <a:rPr lang="en-US" dirty="0"/>
              <a:t>Net MW: Load MW – </a:t>
            </a:r>
            <a:r>
              <a:rPr lang="en-US" dirty="0" err="1"/>
              <a:t>Dist</a:t>
            </a:r>
            <a:r>
              <a:rPr lang="en-US" dirty="0"/>
              <a:t> MW</a:t>
            </a:r>
          </a:p>
          <a:p>
            <a:pPr lvl="2"/>
            <a:r>
              <a:rPr lang="en-US" dirty="0"/>
              <a:t>Net </a:t>
            </a:r>
            <a:r>
              <a:rPr lang="en-US" dirty="0" err="1"/>
              <a:t>Mvar</a:t>
            </a:r>
            <a:r>
              <a:rPr lang="en-US" dirty="0"/>
              <a:t>: Load </a:t>
            </a:r>
            <a:r>
              <a:rPr lang="en-US" dirty="0" err="1"/>
              <a:t>Mvar</a:t>
            </a:r>
            <a:r>
              <a:rPr lang="en-US" dirty="0"/>
              <a:t> – </a:t>
            </a:r>
            <a:r>
              <a:rPr lang="en-US" dirty="0" err="1"/>
              <a:t>Dist</a:t>
            </a:r>
            <a:r>
              <a:rPr lang="en-US" dirty="0"/>
              <a:t> </a:t>
            </a:r>
            <a:r>
              <a:rPr lang="en-US" dirty="0" err="1"/>
              <a:t>Mvar</a:t>
            </a:r>
            <a:endParaRPr lang="en-US" dirty="0"/>
          </a:p>
          <a:p>
            <a:r>
              <a:rPr lang="en-US" dirty="0"/>
              <a:t>The power flow just “sees” the Net MW and Net </a:t>
            </a:r>
            <a:r>
              <a:rPr lang="en-US" dirty="0" err="1"/>
              <a:t>Mvar</a:t>
            </a:r>
            <a:endParaRPr lang="en-US" dirty="0"/>
          </a:p>
          <a:p>
            <a:r>
              <a:rPr lang="en-US" dirty="0"/>
              <a:t>Transient stability can limit or trip the DER separately from the rest of the load</a:t>
            </a:r>
          </a:p>
        </p:txBody>
      </p:sp>
    </p:spTree>
    <p:extLst>
      <p:ext uri="{BB962C8B-B14F-4D97-AF65-F5344CB8AC3E}">
        <p14:creationId xmlns:p14="http://schemas.microsoft.com/office/powerpoint/2010/main" val="4183921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97AC-B7AF-46A8-0603-23230DCF7233}"/>
              </a:ext>
            </a:extLst>
          </p:cNvPr>
          <p:cNvSpPr>
            <a:spLocks noGrp="1"/>
          </p:cNvSpPr>
          <p:nvPr>
            <p:ph type="title"/>
          </p:nvPr>
        </p:nvSpPr>
        <p:spPr/>
        <p:txBody>
          <a:bodyPr/>
          <a:lstStyle/>
          <a:p>
            <a:r>
              <a:rPr lang="en-US" dirty="0"/>
              <a:t>Transient Stability Load Model Relationship</a:t>
            </a:r>
          </a:p>
        </p:txBody>
      </p:sp>
      <p:pic>
        <p:nvPicPr>
          <p:cNvPr id="1026" name="Picture 2">
            <a:extLst>
              <a:ext uri="{FF2B5EF4-FFF2-40B4-BE49-F238E27FC236}">
                <a16:creationId xmlns:a16="http://schemas.microsoft.com/office/drawing/2014/main" id="{0371863B-3CE6-0337-1870-74364CA213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129" y="1828800"/>
            <a:ext cx="10746364" cy="2971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3540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ACBD0-0098-76EB-0643-B1654C92B4EE}"/>
              </a:ext>
            </a:extLst>
          </p:cNvPr>
          <p:cNvSpPr>
            <a:spLocks noGrp="1"/>
          </p:cNvSpPr>
          <p:nvPr>
            <p:ph type="title"/>
          </p:nvPr>
        </p:nvSpPr>
        <p:spPr/>
        <p:txBody>
          <a:bodyPr/>
          <a:lstStyle/>
          <a:p>
            <a:r>
              <a:rPr lang="en-US" dirty="0"/>
              <a:t>DER Transient Stability Load Models</a:t>
            </a:r>
          </a:p>
        </p:txBody>
      </p:sp>
      <p:sp>
        <p:nvSpPr>
          <p:cNvPr id="3" name="Content Placeholder 2">
            <a:extLst>
              <a:ext uri="{FF2B5EF4-FFF2-40B4-BE49-F238E27FC236}">
                <a16:creationId xmlns:a16="http://schemas.microsoft.com/office/drawing/2014/main" id="{9D256CE4-4CA3-8336-7769-88732D566632}"/>
              </a:ext>
            </a:extLst>
          </p:cNvPr>
          <p:cNvSpPr>
            <a:spLocks noGrp="1"/>
          </p:cNvSpPr>
          <p:nvPr>
            <p:ph idx="1"/>
          </p:nvPr>
        </p:nvSpPr>
        <p:spPr/>
        <p:txBody>
          <a:bodyPr/>
          <a:lstStyle/>
          <a:p>
            <a:r>
              <a:rPr lang="en-US" dirty="0"/>
              <a:t>Supported by </a:t>
            </a:r>
            <a:r>
              <a:rPr lang="en-US" dirty="0" err="1"/>
              <a:t>PowerWorld</a:t>
            </a:r>
            <a:r>
              <a:rPr lang="en-US" dirty="0"/>
              <a:t> Simulator</a:t>
            </a:r>
          </a:p>
          <a:p>
            <a:pPr lvl="1"/>
            <a:r>
              <a:rPr lang="en-US" dirty="0"/>
              <a:t>Specified separately from load characteristic and distribution equivalent (feeder) models</a:t>
            </a:r>
          </a:p>
          <a:p>
            <a:pPr lvl="1"/>
            <a:r>
              <a:rPr lang="en-US" dirty="0"/>
              <a:t>GE PSLF also recently added, but it is lumped in with load characteristic and feeder models</a:t>
            </a:r>
          </a:p>
          <a:p>
            <a:pPr lvl="1"/>
            <a:r>
              <a:rPr lang="en-US" dirty="0"/>
              <a:t>Siemens PTI development is in progress</a:t>
            </a:r>
          </a:p>
          <a:p>
            <a:r>
              <a:rPr lang="en-US" dirty="0"/>
              <a:t>DGDER_A</a:t>
            </a:r>
          </a:p>
          <a:p>
            <a:pPr lvl="1"/>
            <a:r>
              <a:rPr lang="en-US" dirty="0"/>
              <a:t>Identical to generator machine model DER_A</a:t>
            </a:r>
          </a:p>
          <a:p>
            <a:pPr lvl="1"/>
            <a:r>
              <a:rPr lang="en-US" dirty="0"/>
              <a:t>Essentially a plant, machine, and electrical model with voltage and frequency tripping characteristics</a:t>
            </a:r>
          </a:p>
          <a:p>
            <a:r>
              <a:rPr lang="en-US" dirty="0"/>
              <a:t>DGPV: current is limited when voltage or frequency are not within a specified range</a:t>
            </a:r>
          </a:p>
          <a:p>
            <a:r>
              <a:rPr lang="en-US" dirty="0"/>
              <a:t>Use in industry cases (FERC 715)???</a:t>
            </a:r>
          </a:p>
          <a:p>
            <a:pPr lvl="1"/>
            <a:r>
              <a:rPr lang="en-US" dirty="0"/>
              <a:t>If there is no DG stability model -&gt; load characteristic model applies to the net</a:t>
            </a:r>
          </a:p>
          <a:p>
            <a:pPr lvl="1"/>
            <a:endParaRPr lang="en-US" dirty="0"/>
          </a:p>
        </p:txBody>
      </p:sp>
    </p:spTree>
    <p:extLst>
      <p:ext uri="{BB962C8B-B14F-4D97-AF65-F5344CB8AC3E}">
        <p14:creationId xmlns:p14="http://schemas.microsoft.com/office/powerpoint/2010/main" val="1692660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9BA27-2271-7D56-3E78-5ABA5E51BA12}"/>
              </a:ext>
            </a:extLst>
          </p:cNvPr>
          <p:cNvSpPr>
            <a:spLocks noGrp="1"/>
          </p:cNvSpPr>
          <p:nvPr>
            <p:ph type="title"/>
          </p:nvPr>
        </p:nvSpPr>
        <p:spPr/>
        <p:txBody>
          <a:bodyPr/>
          <a:lstStyle/>
          <a:p>
            <a:r>
              <a:rPr lang="en-US" dirty="0"/>
              <a:t>DER Records in WECC 24HSP1a</a:t>
            </a:r>
          </a:p>
        </p:txBody>
      </p:sp>
      <p:sp>
        <p:nvSpPr>
          <p:cNvPr id="3" name="Content Placeholder 2">
            <a:extLst>
              <a:ext uri="{FF2B5EF4-FFF2-40B4-BE49-F238E27FC236}">
                <a16:creationId xmlns:a16="http://schemas.microsoft.com/office/drawing/2014/main" id="{F464F51C-7665-5066-FF1E-C9722704BB5A}"/>
              </a:ext>
            </a:extLst>
          </p:cNvPr>
          <p:cNvSpPr>
            <a:spLocks noGrp="1"/>
          </p:cNvSpPr>
          <p:nvPr>
            <p:ph idx="1"/>
          </p:nvPr>
        </p:nvSpPr>
        <p:spPr>
          <a:xfrm>
            <a:off x="228600" y="1280160"/>
            <a:ext cx="3124200" cy="5196840"/>
          </a:xfrm>
        </p:spPr>
        <p:txBody>
          <a:bodyPr/>
          <a:lstStyle/>
          <a:p>
            <a:r>
              <a:rPr lang="en-US" dirty="0"/>
              <a:t>Included mainly in California and Arizona</a:t>
            </a:r>
          </a:p>
        </p:txBody>
      </p:sp>
      <p:pic>
        <p:nvPicPr>
          <p:cNvPr id="7" name="Picture 6">
            <a:extLst>
              <a:ext uri="{FF2B5EF4-FFF2-40B4-BE49-F238E27FC236}">
                <a16:creationId xmlns:a16="http://schemas.microsoft.com/office/drawing/2014/main" id="{BB93E588-8502-840D-C322-15FDFBD0A18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3537858" y="1371600"/>
            <a:ext cx="7941735" cy="5105400"/>
          </a:xfrm>
          <a:prstGeom prst="rect">
            <a:avLst/>
          </a:prstGeom>
        </p:spPr>
      </p:pic>
    </p:spTree>
    <p:extLst>
      <p:ext uri="{BB962C8B-B14F-4D97-AF65-F5344CB8AC3E}">
        <p14:creationId xmlns:p14="http://schemas.microsoft.com/office/powerpoint/2010/main" val="326669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AEDE1-3D3A-CB81-FFBC-823C164862B4}"/>
              </a:ext>
            </a:extLst>
          </p:cNvPr>
          <p:cNvSpPr>
            <a:spLocks noGrp="1"/>
          </p:cNvSpPr>
          <p:nvPr>
            <p:ph type="title"/>
          </p:nvPr>
        </p:nvSpPr>
        <p:spPr/>
        <p:txBody>
          <a:bodyPr/>
          <a:lstStyle/>
          <a:p>
            <a:r>
              <a:rPr lang="en-US" dirty="0"/>
              <a:t>Transient Stability Model: DGDER_A</a:t>
            </a:r>
          </a:p>
        </p:txBody>
      </p:sp>
      <p:pic>
        <p:nvPicPr>
          <p:cNvPr id="7" name="Picture 6">
            <a:extLst>
              <a:ext uri="{FF2B5EF4-FFF2-40B4-BE49-F238E27FC236}">
                <a16:creationId xmlns:a16="http://schemas.microsoft.com/office/drawing/2014/main" id="{9084B97E-A2AF-4C8C-5971-D1678B4B18C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2590800" y="1295400"/>
            <a:ext cx="7467600" cy="5367338"/>
          </a:xfrm>
          <a:prstGeom prst="rect">
            <a:avLst/>
          </a:prstGeom>
        </p:spPr>
      </p:pic>
    </p:spTree>
    <p:extLst>
      <p:ext uri="{BB962C8B-B14F-4D97-AF65-F5344CB8AC3E}">
        <p14:creationId xmlns:p14="http://schemas.microsoft.com/office/powerpoint/2010/main" val="421656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AEDE1-3D3A-CB81-FFBC-823C164862B4}"/>
              </a:ext>
            </a:extLst>
          </p:cNvPr>
          <p:cNvSpPr>
            <a:spLocks noGrp="1"/>
          </p:cNvSpPr>
          <p:nvPr>
            <p:ph type="title"/>
          </p:nvPr>
        </p:nvSpPr>
        <p:spPr>
          <a:xfrm>
            <a:off x="609600" y="76200"/>
            <a:ext cx="10668000" cy="838200"/>
          </a:xfrm>
        </p:spPr>
        <p:txBody>
          <a:bodyPr/>
          <a:lstStyle/>
          <a:p>
            <a:r>
              <a:rPr lang="en-US" dirty="0"/>
              <a:t>Transient Stability Model: DGPV</a:t>
            </a:r>
          </a:p>
        </p:txBody>
      </p:sp>
      <p:pic>
        <p:nvPicPr>
          <p:cNvPr id="13" name="Picture 12">
            <a:extLst>
              <a:ext uri="{FF2B5EF4-FFF2-40B4-BE49-F238E27FC236}">
                <a16:creationId xmlns:a16="http://schemas.microsoft.com/office/drawing/2014/main" id="{E802F1AF-50F8-43B6-AFA9-96FE26FC98C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2209800" y="1219200"/>
            <a:ext cx="7772400" cy="5279639"/>
          </a:xfrm>
          <a:prstGeom prst="rect">
            <a:avLst/>
          </a:prstGeom>
        </p:spPr>
      </p:pic>
    </p:spTree>
    <p:extLst>
      <p:ext uri="{BB962C8B-B14F-4D97-AF65-F5344CB8AC3E}">
        <p14:creationId xmlns:p14="http://schemas.microsoft.com/office/powerpoint/2010/main" val="1733318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FAB6-6A6F-D842-A630-EEC65D15D530}"/>
              </a:ext>
            </a:extLst>
          </p:cNvPr>
          <p:cNvSpPr>
            <a:spLocks noGrp="1"/>
          </p:cNvSpPr>
          <p:nvPr>
            <p:ph type="title"/>
          </p:nvPr>
        </p:nvSpPr>
        <p:spPr/>
        <p:txBody>
          <a:bodyPr/>
          <a:lstStyle/>
          <a:p>
            <a:r>
              <a:rPr lang="en-US" dirty="0"/>
              <a:t>Seminar Time</a:t>
            </a:r>
          </a:p>
        </p:txBody>
      </p:sp>
      <p:sp>
        <p:nvSpPr>
          <p:cNvPr id="3" name="Text Placeholder 2">
            <a:extLst>
              <a:ext uri="{FF2B5EF4-FFF2-40B4-BE49-F238E27FC236}">
                <a16:creationId xmlns:a16="http://schemas.microsoft.com/office/drawing/2014/main" id="{4F8F7789-83F8-A942-8BC2-71583EF5F5B4}"/>
              </a:ext>
            </a:extLst>
          </p:cNvPr>
          <p:cNvSpPr>
            <a:spLocks noGrp="1"/>
          </p:cNvSpPr>
          <p:nvPr>
            <p:ph type="body" idx="1"/>
          </p:nvPr>
        </p:nvSpPr>
        <p:spPr/>
        <p:txBody>
          <a:bodyPr/>
          <a:lstStyle/>
          <a:p>
            <a:r>
              <a:rPr lang="en-US" dirty="0"/>
              <a:t>What experiences do you have?</a:t>
            </a:r>
          </a:p>
          <a:p>
            <a:r>
              <a:rPr lang="en-US" dirty="0"/>
              <a:t>My experience</a:t>
            </a:r>
          </a:p>
          <a:p>
            <a:pPr lvl="1"/>
            <a:r>
              <a:rPr lang="en-US" dirty="0"/>
              <a:t>Never integrate load on a generation feeder</a:t>
            </a:r>
          </a:p>
          <a:p>
            <a:pPr lvl="2"/>
            <a:r>
              <a:rPr lang="en-US" dirty="0"/>
              <a:t>Get them separate</a:t>
            </a:r>
          </a:p>
          <a:p>
            <a:pPr lvl="2"/>
            <a:r>
              <a:rPr lang="en-US" dirty="0"/>
              <a:t>New generation has no behavior experience</a:t>
            </a:r>
          </a:p>
          <a:p>
            <a:pPr lvl="3"/>
            <a:r>
              <a:rPr lang="en-US" dirty="0"/>
              <a:t>Good utility practice says what to do</a:t>
            </a:r>
          </a:p>
          <a:p>
            <a:pPr lvl="4"/>
            <a:r>
              <a:rPr lang="en-US" dirty="0"/>
              <a:t>Not what not to do!</a:t>
            </a:r>
          </a:p>
        </p:txBody>
      </p:sp>
    </p:spTree>
    <p:extLst>
      <p:ext uri="{BB962C8B-B14F-4D97-AF65-F5344CB8AC3E}">
        <p14:creationId xmlns:p14="http://schemas.microsoft.com/office/powerpoint/2010/main" val="4203707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EC0C-1901-C44D-911B-F4FE8481125D}"/>
              </a:ext>
            </a:extLst>
          </p:cNvPr>
          <p:cNvSpPr>
            <a:spLocks noGrp="1"/>
          </p:cNvSpPr>
          <p:nvPr>
            <p:ph type="title"/>
          </p:nvPr>
        </p:nvSpPr>
        <p:spPr/>
        <p:txBody>
          <a:bodyPr/>
          <a:lstStyle/>
          <a:p>
            <a:r>
              <a:rPr lang="en-US" dirty="0"/>
              <a:t>The Fear Writ Large</a:t>
            </a:r>
          </a:p>
        </p:txBody>
      </p:sp>
      <p:pic>
        <p:nvPicPr>
          <p:cNvPr id="4" name="Picture 3">
            <a:extLst>
              <a:ext uri="{FF2B5EF4-FFF2-40B4-BE49-F238E27FC236}">
                <a16:creationId xmlns:a16="http://schemas.microsoft.com/office/drawing/2014/main" id="{46B12D65-7AB1-6E41-A7B2-B362E8851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7777" y="1358184"/>
            <a:ext cx="6953002" cy="5041524"/>
          </a:xfrm>
          <a:prstGeom prst="rect">
            <a:avLst/>
          </a:prstGeom>
        </p:spPr>
      </p:pic>
    </p:spTree>
    <p:extLst>
      <p:ext uri="{BB962C8B-B14F-4D97-AF65-F5344CB8AC3E}">
        <p14:creationId xmlns:p14="http://schemas.microsoft.com/office/powerpoint/2010/main" val="3439322404"/>
      </p:ext>
    </p:extLst>
  </p:cSld>
  <p:clrMapOvr>
    <a:masterClrMapping/>
  </p:clrMapOvr>
</p:sld>
</file>

<file path=ppt/theme/theme1.xml><?xml version="1.0" encoding="utf-8"?>
<a:theme xmlns:a="http://schemas.openxmlformats.org/drawingml/2006/main" name="Capsules">
  <a:themeElements>
    <a:clrScheme name="Custom 5">
      <a:dk1>
        <a:srgbClr val="000000"/>
      </a:dk1>
      <a:lt1>
        <a:srgbClr val="FFFFFF"/>
      </a:lt1>
      <a:dk2>
        <a:srgbClr val="500000"/>
      </a:dk2>
      <a:lt2>
        <a:srgbClr val="D1C394"/>
      </a:lt2>
      <a:accent1>
        <a:srgbClr val="99CC99"/>
      </a:accent1>
      <a:accent2>
        <a:srgbClr val="33CCCC"/>
      </a:accent2>
      <a:accent3>
        <a:srgbClr val="FFFFFF"/>
      </a:accent3>
      <a:accent4>
        <a:srgbClr val="002A56"/>
      </a:accent4>
      <a:accent5>
        <a:srgbClr val="CAE2CA"/>
      </a:accent5>
      <a:accent6>
        <a:srgbClr val="2DB9B9"/>
      </a:accent6>
      <a:hlink>
        <a:srgbClr val="500000"/>
      </a:hlink>
      <a:folHlink>
        <a:srgbClr val="500000"/>
      </a:folHlink>
    </a:clrScheme>
    <a:fontScheme name="Custom 2">
      <a:majorFont>
        <a:latin typeface="Arial"/>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Designs\Capsules.pot</Template>
  <TotalTime>5037</TotalTime>
  <Words>836</Words>
  <Application>Microsoft Office PowerPoint</Application>
  <PresentationFormat>Widescreen</PresentationFormat>
  <Paragraphs>109</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Helvetica</vt:lpstr>
      <vt:lpstr>Tahoma</vt:lpstr>
      <vt:lpstr>Times New Roman</vt:lpstr>
      <vt:lpstr>Wingdings</vt:lpstr>
      <vt:lpstr>Capsules</vt:lpstr>
      <vt:lpstr>Fundamentals of Electric Transmission System Planning Short Course  Impact of Distributed Energy Resources on Planning  </vt:lpstr>
      <vt:lpstr>Load Records in Power Flow Cases</vt:lpstr>
      <vt:lpstr>Transient Stability Load Model Relationship</vt:lpstr>
      <vt:lpstr>DER Transient Stability Load Models</vt:lpstr>
      <vt:lpstr>DER Records in WECC 24HSP1a</vt:lpstr>
      <vt:lpstr>Transient Stability Model: DGDER_A</vt:lpstr>
      <vt:lpstr>Transient Stability Model: DGPV</vt:lpstr>
      <vt:lpstr>Seminar Time</vt:lpstr>
      <vt:lpstr>The Fear Writ Large</vt:lpstr>
      <vt:lpstr>DER IS Coming</vt:lpstr>
      <vt:lpstr>Technically Doable</vt:lpstr>
      <vt:lpstr>Modeling Approaches</vt:lpstr>
      <vt:lpstr>OATI Graphic (selling software)</vt:lpstr>
      <vt:lpstr>Scale is Everything</vt:lpstr>
      <vt:lpstr>OUTUS is Worth Watching</vt:lpstr>
      <vt:lpstr>Vanadium Flow</vt:lpstr>
      <vt:lpstr>Don’t Be First!</vt:lpstr>
      <vt:lpstr>Seminar Time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ECEN 460 Power System Operation and Control</dc:title>
  <dc:creator>Tom</dc:creator>
  <cp:lastModifiedBy>scott</cp:lastModifiedBy>
  <cp:revision>452</cp:revision>
  <cp:lastPrinted>2011-08-22T16:49:24Z</cp:lastPrinted>
  <dcterms:created xsi:type="dcterms:W3CDTF">2000-05-11T14:27:08Z</dcterms:created>
  <dcterms:modified xsi:type="dcterms:W3CDTF">2024-03-18T16:37:02Z</dcterms:modified>
</cp:coreProperties>
</file>