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7"/>
  </p:notesMasterIdLst>
  <p:handoutMasterIdLst>
    <p:handoutMasterId r:id="rId38"/>
  </p:handoutMasterIdLst>
  <p:sldIdLst>
    <p:sldId id="391" r:id="rId2"/>
    <p:sldId id="436" r:id="rId3"/>
    <p:sldId id="450" r:id="rId4"/>
    <p:sldId id="412" r:id="rId5"/>
    <p:sldId id="452" r:id="rId6"/>
    <p:sldId id="403" r:id="rId7"/>
    <p:sldId id="413" r:id="rId8"/>
    <p:sldId id="414" r:id="rId9"/>
    <p:sldId id="411" r:id="rId10"/>
    <p:sldId id="402" r:id="rId11"/>
    <p:sldId id="408" r:id="rId12"/>
    <p:sldId id="433" r:id="rId13"/>
    <p:sldId id="451" r:id="rId14"/>
    <p:sldId id="285" r:id="rId15"/>
    <p:sldId id="286" r:id="rId16"/>
    <p:sldId id="287" r:id="rId17"/>
    <p:sldId id="288" r:id="rId18"/>
    <p:sldId id="290" r:id="rId19"/>
    <p:sldId id="311" r:id="rId20"/>
    <p:sldId id="340" r:id="rId21"/>
    <p:sldId id="341" r:id="rId22"/>
    <p:sldId id="343" r:id="rId23"/>
    <p:sldId id="344" r:id="rId24"/>
    <p:sldId id="345" r:id="rId25"/>
    <p:sldId id="342" r:id="rId26"/>
    <p:sldId id="346" r:id="rId27"/>
    <p:sldId id="453" r:id="rId28"/>
    <p:sldId id="454" r:id="rId29"/>
    <p:sldId id="455" r:id="rId30"/>
    <p:sldId id="456" r:id="rId31"/>
    <p:sldId id="347" r:id="rId32"/>
    <p:sldId id="264" r:id="rId33"/>
    <p:sldId id="265" r:id="rId34"/>
    <p:sldId id="266" r:id="rId35"/>
    <p:sldId id="393" r:id="rId36"/>
  </p:sldIdLst>
  <p:sldSz cx="12192000" cy="6858000"/>
  <p:notesSz cx="7102475" cy="9388475"/>
  <p:defaultTex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FB93D0-1564-DA4B-B149-979F4BC1F968}" name="scott" initials="s" userId="S-1-5-21-881429477-2339184126-192238721-115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ooria dehghanian" initials="p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FF33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94660" autoAdjust="0"/>
  </p:normalViewPr>
  <p:slideViewPr>
    <p:cSldViewPr>
      <p:cViewPr varScale="1">
        <p:scale>
          <a:sx n="104" d="100"/>
          <a:sy n="104" d="100"/>
        </p:scale>
        <p:origin x="114" y="1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8163"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spcBef>
                <a:spcPct val="0"/>
              </a:spcBef>
              <a:buClrTx/>
              <a:buSzTx/>
              <a:buFontTx/>
              <a:buNone/>
              <a:defRPr sz="1200"/>
            </a:lvl1pPr>
          </a:lstStyle>
          <a:p>
            <a:pPr>
              <a:defRPr/>
            </a:pPr>
            <a:endParaRPr lang="en-US"/>
          </a:p>
        </p:txBody>
      </p:sp>
      <p:sp>
        <p:nvSpPr>
          <p:cNvPr id="28675" name="Rectangle 3"/>
          <p:cNvSpPr>
            <a:spLocks noGrp="1" noChangeArrowheads="1"/>
          </p:cNvSpPr>
          <p:nvPr>
            <p:ph type="dt" sz="quarter" idx="1"/>
          </p:nvPr>
        </p:nvSpPr>
        <p:spPr bwMode="auto">
          <a:xfrm>
            <a:off x="4024313" y="0"/>
            <a:ext cx="3078162"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spcBef>
                <a:spcPct val="0"/>
              </a:spcBef>
              <a:buClrTx/>
              <a:buSzTx/>
              <a:buFontTx/>
              <a:buNone/>
              <a:defRPr sz="1200"/>
            </a:lvl1pPr>
          </a:lstStyle>
          <a:p>
            <a:pPr>
              <a:defRPr/>
            </a:pPr>
            <a:endParaRPr lang="en-US"/>
          </a:p>
        </p:txBody>
      </p:sp>
      <p:sp>
        <p:nvSpPr>
          <p:cNvPr id="28676" name="Rectangle 4"/>
          <p:cNvSpPr>
            <a:spLocks noGrp="1" noChangeArrowheads="1"/>
          </p:cNvSpPr>
          <p:nvPr>
            <p:ph type="ftr" sz="quarter" idx="2"/>
          </p:nvPr>
        </p:nvSpPr>
        <p:spPr bwMode="auto">
          <a:xfrm>
            <a:off x="0" y="8918575"/>
            <a:ext cx="3078163"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spcBef>
                <a:spcPct val="0"/>
              </a:spcBef>
              <a:buClrTx/>
              <a:buSzTx/>
              <a:buFontTx/>
              <a:buNone/>
              <a:defRPr sz="1200"/>
            </a:lvl1pPr>
          </a:lstStyle>
          <a:p>
            <a:pPr>
              <a:defRPr/>
            </a:pPr>
            <a:endParaRPr lang="en-US"/>
          </a:p>
        </p:txBody>
      </p:sp>
      <p:sp>
        <p:nvSpPr>
          <p:cNvPr id="28677" name="Rectangle 5"/>
          <p:cNvSpPr>
            <a:spLocks noGrp="1" noChangeArrowheads="1"/>
          </p:cNvSpPr>
          <p:nvPr>
            <p:ph type="sldNum" sz="quarter" idx="3"/>
          </p:nvPr>
        </p:nvSpPr>
        <p:spPr bwMode="auto">
          <a:xfrm>
            <a:off x="4024313" y="8918575"/>
            <a:ext cx="3078162"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spcBef>
                <a:spcPct val="0"/>
              </a:spcBef>
              <a:buClrTx/>
              <a:buSzTx/>
              <a:buFontTx/>
              <a:buNone/>
              <a:defRPr sz="1200"/>
            </a:lvl1pPr>
          </a:lstStyle>
          <a:p>
            <a:pPr>
              <a:defRPr/>
            </a:pPr>
            <a:fld id="{3B7227E4-51F8-45C2-83C1-D251491FB81E}" type="slidenum">
              <a:rPr lang="en-US"/>
              <a:pPr>
                <a:defRPr/>
              </a:pPr>
              <a:t>‹#›</a:t>
            </a:fld>
            <a:endParaRPr lang="en-US"/>
          </a:p>
        </p:txBody>
      </p:sp>
    </p:spTree>
    <p:extLst>
      <p:ext uri="{BB962C8B-B14F-4D97-AF65-F5344CB8AC3E}">
        <p14:creationId xmlns:p14="http://schemas.microsoft.com/office/powerpoint/2010/main" val="1714397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wrap="square" lIns="94229" tIns="47114" rIns="94229" bIns="47114"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24C5774C-03E1-499A-B4E4-895282C04360}" type="datetimeFigureOut">
              <a:rPr lang="en-US"/>
              <a:pPr>
                <a:defRPr/>
              </a:pPr>
              <a:t>3/11/2024</a:t>
            </a:fld>
            <a:endParaRPr 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709613" y="4459288"/>
            <a:ext cx="5683250" cy="4224337"/>
          </a:xfrm>
          <a:prstGeom prst="rect">
            <a:avLst/>
          </a:prstGeom>
        </p:spPr>
        <p:txBody>
          <a:bodyPr vert="horz" lIns="94229" tIns="47114" rIns="94229" bIns="4711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69900"/>
          </a:xfrm>
          <a:prstGeom prst="rect">
            <a:avLst/>
          </a:prstGeom>
        </p:spPr>
        <p:txBody>
          <a:bodyPr vert="horz" wrap="square" lIns="94229" tIns="47114" rIns="94229" bIns="47114"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169181FC-D85A-4591-8BD1-5E6A6B17461A}" type="slidenum">
              <a:rPr lang="en-US"/>
              <a:pPr>
                <a:defRPr/>
              </a:pPr>
              <a:t>‹#›</a:t>
            </a:fld>
            <a:endParaRPr lang="en-US"/>
          </a:p>
        </p:txBody>
      </p:sp>
    </p:spTree>
    <p:extLst>
      <p:ext uri="{BB962C8B-B14F-4D97-AF65-F5344CB8AC3E}">
        <p14:creationId xmlns:p14="http://schemas.microsoft.com/office/powerpoint/2010/main" val="357060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sz="1200" b="1" i="0" kern="1200" dirty="0">
                <a:solidFill>
                  <a:schemeClr val="tx1"/>
                </a:solidFill>
                <a:effectLst/>
                <a:latin typeface="Tahoma" pitchFamily="34" charset="0"/>
                <a:ea typeface="+mn-ea"/>
                <a:cs typeface="+mn-cs"/>
              </a:rPr>
              <a:t>everything that happens twice will surely happen a third time“ </a:t>
            </a:r>
          </a:p>
          <a:p>
            <a:r>
              <a:rPr lang="en-US" dirty="0"/>
              <a:t>”</a:t>
            </a:r>
          </a:p>
        </p:txBody>
      </p:sp>
    </p:spTree>
    <p:extLst>
      <p:ext uri="{BB962C8B-B14F-4D97-AF65-F5344CB8AC3E}">
        <p14:creationId xmlns:p14="http://schemas.microsoft.com/office/powerpoint/2010/main" val="89215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sz="1200" b="1" i="0" kern="1200" dirty="0">
                <a:solidFill>
                  <a:schemeClr val="tx1"/>
                </a:solidFill>
                <a:effectLst/>
                <a:latin typeface="Tahoma" pitchFamily="34" charset="0"/>
                <a:ea typeface="+mn-ea"/>
                <a:cs typeface="+mn-cs"/>
              </a:rPr>
              <a:t>everything that happens twice will surely happen a third time“ </a:t>
            </a:r>
          </a:p>
          <a:p>
            <a:r>
              <a:rPr lang="en-US" dirty="0"/>
              <a:t>”</a:t>
            </a:r>
          </a:p>
        </p:txBody>
      </p:sp>
    </p:spTree>
    <p:extLst>
      <p:ext uri="{BB962C8B-B14F-4D97-AF65-F5344CB8AC3E}">
        <p14:creationId xmlns:p14="http://schemas.microsoft.com/office/powerpoint/2010/main" val="250761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Traditional tool usage in power system is GUI based, where a sequence of activities are executed to achieve a goal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Ideas of serial processes: line to buy lotto</a:t>
            </a:r>
            <a:r>
              <a:rPr lang="en-US" sz="1200" baseline="0" dirty="0"/>
              <a:t> ticket</a:t>
            </a:r>
            <a:endParaRPr lang="en-US" sz="1200" dirty="0"/>
          </a:p>
          <a:p>
            <a:endParaRPr lang="en-US" dirty="0"/>
          </a:p>
        </p:txBody>
      </p:sp>
    </p:spTree>
    <p:extLst>
      <p:ext uri="{BB962C8B-B14F-4D97-AF65-F5344CB8AC3E}">
        <p14:creationId xmlns:p14="http://schemas.microsoft.com/office/powerpoint/2010/main" val="152756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2863" y="739775"/>
            <a:ext cx="6578600" cy="3700463"/>
          </a:xfrm>
          <a:ln/>
        </p:spPr>
      </p:sp>
      <p:sp>
        <p:nvSpPr>
          <p:cNvPr id="40963"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362443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2863" y="739775"/>
            <a:ext cx="6578600" cy="3700463"/>
          </a:xfrm>
          <a:ln/>
        </p:spPr>
      </p:sp>
      <p:sp>
        <p:nvSpPr>
          <p:cNvPr id="41987"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42124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2863" y="739775"/>
            <a:ext cx="6578600" cy="3700463"/>
          </a:xfrm>
          <a:ln/>
        </p:spPr>
      </p:sp>
      <p:sp>
        <p:nvSpPr>
          <p:cNvPr id="43011"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124436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2863" y="739775"/>
            <a:ext cx="6578600" cy="3700463"/>
          </a:xfrm>
          <a:ln/>
        </p:spPr>
      </p:sp>
      <p:sp>
        <p:nvSpPr>
          <p:cNvPr id="44035"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15566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2863" y="739775"/>
            <a:ext cx="6578600" cy="3700463"/>
          </a:xfrm>
          <a:ln/>
        </p:spPr>
      </p:sp>
      <p:sp>
        <p:nvSpPr>
          <p:cNvPr id="46083" name="Rectangle 3"/>
          <p:cNvSpPr>
            <a:spLocks noGrp="1" noChangeArrowheads="1"/>
          </p:cNvSpPr>
          <p:nvPr>
            <p:ph type="body" idx="1"/>
          </p:nvPr>
        </p:nvSpPr>
        <p:spPr>
          <a:xfrm>
            <a:off x="889000" y="4686300"/>
            <a:ext cx="4884738" cy="44402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62443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3190160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AutoShape 1027"/>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9" name="Line 4103"/>
          <p:cNvSpPr>
            <a:spLocks noChangeShapeType="1"/>
          </p:cNvSpPr>
          <p:nvPr userDrawn="1"/>
        </p:nvSpPr>
        <p:spPr bwMode="auto">
          <a:xfrm>
            <a:off x="0" y="3048000"/>
            <a:ext cx="11988800" cy="0"/>
          </a:xfrm>
          <a:prstGeom prst="line">
            <a:avLst/>
          </a:prstGeom>
          <a:noFill/>
          <a:ln w="76200">
            <a:solidFill>
              <a:srgbClr val="500000"/>
            </a:solidFill>
            <a:round/>
            <a:headEnd type="none" w="sm" len="sm"/>
            <a:tailEnd type="none" w="sm" len="sm"/>
          </a:ln>
          <a:effectLst/>
        </p:spPr>
        <p:txBody>
          <a:bodyPr wrap="none" anchor="ctr"/>
          <a:lstStyle/>
          <a:p>
            <a:pPr>
              <a:defRPr/>
            </a:pPr>
            <a:endParaRPr lang="en-US" sz="2800" dirty="0"/>
          </a:p>
        </p:txBody>
      </p:sp>
      <p:sp>
        <p:nvSpPr>
          <p:cNvPr id="10" name="Rectangle 4098"/>
          <p:cNvSpPr>
            <a:spLocks noGrp="1" noChangeArrowheads="1"/>
          </p:cNvSpPr>
          <p:nvPr>
            <p:ph type="ctrTitle" sz="quarter"/>
          </p:nvPr>
        </p:nvSpPr>
        <p:spPr>
          <a:xfrm>
            <a:off x="914400" y="228600"/>
            <a:ext cx="10363200" cy="1143000"/>
          </a:xfrm>
        </p:spPr>
        <p:txBody>
          <a:bodyPr/>
          <a:lstStyle>
            <a:lvl1pPr>
              <a:defRPr sz="3600">
                <a:latin typeface="Arial" pitchFamily="34" charset="0"/>
                <a:cs typeface="Arial" pitchFamily="34" charset="0"/>
              </a:defRPr>
            </a:lvl1pPr>
          </a:lstStyle>
          <a:p>
            <a:r>
              <a:rPr lang="en-US" dirty="0"/>
              <a:t>Click to edit Master title style</a:t>
            </a:r>
          </a:p>
        </p:txBody>
      </p:sp>
      <p:sp>
        <p:nvSpPr>
          <p:cNvPr id="11" name="Rectangle 4099"/>
          <p:cNvSpPr>
            <a:spLocks noGrp="1" noChangeArrowheads="1"/>
          </p:cNvSpPr>
          <p:nvPr>
            <p:ph type="subTitle" sz="quarter" idx="1"/>
          </p:nvPr>
        </p:nvSpPr>
        <p:spPr>
          <a:xfrm>
            <a:off x="1930400" y="3124200"/>
            <a:ext cx="8534400" cy="1752600"/>
          </a:xfrm>
        </p:spPr>
        <p:txBody>
          <a:bodyPr/>
          <a:lstStyle>
            <a:lvl1pPr marL="0" indent="0" algn="ctr">
              <a:buFontTx/>
              <a:buNone/>
              <a:defRPr>
                <a:latin typeface="Arial" pitchFamily="34" charset="0"/>
                <a:cs typeface="Arial" pitchFamily="34" charset="0"/>
              </a:defRPr>
            </a:lvl1pPr>
          </a:lstStyle>
          <a:p>
            <a:r>
              <a:rPr lang="en-US" dirty="0"/>
              <a:t>Click to edit Master subtitle style</a:t>
            </a:r>
          </a:p>
        </p:txBody>
      </p:sp>
      <p:pic>
        <p:nvPicPr>
          <p:cNvPr id="7" name="Picture 2" descr="http://brandguide.tamu.edu/downloads/logos/TAM-PrimaryMark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28600" y="5181600"/>
            <a:ext cx="5029200" cy="141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95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228600" y="76200"/>
            <a:ext cx="11049000" cy="1066800"/>
          </a:xfrm>
        </p:spPr>
        <p:txBody>
          <a:bodyPr/>
          <a:lstStyle/>
          <a:p>
            <a:r>
              <a:rPr lang="en-US" dirty="0"/>
              <a:t>Click to edit Master title style</a:t>
            </a:r>
          </a:p>
        </p:txBody>
      </p:sp>
      <p:sp>
        <p:nvSpPr>
          <p:cNvPr id="5" name="Content Placeholder 2"/>
          <p:cNvSpPr>
            <a:spLocks noGrp="1"/>
          </p:cNvSpPr>
          <p:nvPr>
            <p:ph idx="1" hasCustomPrompt="1"/>
          </p:nvPr>
        </p:nvSpPr>
        <p:spPr>
          <a:xfrm>
            <a:off x="228600" y="1280160"/>
            <a:ext cx="11734800" cy="5196840"/>
          </a:xfrm>
        </p:spPr>
        <p:txBody>
          <a:bodyPr/>
          <a:lstStyle>
            <a:lvl1pPr marL="457200" indent="-457200">
              <a:buSzPct val="100000"/>
              <a:buFont typeface="Arial" panose="020B0604020202020204" pitchFamily="34" charset="0"/>
              <a:buChar char="•"/>
              <a:defRPr/>
            </a:lvl1pPr>
            <a:lvl2pPr marL="742950" marR="0" indent="-285750" algn="l" defTabSz="914400" rtl="0" eaLnBrk="0" fontAlgn="base" latinLnBrk="0" hangingPunct="0">
              <a:lnSpc>
                <a:spcPct val="100000"/>
              </a:lnSpc>
              <a:spcBef>
                <a:spcPct val="20000"/>
              </a:spcBef>
              <a:spcAft>
                <a:spcPct val="0"/>
              </a:spcAft>
              <a:buClr>
                <a:schemeClr val="tx1"/>
              </a:buClr>
              <a:buSzPct val="75000"/>
              <a:buFontTx/>
              <a:buChar char="–"/>
              <a:tabLst/>
              <a:defRPr/>
            </a:lvl2pPr>
            <a:lvl3pPr marL="1257300" indent="-342900">
              <a:buSzPct val="90000"/>
              <a:buFont typeface="Arial" panose="020B0604020202020204" pitchFamily="34" charset="0"/>
              <a:buChar char="•"/>
              <a:defRPr/>
            </a:lvl3pPr>
          </a:lstStyle>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tabLst/>
              <a:defRPr/>
            </a:pPr>
            <a:r>
              <a:rPr lang="en-US" dirty="0" err="1"/>
              <a:t>SeconClick</a:t>
            </a:r>
            <a:r>
              <a:rPr lang="en-US" dirty="0"/>
              <a:t> to edit Master text styles</a:t>
            </a:r>
          </a:p>
          <a:p>
            <a:pPr lvl="1"/>
            <a:r>
              <a:rPr lang="en-US" dirty="0"/>
              <a:t>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40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4600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10668000" cy="838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31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668000" cy="8382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502422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AutoShape 5"/>
          <p:cNvSpPr>
            <a:spLocks noChangeArrowheads="1"/>
          </p:cNvSpPr>
          <p:nvPr/>
        </p:nvSpPr>
        <p:spPr bwMode="auto">
          <a:xfrm>
            <a:off x="1016000" y="1143000"/>
            <a:ext cx="6807200" cy="6096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25615" name="Rectangle 15"/>
          <p:cNvSpPr>
            <a:spLocks noChangeArrowheads="1"/>
          </p:cNvSpPr>
          <p:nvPr userDrawn="1"/>
        </p:nvSpPr>
        <p:spPr bwMode="auto">
          <a:xfrm>
            <a:off x="304801" y="6629401"/>
            <a:ext cx="11578167" cy="9525"/>
          </a:xfrm>
          <a:prstGeom prst="rect">
            <a:avLst/>
          </a:prstGeom>
          <a:gradFill rotWithShape="0">
            <a:gsLst>
              <a:gs pos="0">
                <a:schemeClr val="folHlink"/>
              </a:gs>
              <a:gs pos="100000">
                <a:schemeClr val="folHlink">
                  <a:gamma/>
                  <a:tint val="25098"/>
                  <a:invGamma/>
                </a:schemeClr>
              </a:gs>
            </a:gsLst>
            <a:path path="shape">
              <a:fillToRect l="50000" t="50000" r="50000" b="50000"/>
            </a:path>
          </a:gradFill>
          <a:ln w="19050">
            <a:noFill/>
            <a:miter lim="800000"/>
            <a:headEnd/>
            <a:tailEnd/>
          </a:ln>
          <a:effectLst/>
        </p:spPr>
        <p:txBody>
          <a:bodyPr wrap="none" anchor="ctr"/>
          <a:lstStyle/>
          <a:p>
            <a:pPr algn="ctr">
              <a:spcBef>
                <a:spcPct val="0"/>
              </a:spcBef>
              <a:buClrTx/>
              <a:buSzTx/>
              <a:buFontTx/>
              <a:buNone/>
              <a:defRPr/>
            </a:pPr>
            <a:endParaRPr lang="en-US" sz="2400">
              <a:latin typeface="Helvetica" charset="0"/>
            </a:endParaRPr>
          </a:p>
        </p:txBody>
      </p:sp>
      <p:sp>
        <p:nvSpPr>
          <p:cNvPr id="11" name="Line 8"/>
          <p:cNvSpPr>
            <a:spLocks noChangeShapeType="1"/>
          </p:cNvSpPr>
          <p:nvPr userDrawn="1"/>
        </p:nvSpPr>
        <p:spPr bwMode="auto">
          <a:xfrm>
            <a:off x="0" y="1143000"/>
            <a:ext cx="11176000" cy="0"/>
          </a:xfrm>
          <a:prstGeom prst="line">
            <a:avLst/>
          </a:prstGeom>
          <a:noFill/>
          <a:ln w="76200">
            <a:solidFill>
              <a:srgbClr val="500000"/>
            </a:solidFill>
            <a:round/>
            <a:headEnd type="none" w="sm" len="sm"/>
            <a:tailEnd type="none" w="sm" len="sm"/>
          </a:ln>
          <a:effectLst/>
        </p:spPr>
        <p:txBody>
          <a:bodyPr wrap="none" anchor="ctr"/>
          <a:lstStyle/>
          <a:p>
            <a:pPr>
              <a:defRPr/>
            </a:pPr>
            <a:endParaRPr lang="en-US" sz="2800" dirty="0"/>
          </a:p>
        </p:txBody>
      </p:sp>
      <p:sp>
        <p:nvSpPr>
          <p:cNvPr id="12" name="Rectangle 6"/>
          <p:cNvSpPr>
            <a:spLocks noGrp="1" noChangeArrowheads="1"/>
          </p:cNvSpPr>
          <p:nvPr>
            <p:ph type="title"/>
          </p:nvPr>
        </p:nvSpPr>
        <p:spPr bwMode="auto">
          <a:xfrm>
            <a:off x="228600" y="91440"/>
            <a:ext cx="11049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5" name="Rectangle 7"/>
          <p:cNvSpPr>
            <a:spLocks noGrp="1" noChangeArrowheads="1"/>
          </p:cNvSpPr>
          <p:nvPr>
            <p:ph type="body" idx="1"/>
          </p:nvPr>
        </p:nvSpPr>
        <p:spPr bwMode="auto">
          <a:xfrm>
            <a:off x="228600" y="1295400"/>
            <a:ext cx="11734800" cy="512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Related image"/>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11277600" y="685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347023-713F-4E2A-B7AB-E48E430AAFEB}"/>
              </a:ext>
            </a:extLst>
          </p:cNvPr>
          <p:cNvSpPr txBox="1"/>
          <p:nvPr userDrawn="1"/>
        </p:nvSpPr>
        <p:spPr>
          <a:xfrm>
            <a:off x="11095827" y="-66675"/>
            <a:ext cx="1096172" cy="369332"/>
          </a:xfrm>
          <a:prstGeom prst="rect">
            <a:avLst/>
          </a:prstGeom>
          <a:noFill/>
          <a:ln w="12700">
            <a:noFill/>
          </a:ln>
        </p:spPr>
        <p:txBody>
          <a:bodyPr wrap="square" rtlCol="0">
            <a:spAutoFit/>
          </a:bodyPr>
          <a:lstStyle/>
          <a:p>
            <a:pPr algn="r"/>
            <a:fld id="{CBFC0AEE-5787-421D-938D-D26A4A374780}" type="slidenum">
              <a:rPr lang="en-US" sz="1800" smtClean="0">
                <a:solidFill>
                  <a:srgbClr val="500000"/>
                </a:solidFill>
                <a:latin typeface="+mj-lt"/>
              </a:rPr>
              <a:pPr algn="r"/>
              <a:t>‹#›</a:t>
            </a:fld>
            <a:endParaRPr lang="en-US" sz="1800" dirty="0">
              <a:solidFill>
                <a:srgbClr val="500000"/>
              </a:solidFill>
              <a:latin typeface="+mj-lt"/>
            </a:endParaRPr>
          </a:p>
        </p:txBody>
      </p:sp>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7" r:id="rId5"/>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chemeClr val="tx1"/>
          </a:solidFill>
          <a:latin typeface="+mj-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a:solidFill>
            <a:schemeClr val="tx1"/>
          </a:solidFill>
          <a:latin typeface="+mj-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j-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a:solidFill>
            <a:schemeClr val="tx1"/>
          </a:solidFill>
          <a:latin typeface="+mj-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cott@powerworl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powerworld.com/training/online-training/automation-with-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owerworld.com/knowledge-base/example-simauto-fil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3B0C-F0EC-1124-6F67-316E1A73F63C}"/>
              </a:ext>
            </a:extLst>
          </p:cNvPr>
          <p:cNvSpPr>
            <a:spLocks noGrp="1"/>
          </p:cNvSpPr>
          <p:nvPr>
            <p:ph type="ctrTitle" sz="quarter"/>
          </p:nvPr>
        </p:nvSpPr>
        <p:spPr>
          <a:xfrm>
            <a:off x="914400" y="228600"/>
            <a:ext cx="10363200" cy="2590800"/>
          </a:xfrm>
        </p:spPr>
        <p:txBody>
          <a:bodyPr/>
          <a:lstStyle/>
          <a:p>
            <a:pPr algn="ctr"/>
            <a:r>
              <a:rPr lang="en-US" dirty="0"/>
              <a:t>Fundamentals of Electric Transmission System Planning Short Course</a:t>
            </a:r>
            <a:br>
              <a:rPr lang="en-US" dirty="0"/>
            </a:br>
            <a:br>
              <a:rPr lang="en-US" dirty="0"/>
            </a:br>
            <a:r>
              <a:rPr lang="en-US" dirty="0"/>
              <a:t>Automating the Planning Process</a:t>
            </a:r>
            <a:br>
              <a:rPr lang="en-US" dirty="0"/>
            </a:br>
            <a:endParaRPr lang="en-US" dirty="0"/>
          </a:p>
        </p:txBody>
      </p:sp>
      <p:sp>
        <p:nvSpPr>
          <p:cNvPr id="3" name="Subtitle 2">
            <a:extLst>
              <a:ext uri="{FF2B5EF4-FFF2-40B4-BE49-F238E27FC236}">
                <a16:creationId xmlns:a16="http://schemas.microsoft.com/office/drawing/2014/main" id="{B6165DDD-2BA5-3974-903F-C5921B805511}"/>
              </a:ext>
            </a:extLst>
          </p:cNvPr>
          <p:cNvSpPr>
            <a:spLocks noGrp="1"/>
          </p:cNvSpPr>
          <p:nvPr>
            <p:ph type="subTitle" sz="quarter" idx="1"/>
          </p:nvPr>
        </p:nvSpPr>
        <p:spPr/>
        <p:txBody>
          <a:bodyPr/>
          <a:lstStyle/>
          <a:p>
            <a:r>
              <a:rPr lang="en-US" dirty="0"/>
              <a:t>Scott </a:t>
            </a:r>
            <a:r>
              <a:rPr lang="en-US" dirty="0" err="1"/>
              <a:t>Dahman</a:t>
            </a:r>
            <a:endParaRPr lang="en-US" dirty="0"/>
          </a:p>
          <a:p>
            <a:r>
              <a:rPr lang="en-US" dirty="0" err="1"/>
              <a:t>PowerWorld</a:t>
            </a:r>
            <a:r>
              <a:rPr lang="en-US" dirty="0"/>
              <a:t> Corporation</a:t>
            </a:r>
          </a:p>
          <a:p>
            <a:r>
              <a:rPr lang="en-US" dirty="0">
                <a:hlinkClick r:id="rId2"/>
              </a:rPr>
              <a:t>scott@powerworld.com</a:t>
            </a:r>
            <a:r>
              <a:rPr lang="en-US" dirty="0"/>
              <a:t> </a:t>
            </a:r>
          </a:p>
          <a:p>
            <a:r>
              <a:rPr lang="en-US" dirty="0"/>
              <a:t>March 19-21, 2024</a:t>
            </a:r>
          </a:p>
        </p:txBody>
      </p:sp>
      <p:sp>
        <p:nvSpPr>
          <p:cNvPr id="4" name="Rectangle 3">
            <a:extLst>
              <a:ext uri="{FF2B5EF4-FFF2-40B4-BE49-F238E27FC236}">
                <a16:creationId xmlns:a16="http://schemas.microsoft.com/office/drawing/2014/main" id="{08C1000E-34B2-7E0E-85BD-4D70FF627D15}"/>
              </a:ext>
            </a:extLst>
          </p:cNvPr>
          <p:cNvSpPr/>
          <p:nvPr/>
        </p:nvSpPr>
        <p:spPr>
          <a:xfrm>
            <a:off x="8077200" y="6096000"/>
            <a:ext cx="3999813" cy="646331"/>
          </a:xfrm>
          <a:prstGeom prst="rect">
            <a:avLst/>
          </a:prstGeom>
        </p:spPr>
        <p:txBody>
          <a:bodyPr wrap="none">
            <a:spAutoFit/>
          </a:bodyPr>
          <a:lstStyle/>
          <a:p>
            <a:pPr marL="0" marR="0" lvl="0" indent="0" algn="r" defTabSz="914400" rtl="0" eaLnBrk="1" fontAlgn="base" latinLnBrk="0" hangingPunct="1">
              <a:lnSpc>
                <a:spcPct val="90000"/>
              </a:lnSpc>
              <a:spcBef>
                <a:spcPct val="20000"/>
              </a:spcBef>
              <a:spcAft>
                <a:spcPct val="0"/>
              </a:spcAft>
              <a:buClr>
                <a:srgbClr val="000000"/>
              </a:buClr>
              <a:buSzPct val="100000"/>
              <a:buFont typeface="Wingdings" pitchFamily="2" charset="2"/>
              <a:buNone/>
              <a:tabLst/>
              <a:defRPr/>
            </a:pPr>
            <a:r>
              <a:rPr kumimoji="0" lang="en-US" altLang="en-US" sz="18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copyright Jose </a:t>
            </a:r>
            <a:r>
              <a:rPr kumimoji="0" lang="en-US" altLang="en-US" sz="1800" b="1" i="0" u="none" strike="noStrike" kern="1200" cap="none" spc="0" normalizeH="0" baseline="0" noProof="0" dirty="0" err="1">
                <a:ln>
                  <a:noFill/>
                </a:ln>
                <a:solidFill>
                  <a:srgbClr val="500000"/>
                </a:solidFill>
                <a:effectLst/>
                <a:uLnTx/>
                <a:uFillTx/>
                <a:latin typeface="Tahoma" pitchFamily="34" charset="0"/>
                <a:ea typeface="ＭＳ Ｐゴシック" pitchFamily="34" charset="-128"/>
                <a:cs typeface="+mn-cs"/>
              </a:rPr>
              <a:t>Conto</a:t>
            </a:r>
            <a:r>
              <a:rPr kumimoji="0" lang="en-US" altLang="en-US" sz="18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2024</a:t>
            </a:r>
          </a:p>
          <a:p>
            <a:pPr algn="r">
              <a:lnSpc>
                <a:spcPct val="90000"/>
              </a:lnSpc>
              <a:buClr>
                <a:srgbClr val="000000"/>
              </a:buClr>
            </a:pPr>
            <a:r>
              <a:rPr kumimoji="0" lang="en-US" altLang="en-US" sz="18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copyright Scott </a:t>
            </a:r>
            <a:r>
              <a:rPr kumimoji="0" lang="en-US" altLang="en-US" sz="1800" b="1" i="0" u="none" strike="noStrike" kern="1200" cap="none" spc="0" normalizeH="0" baseline="0" noProof="0" dirty="0" err="1">
                <a:ln>
                  <a:noFill/>
                </a:ln>
                <a:solidFill>
                  <a:srgbClr val="500000"/>
                </a:solidFill>
                <a:effectLst/>
                <a:uLnTx/>
                <a:uFillTx/>
                <a:latin typeface="Tahoma" pitchFamily="34" charset="0"/>
                <a:ea typeface="ＭＳ Ｐゴシック" pitchFamily="34" charset="-128"/>
                <a:cs typeface="+mn-cs"/>
              </a:rPr>
              <a:t>Dahman</a:t>
            </a:r>
            <a:r>
              <a:rPr kumimoji="0" lang="en-US" altLang="en-US" sz="18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2024</a:t>
            </a:r>
          </a:p>
        </p:txBody>
      </p:sp>
    </p:spTree>
    <p:extLst>
      <p:ext uri="{BB962C8B-B14F-4D97-AF65-F5344CB8AC3E}">
        <p14:creationId xmlns:p14="http://schemas.microsoft.com/office/powerpoint/2010/main" val="3449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6200"/>
            <a:ext cx="10668000" cy="838200"/>
          </a:xfrm>
        </p:spPr>
        <p:txBody>
          <a:bodyPr>
            <a:normAutofit fontScale="90000"/>
          </a:bodyPr>
          <a:lstStyle/>
          <a:p>
            <a:br>
              <a:rPr lang="en-US" dirty="0"/>
            </a:br>
            <a:r>
              <a:rPr lang="en-US" dirty="0"/>
              <a:t>Planning Processes in Series</a:t>
            </a:r>
            <a:br>
              <a:rPr lang="en-US" dirty="0"/>
            </a:br>
            <a:endParaRPr lang="en-US" dirty="0"/>
          </a:p>
        </p:txBody>
      </p:sp>
      <p:sp>
        <p:nvSpPr>
          <p:cNvPr id="21" name="Slide Number Placeholder 20"/>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10</a:t>
            </a:fld>
            <a:endParaRPr lang="en-US" dirty="0"/>
          </a:p>
        </p:txBody>
      </p:sp>
      <p:grpSp>
        <p:nvGrpSpPr>
          <p:cNvPr id="94" name="Group 93">
            <a:extLst>
              <a:ext uri="{FF2B5EF4-FFF2-40B4-BE49-F238E27FC236}">
                <a16:creationId xmlns:a16="http://schemas.microsoft.com/office/drawing/2014/main" id="{D8F9CAEA-5039-6BF1-B553-1465D9347D68}"/>
              </a:ext>
            </a:extLst>
          </p:cNvPr>
          <p:cNvGrpSpPr/>
          <p:nvPr/>
        </p:nvGrpSpPr>
        <p:grpSpPr>
          <a:xfrm>
            <a:off x="1676400" y="1676400"/>
            <a:ext cx="2971800" cy="3334980"/>
            <a:chOff x="609600" y="1942592"/>
            <a:chExt cx="2971800" cy="3334980"/>
          </a:xfrm>
        </p:grpSpPr>
        <p:sp>
          <p:nvSpPr>
            <p:cNvPr id="124" name="Rectangle 123">
              <a:extLst>
                <a:ext uri="{FF2B5EF4-FFF2-40B4-BE49-F238E27FC236}">
                  <a16:creationId xmlns:a16="http://schemas.microsoft.com/office/drawing/2014/main" id="{B14B28B9-D39B-DA0D-D5B9-359204782D73}"/>
                </a:ext>
              </a:extLst>
            </p:cNvPr>
            <p:cNvSpPr/>
            <p:nvPr/>
          </p:nvSpPr>
          <p:spPr>
            <a:xfrm>
              <a:off x="609600" y="1942592"/>
              <a:ext cx="2971800" cy="2853154"/>
            </a:xfrm>
            <a:prstGeom prst="rect">
              <a:avLst/>
            </a:prstGeom>
            <a:gradFill rotWithShape="1">
              <a:gsLst>
                <a:gs pos="0">
                  <a:srgbClr val="500000">
                    <a:tint val="100000"/>
                    <a:shade val="100000"/>
                    <a:satMod val="130000"/>
                  </a:srgbClr>
                </a:gs>
                <a:gs pos="100000">
                  <a:srgbClr val="500000">
                    <a:tint val="50000"/>
                    <a:shade val="100000"/>
                    <a:satMod val="350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Times New Roman"/>
                <a:ea typeface="+mn-ea"/>
                <a:cs typeface="+mn-cs"/>
              </a:endParaRPr>
            </a:p>
          </p:txBody>
        </p:sp>
        <p:grpSp>
          <p:nvGrpSpPr>
            <p:cNvPr id="125" name="Group 124">
              <a:extLst>
                <a:ext uri="{FF2B5EF4-FFF2-40B4-BE49-F238E27FC236}">
                  <a16:creationId xmlns:a16="http://schemas.microsoft.com/office/drawing/2014/main" id="{F499AA2C-1707-672E-756C-675511A485DD}"/>
                </a:ext>
              </a:extLst>
            </p:cNvPr>
            <p:cNvGrpSpPr/>
            <p:nvPr/>
          </p:nvGrpSpPr>
          <p:grpSpPr>
            <a:xfrm>
              <a:off x="865055" y="2077172"/>
              <a:ext cx="2590801" cy="3200400"/>
              <a:chOff x="1066799" y="1524000"/>
              <a:chExt cx="2590801" cy="3200400"/>
            </a:xfrm>
          </p:grpSpPr>
          <p:sp>
            <p:nvSpPr>
              <p:cNvPr id="126" name="Rectangle 125">
                <a:extLst>
                  <a:ext uri="{FF2B5EF4-FFF2-40B4-BE49-F238E27FC236}">
                    <a16:creationId xmlns:a16="http://schemas.microsoft.com/office/drawing/2014/main" id="{1FEB4003-D2A6-BC44-A18D-B67A5D80244C}"/>
                  </a:ext>
                </a:extLst>
              </p:cNvPr>
              <p:cNvSpPr>
                <a:spLocks noChangeArrowheads="1"/>
              </p:cNvSpPr>
              <p:nvPr/>
            </p:nvSpPr>
            <p:spPr bwMode="auto">
              <a:xfrm>
                <a:off x="1066799" y="2400300"/>
                <a:ext cx="2471737" cy="559832"/>
              </a:xfrm>
              <a:prstGeom prst="rect">
                <a:avLst/>
              </a:prstGeom>
              <a:gradFill rotWithShape="1">
                <a:gsLst>
                  <a:gs pos="0">
                    <a:srgbClr val="444040">
                      <a:tint val="50000"/>
                      <a:satMod val="300000"/>
                    </a:srgbClr>
                  </a:gs>
                  <a:gs pos="35000">
                    <a:srgbClr val="444040">
                      <a:tint val="37000"/>
                      <a:satMod val="300000"/>
                    </a:srgbClr>
                  </a:gs>
                  <a:gs pos="100000">
                    <a:srgbClr val="444040">
                      <a:tint val="15000"/>
                      <a:satMod val="350000"/>
                    </a:srgbClr>
                  </a:gs>
                </a:gsLst>
                <a:lin ang="16200000" scaled="1"/>
              </a:gradFill>
              <a:ln w="9525" cap="flat" cmpd="sng" algn="ctr">
                <a:solidFill>
                  <a:srgbClr val="44404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sp>
            <p:nvSpPr>
              <p:cNvPr id="127" name="AutoShape 15">
                <a:extLst>
                  <a:ext uri="{FF2B5EF4-FFF2-40B4-BE49-F238E27FC236}">
                    <a16:creationId xmlns:a16="http://schemas.microsoft.com/office/drawing/2014/main" id="{CD4C78C7-8707-0F60-F3B7-D249EB8A0A21}"/>
                  </a:ext>
                </a:extLst>
              </p:cNvPr>
              <p:cNvSpPr>
                <a:spLocks noChangeArrowheads="1"/>
              </p:cNvSpPr>
              <p:nvPr/>
            </p:nvSpPr>
            <p:spPr bwMode="auto">
              <a:xfrm>
                <a:off x="1066800" y="1524000"/>
                <a:ext cx="2590800" cy="685800"/>
              </a:xfrm>
              <a:prstGeom prst="flowChartPreparation">
                <a:avLst/>
              </a:prstGeom>
              <a:gradFill rotWithShape="1">
                <a:gsLst>
                  <a:gs pos="0">
                    <a:srgbClr val="444040">
                      <a:tint val="50000"/>
                      <a:satMod val="300000"/>
                    </a:srgbClr>
                  </a:gs>
                  <a:gs pos="35000">
                    <a:srgbClr val="444040">
                      <a:tint val="37000"/>
                      <a:satMod val="300000"/>
                    </a:srgbClr>
                  </a:gs>
                  <a:gs pos="100000">
                    <a:srgbClr val="444040">
                      <a:tint val="15000"/>
                      <a:satMod val="350000"/>
                    </a:srgbClr>
                  </a:gs>
                </a:gsLst>
                <a:lin ang="16200000" scaled="1"/>
              </a:gradFill>
              <a:ln w="9525" cap="flat" cmpd="sng" algn="ctr">
                <a:solidFill>
                  <a:srgbClr val="44404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cxnSp>
            <p:nvCxnSpPr>
              <p:cNvPr id="128" name="AutoShape 16">
                <a:extLst>
                  <a:ext uri="{FF2B5EF4-FFF2-40B4-BE49-F238E27FC236}">
                    <a16:creationId xmlns:a16="http://schemas.microsoft.com/office/drawing/2014/main" id="{2E465BF0-0894-5B19-26A2-2F1C09C423B4}"/>
                  </a:ext>
                </a:extLst>
              </p:cNvPr>
              <p:cNvCxnSpPr>
                <a:cxnSpLocks noChangeShapeType="1"/>
                <a:endCxn id="132" idx="0"/>
              </p:cNvCxnSpPr>
              <p:nvPr/>
            </p:nvCxnSpPr>
            <p:spPr bwMode="auto">
              <a:xfrm>
                <a:off x="2310520" y="2960132"/>
                <a:ext cx="1" cy="164068"/>
              </a:xfrm>
              <a:prstGeom prst="straightConnector1">
                <a:avLst/>
              </a:prstGeom>
              <a:noFill/>
              <a:ln w="12700" cap="sq">
                <a:solidFill>
                  <a:srgbClr val="332C2C"/>
                </a:solidFill>
                <a:round/>
                <a:headEnd type="none" w="sm" len="sm"/>
                <a:tailEnd type="triangle" w="sm" len="sm"/>
              </a:ln>
              <a:extLst>
                <a:ext uri="{909E8E84-426E-40DD-AFC4-6F175D3DCCD1}">
                  <a14:hiddenFill xmlns:a14="http://schemas.microsoft.com/office/drawing/2010/main">
                    <a:noFill/>
                  </a14:hiddenFill>
                </a:ext>
              </a:extLst>
            </p:spPr>
          </p:cxnSp>
          <p:cxnSp>
            <p:nvCxnSpPr>
              <p:cNvPr id="129" name="AutoShape 17">
                <a:extLst>
                  <a:ext uri="{FF2B5EF4-FFF2-40B4-BE49-F238E27FC236}">
                    <a16:creationId xmlns:a16="http://schemas.microsoft.com/office/drawing/2014/main" id="{07642E6F-2D6D-6E27-4D21-2D5D1533A033}"/>
                  </a:ext>
                </a:extLst>
              </p:cNvPr>
              <p:cNvCxnSpPr>
                <a:cxnSpLocks noChangeShapeType="1"/>
              </p:cNvCxnSpPr>
              <p:nvPr/>
            </p:nvCxnSpPr>
            <p:spPr bwMode="auto">
              <a:xfrm flipH="1">
                <a:off x="2319337" y="2209800"/>
                <a:ext cx="4763" cy="190500"/>
              </a:xfrm>
              <a:prstGeom prst="straightConnector1">
                <a:avLst/>
              </a:prstGeom>
              <a:noFill/>
              <a:ln w="12700" cap="sq">
                <a:solidFill>
                  <a:srgbClr val="332C2C"/>
                </a:solidFill>
                <a:round/>
                <a:headEnd type="none" w="sm" len="sm"/>
                <a:tailEnd type="triangle" w="sm" len="sm"/>
              </a:ln>
              <a:extLst>
                <a:ext uri="{909E8E84-426E-40DD-AFC4-6F175D3DCCD1}">
                  <a14:hiddenFill xmlns:a14="http://schemas.microsoft.com/office/drawing/2010/main">
                    <a:noFill/>
                  </a14:hiddenFill>
                </a:ext>
              </a:extLst>
            </p:spPr>
          </p:cxnSp>
          <p:sp>
            <p:nvSpPr>
              <p:cNvPr id="130" name="TextBox 10">
                <a:extLst>
                  <a:ext uri="{FF2B5EF4-FFF2-40B4-BE49-F238E27FC236}">
                    <a16:creationId xmlns:a16="http://schemas.microsoft.com/office/drawing/2014/main" id="{0CE557D9-A143-777E-48C6-3B6A6465D031}"/>
                  </a:ext>
                </a:extLst>
              </p:cNvPr>
              <p:cNvSpPr txBox="1"/>
              <p:nvPr/>
            </p:nvSpPr>
            <p:spPr>
              <a:xfrm>
                <a:off x="1878144" y="1682234"/>
                <a:ext cx="1143000" cy="369332"/>
              </a:xfrm>
              <a:prstGeom prst="rect">
                <a:avLst/>
              </a:prstGeom>
              <a:noFill/>
            </p:spPr>
            <p:txBody>
              <a:bodyPr wrap="square" rtlCol="0">
                <a:spAutoFit/>
              </a:bodyPr>
              <a:lstStyle>
                <a:defPPr>
                  <a:defRPr lang="en-US"/>
                </a:defPPr>
                <a:lvl1pPr algn="l"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ahoma" pitchFamily="34" charset="0"/>
                    <a:ea typeface="+mn-ea"/>
                    <a:cs typeface="+mn-cs"/>
                  </a:rPr>
                  <a:t>Scenario</a:t>
                </a:r>
              </a:p>
            </p:txBody>
          </p:sp>
          <p:sp>
            <p:nvSpPr>
              <p:cNvPr id="131" name="TextBox 11">
                <a:extLst>
                  <a:ext uri="{FF2B5EF4-FFF2-40B4-BE49-F238E27FC236}">
                    <a16:creationId xmlns:a16="http://schemas.microsoft.com/office/drawing/2014/main" id="{56C82CFD-E075-D60F-1474-A332E85035FF}"/>
                  </a:ext>
                </a:extLst>
              </p:cNvPr>
              <p:cNvSpPr txBox="1"/>
              <p:nvPr/>
            </p:nvSpPr>
            <p:spPr>
              <a:xfrm>
                <a:off x="1366837" y="2495550"/>
                <a:ext cx="1981200" cy="369332"/>
              </a:xfrm>
              <a:prstGeom prst="rect">
                <a:avLst/>
              </a:prstGeom>
              <a:noFill/>
            </p:spPr>
            <p:txBody>
              <a:bodyPr wrap="square" rtlCol="0">
                <a:spAutoFit/>
              </a:bodyPr>
              <a:lstStyle>
                <a:defPPr>
                  <a:defRPr lang="en-US"/>
                </a:defPPr>
                <a:lvl1pPr algn="l"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ahoma" pitchFamily="34" charset="0"/>
                    <a:ea typeface="+mn-ea"/>
                    <a:cs typeface="+mn-cs"/>
                  </a:rPr>
                  <a:t>Apply Contingency</a:t>
                </a:r>
              </a:p>
            </p:txBody>
          </p:sp>
          <p:sp>
            <p:nvSpPr>
              <p:cNvPr id="132" name="Rectangle 131">
                <a:extLst>
                  <a:ext uri="{FF2B5EF4-FFF2-40B4-BE49-F238E27FC236}">
                    <a16:creationId xmlns:a16="http://schemas.microsoft.com/office/drawing/2014/main" id="{9E7B0D6D-67F0-8DA4-1C4B-C5E3E6F892DC}"/>
                  </a:ext>
                </a:extLst>
              </p:cNvPr>
              <p:cNvSpPr>
                <a:spLocks noChangeArrowheads="1"/>
              </p:cNvSpPr>
              <p:nvPr/>
            </p:nvSpPr>
            <p:spPr bwMode="auto">
              <a:xfrm>
                <a:off x="1082504" y="3124200"/>
                <a:ext cx="2456033" cy="463034"/>
              </a:xfrm>
              <a:prstGeom prst="rect">
                <a:avLst/>
              </a:prstGeom>
              <a:gradFill rotWithShape="1">
                <a:gsLst>
                  <a:gs pos="0">
                    <a:srgbClr val="444040">
                      <a:tint val="50000"/>
                      <a:satMod val="300000"/>
                    </a:srgbClr>
                  </a:gs>
                  <a:gs pos="35000">
                    <a:srgbClr val="444040">
                      <a:tint val="37000"/>
                      <a:satMod val="300000"/>
                    </a:srgbClr>
                  </a:gs>
                  <a:gs pos="100000">
                    <a:srgbClr val="444040">
                      <a:tint val="15000"/>
                      <a:satMod val="350000"/>
                    </a:srgbClr>
                  </a:gs>
                </a:gsLst>
                <a:lin ang="16200000" scaled="1"/>
              </a:gradFill>
              <a:ln w="9525" cap="flat" cmpd="sng" algn="ctr">
                <a:solidFill>
                  <a:srgbClr val="44404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cxnSp>
            <p:nvCxnSpPr>
              <p:cNvPr id="133" name="AutoShape 17">
                <a:extLst>
                  <a:ext uri="{FF2B5EF4-FFF2-40B4-BE49-F238E27FC236}">
                    <a16:creationId xmlns:a16="http://schemas.microsoft.com/office/drawing/2014/main" id="{69BE3CDD-13AF-4094-F085-8E5C3409825A}"/>
                  </a:ext>
                </a:extLst>
              </p:cNvPr>
              <p:cNvCxnSpPr>
                <a:cxnSpLocks noChangeShapeType="1"/>
              </p:cNvCxnSpPr>
              <p:nvPr/>
            </p:nvCxnSpPr>
            <p:spPr bwMode="auto">
              <a:xfrm flipH="1">
                <a:off x="2322427" y="4147324"/>
                <a:ext cx="4763" cy="190500"/>
              </a:xfrm>
              <a:prstGeom prst="straightConnector1">
                <a:avLst/>
              </a:prstGeom>
              <a:noFill/>
              <a:ln w="12700" cap="sq">
                <a:solidFill>
                  <a:srgbClr val="332C2C"/>
                </a:solidFill>
                <a:round/>
                <a:headEnd type="none" w="sm" len="sm"/>
                <a:tailEnd type="triangle" w="sm" len="sm"/>
              </a:ln>
              <a:extLst>
                <a:ext uri="{909E8E84-426E-40DD-AFC4-6F175D3DCCD1}">
                  <a14:hiddenFill xmlns:a14="http://schemas.microsoft.com/office/drawing/2010/main">
                    <a:noFill/>
                  </a14:hiddenFill>
                </a:ext>
              </a:extLst>
            </p:spPr>
          </p:cxnSp>
          <p:sp>
            <p:nvSpPr>
              <p:cNvPr id="134" name="AutoShape 12">
                <a:extLst>
                  <a:ext uri="{FF2B5EF4-FFF2-40B4-BE49-F238E27FC236}">
                    <a16:creationId xmlns:a16="http://schemas.microsoft.com/office/drawing/2014/main" id="{D92EBC17-0DEF-32BA-B680-9C8BF3E4BC17}"/>
                  </a:ext>
                </a:extLst>
              </p:cNvPr>
              <p:cNvSpPr>
                <a:spLocks noChangeArrowheads="1"/>
              </p:cNvSpPr>
              <p:nvPr/>
            </p:nvSpPr>
            <p:spPr bwMode="auto">
              <a:xfrm>
                <a:off x="1853320" y="4343400"/>
                <a:ext cx="914400" cy="381000"/>
              </a:xfrm>
              <a:prstGeom prst="flowChartAlternateProcess">
                <a:avLst/>
              </a:prstGeom>
              <a:gradFill rotWithShape="1">
                <a:gsLst>
                  <a:gs pos="0">
                    <a:srgbClr val="444040">
                      <a:tint val="50000"/>
                      <a:satMod val="300000"/>
                    </a:srgbClr>
                  </a:gs>
                  <a:gs pos="35000">
                    <a:srgbClr val="444040">
                      <a:tint val="37000"/>
                      <a:satMod val="300000"/>
                    </a:srgbClr>
                  </a:gs>
                  <a:gs pos="100000">
                    <a:srgbClr val="444040">
                      <a:tint val="15000"/>
                      <a:satMod val="350000"/>
                    </a:srgbClr>
                  </a:gs>
                </a:gsLst>
                <a:lin ang="16200000" scaled="1"/>
              </a:gradFill>
              <a:ln w="9525" cap="flat" cmpd="sng" algn="ctr">
                <a:solidFill>
                  <a:srgbClr val="44404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32C2C"/>
                    </a:solidFill>
                    <a:effectLst/>
                    <a:uLnTx/>
                    <a:uFillTx/>
                    <a:latin typeface="Times New Roman"/>
                    <a:ea typeface="+mn-ea"/>
                    <a:cs typeface="+mn-cs"/>
                  </a:rPr>
                  <a:t>done</a:t>
                </a:r>
              </a:p>
            </p:txBody>
          </p:sp>
          <p:cxnSp>
            <p:nvCxnSpPr>
              <p:cNvPr id="135" name="AutoShape 17">
                <a:extLst>
                  <a:ext uri="{FF2B5EF4-FFF2-40B4-BE49-F238E27FC236}">
                    <a16:creationId xmlns:a16="http://schemas.microsoft.com/office/drawing/2014/main" id="{FC089985-BF5A-73E2-249D-6C5A23887109}"/>
                  </a:ext>
                </a:extLst>
              </p:cNvPr>
              <p:cNvCxnSpPr>
                <a:cxnSpLocks noChangeShapeType="1"/>
              </p:cNvCxnSpPr>
              <p:nvPr/>
            </p:nvCxnSpPr>
            <p:spPr bwMode="auto">
              <a:xfrm flipH="1">
                <a:off x="2310521" y="3569732"/>
                <a:ext cx="4763" cy="190500"/>
              </a:xfrm>
              <a:prstGeom prst="straightConnector1">
                <a:avLst/>
              </a:prstGeom>
              <a:noFill/>
              <a:ln w="12700" cap="sq">
                <a:solidFill>
                  <a:srgbClr val="332C2C"/>
                </a:solidFill>
                <a:round/>
                <a:headEnd type="none" w="sm" len="sm"/>
                <a:tailEnd type="triangle" w="sm" len="sm"/>
              </a:ln>
              <a:extLst>
                <a:ext uri="{909E8E84-426E-40DD-AFC4-6F175D3DCCD1}">
                  <a14:hiddenFill xmlns:a14="http://schemas.microsoft.com/office/drawing/2010/main">
                    <a:noFill/>
                  </a14:hiddenFill>
                </a:ext>
              </a:extLst>
            </p:spPr>
          </p:cxnSp>
          <p:sp>
            <p:nvSpPr>
              <p:cNvPr id="136" name="Rectangle 135">
                <a:extLst>
                  <a:ext uri="{FF2B5EF4-FFF2-40B4-BE49-F238E27FC236}">
                    <a16:creationId xmlns:a16="http://schemas.microsoft.com/office/drawing/2014/main" id="{67772B93-15E8-8E6A-BF66-011E744B9CD3}"/>
                  </a:ext>
                </a:extLst>
              </p:cNvPr>
              <p:cNvSpPr>
                <a:spLocks noChangeArrowheads="1"/>
              </p:cNvSpPr>
              <p:nvPr/>
            </p:nvSpPr>
            <p:spPr bwMode="auto">
              <a:xfrm>
                <a:off x="1125367" y="3754847"/>
                <a:ext cx="2456033" cy="420940"/>
              </a:xfrm>
              <a:prstGeom prst="rect">
                <a:avLst/>
              </a:prstGeom>
              <a:gradFill rotWithShape="1">
                <a:gsLst>
                  <a:gs pos="0">
                    <a:srgbClr val="444040">
                      <a:tint val="50000"/>
                      <a:satMod val="300000"/>
                    </a:srgbClr>
                  </a:gs>
                  <a:gs pos="35000">
                    <a:srgbClr val="444040">
                      <a:tint val="37000"/>
                      <a:satMod val="300000"/>
                    </a:srgbClr>
                  </a:gs>
                  <a:gs pos="100000">
                    <a:srgbClr val="444040">
                      <a:tint val="15000"/>
                      <a:satMod val="350000"/>
                    </a:srgbClr>
                  </a:gs>
                </a:gsLst>
                <a:lin ang="16200000" scaled="1"/>
              </a:gradFill>
              <a:ln w="9525" cap="flat" cmpd="sng" algn="ctr">
                <a:solidFill>
                  <a:srgbClr val="44404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sp>
            <p:nvSpPr>
              <p:cNvPr id="137" name="TextBox 17">
                <a:extLst>
                  <a:ext uri="{FF2B5EF4-FFF2-40B4-BE49-F238E27FC236}">
                    <a16:creationId xmlns:a16="http://schemas.microsoft.com/office/drawing/2014/main" id="{CEEE3123-00F8-DDC0-3B18-48C36E6760FA}"/>
                  </a:ext>
                </a:extLst>
              </p:cNvPr>
              <p:cNvSpPr txBox="1"/>
              <p:nvPr/>
            </p:nvSpPr>
            <p:spPr>
              <a:xfrm>
                <a:off x="1879159" y="3796208"/>
                <a:ext cx="1245041" cy="369332"/>
              </a:xfrm>
              <a:prstGeom prst="rect">
                <a:avLst/>
              </a:prstGeom>
              <a:noFill/>
            </p:spPr>
            <p:txBody>
              <a:bodyPr wrap="square" rtlCol="0">
                <a:spAutoFit/>
              </a:bodyPr>
              <a:lstStyle>
                <a:defPPr>
                  <a:defRPr lang="en-US"/>
                </a:defPPr>
                <a:lvl1pPr algn="l"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ahoma" pitchFamily="34" charset="0"/>
                    <a:ea typeface="+mn-ea"/>
                    <a:cs typeface="+mn-cs"/>
                  </a:rPr>
                  <a:t>Reports</a:t>
                </a:r>
              </a:p>
            </p:txBody>
          </p:sp>
          <p:sp>
            <p:nvSpPr>
              <p:cNvPr id="138" name="TextBox 18">
                <a:extLst>
                  <a:ext uri="{FF2B5EF4-FFF2-40B4-BE49-F238E27FC236}">
                    <a16:creationId xmlns:a16="http://schemas.microsoft.com/office/drawing/2014/main" id="{2B40A731-8D8F-8C4D-7378-381BAB14A865}"/>
                  </a:ext>
                </a:extLst>
              </p:cNvPr>
              <p:cNvSpPr txBox="1"/>
              <p:nvPr/>
            </p:nvSpPr>
            <p:spPr>
              <a:xfrm>
                <a:off x="1726759" y="3171051"/>
                <a:ext cx="1245041" cy="369332"/>
              </a:xfrm>
              <a:prstGeom prst="rect">
                <a:avLst/>
              </a:prstGeom>
              <a:noFill/>
            </p:spPr>
            <p:txBody>
              <a:bodyPr wrap="square" rtlCol="0">
                <a:spAutoFit/>
              </a:bodyPr>
              <a:lstStyle>
                <a:defPPr>
                  <a:defRPr lang="en-US"/>
                </a:defPPr>
                <a:lvl1pPr algn="l"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ahoma" pitchFamily="34" charset="0"/>
                    <a:ea typeface="+mn-ea"/>
                    <a:cs typeface="+mn-cs"/>
                  </a:rPr>
                  <a:t>Load Flow</a:t>
                </a:r>
              </a:p>
            </p:txBody>
          </p:sp>
        </p:grpSp>
      </p:grpSp>
      <p:grpSp>
        <p:nvGrpSpPr>
          <p:cNvPr id="95" name="Group 94">
            <a:extLst>
              <a:ext uri="{FF2B5EF4-FFF2-40B4-BE49-F238E27FC236}">
                <a16:creationId xmlns:a16="http://schemas.microsoft.com/office/drawing/2014/main" id="{50D245D4-C698-2DA7-3C67-4C72DB10A882}"/>
              </a:ext>
            </a:extLst>
          </p:cNvPr>
          <p:cNvGrpSpPr/>
          <p:nvPr/>
        </p:nvGrpSpPr>
        <p:grpSpPr>
          <a:xfrm>
            <a:off x="6406456" y="1524000"/>
            <a:ext cx="4566344" cy="4877577"/>
            <a:chOff x="5767844" y="562450"/>
            <a:chExt cx="4566344" cy="4877577"/>
          </a:xfrm>
        </p:grpSpPr>
        <p:grpSp>
          <p:nvGrpSpPr>
            <p:cNvPr id="97" name="Group 96">
              <a:extLst>
                <a:ext uri="{FF2B5EF4-FFF2-40B4-BE49-F238E27FC236}">
                  <a16:creationId xmlns:a16="http://schemas.microsoft.com/office/drawing/2014/main" id="{5463DE41-A2BB-8BB9-7BD9-F780B4E05D10}"/>
                </a:ext>
              </a:extLst>
            </p:cNvPr>
            <p:cNvGrpSpPr/>
            <p:nvPr/>
          </p:nvGrpSpPr>
          <p:grpSpPr>
            <a:xfrm>
              <a:off x="5767844" y="562450"/>
              <a:ext cx="4566344" cy="4877577"/>
              <a:chOff x="5950915" y="633199"/>
              <a:chExt cx="4566344" cy="4877577"/>
            </a:xfrm>
          </p:grpSpPr>
          <p:sp>
            <p:nvSpPr>
              <p:cNvPr id="99" name="Rectangle 98">
                <a:extLst>
                  <a:ext uri="{FF2B5EF4-FFF2-40B4-BE49-F238E27FC236}">
                    <a16:creationId xmlns:a16="http://schemas.microsoft.com/office/drawing/2014/main" id="{E88025DF-2642-D86C-EF0A-C8FEAB905B99}"/>
                  </a:ext>
                </a:extLst>
              </p:cNvPr>
              <p:cNvSpPr/>
              <p:nvPr/>
            </p:nvSpPr>
            <p:spPr>
              <a:xfrm>
                <a:off x="5950915" y="633199"/>
                <a:ext cx="2846504" cy="2502884"/>
              </a:xfrm>
              <a:prstGeom prst="rect">
                <a:avLst/>
              </a:prstGeom>
              <a:gradFill rotWithShape="1">
                <a:gsLst>
                  <a:gs pos="0">
                    <a:srgbClr val="500000">
                      <a:tint val="100000"/>
                      <a:shade val="100000"/>
                      <a:satMod val="130000"/>
                    </a:srgbClr>
                  </a:gs>
                  <a:gs pos="100000">
                    <a:srgbClr val="500000">
                      <a:tint val="50000"/>
                      <a:shade val="100000"/>
                      <a:satMod val="350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Times New Roman"/>
                  <a:ea typeface="+mn-ea"/>
                  <a:cs typeface="+mn-cs"/>
                </a:endParaRPr>
              </a:p>
            </p:txBody>
          </p:sp>
          <p:grpSp>
            <p:nvGrpSpPr>
              <p:cNvPr id="100" name="Group 99">
                <a:extLst>
                  <a:ext uri="{FF2B5EF4-FFF2-40B4-BE49-F238E27FC236}">
                    <a16:creationId xmlns:a16="http://schemas.microsoft.com/office/drawing/2014/main" id="{157CFD04-C52F-9465-EF7A-70BA265FA93E}"/>
                  </a:ext>
                </a:extLst>
              </p:cNvPr>
              <p:cNvGrpSpPr/>
              <p:nvPr/>
            </p:nvGrpSpPr>
            <p:grpSpPr>
              <a:xfrm>
                <a:off x="6108116" y="786376"/>
                <a:ext cx="4409143" cy="4724400"/>
                <a:chOff x="6062662" y="685800"/>
                <a:chExt cx="4409143" cy="4724400"/>
              </a:xfrm>
            </p:grpSpPr>
            <p:sp>
              <p:nvSpPr>
                <p:cNvPr id="101" name="Rectangle 100">
                  <a:extLst>
                    <a:ext uri="{FF2B5EF4-FFF2-40B4-BE49-F238E27FC236}">
                      <a16:creationId xmlns:a16="http://schemas.microsoft.com/office/drawing/2014/main" id="{99658E6A-ABD7-F902-B3A7-406DBDACE9EA}"/>
                    </a:ext>
                  </a:extLst>
                </p:cNvPr>
                <p:cNvSpPr>
                  <a:spLocks noChangeArrowheads="1"/>
                </p:cNvSpPr>
                <p:nvPr/>
              </p:nvSpPr>
              <p:spPr bwMode="auto">
                <a:xfrm>
                  <a:off x="6062662" y="1562100"/>
                  <a:ext cx="2471737" cy="559832"/>
                </a:xfrm>
                <a:prstGeom prst="rect">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sp>
              <p:nvSpPr>
                <p:cNvPr id="102" name="AutoShape 9">
                  <a:extLst>
                    <a:ext uri="{FF2B5EF4-FFF2-40B4-BE49-F238E27FC236}">
                      <a16:creationId xmlns:a16="http://schemas.microsoft.com/office/drawing/2014/main" id="{B6F40915-7027-7245-F941-5CA7191DF269}"/>
                    </a:ext>
                  </a:extLst>
                </p:cNvPr>
                <p:cNvSpPr>
                  <a:spLocks noChangeArrowheads="1"/>
                </p:cNvSpPr>
                <p:nvPr/>
              </p:nvSpPr>
              <p:spPr bwMode="auto">
                <a:xfrm>
                  <a:off x="6571901" y="3124200"/>
                  <a:ext cx="1490663" cy="962610"/>
                </a:xfrm>
                <a:prstGeom prst="flowChartDecision">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sp>
              <p:nvSpPr>
                <p:cNvPr id="103" name="AutoShape 10">
                  <a:extLst>
                    <a:ext uri="{FF2B5EF4-FFF2-40B4-BE49-F238E27FC236}">
                      <a16:creationId xmlns:a16="http://schemas.microsoft.com/office/drawing/2014/main" id="{521E1A70-E0FC-D05F-16C8-4140743FE778}"/>
                    </a:ext>
                  </a:extLst>
                </p:cNvPr>
                <p:cNvSpPr>
                  <a:spLocks noChangeArrowheads="1"/>
                </p:cNvSpPr>
                <p:nvPr/>
              </p:nvSpPr>
              <p:spPr bwMode="auto">
                <a:xfrm>
                  <a:off x="6270702" y="4419600"/>
                  <a:ext cx="2100263" cy="990600"/>
                </a:xfrm>
                <a:prstGeom prst="flowChartDecision">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cxnSp>
              <p:nvCxnSpPr>
                <p:cNvPr id="104" name="AutoShape 11">
                  <a:extLst>
                    <a:ext uri="{FF2B5EF4-FFF2-40B4-BE49-F238E27FC236}">
                      <a16:creationId xmlns:a16="http://schemas.microsoft.com/office/drawing/2014/main" id="{F5FC224F-1CDC-36F5-C27F-CE839987330F}"/>
                    </a:ext>
                  </a:extLst>
                </p:cNvPr>
                <p:cNvCxnSpPr>
                  <a:cxnSpLocks noChangeShapeType="1"/>
                  <a:stCxn id="102" idx="2"/>
                  <a:endCxn id="103" idx="0"/>
                </p:cNvCxnSpPr>
                <p:nvPr/>
              </p:nvCxnSpPr>
              <p:spPr bwMode="auto">
                <a:xfrm>
                  <a:off x="7317233" y="4086810"/>
                  <a:ext cx="3601" cy="332790"/>
                </a:xfrm>
                <a:prstGeom prst="straightConnector1">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triangle" w="sm" len="sm"/>
                </a:ln>
                <a:effectLst>
                  <a:outerShdw blurRad="40000" dist="20000" dir="5400000" rotWithShape="0">
                    <a:srgbClr val="000000">
                      <a:alpha val="38000"/>
                    </a:srgbClr>
                  </a:outerShdw>
                </a:effectLst>
              </p:spPr>
            </p:cxnSp>
            <p:sp>
              <p:nvSpPr>
                <p:cNvPr id="105" name="AutoShape 12">
                  <a:extLst>
                    <a:ext uri="{FF2B5EF4-FFF2-40B4-BE49-F238E27FC236}">
                      <a16:creationId xmlns:a16="http://schemas.microsoft.com/office/drawing/2014/main" id="{BC368965-981A-2000-B83E-554A2A4975DC}"/>
                    </a:ext>
                  </a:extLst>
                </p:cNvPr>
                <p:cNvSpPr>
                  <a:spLocks noChangeArrowheads="1"/>
                </p:cNvSpPr>
                <p:nvPr/>
              </p:nvSpPr>
              <p:spPr bwMode="auto">
                <a:xfrm>
                  <a:off x="9557405" y="4707837"/>
                  <a:ext cx="914400" cy="381000"/>
                </a:xfrm>
                <a:prstGeom prst="flowChartAlternateProcess">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32C2C"/>
                      </a:solidFill>
                      <a:effectLst/>
                      <a:uLnTx/>
                      <a:uFillTx/>
                      <a:latin typeface="Times New Roman"/>
                      <a:ea typeface="+mn-ea"/>
                      <a:cs typeface="+mn-cs"/>
                    </a:rPr>
                    <a:t>done</a:t>
                  </a:r>
                </a:p>
              </p:txBody>
            </p:sp>
            <p:cxnSp>
              <p:nvCxnSpPr>
                <p:cNvPr id="106" name="AutoShape 13">
                  <a:extLst>
                    <a:ext uri="{FF2B5EF4-FFF2-40B4-BE49-F238E27FC236}">
                      <a16:creationId xmlns:a16="http://schemas.microsoft.com/office/drawing/2014/main" id="{E5BB32FB-A864-BAB4-BBDE-9BA17FCD1E5F}"/>
                    </a:ext>
                  </a:extLst>
                </p:cNvPr>
                <p:cNvCxnSpPr>
                  <a:cxnSpLocks noChangeShapeType="1"/>
                  <a:stCxn id="103" idx="3"/>
                </p:cNvCxnSpPr>
                <p:nvPr/>
              </p:nvCxnSpPr>
              <p:spPr bwMode="auto">
                <a:xfrm>
                  <a:off x="8370965" y="4914900"/>
                  <a:ext cx="1186440" cy="0"/>
                </a:xfrm>
                <a:prstGeom prst="straightConnector1">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triangle" w="sm" len="sm"/>
                </a:ln>
                <a:effectLst>
                  <a:outerShdw blurRad="40000" dist="20000" dir="5400000" rotWithShape="0">
                    <a:srgbClr val="000000">
                      <a:alpha val="38000"/>
                    </a:srgbClr>
                  </a:outerShdw>
                </a:effectLst>
              </p:spPr>
            </p:cxnSp>
            <p:cxnSp>
              <p:nvCxnSpPr>
                <p:cNvPr id="107" name="AutoShape 14">
                  <a:extLst>
                    <a:ext uri="{FF2B5EF4-FFF2-40B4-BE49-F238E27FC236}">
                      <a16:creationId xmlns:a16="http://schemas.microsoft.com/office/drawing/2014/main" id="{464C3629-7427-B184-521E-4713D7F44F81}"/>
                    </a:ext>
                  </a:extLst>
                </p:cNvPr>
                <p:cNvCxnSpPr>
                  <a:cxnSpLocks noChangeShapeType="1"/>
                  <a:stCxn id="102" idx="1"/>
                  <a:endCxn id="101" idx="1"/>
                </p:cNvCxnSpPr>
                <p:nvPr/>
              </p:nvCxnSpPr>
              <p:spPr bwMode="auto">
                <a:xfrm rot="10800000">
                  <a:off x="6062663" y="1842017"/>
                  <a:ext cx="509239" cy="1763489"/>
                </a:xfrm>
                <a:prstGeom prst="bentConnector3">
                  <a:avLst>
                    <a:gd name="adj1" fmla="val 144891"/>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triangle" w="sm" len="sm"/>
                </a:ln>
                <a:effectLst>
                  <a:outerShdw blurRad="40000" dist="20000" dir="5400000" rotWithShape="0">
                    <a:srgbClr val="000000">
                      <a:alpha val="38000"/>
                    </a:srgbClr>
                  </a:outerShdw>
                </a:effectLst>
              </p:spPr>
            </p:cxnSp>
            <p:sp>
              <p:nvSpPr>
                <p:cNvPr id="108" name="AutoShape 15">
                  <a:extLst>
                    <a:ext uri="{FF2B5EF4-FFF2-40B4-BE49-F238E27FC236}">
                      <a16:creationId xmlns:a16="http://schemas.microsoft.com/office/drawing/2014/main" id="{643345FC-1B44-DD71-DF0F-00DCA26DD4B5}"/>
                    </a:ext>
                  </a:extLst>
                </p:cNvPr>
                <p:cNvSpPr>
                  <a:spLocks noChangeArrowheads="1"/>
                </p:cNvSpPr>
                <p:nvPr/>
              </p:nvSpPr>
              <p:spPr bwMode="auto">
                <a:xfrm>
                  <a:off x="6062663" y="685800"/>
                  <a:ext cx="2590800" cy="685800"/>
                </a:xfrm>
                <a:prstGeom prst="flowChartPreparation">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cxnSp>
              <p:nvCxnSpPr>
                <p:cNvPr id="109" name="AutoShape 16">
                  <a:extLst>
                    <a:ext uri="{FF2B5EF4-FFF2-40B4-BE49-F238E27FC236}">
                      <a16:creationId xmlns:a16="http://schemas.microsoft.com/office/drawing/2014/main" id="{09E82D3B-94D9-0469-6990-1AF8ACD1EF1F}"/>
                    </a:ext>
                  </a:extLst>
                </p:cNvPr>
                <p:cNvCxnSpPr>
                  <a:cxnSpLocks noChangeShapeType="1"/>
                  <a:endCxn id="122" idx="0"/>
                </p:cNvCxnSpPr>
                <p:nvPr/>
              </p:nvCxnSpPr>
              <p:spPr bwMode="auto">
                <a:xfrm>
                  <a:off x="7306383" y="2121932"/>
                  <a:ext cx="1" cy="164068"/>
                </a:xfrm>
                <a:prstGeom prst="straightConnector1">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332C2C"/>
                  </a:solidFill>
                  <a:prstDash val="solid"/>
                  <a:headEnd type="none" w="sm" len="sm"/>
                  <a:tailEnd type="triangle" w="sm" len="sm"/>
                </a:ln>
                <a:effectLst>
                  <a:outerShdw blurRad="40000" dist="20000" dir="5400000" rotWithShape="0">
                    <a:srgbClr val="000000">
                      <a:alpha val="38000"/>
                    </a:srgbClr>
                  </a:outerShdw>
                </a:effectLst>
              </p:spPr>
            </p:cxnSp>
            <p:cxnSp>
              <p:nvCxnSpPr>
                <p:cNvPr id="110" name="AutoShape 17">
                  <a:extLst>
                    <a:ext uri="{FF2B5EF4-FFF2-40B4-BE49-F238E27FC236}">
                      <a16:creationId xmlns:a16="http://schemas.microsoft.com/office/drawing/2014/main" id="{A98B3FBB-810A-8F86-BCD9-3D832B7AF035}"/>
                    </a:ext>
                  </a:extLst>
                </p:cNvPr>
                <p:cNvCxnSpPr>
                  <a:cxnSpLocks noChangeShapeType="1"/>
                </p:cNvCxnSpPr>
                <p:nvPr/>
              </p:nvCxnSpPr>
              <p:spPr bwMode="auto">
                <a:xfrm flipH="1">
                  <a:off x="7315200" y="1371600"/>
                  <a:ext cx="4763" cy="190500"/>
                </a:xfrm>
                <a:prstGeom prst="straightConnector1">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332C2C"/>
                  </a:solidFill>
                  <a:prstDash val="solid"/>
                  <a:headEnd type="none" w="sm" len="sm"/>
                  <a:tailEnd type="triangle" w="sm" len="sm"/>
                </a:ln>
                <a:effectLst>
                  <a:outerShdw blurRad="40000" dist="20000" dir="5400000" rotWithShape="0">
                    <a:srgbClr val="000000">
                      <a:alpha val="38000"/>
                    </a:srgbClr>
                  </a:outerShdw>
                </a:effectLst>
              </p:spPr>
            </p:cxnSp>
            <p:cxnSp>
              <p:nvCxnSpPr>
                <p:cNvPr id="111" name="AutoShape 18">
                  <a:extLst>
                    <a:ext uri="{FF2B5EF4-FFF2-40B4-BE49-F238E27FC236}">
                      <a16:creationId xmlns:a16="http://schemas.microsoft.com/office/drawing/2014/main" id="{576B227A-8535-655F-EF53-2CDF90DA53F7}"/>
                    </a:ext>
                  </a:extLst>
                </p:cNvPr>
                <p:cNvCxnSpPr>
                  <a:cxnSpLocks noChangeShapeType="1"/>
                  <a:stCxn id="103" idx="1"/>
                  <a:endCxn id="108" idx="1"/>
                </p:cNvCxnSpPr>
                <p:nvPr/>
              </p:nvCxnSpPr>
              <p:spPr bwMode="auto">
                <a:xfrm rot="10800000">
                  <a:off x="6062664" y="1028700"/>
                  <a:ext cx="208039" cy="3886200"/>
                </a:xfrm>
                <a:prstGeom prst="bentConnector3">
                  <a:avLst>
                    <a:gd name="adj1" fmla="val 363540"/>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triangle" w="sm" len="sm"/>
                </a:ln>
                <a:effectLst>
                  <a:outerShdw blurRad="40000" dist="20000" dir="5400000" rotWithShape="0">
                    <a:srgbClr val="000000">
                      <a:alpha val="38000"/>
                    </a:srgbClr>
                  </a:outerShdw>
                </a:effectLst>
              </p:spPr>
            </p:cxnSp>
            <p:sp>
              <p:nvSpPr>
                <p:cNvPr id="112" name="TextBox 41">
                  <a:extLst>
                    <a:ext uri="{FF2B5EF4-FFF2-40B4-BE49-F238E27FC236}">
                      <a16:creationId xmlns:a16="http://schemas.microsoft.com/office/drawing/2014/main" id="{88DA5461-7999-C044-5267-3483013AA58C}"/>
                    </a:ext>
                  </a:extLst>
                </p:cNvPr>
                <p:cNvSpPr txBox="1"/>
                <p:nvPr/>
              </p:nvSpPr>
              <p:spPr>
                <a:xfrm>
                  <a:off x="6905587" y="844155"/>
                  <a:ext cx="828674" cy="307777"/>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imes New Roman"/>
                      <a:ea typeface="+mn-ea"/>
                      <a:cs typeface="+mn-cs"/>
                    </a:rPr>
                    <a:t>Scenario</a:t>
                  </a:r>
                </a:p>
              </p:txBody>
            </p:sp>
            <p:sp>
              <p:nvSpPr>
                <p:cNvPr id="113" name="TextBox 42">
                  <a:extLst>
                    <a:ext uri="{FF2B5EF4-FFF2-40B4-BE49-F238E27FC236}">
                      <a16:creationId xmlns:a16="http://schemas.microsoft.com/office/drawing/2014/main" id="{26983E72-F5B0-B0B8-7B75-3999782F100B}"/>
                    </a:ext>
                  </a:extLst>
                </p:cNvPr>
                <p:cNvSpPr txBox="1"/>
                <p:nvPr/>
              </p:nvSpPr>
              <p:spPr>
                <a:xfrm>
                  <a:off x="6781800" y="1657350"/>
                  <a:ext cx="1414463" cy="369332"/>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imes New Roman"/>
                      <a:ea typeface="+mn-ea"/>
                      <a:cs typeface="+mn-cs"/>
                    </a:rPr>
                    <a:t>Apply Event</a:t>
                  </a:r>
                </a:p>
              </p:txBody>
            </p:sp>
            <p:sp>
              <p:nvSpPr>
                <p:cNvPr id="114" name="TextBox 43">
                  <a:extLst>
                    <a:ext uri="{FF2B5EF4-FFF2-40B4-BE49-F238E27FC236}">
                      <a16:creationId xmlns:a16="http://schemas.microsoft.com/office/drawing/2014/main" id="{1484D9A8-EC20-2EF3-B4B1-0AD791C38868}"/>
                    </a:ext>
                  </a:extLst>
                </p:cNvPr>
                <p:cNvSpPr txBox="1"/>
                <p:nvPr/>
              </p:nvSpPr>
              <p:spPr>
                <a:xfrm>
                  <a:off x="6738240" y="3428175"/>
                  <a:ext cx="1524000" cy="369332"/>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imes New Roman"/>
                      <a:ea typeface="+mn-ea"/>
                      <a:cs typeface="+mn-cs"/>
                    </a:rPr>
                    <a:t>More Events?</a:t>
                  </a:r>
                </a:p>
              </p:txBody>
            </p:sp>
            <p:grpSp>
              <p:nvGrpSpPr>
                <p:cNvPr id="115" name="Group 114">
                  <a:extLst>
                    <a:ext uri="{FF2B5EF4-FFF2-40B4-BE49-F238E27FC236}">
                      <a16:creationId xmlns:a16="http://schemas.microsoft.com/office/drawing/2014/main" id="{918066DA-0362-2844-9E3D-050705CBE3ED}"/>
                    </a:ext>
                  </a:extLst>
                </p:cNvPr>
                <p:cNvGrpSpPr/>
                <p:nvPr/>
              </p:nvGrpSpPr>
              <p:grpSpPr>
                <a:xfrm>
                  <a:off x="6078367" y="2286000"/>
                  <a:ext cx="2456033" cy="463034"/>
                  <a:chOff x="6078367" y="2286000"/>
                  <a:chExt cx="2456033" cy="463034"/>
                </a:xfrm>
              </p:grpSpPr>
              <p:sp>
                <p:nvSpPr>
                  <p:cNvPr id="122" name="Rectangle 121">
                    <a:extLst>
                      <a:ext uri="{FF2B5EF4-FFF2-40B4-BE49-F238E27FC236}">
                        <a16:creationId xmlns:a16="http://schemas.microsoft.com/office/drawing/2014/main" id="{B1B48432-B389-6D91-16BB-2A2CC655E5C8}"/>
                      </a:ext>
                    </a:extLst>
                  </p:cNvPr>
                  <p:cNvSpPr>
                    <a:spLocks noChangeArrowheads="1"/>
                  </p:cNvSpPr>
                  <p:nvPr/>
                </p:nvSpPr>
                <p:spPr bwMode="auto">
                  <a:xfrm>
                    <a:off x="6078367" y="2286000"/>
                    <a:ext cx="2456033" cy="463034"/>
                  </a:xfrm>
                  <a:prstGeom prst="rect">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500000">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nchor="ct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332C2C"/>
                      </a:solidFill>
                      <a:effectLst/>
                      <a:uLnTx/>
                      <a:uFillTx/>
                      <a:latin typeface="Times New Roman"/>
                      <a:ea typeface="+mn-ea"/>
                      <a:cs typeface="+mn-cs"/>
                    </a:endParaRPr>
                  </a:p>
                </p:txBody>
              </p:sp>
              <p:sp>
                <p:nvSpPr>
                  <p:cNvPr id="123" name="TextBox 52">
                    <a:extLst>
                      <a:ext uri="{FF2B5EF4-FFF2-40B4-BE49-F238E27FC236}">
                        <a16:creationId xmlns:a16="http://schemas.microsoft.com/office/drawing/2014/main" id="{E104A00D-35B9-B198-1F17-07311DB767B4}"/>
                      </a:ext>
                    </a:extLst>
                  </p:cNvPr>
                  <p:cNvSpPr txBox="1"/>
                  <p:nvPr/>
                </p:nvSpPr>
                <p:spPr>
                  <a:xfrm>
                    <a:off x="6556673" y="2352667"/>
                    <a:ext cx="1752600" cy="307777"/>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imes New Roman"/>
                        <a:ea typeface="+mn-ea"/>
                        <a:cs typeface="+mn-cs"/>
                      </a:rPr>
                      <a:t>Load Flow + Reports</a:t>
                    </a:r>
                  </a:p>
                </p:txBody>
              </p:sp>
            </p:grpSp>
            <p:cxnSp>
              <p:nvCxnSpPr>
                <p:cNvPr id="116" name="AutoShape 17">
                  <a:extLst>
                    <a:ext uri="{FF2B5EF4-FFF2-40B4-BE49-F238E27FC236}">
                      <a16:creationId xmlns:a16="http://schemas.microsoft.com/office/drawing/2014/main" id="{B5936E19-5782-C8FC-1062-D35A19DE2D39}"/>
                    </a:ext>
                  </a:extLst>
                </p:cNvPr>
                <p:cNvCxnSpPr>
                  <a:cxnSpLocks noChangeShapeType="1"/>
                  <a:endCxn id="102" idx="0"/>
                </p:cNvCxnSpPr>
                <p:nvPr/>
              </p:nvCxnSpPr>
              <p:spPr bwMode="auto">
                <a:xfrm>
                  <a:off x="7315201" y="2743200"/>
                  <a:ext cx="2032" cy="381000"/>
                </a:xfrm>
                <a:prstGeom prst="straightConnector1">
                  <a:avLst/>
                </a:prstGeom>
                <a:gradFill rotWithShape="1">
                  <a:gsLst>
                    <a:gs pos="0">
                      <a:srgbClr val="500000">
                        <a:tint val="50000"/>
                        <a:satMod val="300000"/>
                      </a:srgbClr>
                    </a:gs>
                    <a:gs pos="35000">
                      <a:srgbClr val="500000">
                        <a:tint val="37000"/>
                        <a:satMod val="300000"/>
                      </a:srgbClr>
                    </a:gs>
                    <a:gs pos="100000">
                      <a:srgbClr val="500000">
                        <a:tint val="15000"/>
                        <a:satMod val="350000"/>
                      </a:srgbClr>
                    </a:gs>
                  </a:gsLst>
                  <a:lin ang="16200000" scaled="1"/>
                </a:gradFill>
                <a:ln w="9525" cap="flat" cmpd="sng" algn="ctr">
                  <a:solidFill>
                    <a:srgbClr val="332C2C"/>
                  </a:solidFill>
                  <a:prstDash val="solid"/>
                  <a:headEnd type="none" w="sm" len="sm"/>
                  <a:tailEnd type="triangle" w="sm" len="sm"/>
                </a:ln>
                <a:effectLst>
                  <a:outerShdw blurRad="40000" dist="20000" dir="5400000" rotWithShape="0">
                    <a:srgbClr val="000000">
                      <a:alpha val="38000"/>
                    </a:srgbClr>
                  </a:outerShdw>
                </a:effectLst>
              </p:spPr>
            </p:cxnSp>
            <p:sp>
              <p:nvSpPr>
                <p:cNvPr id="117" name="TextBox 46">
                  <a:extLst>
                    <a:ext uri="{FF2B5EF4-FFF2-40B4-BE49-F238E27FC236}">
                      <a16:creationId xmlns:a16="http://schemas.microsoft.com/office/drawing/2014/main" id="{72EF8AC8-ABBE-46C2-570C-A11F15B05F8B}"/>
                    </a:ext>
                  </a:extLst>
                </p:cNvPr>
                <p:cNvSpPr txBox="1"/>
                <p:nvPr/>
              </p:nvSpPr>
              <p:spPr>
                <a:xfrm>
                  <a:off x="6405563" y="3380601"/>
                  <a:ext cx="266700" cy="276999"/>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332C2C"/>
                      </a:solidFill>
                      <a:effectLst/>
                      <a:uLnTx/>
                      <a:uFillTx/>
                      <a:latin typeface="Times New Roman"/>
                      <a:ea typeface="+mn-ea"/>
                      <a:cs typeface="+mn-cs"/>
                    </a:rPr>
                    <a:t>Y</a:t>
                  </a:r>
                </a:p>
              </p:txBody>
            </p:sp>
            <p:sp>
              <p:nvSpPr>
                <p:cNvPr id="118" name="TextBox 47">
                  <a:extLst>
                    <a:ext uri="{FF2B5EF4-FFF2-40B4-BE49-F238E27FC236}">
                      <a16:creationId xmlns:a16="http://schemas.microsoft.com/office/drawing/2014/main" id="{084EBAD0-8936-37F2-F7B8-51A7F2603FF6}"/>
                    </a:ext>
                  </a:extLst>
                </p:cNvPr>
                <p:cNvSpPr txBox="1"/>
                <p:nvPr/>
              </p:nvSpPr>
              <p:spPr>
                <a:xfrm>
                  <a:off x="6100763" y="4714101"/>
                  <a:ext cx="266700" cy="276999"/>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332C2C"/>
                      </a:solidFill>
                      <a:effectLst/>
                      <a:uLnTx/>
                      <a:uFillTx/>
                      <a:latin typeface="Times New Roman"/>
                      <a:ea typeface="+mn-ea"/>
                      <a:cs typeface="+mn-cs"/>
                    </a:rPr>
                    <a:t>Y</a:t>
                  </a:r>
                </a:p>
              </p:txBody>
            </p:sp>
            <p:sp>
              <p:nvSpPr>
                <p:cNvPr id="119" name="TextBox 48">
                  <a:extLst>
                    <a:ext uri="{FF2B5EF4-FFF2-40B4-BE49-F238E27FC236}">
                      <a16:creationId xmlns:a16="http://schemas.microsoft.com/office/drawing/2014/main" id="{E3FB1B73-495B-B1B4-7AEE-AB5DCA3CF667}"/>
                    </a:ext>
                  </a:extLst>
                </p:cNvPr>
                <p:cNvSpPr txBox="1"/>
                <p:nvPr/>
              </p:nvSpPr>
              <p:spPr>
                <a:xfrm>
                  <a:off x="7281863" y="4038600"/>
                  <a:ext cx="266700" cy="276999"/>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332C2C"/>
                      </a:solidFill>
                      <a:effectLst/>
                      <a:uLnTx/>
                      <a:uFillTx/>
                      <a:latin typeface="Times New Roman"/>
                      <a:ea typeface="+mn-ea"/>
                      <a:cs typeface="+mn-cs"/>
                    </a:rPr>
                    <a:t>N</a:t>
                  </a:r>
                </a:p>
              </p:txBody>
            </p:sp>
            <p:sp>
              <p:nvSpPr>
                <p:cNvPr id="120" name="TextBox 49">
                  <a:extLst>
                    <a:ext uri="{FF2B5EF4-FFF2-40B4-BE49-F238E27FC236}">
                      <a16:creationId xmlns:a16="http://schemas.microsoft.com/office/drawing/2014/main" id="{48EAE481-F3A4-539C-B89C-7BD2D881719F}"/>
                    </a:ext>
                  </a:extLst>
                </p:cNvPr>
                <p:cNvSpPr txBox="1"/>
                <p:nvPr/>
              </p:nvSpPr>
              <p:spPr>
                <a:xfrm>
                  <a:off x="8309273" y="4628092"/>
                  <a:ext cx="266700" cy="276999"/>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332C2C"/>
                      </a:solidFill>
                      <a:effectLst/>
                      <a:uLnTx/>
                      <a:uFillTx/>
                      <a:latin typeface="Times New Roman"/>
                      <a:ea typeface="+mn-ea"/>
                      <a:cs typeface="+mn-cs"/>
                    </a:rPr>
                    <a:t>N</a:t>
                  </a:r>
                </a:p>
              </p:txBody>
            </p:sp>
            <p:sp>
              <p:nvSpPr>
                <p:cNvPr id="121" name="TextBox 50">
                  <a:extLst>
                    <a:ext uri="{FF2B5EF4-FFF2-40B4-BE49-F238E27FC236}">
                      <a16:creationId xmlns:a16="http://schemas.microsoft.com/office/drawing/2014/main" id="{645BF0E6-09F4-0AAA-FB37-AC717DFA2D92}"/>
                    </a:ext>
                  </a:extLst>
                </p:cNvPr>
                <p:cNvSpPr txBox="1"/>
                <p:nvPr/>
              </p:nvSpPr>
              <p:spPr>
                <a:xfrm>
                  <a:off x="6636564" y="4714101"/>
                  <a:ext cx="1442998" cy="307777"/>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rtlCol="0">
                  <a:spAutoFit/>
                </a:bodyPr>
                <a:lstStyle>
                  <a:defPPr>
                    <a:defRPr lang="en-US"/>
                  </a:defPPr>
                  <a:lvl1pPr algn="l" rtl="0" fontAlgn="base">
                    <a:spcBef>
                      <a:spcPct val="0"/>
                    </a:spcBef>
                    <a:spcAft>
                      <a:spcPct val="0"/>
                    </a:spcAft>
                    <a:defRPr sz="1400" kern="1200">
                      <a:solidFill>
                        <a:schemeClr val="dk1"/>
                      </a:solidFill>
                      <a:latin typeface="+mn-lt"/>
                      <a:ea typeface="+mn-ea"/>
                      <a:cs typeface="+mn-cs"/>
                    </a:defRPr>
                  </a:lvl1pPr>
                  <a:lvl2pPr marL="457200" algn="l" rtl="0" fontAlgn="base">
                    <a:spcBef>
                      <a:spcPct val="0"/>
                    </a:spcBef>
                    <a:spcAft>
                      <a:spcPct val="0"/>
                    </a:spcAft>
                    <a:defRPr sz="1400" kern="1200">
                      <a:solidFill>
                        <a:schemeClr val="dk1"/>
                      </a:solidFill>
                      <a:latin typeface="+mn-lt"/>
                      <a:ea typeface="+mn-ea"/>
                      <a:cs typeface="+mn-cs"/>
                    </a:defRPr>
                  </a:lvl2pPr>
                  <a:lvl3pPr marL="914400" algn="l" rtl="0" fontAlgn="base">
                    <a:spcBef>
                      <a:spcPct val="0"/>
                    </a:spcBef>
                    <a:spcAft>
                      <a:spcPct val="0"/>
                    </a:spcAft>
                    <a:defRPr sz="1400" kern="1200">
                      <a:solidFill>
                        <a:schemeClr val="dk1"/>
                      </a:solidFill>
                      <a:latin typeface="+mn-lt"/>
                      <a:ea typeface="+mn-ea"/>
                      <a:cs typeface="+mn-cs"/>
                    </a:defRPr>
                  </a:lvl3pPr>
                  <a:lvl4pPr marL="1371600" algn="l" rtl="0" fontAlgn="base">
                    <a:spcBef>
                      <a:spcPct val="0"/>
                    </a:spcBef>
                    <a:spcAft>
                      <a:spcPct val="0"/>
                    </a:spcAft>
                    <a:defRPr sz="1400" kern="1200">
                      <a:solidFill>
                        <a:schemeClr val="dk1"/>
                      </a:solidFill>
                      <a:latin typeface="+mn-lt"/>
                      <a:ea typeface="+mn-ea"/>
                      <a:cs typeface="+mn-cs"/>
                    </a:defRPr>
                  </a:lvl4pPr>
                  <a:lvl5pPr marL="1828800" algn="l" rtl="0" fontAlgn="base">
                    <a:spcBef>
                      <a:spcPct val="0"/>
                    </a:spcBef>
                    <a:spcAft>
                      <a:spcPct val="0"/>
                    </a:spcAft>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332C2C"/>
                      </a:solidFill>
                      <a:effectLst/>
                      <a:uLnTx/>
                      <a:uFillTx/>
                      <a:latin typeface="Times New Roman"/>
                      <a:ea typeface="+mn-ea"/>
                      <a:cs typeface="+mn-cs"/>
                    </a:rPr>
                    <a:t>More Scenarios?</a:t>
                  </a:r>
                </a:p>
              </p:txBody>
            </p:sp>
          </p:grpSp>
        </p:grpSp>
        <p:sp>
          <p:nvSpPr>
            <p:cNvPr id="98" name="TextBox 29">
              <a:extLst>
                <a:ext uri="{FF2B5EF4-FFF2-40B4-BE49-F238E27FC236}">
                  <a16:creationId xmlns:a16="http://schemas.microsoft.com/office/drawing/2014/main" id="{E919ED9C-8E6C-607A-7E05-5C8E2C6D730A}"/>
                </a:ext>
              </a:extLst>
            </p:cNvPr>
            <p:cNvSpPr txBox="1"/>
            <p:nvPr/>
          </p:nvSpPr>
          <p:spPr>
            <a:xfrm>
              <a:off x="8023449" y="2804059"/>
              <a:ext cx="590899" cy="261610"/>
            </a:xfrm>
            <a:prstGeom prst="rect">
              <a:avLst/>
            </a:prstGeom>
            <a:noFill/>
          </p:spPr>
          <p:txBody>
            <a:bodyPr wrap="square" rtlCol="0">
              <a:spAutoFit/>
            </a:bodyPr>
            <a:lstStyle>
              <a:defPPr>
                <a:defRPr lang="en-US"/>
              </a:defPPr>
              <a:lvl1pPr algn="l"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ysClr val="window" lastClr="FFFFFF"/>
                  </a:solidFill>
                  <a:effectLst/>
                  <a:uLnTx/>
                  <a:uFillTx/>
                  <a:latin typeface="Tahoma" pitchFamily="34" charset="0"/>
                  <a:ea typeface="+mn-ea"/>
                  <a:cs typeface="+mn-cs"/>
                </a:rPr>
                <a:t>run.py</a:t>
              </a:r>
            </a:p>
          </p:txBody>
        </p:sp>
      </p:grpSp>
      <p:sp>
        <p:nvSpPr>
          <p:cNvPr id="96" name="Slide Number Placeholder 20">
            <a:extLst>
              <a:ext uri="{FF2B5EF4-FFF2-40B4-BE49-F238E27FC236}">
                <a16:creationId xmlns:a16="http://schemas.microsoft.com/office/drawing/2014/main" id="{ABE0354D-7263-B996-0C11-AAD09843AE55}"/>
              </a:ext>
            </a:extLst>
          </p:cNvPr>
          <p:cNvSpPr>
            <a:spLocks noGrp="1"/>
          </p:cNvSpPr>
          <p:nvPr/>
        </p:nvSpPr>
        <p:spPr>
          <a:xfrm>
            <a:off x="7784373" y="6325357"/>
            <a:ext cx="2133600" cy="251418"/>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06A5241-12CB-C64D-AE38-6540AC6C648E}" type="slidenum">
              <a:rPr kumimoji="0" lang="en-US" sz="1200" b="0" i="0" u="none" strike="noStrike" kern="1200" cap="none" spc="0" normalizeH="0" baseline="0" noProof="0" smtClean="0">
                <a:ln>
                  <a:noFill/>
                </a:ln>
                <a:solidFill>
                  <a:srgbClr val="FFFFFF"/>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FFFFFF"/>
              </a:solidFill>
              <a:effectLst/>
              <a:uLnTx/>
              <a:uFillTx/>
              <a:latin typeface="Tahoma" pitchFamily="34" charset="0"/>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668000" cy="838200"/>
          </a:xfrm>
        </p:spPr>
        <p:txBody>
          <a:bodyPr>
            <a:normAutofit/>
          </a:bodyPr>
          <a:lstStyle/>
          <a:p>
            <a:r>
              <a:rPr lang="en-US" dirty="0"/>
              <a:t>Planning Processes in Parallel</a:t>
            </a:r>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11</a:t>
            </a:fld>
            <a:endParaRPr lang="en-US" dirty="0"/>
          </a:p>
        </p:txBody>
      </p:sp>
      <p:grpSp>
        <p:nvGrpSpPr>
          <p:cNvPr id="4" name="Group 3"/>
          <p:cNvGrpSpPr/>
          <p:nvPr/>
        </p:nvGrpSpPr>
        <p:grpSpPr>
          <a:xfrm>
            <a:off x="2228491" y="1417637"/>
            <a:ext cx="7957480" cy="4876800"/>
            <a:chOff x="533400" y="838200"/>
            <a:chExt cx="7957480" cy="4876800"/>
          </a:xfrm>
        </p:grpSpPr>
        <p:grpSp>
          <p:nvGrpSpPr>
            <p:cNvPr id="5" name="Group 4"/>
            <p:cNvGrpSpPr/>
            <p:nvPr/>
          </p:nvGrpSpPr>
          <p:grpSpPr>
            <a:xfrm>
              <a:off x="533400" y="2895600"/>
              <a:ext cx="1981200" cy="2819400"/>
              <a:chOff x="304800" y="2895600"/>
              <a:chExt cx="1981200" cy="2819400"/>
            </a:xfrm>
          </p:grpSpPr>
          <p:sp>
            <p:nvSpPr>
              <p:cNvPr id="48" name="Rectangle 47"/>
              <p:cNvSpPr/>
              <p:nvPr/>
            </p:nvSpPr>
            <p:spPr>
              <a:xfrm>
                <a:off x="304800" y="3200400"/>
                <a:ext cx="1981200" cy="2514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589475" y="3584345"/>
                <a:ext cx="1524001" cy="1859518"/>
                <a:chOff x="1066798" y="1524000"/>
                <a:chExt cx="2590802" cy="3200400"/>
              </a:xfrm>
            </p:grpSpPr>
            <p:sp>
              <p:nvSpPr>
                <p:cNvPr id="51" name="Rectangle 8"/>
                <p:cNvSpPr>
                  <a:spLocks noChangeArrowheads="1"/>
                </p:cNvSpPr>
                <p:nvPr/>
              </p:nvSpPr>
              <p:spPr bwMode="auto">
                <a:xfrm>
                  <a:off x="1066798" y="2400300"/>
                  <a:ext cx="2471737" cy="559831"/>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sp>
              <p:nvSpPr>
                <p:cNvPr id="52" name="AutoShape 15"/>
                <p:cNvSpPr>
                  <a:spLocks noChangeArrowheads="1"/>
                </p:cNvSpPr>
                <p:nvPr/>
              </p:nvSpPr>
              <p:spPr bwMode="auto">
                <a:xfrm>
                  <a:off x="1066800" y="1524000"/>
                  <a:ext cx="2590800" cy="685800"/>
                </a:xfrm>
                <a:prstGeom prst="flowChartPreparation">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cxnSp>
              <p:nvCxnSpPr>
                <p:cNvPr id="53" name="AutoShape 16"/>
                <p:cNvCxnSpPr>
                  <a:cxnSpLocks noChangeShapeType="1"/>
                  <a:endCxn id="57" idx="0"/>
                </p:cNvCxnSpPr>
                <p:nvPr/>
              </p:nvCxnSpPr>
              <p:spPr bwMode="auto">
                <a:xfrm>
                  <a:off x="2310520" y="2960132"/>
                  <a:ext cx="1" cy="164068"/>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54" name="AutoShape 17"/>
                <p:cNvCxnSpPr>
                  <a:cxnSpLocks noChangeShapeType="1"/>
                </p:cNvCxnSpPr>
                <p:nvPr/>
              </p:nvCxnSpPr>
              <p:spPr bwMode="auto">
                <a:xfrm flipH="1">
                  <a:off x="2319337" y="2209800"/>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55" name="TextBox 54"/>
                <p:cNvSpPr txBox="1"/>
                <p:nvPr/>
              </p:nvSpPr>
              <p:spPr>
                <a:xfrm>
                  <a:off x="1752599" y="1682234"/>
                  <a:ext cx="1143000" cy="450255"/>
                </a:xfrm>
                <a:prstGeom prst="rect">
                  <a:avLst/>
                </a:prstGeom>
                <a:noFill/>
              </p:spPr>
              <p:txBody>
                <a:bodyPr wrap="square" rtlCol="0">
                  <a:spAutoFit/>
                </a:bodyPr>
                <a:lstStyle/>
                <a:p>
                  <a:r>
                    <a:rPr lang="en-US" sz="1100" dirty="0">
                      <a:latin typeface="Arial Narrow" panose="020B0606020202030204" pitchFamily="34" charset="0"/>
                    </a:rPr>
                    <a:t>Scenario</a:t>
                  </a:r>
                </a:p>
              </p:txBody>
            </p:sp>
            <p:sp>
              <p:nvSpPr>
                <p:cNvPr id="56" name="TextBox 55"/>
                <p:cNvSpPr txBox="1"/>
                <p:nvPr/>
              </p:nvSpPr>
              <p:spPr>
                <a:xfrm>
                  <a:off x="1125368" y="2495551"/>
                  <a:ext cx="2456031" cy="450255"/>
                </a:xfrm>
                <a:prstGeom prst="rect">
                  <a:avLst/>
                </a:prstGeom>
                <a:noFill/>
              </p:spPr>
              <p:txBody>
                <a:bodyPr wrap="square" rtlCol="0">
                  <a:spAutoFit/>
                </a:bodyPr>
                <a:lstStyle/>
                <a:p>
                  <a:r>
                    <a:rPr lang="en-US" sz="1100" dirty="0">
                      <a:latin typeface="Arial Narrow" panose="020B0606020202030204" pitchFamily="34" charset="0"/>
                    </a:rPr>
                    <a:t>Apply Contingency i+1</a:t>
                  </a:r>
                </a:p>
              </p:txBody>
            </p:sp>
            <p:sp>
              <p:nvSpPr>
                <p:cNvPr id="57" name="Rectangle 8"/>
                <p:cNvSpPr>
                  <a:spLocks noChangeArrowheads="1"/>
                </p:cNvSpPr>
                <p:nvPr/>
              </p:nvSpPr>
              <p:spPr bwMode="auto">
                <a:xfrm>
                  <a:off x="1082504" y="3124200"/>
                  <a:ext cx="2456033" cy="463034"/>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cxnSp>
              <p:nvCxnSpPr>
                <p:cNvPr id="58" name="AutoShape 17"/>
                <p:cNvCxnSpPr>
                  <a:cxnSpLocks noChangeShapeType="1"/>
                </p:cNvCxnSpPr>
                <p:nvPr/>
              </p:nvCxnSpPr>
              <p:spPr bwMode="auto">
                <a:xfrm flipH="1">
                  <a:off x="2322427" y="4147324"/>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59" name="AutoShape 12"/>
                <p:cNvSpPr>
                  <a:spLocks noChangeArrowheads="1"/>
                </p:cNvSpPr>
                <p:nvPr/>
              </p:nvSpPr>
              <p:spPr bwMode="auto">
                <a:xfrm>
                  <a:off x="1853320" y="4343400"/>
                  <a:ext cx="914400" cy="381000"/>
                </a:xfrm>
                <a:prstGeom prst="flowChartAlternateProcess">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100" dirty="0">
                      <a:latin typeface="Arial Narrow" panose="020B0606020202030204" pitchFamily="34" charset="0"/>
                    </a:rPr>
                    <a:t>done</a:t>
                  </a:r>
                </a:p>
              </p:txBody>
            </p:sp>
            <p:cxnSp>
              <p:nvCxnSpPr>
                <p:cNvPr id="60" name="AutoShape 17"/>
                <p:cNvCxnSpPr>
                  <a:cxnSpLocks noChangeShapeType="1"/>
                </p:cNvCxnSpPr>
                <p:nvPr/>
              </p:nvCxnSpPr>
              <p:spPr bwMode="auto">
                <a:xfrm flipH="1">
                  <a:off x="2310521" y="3569732"/>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61" name="Rectangle 8"/>
                <p:cNvSpPr>
                  <a:spLocks noChangeArrowheads="1"/>
                </p:cNvSpPr>
                <p:nvPr/>
              </p:nvSpPr>
              <p:spPr bwMode="auto">
                <a:xfrm>
                  <a:off x="1125367" y="3754847"/>
                  <a:ext cx="2456033" cy="42094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sp>
              <p:nvSpPr>
                <p:cNvPr id="62" name="TextBox 61"/>
                <p:cNvSpPr txBox="1"/>
                <p:nvPr/>
              </p:nvSpPr>
              <p:spPr>
                <a:xfrm>
                  <a:off x="1879159" y="3796209"/>
                  <a:ext cx="1245041" cy="450255"/>
                </a:xfrm>
                <a:prstGeom prst="rect">
                  <a:avLst/>
                </a:prstGeom>
                <a:noFill/>
              </p:spPr>
              <p:txBody>
                <a:bodyPr wrap="square" rtlCol="0">
                  <a:spAutoFit/>
                </a:bodyPr>
                <a:lstStyle/>
                <a:p>
                  <a:r>
                    <a:rPr lang="en-US" sz="1100" dirty="0">
                      <a:latin typeface="Arial Narrow" panose="020B0606020202030204" pitchFamily="34" charset="0"/>
                    </a:rPr>
                    <a:t>Reports</a:t>
                  </a:r>
                </a:p>
              </p:txBody>
            </p:sp>
            <p:sp>
              <p:nvSpPr>
                <p:cNvPr id="63" name="TextBox 62"/>
                <p:cNvSpPr txBox="1"/>
                <p:nvPr/>
              </p:nvSpPr>
              <p:spPr>
                <a:xfrm>
                  <a:off x="1726759" y="3171050"/>
                  <a:ext cx="1245041" cy="450255"/>
                </a:xfrm>
                <a:prstGeom prst="rect">
                  <a:avLst/>
                </a:prstGeom>
                <a:noFill/>
              </p:spPr>
              <p:txBody>
                <a:bodyPr wrap="square" rtlCol="0">
                  <a:spAutoFit/>
                </a:bodyPr>
                <a:lstStyle/>
                <a:p>
                  <a:r>
                    <a:rPr lang="en-US" sz="1100" dirty="0">
                      <a:latin typeface="Arial Narrow" panose="020B0606020202030204" pitchFamily="34" charset="0"/>
                    </a:rPr>
                    <a:t>Load Flow</a:t>
                  </a:r>
                </a:p>
              </p:txBody>
            </p:sp>
          </p:grpSp>
          <p:sp>
            <p:nvSpPr>
              <p:cNvPr id="50" name="TextBox 49"/>
              <p:cNvSpPr txBox="1"/>
              <p:nvPr/>
            </p:nvSpPr>
            <p:spPr>
              <a:xfrm>
                <a:off x="381000" y="2895600"/>
                <a:ext cx="596687" cy="261610"/>
              </a:xfrm>
              <a:prstGeom prst="rect">
                <a:avLst/>
              </a:prstGeom>
              <a:noFill/>
            </p:spPr>
            <p:txBody>
              <a:bodyPr wrap="square" rtlCol="0">
                <a:spAutoFit/>
              </a:bodyPr>
              <a:lstStyle/>
              <a:p>
                <a:r>
                  <a:rPr lang="en-US" sz="1100" dirty="0"/>
                  <a:t>CPU 1</a:t>
                </a:r>
              </a:p>
            </p:txBody>
          </p:sp>
        </p:grpSp>
        <p:grpSp>
          <p:nvGrpSpPr>
            <p:cNvPr id="6" name="Group 5"/>
            <p:cNvGrpSpPr/>
            <p:nvPr/>
          </p:nvGrpSpPr>
          <p:grpSpPr>
            <a:xfrm>
              <a:off x="3048000" y="2895600"/>
              <a:ext cx="1981200" cy="2819400"/>
              <a:chOff x="304800" y="2895600"/>
              <a:chExt cx="1981200" cy="2819400"/>
            </a:xfrm>
          </p:grpSpPr>
          <p:sp>
            <p:nvSpPr>
              <p:cNvPr id="32" name="Rectangle 31"/>
              <p:cNvSpPr/>
              <p:nvPr/>
            </p:nvSpPr>
            <p:spPr>
              <a:xfrm>
                <a:off x="304800" y="3200400"/>
                <a:ext cx="1981200" cy="2514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589475" y="3584345"/>
                <a:ext cx="1544125" cy="1859518"/>
                <a:chOff x="1066799" y="1524000"/>
                <a:chExt cx="2625012" cy="3200400"/>
              </a:xfrm>
            </p:grpSpPr>
            <p:sp>
              <p:nvSpPr>
                <p:cNvPr id="35" name="Rectangle 8"/>
                <p:cNvSpPr>
                  <a:spLocks noChangeArrowheads="1"/>
                </p:cNvSpPr>
                <p:nvPr/>
              </p:nvSpPr>
              <p:spPr bwMode="auto">
                <a:xfrm>
                  <a:off x="1066799" y="2400300"/>
                  <a:ext cx="2471737" cy="559832"/>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sp>
              <p:nvSpPr>
                <p:cNvPr id="36" name="AutoShape 15"/>
                <p:cNvSpPr>
                  <a:spLocks noChangeArrowheads="1"/>
                </p:cNvSpPr>
                <p:nvPr/>
              </p:nvSpPr>
              <p:spPr bwMode="auto">
                <a:xfrm>
                  <a:off x="1066800" y="1524000"/>
                  <a:ext cx="2590800" cy="685800"/>
                </a:xfrm>
                <a:prstGeom prst="flowChartPreparation">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cxnSp>
              <p:nvCxnSpPr>
                <p:cNvPr id="37" name="AutoShape 16"/>
                <p:cNvCxnSpPr>
                  <a:cxnSpLocks noChangeShapeType="1"/>
                  <a:endCxn id="41" idx="0"/>
                </p:cNvCxnSpPr>
                <p:nvPr/>
              </p:nvCxnSpPr>
              <p:spPr bwMode="auto">
                <a:xfrm>
                  <a:off x="2310520" y="2960132"/>
                  <a:ext cx="1" cy="164068"/>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38" name="AutoShape 17"/>
                <p:cNvCxnSpPr>
                  <a:cxnSpLocks noChangeShapeType="1"/>
                </p:cNvCxnSpPr>
                <p:nvPr/>
              </p:nvCxnSpPr>
              <p:spPr bwMode="auto">
                <a:xfrm flipH="1">
                  <a:off x="2319337" y="2209800"/>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9" name="TextBox 38"/>
                <p:cNvSpPr txBox="1"/>
                <p:nvPr/>
              </p:nvSpPr>
              <p:spPr>
                <a:xfrm>
                  <a:off x="1752599" y="1682234"/>
                  <a:ext cx="1143000" cy="450255"/>
                </a:xfrm>
                <a:prstGeom prst="rect">
                  <a:avLst/>
                </a:prstGeom>
                <a:noFill/>
              </p:spPr>
              <p:txBody>
                <a:bodyPr wrap="square" rtlCol="0">
                  <a:spAutoFit/>
                </a:bodyPr>
                <a:lstStyle/>
                <a:p>
                  <a:r>
                    <a:rPr lang="en-US" sz="1100" dirty="0">
                      <a:latin typeface="Arial Narrow" panose="020B0606020202030204" pitchFamily="34" charset="0"/>
                    </a:rPr>
                    <a:t>Scenario</a:t>
                  </a:r>
                </a:p>
              </p:txBody>
            </p:sp>
            <p:sp>
              <p:nvSpPr>
                <p:cNvPr id="40" name="TextBox 39"/>
                <p:cNvSpPr txBox="1"/>
                <p:nvPr/>
              </p:nvSpPr>
              <p:spPr>
                <a:xfrm>
                  <a:off x="1237297" y="2495551"/>
                  <a:ext cx="2454514" cy="799865"/>
                </a:xfrm>
                <a:prstGeom prst="rect">
                  <a:avLst/>
                </a:prstGeom>
                <a:noFill/>
              </p:spPr>
              <p:txBody>
                <a:bodyPr wrap="square" rtlCol="0">
                  <a:spAutoFit/>
                </a:bodyPr>
                <a:lstStyle/>
                <a:p>
                  <a:r>
                    <a:rPr lang="en-US" sz="1100" dirty="0">
                      <a:latin typeface="Arial Narrow" panose="020B0606020202030204" pitchFamily="34" charset="0"/>
                    </a:rPr>
                    <a:t>Apply Contingency i+2</a:t>
                  </a:r>
                </a:p>
                <a:p>
                  <a:endParaRPr lang="en-US" sz="1100" dirty="0">
                    <a:latin typeface="Arial Narrow" panose="020B0606020202030204" pitchFamily="34" charset="0"/>
                  </a:endParaRPr>
                </a:p>
              </p:txBody>
            </p:sp>
            <p:sp>
              <p:nvSpPr>
                <p:cNvPr id="41" name="Rectangle 8"/>
                <p:cNvSpPr>
                  <a:spLocks noChangeArrowheads="1"/>
                </p:cNvSpPr>
                <p:nvPr/>
              </p:nvSpPr>
              <p:spPr bwMode="auto">
                <a:xfrm>
                  <a:off x="1082504" y="3124200"/>
                  <a:ext cx="2456033" cy="463034"/>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cxnSp>
              <p:nvCxnSpPr>
                <p:cNvPr id="42" name="AutoShape 17"/>
                <p:cNvCxnSpPr>
                  <a:cxnSpLocks noChangeShapeType="1"/>
                </p:cNvCxnSpPr>
                <p:nvPr/>
              </p:nvCxnSpPr>
              <p:spPr bwMode="auto">
                <a:xfrm flipH="1">
                  <a:off x="2322427" y="4147324"/>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43" name="AutoShape 12"/>
                <p:cNvSpPr>
                  <a:spLocks noChangeArrowheads="1"/>
                </p:cNvSpPr>
                <p:nvPr/>
              </p:nvSpPr>
              <p:spPr bwMode="auto">
                <a:xfrm>
                  <a:off x="1853320" y="4343400"/>
                  <a:ext cx="914400" cy="381000"/>
                </a:xfrm>
                <a:prstGeom prst="flowChartAlternateProcess">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100" dirty="0">
                      <a:latin typeface="Arial Narrow" panose="020B0606020202030204" pitchFamily="34" charset="0"/>
                    </a:rPr>
                    <a:t>done</a:t>
                  </a:r>
                </a:p>
              </p:txBody>
            </p:sp>
            <p:cxnSp>
              <p:nvCxnSpPr>
                <p:cNvPr id="44" name="AutoShape 17"/>
                <p:cNvCxnSpPr>
                  <a:cxnSpLocks noChangeShapeType="1"/>
                </p:cNvCxnSpPr>
                <p:nvPr/>
              </p:nvCxnSpPr>
              <p:spPr bwMode="auto">
                <a:xfrm flipH="1">
                  <a:off x="2310521" y="3569732"/>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45" name="Rectangle 8"/>
                <p:cNvSpPr>
                  <a:spLocks noChangeArrowheads="1"/>
                </p:cNvSpPr>
                <p:nvPr/>
              </p:nvSpPr>
              <p:spPr bwMode="auto">
                <a:xfrm>
                  <a:off x="1125367" y="3754847"/>
                  <a:ext cx="2456033" cy="42094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sp>
              <p:nvSpPr>
                <p:cNvPr id="46" name="TextBox 45"/>
                <p:cNvSpPr txBox="1"/>
                <p:nvPr/>
              </p:nvSpPr>
              <p:spPr>
                <a:xfrm>
                  <a:off x="1879159" y="3796209"/>
                  <a:ext cx="1245041" cy="450255"/>
                </a:xfrm>
                <a:prstGeom prst="rect">
                  <a:avLst/>
                </a:prstGeom>
                <a:noFill/>
              </p:spPr>
              <p:txBody>
                <a:bodyPr wrap="square" rtlCol="0">
                  <a:spAutoFit/>
                </a:bodyPr>
                <a:lstStyle/>
                <a:p>
                  <a:r>
                    <a:rPr lang="en-US" sz="1100" dirty="0">
                      <a:latin typeface="Arial Narrow" panose="020B0606020202030204" pitchFamily="34" charset="0"/>
                    </a:rPr>
                    <a:t>Reports</a:t>
                  </a:r>
                </a:p>
              </p:txBody>
            </p:sp>
            <p:sp>
              <p:nvSpPr>
                <p:cNvPr id="47" name="TextBox 46"/>
                <p:cNvSpPr txBox="1"/>
                <p:nvPr/>
              </p:nvSpPr>
              <p:spPr>
                <a:xfrm>
                  <a:off x="1726759" y="3171050"/>
                  <a:ext cx="1245041" cy="450255"/>
                </a:xfrm>
                <a:prstGeom prst="rect">
                  <a:avLst/>
                </a:prstGeom>
                <a:noFill/>
              </p:spPr>
              <p:txBody>
                <a:bodyPr wrap="square" rtlCol="0">
                  <a:spAutoFit/>
                </a:bodyPr>
                <a:lstStyle/>
                <a:p>
                  <a:r>
                    <a:rPr lang="en-US" sz="1100" dirty="0">
                      <a:latin typeface="Arial Narrow" panose="020B0606020202030204" pitchFamily="34" charset="0"/>
                    </a:rPr>
                    <a:t>Load Flow</a:t>
                  </a:r>
                </a:p>
              </p:txBody>
            </p:sp>
          </p:grpSp>
          <p:sp>
            <p:nvSpPr>
              <p:cNvPr id="34" name="TextBox 33"/>
              <p:cNvSpPr txBox="1"/>
              <p:nvPr/>
            </p:nvSpPr>
            <p:spPr>
              <a:xfrm>
                <a:off x="381000" y="2895600"/>
                <a:ext cx="596687" cy="261610"/>
              </a:xfrm>
              <a:prstGeom prst="rect">
                <a:avLst/>
              </a:prstGeom>
              <a:noFill/>
            </p:spPr>
            <p:txBody>
              <a:bodyPr wrap="square" rtlCol="0">
                <a:spAutoFit/>
              </a:bodyPr>
              <a:lstStyle/>
              <a:p>
                <a:r>
                  <a:rPr lang="en-US" sz="1100" dirty="0"/>
                  <a:t>CPU 2</a:t>
                </a:r>
              </a:p>
            </p:txBody>
          </p:sp>
        </p:grpSp>
        <p:grpSp>
          <p:nvGrpSpPr>
            <p:cNvPr id="7" name="Group 6"/>
            <p:cNvGrpSpPr/>
            <p:nvPr/>
          </p:nvGrpSpPr>
          <p:grpSpPr>
            <a:xfrm>
              <a:off x="6509680" y="2836199"/>
              <a:ext cx="1981200" cy="2828020"/>
              <a:chOff x="337480" y="2895600"/>
              <a:chExt cx="1981200" cy="2828020"/>
            </a:xfrm>
          </p:grpSpPr>
          <p:sp>
            <p:nvSpPr>
              <p:cNvPr id="16" name="Rectangle 15"/>
              <p:cNvSpPr/>
              <p:nvPr/>
            </p:nvSpPr>
            <p:spPr>
              <a:xfrm>
                <a:off x="337480" y="3209020"/>
                <a:ext cx="1981200" cy="2514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589475" y="3584345"/>
                <a:ext cx="1524001" cy="1859518"/>
                <a:chOff x="1066799" y="1524000"/>
                <a:chExt cx="2590801" cy="3200400"/>
              </a:xfrm>
            </p:grpSpPr>
            <p:sp>
              <p:nvSpPr>
                <p:cNvPr id="19" name="Rectangle 8"/>
                <p:cNvSpPr>
                  <a:spLocks noChangeArrowheads="1"/>
                </p:cNvSpPr>
                <p:nvPr/>
              </p:nvSpPr>
              <p:spPr bwMode="auto">
                <a:xfrm>
                  <a:off x="1066799" y="2400300"/>
                  <a:ext cx="2471737" cy="559832"/>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sp>
              <p:nvSpPr>
                <p:cNvPr id="20" name="AutoShape 15"/>
                <p:cNvSpPr>
                  <a:spLocks noChangeArrowheads="1"/>
                </p:cNvSpPr>
                <p:nvPr/>
              </p:nvSpPr>
              <p:spPr bwMode="auto">
                <a:xfrm>
                  <a:off x="1066800" y="1524000"/>
                  <a:ext cx="2590800" cy="685800"/>
                </a:xfrm>
                <a:prstGeom prst="flowChartPreparation">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cxnSp>
              <p:nvCxnSpPr>
                <p:cNvPr id="21" name="AutoShape 16"/>
                <p:cNvCxnSpPr>
                  <a:cxnSpLocks noChangeShapeType="1"/>
                  <a:endCxn id="25" idx="0"/>
                </p:cNvCxnSpPr>
                <p:nvPr/>
              </p:nvCxnSpPr>
              <p:spPr bwMode="auto">
                <a:xfrm>
                  <a:off x="2310520" y="2960132"/>
                  <a:ext cx="1" cy="164068"/>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 name="AutoShape 17"/>
                <p:cNvCxnSpPr>
                  <a:cxnSpLocks noChangeShapeType="1"/>
                </p:cNvCxnSpPr>
                <p:nvPr/>
              </p:nvCxnSpPr>
              <p:spPr bwMode="auto">
                <a:xfrm flipH="1">
                  <a:off x="2319337" y="2209800"/>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3" name="TextBox 22"/>
                <p:cNvSpPr txBox="1"/>
                <p:nvPr/>
              </p:nvSpPr>
              <p:spPr>
                <a:xfrm>
                  <a:off x="1752599" y="1682234"/>
                  <a:ext cx="1143000" cy="450255"/>
                </a:xfrm>
                <a:prstGeom prst="rect">
                  <a:avLst/>
                </a:prstGeom>
                <a:noFill/>
              </p:spPr>
              <p:txBody>
                <a:bodyPr wrap="square" rtlCol="0">
                  <a:spAutoFit/>
                </a:bodyPr>
                <a:lstStyle/>
                <a:p>
                  <a:r>
                    <a:rPr lang="en-US" sz="1100" dirty="0">
                      <a:latin typeface="Arial Narrow" panose="020B0606020202030204" pitchFamily="34" charset="0"/>
                    </a:rPr>
                    <a:t>Scenario</a:t>
                  </a:r>
                </a:p>
              </p:txBody>
            </p:sp>
            <p:sp>
              <p:nvSpPr>
                <p:cNvPr id="24" name="TextBox 23"/>
                <p:cNvSpPr txBox="1"/>
                <p:nvPr/>
              </p:nvSpPr>
              <p:spPr>
                <a:xfrm>
                  <a:off x="1066801" y="2495551"/>
                  <a:ext cx="2590799" cy="450255"/>
                </a:xfrm>
                <a:prstGeom prst="rect">
                  <a:avLst/>
                </a:prstGeom>
                <a:noFill/>
              </p:spPr>
              <p:txBody>
                <a:bodyPr wrap="square" rtlCol="0">
                  <a:spAutoFit/>
                </a:bodyPr>
                <a:lstStyle/>
                <a:p>
                  <a:r>
                    <a:rPr lang="en-US" sz="1100" dirty="0">
                      <a:latin typeface="Arial Narrow" panose="020B0606020202030204" pitchFamily="34" charset="0"/>
                    </a:rPr>
                    <a:t>Apply Contingency i+n</a:t>
                  </a:r>
                </a:p>
              </p:txBody>
            </p:sp>
            <p:sp>
              <p:nvSpPr>
                <p:cNvPr id="25" name="Rectangle 8"/>
                <p:cNvSpPr>
                  <a:spLocks noChangeArrowheads="1"/>
                </p:cNvSpPr>
                <p:nvPr/>
              </p:nvSpPr>
              <p:spPr bwMode="auto">
                <a:xfrm>
                  <a:off x="1082504" y="3124200"/>
                  <a:ext cx="2456033" cy="463034"/>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cxnSp>
              <p:nvCxnSpPr>
                <p:cNvPr id="26" name="AutoShape 17"/>
                <p:cNvCxnSpPr>
                  <a:cxnSpLocks noChangeShapeType="1"/>
                </p:cNvCxnSpPr>
                <p:nvPr/>
              </p:nvCxnSpPr>
              <p:spPr bwMode="auto">
                <a:xfrm flipH="1">
                  <a:off x="2322427" y="4147324"/>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7" name="AutoShape 12"/>
                <p:cNvSpPr>
                  <a:spLocks noChangeArrowheads="1"/>
                </p:cNvSpPr>
                <p:nvPr/>
              </p:nvSpPr>
              <p:spPr bwMode="auto">
                <a:xfrm>
                  <a:off x="1853320" y="4343400"/>
                  <a:ext cx="914400" cy="381000"/>
                </a:xfrm>
                <a:prstGeom prst="flowChartAlternateProcess">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100" dirty="0">
                      <a:latin typeface="Arial Narrow" panose="020B0606020202030204" pitchFamily="34" charset="0"/>
                    </a:rPr>
                    <a:t>done</a:t>
                  </a:r>
                </a:p>
              </p:txBody>
            </p:sp>
            <p:cxnSp>
              <p:nvCxnSpPr>
                <p:cNvPr id="28" name="AutoShape 17"/>
                <p:cNvCxnSpPr>
                  <a:cxnSpLocks noChangeShapeType="1"/>
                </p:cNvCxnSpPr>
                <p:nvPr/>
              </p:nvCxnSpPr>
              <p:spPr bwMode="auto">
                <a:xfrm flipH="1">
                  <a:off x="2310521" y="3569732"/>
                  <a:ext cx="4763" cy="19050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9" name="Rectangle 8"/>
                <p:cNvSpPr>
                  <a:spLocks noChangeArrowheads="1"/>
                </p:cNvSpPr>
                <p:nvPr/>
              </p:nvSpPr>
              <p:spPr bwMode="auto">
                <a:xfrm>
                  <a:off x="1125367" y="3754847"/>
                  <a:ext cx="2456033" cy="42094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1100" dirty="0">
                    <a:latin typeface="Arial Narrow" panose="020B0606020202030204" pitchFamily="34" charset="0"/>
                  </a:endParaRPr>
                </a:p>
              </p:txBody>
            </p:sp>
            <p:sp>
              <p:nvSpPr>
                <p:cNvPr id="30" name="TextBox 29"/>
                <p:cNvSpPr txBox="1"/>
                <p:nvPr/>
              </p:nvSpPr>
              <p:spPr>
                <a:xfrm>
                  <a:off x="1879159" y="3796209"/>
                  <a:ext cx="1245041" cy="450255"/>
                </a:xfrm>
                <a:prstGeom prst="rect">
                  <a:avLst/>
                </a:prstGeom>
                <a:noFill/>
              </p:spPr>
              <p:txBody>
                <a:bodyPr wrap="square" rtlCol="0">
                  <a:spAutoFit/>
                </a:bodyPr>
                <a:lstStyle/>
                <a:p>
                  <a:r>
                    <a:rPr lang="en-US" sz="1100" dirty="0">
                      <a:latin typeface="Arial Narrow" panose="020B0606020202030204" pitchFamily="34" charset="0"/>
                    </a:rPr>
                    <a:t>Reports</a:t>
                  </a:r>
                </a:p>
              </p:txBody>
            </p:sp>
            <p:sp>
              <p:nvSpPr>
                <p:cNvPr id="31" name="TextBox 30"/>
                <p:cNvSpPr txBox="1"/>
                <p:nvPr/>
              </p:nvSpPr>
              <p:spPr>
                <a:xfrm>
                  <a:off x="1726759" y="3171050"/>
                  <a:ext cx="1245041" cy="450255"/>
                </a:xfrm>
                <a:prstGeom prst="rect">
                  <a:avLst/>
                </a:prstGeom>
                <a:noFill/>
              </p:spPr>
              <p:txBody>
                <a:bodyPr wrap="square" rtlCol="0">
                  <a:spAutoFit/>
                </a:bodyPr>
                <a:lstStyle/>
                <a:p>
                  <a:r>
                    <a:rPr lang="en-US" sz="1100" dirty="0">
                      <a:latin typeface="Arial Narrow" panose="020B0606020202030204" pitchFamily="34" charset="0"/>
                    </a:rPr>
                    <a:t>Load Flow</a:t>
                  </a:r>
                </a:p>
              </p:txBody>
            </p:sp>
          </p:grpSp>
          <p:sp>
            <p:nvSpPr>
              <p:cNvPr id="18" name="TextBox 17"/>
              <p:cNvSpPr txBox="1"/>
              <p:nvPr/>
            </p:nvSpPr>
            <p:spPr>
              <a:xfrm>
                <a:off x="381000" y="2895600"/>
                <a:ext cx="596687" cy="261610"/>
              </a:xfrm>
              <a:prstGeom prst="rect">
                <a:avLst/>
              </a:prstGeom>
              <a:noFill/>
            </p:spPr>
            <p:txBody>
              <a:bodyPr wrap="square" rtlCol="0">
                <a:spAutoFit/>
              </a:bodyPr>
              <a:lstStyle/>
              <a:p>
                <a:r>
                  <a:rPr lang="en-US" sz="1100" dirty="0"/>
                  <a:t>CPU n</a:t>
                </a:r>
              </a:p>
            </p:txBody>
          </p:sp>
        </p:grpSp>
        <p:sp>
          <p:nvSpPr>
            <p:cNvPr id="8" name="TextBox 7"/>
            <p:cNvSpPr txBox="1"/>
            <p:nvPr/>
          </p:nvSpPr>
          <p:spPr>
            <a:xfrm>
              <a:off x="5638800" y="4279647"/>
              <a:ext cx="533400" cy="523220"/>
            </a:xfrm>
            <a:prstGeom prst="rect">
              <a:avLst/>
            </a:prstGeom>
            <a:noFill/>
          </p:spPr>
          <p:txBody>
            <a:bodyPr wrap="square" rtlCol="0">
              <a:spAutoFit/>
            </a:bodyPr>
            <a:lstStyle/>
            <a:p>
              <a:r>
                <a:rPr lang="en-US" b="1" dirty="0"/>
                <a:t>…</a:t>
              </a:r>
            </a:p>
          </p:txBody>
        </p:sp>
        <p:sp>
          <p:nvSpPr>
            <p:cNvPr id="9" name="Rectangle 8"/>
            <p:cNvSpPr/>
            <p:nvPr/>
          </p:nvSpPr>
          <p:spPr>
            <a:xfrm>
              <a:off x="3186829" y="838200"/>
              <a:ext cx="2438400" cy="685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p:cNvSpPr txBox="1"/>
            <p:nvPr/>
          </p:nvSpPr>
          <p:spPr>
            <a:xfrm>
              <a:off x="3886200" y="997048"/>
              <a:ext cx="1371600" cy="954107"/>
            </a:xfrm>
            <a:prstGeom prst="rect">
              <a:avLst/>
            </a:prstGeom>
            <a:noFill/>
          </p:spPr>
          <p:txBody>
            <a:bodyPr wrap="square" rtlCol="0">
              <a:spAutoFit/>
            </a:bodyPr>
            <a:lstStyle/>
            <a:p>
              <a:r>
                <a:rPr lang="en-US" dirty="0">
                  <a:solidFill>
                    <a:schemeClr val="bg1"/>
                  </a:solidFill>
                </a:rPr>
                <a:t>Study data</a:t>
              </a:r>
            </a:p>
          </p:txBody>
        </p:sp>
        <p:sp>
          <p:nvSpPr>
            <p:cNvPr id="11" name="Rectangle 10"/>
            <p:cNvSpPr/>
            <p:nvPr/>
          </p:nvSpPr>
          <p:spPr>
            <a:xfrm>
              <a:off x="1343875" y="1905000"/>
              <a:ext cx="6759705" cy="457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Jobs manager</a:t>
              </a:r>
            </a:p>
          </p:txBody>
        </p:sp>
        <p:cxnSp>
          <p:nvCxnSpPr>
            <p:cNvPr id="12" name="Straight Arrow Connector 11"/>
            <p:cNvCxnSpPr>
              <a:stCxn id="9" idx="2"/>
            </p:cNvCxnSpPr>
            <p:nvPr/>
          </p:nvCxnSpPr>
          <p:spPr>
            <a:xfrm>
              <a:off x="4406029" y="152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AutoShape 14"/>
            <p:cNvCxnSpPr>
              <a:cxnSpLocks noChangeShapeType="1"/>
              <a:endCxn id="16" idx="0"/>
            </p:cNvCxnSpPr>
            <p:nvPr/>
          </p:nvCxnSpPr>
          <p:spPr bwMode="auto">
            <a:xfrm rot="16200000" flipH="1">
              <a:off x="6762537" y="2411875"/>
              <a:ext cx="778799" cy="696687"/>
            </a:xfrm>
            <a:prstGeom prst="bentConnector3">
              <a:avLst>
                <a:gd name="adj1" fmla="val 50000"/>
              </a:avLst>
            </a:prstGeom>
            <a:ln>
              <a:headEnd type="none" w="sm" len="sm"/>
              <a:tailEnd type="triangle" w="sm" len="sm"/>
            </a:ln>
          </p:spPr>
          <p:style>
            <a:lnRef idx="1">
              <a:schemeClr val="accent1"/>
            </a:lnRef>
            <a:fillRef idx="2">
              <a:schemeClr val="accent1"/>
            </a:fillRef>
            <a:effectRef idx="1">
              <a:schemeClr val="accent1"/>
            </a:effectRef>
            <a:fontRef idx="minor">
              <a:schemeClr val="dk1"/>
            </a:fontRef>
          </p:style>
        </p:cxnSp>
        <p:cxnSp>
          <p:nvCxnSpPr>
            <p:cNvPr id="14" name="AutoShape 14"/>
            <p:cNvCxnSpPr>
              <a:cxnSpLocks noChangeShapeType="1"/>
              <a:endCxn id="48" idx="0"/>
            </p:cNvCxnSpPr>
            <p:nvPr/>
          </p:nvCxnSpPr>
          <p:spPr bwMode="auto">
            <a:xfrm rot="5400000">
              <a:off x="1434134" y="2468277"/>
              <a:ext cx="821989" cy="642256"/>
            </a:xfrm>
            <a:prstGeom prst="bentConnector3">
              <a:avLst>
                <a:gd name="adj1" fmla="val 50000"/>
              </a:avLst>
            </a:prstGeom>
            <a:ln>
              <a:headEnd type="none" w="sm" len="sm"/>
              <a:tailEnd type="triangle" w="sm" len="sm"/>
            </a:ln>
          </p:spPr>
          <p:style>
            <a:lnRef idx="1">
              <a:schemeClr val="accent1"/>
            </a:lnRef>
            <a:fillRef idx="2">
              <a:schemeClr val="accent1"/>
            </a:fillRef>
            <a:effectRef idx="1">
              <a:schemeClr val="accent1"/>
            </a:effectRef>
            <a:fontRef idx="minor">
              <a:schemeClr val="dk1"/>
            </a:fontRef>
          </p:style>
        </p:cxnSp>
        <p:cxnSp>
          <p:nvCxnSpPr>
            <p:cNvPr id="15" name="AutoShape 14"/>
            <p:cNvCxnSpPr>
              <a:cxnSpLocks noChangeShapeType="1"/>
            </p:cNvCxnSpPr>
            <p:nvPr/>
          </p:nvCxnSpPr>
          <p:spPr bwMode="auto">
            <a:xfrm rot="5400000">
              <a:off x="3653546" y="2452067"/>
              <a:ext cx="821989" cy="642256"/>
            </a:xfrm>
            <a:prstGeom prst="bentConnector3">
              <a:avLst>
                <a:gd name="adj1" fmla="val 50000"/>
              </a:avLst>
            </a:prstGeom>
            <a:ln>
              <a:headEnd type="none" w="sm" len="sm"/>
              <a:tailEnd type="triangle" w="sm" len="sm"/>
            </a:ln>
          </p:spPr>
          <p:style>
            <a:lnRef idx="1">
              <a:schemeClr val="accent1"/>
            </a:lnRef>
            <a:fillRef idx="2">
              <a:schemeClr val="accent1"/>
            </a:fillRef>
            <a:effectRef idx="1">
              <a:schemeClr val="accent1"/>
            </a:effectRef>
            <a:fontRef idx="minor">
              <a:schemeClr val="dk1"/>
            </a:fontRef>
          </p:style>
        </p:cxnSp>
      </p:grpSp>
    </p:spTree>
    <p:extLst>
      <p:ext uri="{BB962C8B-B14F-4D97-AF65-F5344CB8AC3E}">
        <p14:creationId xmlns:p14="http://schemas.microsoft.com/office/powerpoint/2010/main" val="146571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a:bodyPr>
          <a:lstStyle/>
          <a:p>
            <a:r>
              <a:rPr lang="en-US" dirty="0"/>
              <a:t>Automation Tools</a:t>
            </a:r>
          </a:p>
        </p:txBody>
      </p:sp>
      <p:sp>
        <p:nvSpPr>
          <p:cNvPr id="7" name="Content Placeholder 6">
            <a:extLst>
              <a:ext uri="{FF2B5EF4-FFF2-40B4-BE49-F238E27FC236}">
                <a16:creationId xmlns:a16="http://schemas.microsoft.com/office/drawing/2014/main" id="{FF4A24B6-D0B1-8BAA-556A-B8A17BDB6F3C}"/>
              </a:ext>
            </a:extLst>
          </p:cNvPr>
          <p:cNvSpPr>
            <a:spLocks noGrp="1"/>
          </p:cNvSpPr>
          <p:nvPr>
            <p:ph idx="1"/>
          </p:nvPr>
        </p:nvSpPr>
        <p:spPr>
          <a:xfrm>
            <a:off x="228600" y="1280160"/>
            <a:ext cx="11734800" cy="5196840"/>
          </a:xfrm>
        </p:spPr>
        <p:txBody>
          <a:bodyPr/>
          <a:lstStyle/>
          <a:p>
            <a:r>
              <a:rPr lang="en-US" altLang="en-US" dirty="0" err="1"/>
              <a:t>PowerWorld</a:t>
            </a:r>
            <a:r>
              <a:rPr lang="en-US" altLang="en-US" dirty="0"/>
              <a:t> Simulator</a:t>
            </a:r>
          </a:p>
          <a:p>
            <a:pPr lvl="1"/>
            <a:r>
              <a:rPr lang="en-US" altLang="en-US" dirty="0"/>
              <a:t>Batch files and scripting language (auxiliary *.aux file format)</a:t>
            </a:r>
          </a:p>
          <a:p>
            <a:pPr lvl="1"/>
            <a:r>
              <a:rPr lang="en-US" altLang="en-US" dirty="0" err="1"/>
              <a:t>SimAuto</a:t>
            </a:r>
            <a:r>
              <a:rPr lang="en-US" altLang="en-US" dirty="0"/>
              <a:t> Automation Server: handles Simulator as a Microsoft COM object, controllable from any platform that supports external type libraries (Python, VBA, .NET, C++, etc.)</a:t>
            </a:r>
          </a:p>
          <a:p>
            <a:pPr lvl="2"/>
            <a:r>
              <a:rPr lang="en-US" altLang="en-US" dirty="0"/>
              <a:t>Python-oriented course: </a:t>
            </a:r>
            <a:br>
              <a:rPr lang="en-US" altLang="en-US" dirty="0"/>
            </a:br>
            <a:r>
              <a:rPr lang="en-US" altLang="en-US" dirty="0">
                <a:hlinkClick r:id="rId2"/>
              </a:rPr>
              <a:t>https://www.powerworld.com/training/online-training/automation-with-python</a:t>
            </a:r>
            <a:r>
              <a:rPr lang="en-US" altLang="en-US" dirty="0"/>
              <a:t> </a:t>
            </a:r>
          </a:p>
          <a:p>
            <a:pPr lvl="1"/>
            <a:r>
              <a:rPr lang="en-US" altLang="en-US" dirty="0"/>
              <a:t>Distributed Computing: allows some processes to be done in parallel across CPUs or across cores of an individual CPU</a:t>
            </a:r>
          </a:p>
          <a:p>
            <a:r>
              <a:rPr lang="en-US" altLang="en-US" dirty="0"/>
              <a:t>Siemens PSS/E</a:t>
            </a:r>
          </a:p>
          <a:p>
            <a:pPr lvl="1"/>
            <a:r>
              <a:rPr lang="en-US" altLang="en-US" dirty="0" err="1"/>
              <a:t>Idv</a:t>
            </a:r>
            <a:r>
              <a:rPr lang="en-US" altLang="en-US" dirty="0"/>
              <a:t> files allow simple changes to be implemented</a:t>
            </a:r>
          </a:p>
          <a:p>
            <a:pPr lvl="1"/>
            <a:r>
              <a:rPr lang="en-US" altLang="en-US" dirty="0" err="1"/>
              <a:t>Iplan</a:t>
            </a:r>
            <a:r>
              <a:rPr lang="en-US" altLang="en-US" dirty="0"/>
              <a:t> programs allow sequential, multi-run to be scheduled</a:t>
            </a:r>
          </a:p>
          <a:p>
            <a:pPr lvl="1"/>
            <a:r>
              <a:rPr lang="en-US" altLang="en-US" dirty="0" err="1"/>
              <a:t>PyPSSE</a:t>
            </a:r>
            <a:r>
              <a:rPr lang="en-US" altLang="en-US" dirty="0"/>
              <a:t> and Python scripts allow full code control and external libraries</a:t>
            </a:r>
          </a:p>
          <a:p>
            <a:endParaRPr lang="en-US" dirty="0"/>
          </a:p>
        </p:txBody>
      </p:sp>
      <p:sp>
        <p:nvSpPr>
          <p:cNvPr id="3" name="Slide Number Placeholder 2"/>
          <p:cNvSpPr>
            <a:spLocks noGrp="1"/>
          </p:cNvSpPr>
          <p:nvPr>
            <p:ph type="sldNum" sz="quarter" idx="4294967295"/>
          </p:nvPr>
        </p:nvSpPr>
        <p:spPr>
          <a:xfrm>
            <a:off x="10058400" y="6607175"/>
            <a:ext cx="2133600" cy="254000"/>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12</a:t>
            </a:fld>
            <a:endParaRPr lang="en-US" dirty="0"/>
          </a:p>
        </p:txBody>
      </p:sp>
    </p:spTree>
    <p:extLst>
      <p:ext uri="{BB962C8B-B14F-4D97-AF65-F5344CB8AC3E}">
        <p14:creationId xmlns:p14="http://schemas.microsoft.com/office/powerpoint/2010/main" val="179271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17CD-12AD-EADF-1FC7-5456A43FFB16}"/>
              </a:ext>
            </a:extLst>
          </p:cNvPr>
          <p:cNvSpPr>
            <a:spLocks noGrp="1"/>
          </p:cNvSpPr>
          <p:nvPr>
            <p:ph type="title"/>
          </p:nvPr>
        </p:nvSpPr>
        <p:spPr>
          <a:xfrm>
            <a:off x="228600" y="76200"/>
            <a:ext cx="11049000" cy="1066800"/>
          </a:xfrm>
        </p:spPr>
        <p:txBody>
          <a:bodyPr/>
          <a:lstStyle/>
          <a:p>
            <a:r>
              <a:rPr lang="en-US" dirty="0"/>
              <a:t>Basic Automation: Scripts or Batch Processes</a:t>
            </a:r>
          </a:p>
        </p:txBody>
      </p:sp>
      <p:sp>
        <p:nvSpPr>
          <p:cNvPr id="3" name="Content Placeholder 2">
            <a:extLst>
              <a:ext uri="{FF2B5EF4-FFF2-40B4-BE49-F238E27FC236}">
                <a16:creationId xmlns:a16="http://schemas.microsoft.com/office/drawing/2014/main" id="{AC692D5B-A01B-577B-4586-928FFC027EE0}"/>
              </a:ext>
            </a:extLst>
          </p:cNvPr>
          <p:cNvSpPr>
            <a:spLocks noGrp="1"/>
          </p:cNvSpPr>
          <p:nvPr>
            <p:ph idx="1"/>
          </p:nvPr>
        </p:nvSpPr>
        <p:spPr>
          <a:xfrm>
            <a:off x="228600" y="1280160"/>
            <a:ext cx="11734800" cy="5196840"/>
          </a:xfrm>
        </p:spPr>
        <p:txBody>
          <a:bodyPr/>
          <a:lstStyle/>
          <a:p>
            <a:r>
              <a:rPr lang="en-US" dirty="0"/>
              <a:t>Scripting language is available in major planning software</a:t>
            </a:r>
          </a:p>
          <a:p>
            <a:pPr lvl="1"/>
            <a:r>
              <a:rPr lang="en-US" dirty="0" err="1"/>
              <a:t>PowerWorld</a:t>
            </a:r>
            <a:r>
              <a:rPr lang="en-US" dirty="0"/>
              <a:t> Simulator: auxiliary (aux) files</a:t>
            </a:r>
          </a:p>
          <a:p>
            <a:pPr lvl="1"/>
            <a:r>
              <a:rPr lang="en-US" dirty="0"/>
              <a:t>Siemens PSS/E: </a:t>
            </a:r>
            <a:r>
              <a:rPr lang="en-US" dirty="0" err="1"/>
              <a:t>idv</a:t>
            </a:r>
            <a:endParaRPr lang="en-US" dirty="0"/>
          </a:p>
          <a:p>
            <a:pPr lvl="1"/>
            <a:r>
              <a:rPr lang="en-US" dirty="0"/>
              <a:t>GE PSLF: EPCL</a:t>
            </a:r>
          </a:p>
          <a:p>
            <a:r>
              <a:rPr lang="en-US" dirty="0"/>
              <a:t>Scripting Capabilities</a:t>
            </a:r>
          </a:p>
          <a:p>
            <a:pPr lvl="1"/>
            <a:r>
              <a:rPr lang="en-US" dirty="0"/>
              <a:t>Quality Assurance: </a:t>
            </a:r>
            <a:r>
              <a:rPr lang="en-US" dirty="0">
                <a:solidFill>
                  <a:schemeClr val="tx2"/>
                </a:solidFill>
              </a:rPr>
              <a:t>Standardize</a:t>
            </a:r>
            <a:r>
              <a:rPr lang="en-US" dirty="0"/>
              <a:t> settings and controls for multiple cases and studies</a:t>
            </a:r>
          </a:p>
          <a:p>
            <a:pPr lvl="1"/>
            <a:r>
              <a:rPr lang="en-US" dirty="0">
                <a:solidFill>
                  <a:schemeClr val="tx2"/>
                </a:solidFill>
              </a:rPr>
              <a:t>Customize</a:t>
            </a:r>
            <a:r>
              <a:rPr lang="en-US" dirty="0"/>
              <a:t> user environment (visible fields, field layout, colors, etc.)</a:t>
            </a:r>
          </a:p>
          <a:p>
            <a:pPr lvl="1"/>
            <a:r>
              <a:rPr lang="en-US" dirty="0">
                <a:solidFill>
                  <a:schemeClr val="tx2"/>
                </a:solidFill>
              </a:rPr>
              <a:t>Document</a:t>
            </a:r>
          </a:p>
          <a:p>
            <a:pPr lvl="2"/>
            <a:r>
              <a:rPr lang="en-US" dirty="0"/>
              <a:t>Describe an analysis procedure for a manager or client</a:t>
            </a:r>
          </a:p>
          <a:p>
            <a:pPr lvl="2"/>
            <a:r>
              <a:rPr lang="en-US" dirty="0"/>
              <a:t>Create a detailed project record</a:t>
            </a:r>
          </a:p>
          <a:p>
            <a:pPr lvl="2"/>
            <a:r>
              <a:rPr lang="en-US" dirty="0"/>
              <a:t>Enable reproducibility</a:t>
            </a:r>
          </a:p>
          <a:p>
            <a:pPr lvl="1"/>
            <a:r>
              <a:rPr lang="en-US" dirty="0">
                <a:solidFill>
                  <a:schemeClr val="tx2"/>
                </a:solidFill>
              </a:rPr>
              <a:t>Automate</a:t>
            </a:r>
            <a:r>
              <a:rPr lang="en-US" dirty="0"/>
              <a:t> detailed calculations and storage of the results</a:t>
            </a:r>
          </a:p>
          <a:p>
            <a:pPr lvl="1"/>
            <a:r>
              <a:rPr lang="en-US" dirty="0"/>
              <a:t>Automate building and editing of a one-line diagram</a:t>
            </a:r>
          </a:p>
          <a:p>
            <a:pPr lvl="1"/>
            <a:endParaRPr lang="en-US" dirty="0"/>
          </a:p>
        </p:txBody>
      </p:sp>
    </p:spTree>
    <p:extLst>
      <p:ext uri="{BB962C8B-B14F-4D97-AF65-F5344CB8AC3E}">
        <p14:creationId xmlns:p14="http://schemas.microsoft.com/office/powerpoint/2010/main" val="144744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228600" y="76200"/>
            <a:ext cx="11049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t>Standardize Settings</a:t>
            </a:r>
          </a:p>
        </p:txBody>
      </p:sp>
      <p:sp>
        <p:nvSpPr>
          <p:cNvPr id="8194" name="Rectangle 3"/>
          <p:cNvSpPr>
            <a:spLocks noGrp="1" noChangeArrowheads="1"/>
          </p:cNvSpPr>
          <p:nvPr>
            <p:ph idx="1"/>
          </p:nvPr>
        </p:nvSpPr>
        <p:spPr bwMode="auto">
          <a:xfrm>
            <a:off x="228600" y="1280160"/>
            <a:ext cx="11734800" cy="51968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Scripts (aux, </a:t>
            </a:r>
            <a:r>
              <a:rPr lang="en-US" dirty="0" err="1"/>
              <a:t>idv</a:t>
            </a:r>
            <a:r>
              <a:rPr lang="en-US" dirty="0"/>
              <a:t>, </a:t>
            </a:r>
            <a:r>
              <a:rPr lang="en-US" dirty="0" err="1"/>
              <a:t>epcl</a:t>
            </a:r>
            <a:r>
              <a:rPr lang="en-US" dirty="0"/>
              <a:t>) may be used to standardize</a:t>
            </a:r>
          </a:p>
          <a:p>
            <a:pPr lvl="1"/>
            <a:r>
              <a:rPr lang="en-US" dirty="0"/>
              <a:t>Solution Options</a:t>
            </a:r>
          </a:p>
          <a:p>
            <a:pPr lvl="1"/>
            <a:r>
              <a:rPr lang="en-US" dirty="0"/>
              <a:t>Limit Monitoring</a:t>
            </a:r>
          </a:p>
          <a:p>
            <a:pPr lvl="1"/>
            <a:r>
              <a:rPr lang="en-US" dirty="0"/>
              <a:t>Contingency Options</a:t>
            </a:r>
          </a:p>
          <a:p>
            <a:pPr lvl="1"/>
            <a:r>
              <a:rPr lang="en-US" dirty="0"/>
              <a:t>Default Drawing Values for One-lines</a:t>
            </a:r>
          </a:p>
          <a:p>
            <a:pPr lvl="1"/>
            <a:r>
              <a:rPr lang="en-US" dirty="0"/>
              <a:t>ATC, OPF, PVQV Options</a:t>
            </a:r>
          </a:p>
          <a:p>
            <a:pPr lvl="1"/>
            <a:r>
              <a:rPr lang="en-US" dirty="0"/>
              <a:t>Many more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bwMode="auto">
          <a:xfrm>
            <a:off x="228600" y="76200"/>
            <a:ext cx="11049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Standardize Settings: Example (PW Simulator)</a:t>
            </a:r>
          </a:p>
        </p:txBody>
      </p:sp>
      <p:sp>
        <p:nvSpPr>
          <p:cNvPr id="9218" name="Rectangle 3"/>
          <p:cNvSpPr>
            <a:spLocks noGrp="1" noChangeArrowheads="1"/>
          </p:cNvSpPr>
          <p:nvPr>
            <p:ph idx="1"/>
          </p:nvPr>
        </p:nvSpPr>
        <p:spPr bwMode="auto">
          <a:xfrm>
            <a:off x="228600" y="1280160"/>
            <a:ext cx="11734800" cy="51968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Open </a:t>
            </a:r>
            <a:r>
              <a:rPr lang="en-US" i="1" dirty="0"/>
              <a:t>ACTIVSg10kOPF.raw</a:t>
            </a:r>
          </a:p>
          <a:p>
            <a:r>
              <a:rPr lang="en-US" dirty="0"/>
              <a:t>Load </a:t>
            </a:r>
            <a:r>
              <a:rPr lang="en-US" i="1" dirty="0"/>
              <a:t>aux2000Master.aux</a:t>
            </a:r>
            <a:r>
              <a:rPr lang="en-US" dirty="0"/>
              <a:t> to</a:t>
            </a:r>
          </a:p>
          <a:p>
            <a:pPr lvl="1"/>
            <a:r>
              <a:rPr lang="en-US" dirty="0"/>
              <a:t>Set power flow solution options</a:t>
            </a:r>
          </a:p>
          <a:p>
            <a:pPr lvl="1"/>
            <a:r>
              <a:rPr lang="en-US" dirty="0"/>
              <a:t>Set Limit Monitoring</a:t>
            </a:r>
          </a:p>
          <a:p>
            <a:pPr lvl="1"/>
            <a:r>
              <a:rPr lang="en-US" dirty="0"/>
              <a:t>Set Optimal Power Flow (OPF) options</a:t>
            </a:r>
          </a:p>
          <a:p>
            <a:pPr lvl="1"/>
            <a:r>
              <a:rPr lang="en-US" dirty="0"/>
              <a:t>Load generator information</a:t>
            </a:r>
          </a:p>
          <a:p>
            <a:pPr lvl="1"/>
            <a:r>
              <a:rPr lang="en-US" dirty="0"/>
              <a:t>Set AGC to NO for all Hydro, Wind, Solar, and Unknown units</a:t>
            </a:r>
          </a:p>
          <a:p>
            <a:pPr lvl="1"/>
            <a:r>
              <a:rPr lang="en-US" dirty="0"/>
              <a:t>Designate Natural Gas units as OPF Fast Start</a:t>
            </a:r>
          </a:p>
          <a:p>
            <a:r>
              <a:rPr lang="en-US" dirty="0"/>
              <a:t>Master file calls a series of files with names </a:t>
            </a:r>
            <a:r>
              <a:rPr lang="en-US" i="1" dirty="0"/>
              <a:t>aux20?0*.aux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t>Master File</a:t>
            </a:r>
          </a:p>
        </p:txBody>
      </p:sp>
      <p:sp>
        <p:nvSpPr>
          <p:cNvPr id="10243" name="Text Box 3"/>
          <p:cNvSpPr txBox="1">
            <a:spLocks noChangeArrowheads="1"/>
          </p:cNvSpPr>
          <p:nvPr/>
        </p:nvSpPr>
        <p:spPr bwMode="auto">
          <a:xfrm>
            <a:off x="1600200" y="1255621"/>
            <a:ext cx="8470900" cy="537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dirty="0">
                <a:latin typeface="Courier New" pitchFamily="49" charset="0"/>
              </a:rPr>
              <a:t>SCRIPT</a:t>
            </a:r>
          </a:p>
          <a:p>
            <a:r>
              <a:rPr lang="en-US" sz="1200" dirty="0">
                <a:latin typeface="Courier New" pitchFamily="49" charset="0"/>
              </a:rPr>
              <a:t>{</a:t>
            </a:r>
          </a:p>
          <a:p>
            <a:r>
              <a:rPr lang="en-US" sz="1200" dirty="0">
                <a:latin typeface="Courier New" pitchFamily="49" charset="0"/>
              </a:rPr>
              <a:t>// Custom filters and expressions (used in AGC actions below)</a:t>
            </a:r>
          </a:p>
          <a:p>
            <a:r>
              <a:rPr lang="en-US" sz="1200" dirty="0" err="1">
                <a:latin typeface="Courier New" pitchFamily="49" charset="0"/>
              </a:rPr>
              <a:t>LoadAux</a:t>
            </a:r>
            <a:r>
              <a:rPr lang="en-US" sz="1200" dirty="0">
                <a:latin typeface="Courier New" pitchFamily="49" charset="0"/>
              </a:rPr>
              <a:t>("aux2010FiltersExpressions.aux", Yes);</a:t>
            </a:r>
          </a:p>
          <a:p>
            <a:endParaRPr lang="en-US" sz="1200" dirty="0">
              <a:latin typeface="Courier New" pitchFamily="49" charset="0"/>
            </a:endParaRPr>
          </a:p>
          <a:p>
            <a:r>
              <a:rPr lang="en-US" sz="1200" dirty="0">
                <a:latin typeface="Courier New" pitchFamily="49" charset="0"/>
              </a:rPr>
              <a:t>// Power Flow Solution Options</a:t>
            </a:r>
          </a:p>
          <a:p>
            <a:r>
              <a:rPr lang="en-US" sz="1200" dirty="0" err="1">
                <a:latin typeface="Courier New" pitchFamily="49" charset="0"/>
              </a:rPr>
              <a:t>LoadAux</a:t>
            </a:r>
            <a:r>
              <a:rPr lang="en-US" sz="1200" dirty="0">
                <a:latin typeface="Courier New" pitchFamily="49" charset="0"/>
              </a:rPr>
              <a:t>("aux2020SolutionOptions.aux", Yes);</a:t>
            </a:r>
          </a:p>
          <a:p>
            <a:endParaRPr lang="en-US" sz="1200" dirty="0">
              <a:latin typeface="Courier New" pitchFamily="49" charset="0"/>
            </a:endParaRPr>
          </a:p>
          <a:p>
            <a:r>
              <a:rPr lang="en-US" sz="1200" dirty="0">
                <a:latin typeface="Courier New" pitchFamily="49" charset="0"/>
              </a:rPr>
              <a:t>// Limit Monitoring Settings</a:t>
            </a:r>
          </a:p>
          <a:p>
            <a:r>
              <a:rPr lang="en-US" sz="1200" dirty="0" err="1">
                <a:latin typeface="Courier New" pitchFamily="49" charset="0"/>
              </a:rPr>
              <a:t>LoadAux</a:t>
            </a:r>
            <a:r>
              <a:rPr lang="en-US" sz="1200" dirty="0">
                <a:latin typeface="Courier New" pitchFamily="49" charset="0"/>
              </a:rPr>
              <a:t>("aux2030LimitMonitoring.aux", Yes);</a:t>
            </a:r>
          </a:p>
          <a:p>
            <a:endParaRPr lang="en-US" sz="1200" dirty="0">
              <a:latin typeface="Courier New" pitchFamily="49" charset="0"/>
            </a:endParaRPr>
          </a:p>
          <a:p>
            <a:r>
              <a:rPr lang="en-US" sz="1200" dirty="0">
                <a:latin typeface="Courier New" pitchFamily="49" charset="0"/>
              </a:rPr>
              <a:t>// OPF Options</a:t>
            </a:r>
          </a:p>
          <a:p>
            <a:r>
              <a:rPr lang="en-US" sz="1200" dirty="0" err="1">
                <a:latin typeface="Courier New" pitchFamily="49" charset="0"/>
              </a:rPr>
              <a:t>LoadAux</a:t>
            </a:r>
            <a:r>
              <a:rPr lang="en-US" sz="1200" dirty="0">
                <a:latin typeface="Courier New" pitchFamily="49" charset="0"/>
              </a:rPr>
              <a:t>("aux2040OPFOptions.aux", Yes);</a:t>
            </a:r>
          </a:p>
          <a:p>
            <a:endParaRPr lang="en-US" sz="1200" dirty="0">
              <a:latin typeface="Courier New" pitchFamily="49" charset="0"/>
            </a:endParaRPr>
          </a:p>
          <a:p>
            <a:r>
              <a:rPr lang="en-US" sz="1200" dirty="0">
                <a:latin typeface="Courier New" pitchFamily="49" charset="0"/>
              </a:rPr>
              <a:t>// Contingency options and files</a:t>
            </a:r>
          </a:p>
          <a:p>
            <a:r>
              <a:rPr lang="en-US" sz="1200" dirty="0">
                <a:latin typeface="Courier New" pitchFamily="49" charset="0"/>
              </a:rPr>
              <a:t>// </a:t>
            </a:r>
            <a:r>
              <a:rPr lang="en-US" sz="1200" dirty="0" err="1">
                <a:latin typeface="Courier New" pitchFamily="49" charset="0"/>
              </a:rPr>
              <a:t>LoadAux</a:t>
            </a:r>
            <a:r>
              <a:rPr lang="en-US" sz="1200" dirty="0">
                <a:latin typeface="Courier New" pitchFamily="49" charset="0"/>
              </a:rPr>
              <a:t>("aux2050Contingencies.aux", Yes); // COMMENT out if not needed for this project</a:t>
            </a:r>
          </a:p>
          <a:p>
            <a:endParaRPr lang="en-US" sz="1200" dirty="0">
              <a:latin typeface="Courier New" pitchFamily="49" charset="0"/>
            </a:endParaRPr>
          </a:p>
          <a:p>
            <a:r>
              <a:rPr lang="en-US" sz="1200" dirty="0">
                <a:latin typeface="Courier New" pitchFamily="49" charset="0"/>
              </a:rPr>
              <a:t>// Generator Cost Files</a:t>
            </a:r>
          </a:p>
          <a:p>
            <a:r>
              <a:rPr lang="en-US" sz="1200" dirty="0" err="1">
                <a:latin typeface="Courier New" pitchFamily="49" charset="0"/>
              </a:rPr>
              <a:t>LoadAux</a:t>
            </a:r>
            <a:r>
              <a:rPr lang="en-US" sz="1200" dirty="0">
                <a:latin typeface="Courier New" pitchFamily="49" charset="0"/>
              </a:rPr>
              <a:t>("aux2060GeneratorCostModels.aux", Yes);</a:t>
            </a:r>
          </a:p>
          <a:p>
            <a:endParaRPr lang="en-US" sz="1200" dirty="0">
              <a:latin typeface="Courier New" pitchFamily="49" charset="0"/>
            </a:endParaRPr>
          </a:p>
          <a:p>
            <a:r>
              <a:rPr lang="en-US" sz="1200" dirty="0">
                <a:latin typeface="Courier New" pitchFamily="49" charset="0"/>
              </a:rPr>
              <a:t>// Generator AGC Settings</a:t>
            </a:r>
          </a:p>
          <a:p>
            <a:r>
              <a:rPr lang="en-US" sz="1200" dirty="0" err="1">
                <a:latin typeface="Courier New" pitchFamily="49" charset="0"/>
              </a:rPr>
              <a:t>LoadAux</a:t>
            </a:r>
            <a:r>
              <a:rPr lang="en-US" sz="1200" dirty="0">
                <a:latin typeface="Courier New" pitchFamily="49" charset="0"/>
              </a:rPr>
              <a:t>("aux2070GeneratorAGC.aux", Yes);</a:t>
            </a:r>
          </a:p>
          <a:p>
            <a:r>
              <a:rPr lang="en-US" sz="1200" dirty="0">
                <a:latin typeface="Courier New" pitchFamily="49" charset="0"/>
              </a:rPr>
              <a:t>}</a:t>
            </a:r>
          </a:p>
          <a:p>
            <a:endParaRPr lang="en-US" sz="1200" dirty="0">
              <a:latin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bwMode="auto">
          <a:xfrm>
            <a:off x="228600" y="76200"/>
            <a:ext cx="11049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Standardize Settings: Tips (PW Simulator)</a:t>
            </a:r>
          </a:p>
        </p:txBody>
      </p:sp>
      <p:sp>
        <p:nvSpPr>
          <p:cNvPr id="3" name="Content Placeholder 2">
            <a:extLst>
              <a:ext uri="{FF2B5EF4-FFF2-40B4-BE49-F238E27FC236}">
                <a16:creationId xmlns:a16="http://schemas.microsoft.com/office/drawing/2014/main" id="{BA357500-EC7F-DB17-52DD-603B3FB0A991}"/>
              </a:ext>
            </a:extLst>
          </p:cNvPr>
          <p:cNvSpPr>
            <a:spLocks noGrp="1"/>
          </p:cNvSpPr>
          <p:nvPr>
            <p:ph idx="1"/>
          </p:nvPr>
        </p:nvSpPr>
        <p:spPr/>
        <p:txBody>
          <a:bodyPr/>
          <a:lstStyle/>
          <a:p>
            <a:r>
              <a:rPr lang="en-US" dirty="0"/>
              <a:t>Use a master file to call secondary files (</a:t>
            </a:r>
            <a:r>
              <a:rPr lang="en-US" dirty="0" err="1"/>
              <a:t>LoadAux</a:t>
            </a:r>
            <a:r>
              <a:rPr lang="en-US" dirty="0"/>
              <a:t>)</a:t>
            </a:r>
          </a:p>
          <a:p>
            <a:pPr lvl="1"/>
            <a:r>
              <a:rPr lang="en-US" dirty="0"/>
              <a:t>Overall procedure can be maintained in the master file</a:t>
            </a:r>
          </a:p>
          <a:p>
            <a:pPr lvl="1"/>
            <a:r>
              <a:rPr lang="en-US" dirty="0"/>
              <a:t>Parameters subject to change over time (e.g. generator cost models) can be stored in the secondary files</a:t>
            </a:r>
          </a:p>
          <a:p>
            <a:pPr lvl="1"/>
            <a:r>
              <a:rPr lang="en-US" dirty="0"/>
              <a:t>Can suppress confirmation dialogs when creating new objects</a:t>
            </a:r>
          </a:p>
          <a:p>
            <a:r>
              <a:rPr lang="en-US" dirty="0"/>
              <a:t>Use script actions to select all, change selected, then unselect all</a:t>
            </a:r>
          </a:p>
          <a:p>
            <a:pPr lvl="1"/>
            <a:r>
              <a:rPr lang="en-US" dirty="0"/>
              <a:t>Objects that need to be handled specially (e.g. study areas) can be identified by primary key or filter in specific statements</a:t>
            </a:r>
          </a:p>
          <a:p>
            <a:pPr lvl="1"/>
            <a:r>
              <a:rPr lang="en-US" dirty="0"/>
              <a:t>Improves compatibility with different cases having different objects and topology</a:t>
            </a:r>
          </a:p>
          <a:p>
            <a:r>
              <a:rPr lang="en-US" dirty="0"/>
              <a:t>“Selected” field</a:t>
            </a:r>
          </a:p>
          <a:p>
            <a:pPr lvl="1"/>
            <a:r>
              <a:rPr lang="en-US" dirty="0"/>
              <a:t>Available for every object</a:t>
            </a:r>
          </a:p>
          <a:p>
            <a:pPr lvl="1"/>
            <a:r>
              <a:rPr lang="en-US" dirty="0"/>
              <a:t>Value is not saved with the case and always set to NO when a case is opened</a:t>
            </a:r>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t>Build files by saving case info displays and settings to auxiliary files</a:t>
            </a:r>
          </a:p>
          <a:p>
            <a:pPr lvl="1">
              <a:lnSpc>
                <a:spcPct val="90000"/>
              </a:lnSpc>
            </a:pPr>
            <a:r>
              <a:rPr lang="en-US"/>
              <a:t>Use text editor to review, make changes, and add comments</a:t>
            </a:r>
          </a:p>
          <a:p>
            <a:pPr lvl="1">
              <a:lnSpc>
                <a:spcPct val="90000"/>
              </a:lnSpc>
            </a:pPr>
            <a:r>
              <a:rPr lang="en-US"/>
              <a:t>Can append new DATA sections to existing auxiliary files</a:t>
            </a:r>
          </a:p>
          <a:p>
            <a:pPr lvl="1">
              <a:lnSpc>
                <a:spcPct val="90000"/>
              </a:lnSpc>
            </a:pPr>
            <a:r>
              <a:rPr lang="en-US"/>
              <a:t>Add SCRIPT sections where appropriate</a:t>
            </a:r>
          </a:p>
          <a:p>
            <a:pPr lvl="1">
              <a:lnSpc>
                <a:spcPct val="90000"/>
              </a:lnSpc>
            </a:pPr>
            <a:r>
              <a:rPr lang="en-US"/>
              <a:t>Most Options dialogs in Simulator have a button for Saving to Aux</a:t>
            </a:r>
          </a:p>
          <a:p>
            <a:pPr>
              <a:lnSpc>
                <a:spcPct val="90000"/>
              </a:lnSpc>
            </a:pPr>
            <a:r>
              <a:rPr lang="en-US"/>
              <a:t>DATA sections: save only key fields and the records and columns necessary to make needed changes</a:t>
            </a:r>
          </a:p>
          <a:p>
            <a:pPr lvl="1">
              <a:lnSpc>
                <a:spcPct val="90000"/>
              </a:lnSpc>
            </a:pPr>
            <a:r>
              <a:rPr lang="en-US"/>
              <a:t>Example: if setting generator AGC status is the objective, do not include other fields such as Gen MW, Gen Max MW, etc.</a:t>
            </a:r>
          </a:p>
          <a:p>
            <a:pPr lvl="1">
              <a:lnSpc>
                <a:spcPct val="90000"/>
              </a:lnSpc>
            </a:pPr>
            <a:r>
              <a:rPr lang="en-US"/>
              <a:t>Extra fields may be specific to one case and not appropriate for other cases</a:t>
            </a:r>
          </a:p>
          <a:p>
            <a:pPr>
              <a:lnSpc>
                <a:spcPct val="90000"/>
              </a:lnSpc>
            </a:pPr>
            <a:r>
              <a:rPr lang="en-US"/>
              <a:t>Use comments to document</a:t>
            </a:r>
          </a:p>
        </p:txBody>
      </p:sp>
      <p:sp>
        <p:nvSpPr>
          <p:cNvPr id="1331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Standardize Settings: Tips (PW Simulator)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dirty="0"/>
              <a:t>Microsoft Access-based sample application (VBA)</a:t>
            </a:r>
          </a:p>
          <a:p>
            <a:pPr lvl="1"/>
            <a:r>
              <a:rPr lang="en-US" dirty="0"/>
              <a:t>Download at </a:t>
            </a:r>
            <a:r>
              <a:rPr lang="en-US" dirty="0">
                <a:hlinkClick r:id="rId3"/>
              </a:rPr>
              <a:t>https://www.powerworld.com/knowledge-base/example-simauto-files</a:t>
            </a:r>
            <a:r>
              <a:rPr lang="en-US" dirty="0"/>
              <a:t> </a:t>
            </a:r>
          </a:p>
          <a:p>
            <a:r>
              <a:rPr lang="en-US" dirty="0"/>
              <a:t>Solves Optimal Power Flow (OPF) for one or more study scenarios</a:t>
            </a:r>
          </a:p>
          <a:p>
            <a:r>
              <a:rPr lang="en-US" dirty="0"/>
              <a:t>Inputs</a:t>
            </a:r>
          </a:p>
          <a:p>
            <a:pPr lvl="1"/>
            <a:r>
              <a:rPr lang="en-US" dirty="0"/>
              <a:t>Case file</a:t>
            </a:r>
          </a:p>
          <a:p>
            <a:pPr lvl="1"/>
            <a:r>
              <a:rPr lang="en-US" dirty="0"/>
              <a:t>Master settings auxiliary file</a:t>
            </a:r>
          </a:p>
          <a:p>
            <a:pPr lvl="1"/>
            <a:r>
              <a:rPr lang="en-US" dirty="0"/>
              <a:t>Hourly schedules</a:t>
            </a:r>
          </a:p>
          <a:p>
            <a:pPr lvl="2"/>
            <a:r>
              <a:rPr lang="en-US" dirty="0"/>
              <a:t>Loads by area</a:t>
            </a:r>
          </a:p>
          <a:p>
            <a:pPr lvl="2"/>
            <a:r>
              <a:rPr lang="en-US" dirty="0"/>
              <a:t>Fixed (non-</a:t>
            </a:r>
            <a:r>
              <a:rPr lang="en-US" dirty="0" err="1"/>
              <a:t>AGCable</a:t>
            </a:r>
            <a:r>
              <a:rPr lang="en-US" dirty="0"/>
              <a:t>) generation (e.g. wind, solar farms)</a:t>
            </a:r>
          </a:p>
          <a:p>
            <a:pPr lvl="2"/>
            <a:r>
              <a:rPr lang="en-US" dirty="0"/>
              <a:t>Auxiliary files with other time-dependent settings (e.g. generator bids)</a:t>
            </a:r>
          </a:p>
          <a:p>
            <a:pPr lvl="1"/>
            <a:r>
              <a:rPr lang="en-US" dirty="0"/>
              <a:t>Fixed bid ($/MWh) for hydro units (optional)</a:t>
            </a:r>
          </a:p>
          <a:p>
            <a:r>
              <a:rPr lang="en-US" dirty="0"/>
              <a:t>Hourly Results: retrieved for generators that match user-specified filter</a:t>
            </a:r>
          </a:p>
          <a:p>
            <a:pPr lvl="1"/>
            <a:r>
              <a:rPr lang="en-US" dirty="0"/>
              <a:t>MW dispatch</a:t>
            </a:r>
          </a:p>
          <a:p>
            <a:pPr lvl="1"/>
            <a:r>
              <a:rPr lang="en-US" dirty="0"/>
              <a:t>LMP at terminal bus</a:t>
            </a:r>
          </a:p>
          <a:p>
            <a:pPr lvl="2"/>
            <a:endParaRPr lang="en-US" dirty="0"/>
          </a:p>
        </p:txBody>
      </p:sp>
      <p:sp>
        <p:nvSpPr>
          <p:cNvPr id="174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p>
            <a:r>
              <a:rPr lang="en-US" sz="4000" dirty="0"/>
              <a:t>Visual Basic Example: Hourly Market Simulation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a:bodyPr>
          <a:lstStyle/>
          <a:p>
            <a:r>
              <a:rPr lang="en-US" dirty="0"/>
              <a:t>Automate or Not to Automate…</a:t>
            </a:r>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2</a:t>
            </a:fld>
            <a:endParaRPr lang="en-US" dirty="0"/>
          </a:p>
        </p:txBody>
      </p:sp>
      <p:sp>
        <p:nvSpPr>
          <p:cNvPr id="9" name="Content Placeholder 3">
            <a:extLst>
              <a:ext uri="{FF2B5EF4-FFF2-40B4-BE49-F238E27FC236}">
                <a16:creationId xmlns:a16="http://schemas.microsoft.com/office/drawing/2014/main" id="{6304DEDA-9123-072C-1278-CB1DA06F3D5E}"/>
              </a:ext>
            </a:extLst>
          </p:cNvPr>
          <p:cNvSpPr txBox="1">
            <a:spLocks/>
          </p:cNvSpPr>
          <p:nvPr/>
        </p:nvSpPr>
        <p:spPr bwMode="auto">
          <a:xfrm>
            <a:off x="2971800" y="1371601"/>
            <a:ext cx="6324600" cy="43045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400">
                <a:solidFill>
                  <a:schemeClr val="tx1"/>
                </a:solidFill>
                <a:latin typeface="+mj-lt"/>
                <a:ea typeface="+mn-ea"/>
                <a:cs typeface="+mn-cs"/>
              </a:defRPr>
            </a:lvl1pPr>
            <a:lvl2pPr marL="742950" marR="0" indent="-285750" algn="l" defTabSz="914400" rtl="0" eaLnBrk="0" fontAlgn="base" latinLnBrk="0" hangingPunct="0">
              <a:lnSpc>
                <a:spcPct val="100000"/>
              </a:lnSpc>
              <a:spcBef>
                <a:spcPct val="20000"/>
              </a:spcBef>
              <a:spcAft>
                <a:spcPct val="0"/>
              </a:spcAft>
              <a:buClr>
                <a:schemeClr val="tx1"/>
              </a:buClr>
              <a:buSzPct val="75000"/>
              <a:buFontTx/>
              <a:buChar char="–"/>
              <a:tabLst/>
              <a:defRPr sz="2000">
                <a:solidFill>
                  <a:schemeClr val="tx1"/>
                </a:solidFill>
                <a:latin typeface="+mj-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a:solidFill>
                  <a:schemeClr val="tx1"/>
                </a:solidFill>
                <a:latin typeface="+mj-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j-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a:solidFill>
                  <a:schemeClr val="tx1"/>
                </a:solidFill>
                <a:latin typeface="+mj-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a:lstStyle>
          <a:p>
            <a:pPr marL="0" indent="0" algn="ctr">
              <a:buFont typeface="Arial" panose="020B0604020202020204" pitchFamily="34" charset="0"/>
              <a:buNone/>
            </a:pPr>
            <a:endParaRPr lang="en-US" sz="4800" kern="0" dirty="0">
              <a:latin typeface="Old English Text MT" panose="03040902040508030806" pitchFamily="66" charset="0"/>
            </a:endParaRPr>
          </a:p>
          <a:p>
            <a:pPr marL="0" indent="0" algn="ctr">
              <a:buFont typeface="Arial" panose="020B0604020202020204" pitchFamily="34" charset="0"/>
              <a:buNone/>
            </a:pPr>
            <a:r>
              <a:rPr lang="en-US" sz="4800" kern="0" dirty="0">
                <a:latin typeface="Old English Text MT" panose="03040902040508030806" pitchFamily="66" charset="0"/>
              </a:rPr>
              <a:t>If a process would repeat at least twice, </a:t>
            </a:r>
          </a:p>
          <a:p>
            <a:pPr marL="0" indent="0" algn="ctr">
              <a:buFont typeface="Arial" panose="020B0604020202020204" pitchFamily="34" charset="0"/>
              <a:buNone/>
            </a:pPr>
            <a:r>
              <a:rPr lang="en-US" sz="4800" kern="0" dirty="0">
                <a:latin typeface="Old English Text MT" panose="03040902040508030806" pitchFamily="66" charset="0"/>
              </a:rPr>
              <a:t>automate it!</a:t>
            </a:r>
          </a:p>
          <a:p>
            <a:pPr marL="0" indent="0" algn="ctr">
              <a:buFont typeface="Arial" panose="020B0604020202020204" pitchFamily="34" charset="0"/>
              <a:buNone/>
            </a:pPr>
            <a:endParaRPr lang="en-US" sz="4800" kern="0" dirty="0">
              <a:latin typeface="Old English Text MT" panose="03040902040508030806" pitchFamily="66" charset="0"/>
            </a:endParaRPr>
          </a:p>
          <a:p>
            <a:pPr marL="800100" lvl="2" indent="0" algn="r">
              <a:buFont typeface="Arial" panose="020B0604020202020204" pitchFamily="34" charset="0"/>
              <a:buNone/>
            </a:pPr>
            <a:r>
              <a:rPr lang="en-US" sz="4000" kern="0" dirty="0">
                <a:latin typeface="Old English Text MT" panose="03040902040508030806" pitchFamily="66" charset="0"/>
              </a:rPr>
              <a:t>José </a:t>
            </a:r>
            <a:r>
              <a:rPr lang="en-US" sz="4000" kern="0" dirty="0" err="1">
                <a:latin typeface="Old English Text MT" panose="03040902040508030806" pitchFamily="66" charset="0"/>
              </a:rPr>
              <a:t>Conto</a:t>
            </a:r>
            <a:endParaRPr lang="en-US" sz="4000" kern="0" dirty="0">
              <a:latin typeface="Old English Text MT" panose="03040902040508030806" pitchFamily="66" charset="0"/>
            </a:endParaRPr>
          </a:p>
        </p:txBody>
      </p:sp>
    </p:spTree>
    <p:extLst>
      <p:ext uri="{BB962C8B-B14F-4D97-AF65-F5344CB8AC3E}">
        <p14:creationId xmlns:p14="http://schemas.microsoft.com/office/powerpoint/2010/main" val="110621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344" t="22460" r="3977" b="3744"/>
          <a:stretch/>
        </p:blipFill>
        <p:spPr bwMode="auto">
          <a:xfrm>
            <a:off x="4114800" y="1685100"/>
            <a:ext cx="6334768" cy="418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User Interface</a:t>
            </a:r>
          </a:p>
        </p:txBody>
      </p:sp>
      <p:sp>
        <p:nvSpPr>
          <p:cNvPr id="3" name="TextBox 2"/>
          <p:cNvSpPr txBox="1"/>
          <p:nvPr/>
        </p:nvSpPr>
        <p:spPr>
          <a:xfrm>
            <a:off x="762000" y="1371600"/>
            <a:ext cx="3124200" cy="954107"/>
          </a:xfrm>
          <a:prstGeom prst="rect">
            <a:avLst/>
          </a:prstGeom>
          <a:noFill/>
        </p:spPr>
        <p:txBody>
          <a:bodyPr wrap="square" rtlCol="0">
            <a:spAutoFit/>
          </a:bodyPr>
          <a:lstStyle/>
          <a:p>
            <a:pPr algn="r"/>
            <a:r>
              <a:rPr lang="en-US" dirty="0">
                <a:latin typeface="+mn-lt"/>
              </a:rPr>
              <a:t>Supports multiple studies</a:t>
            </a:r>
          </a:p>
        </p:txBody>
      </p:sp>
      <p:sp>
        <p:nvSpPr>
          <p:cNvPr id="5" name="TextBox 4"/>
          <p:cNvSpPr txBox="1"/>
          <p:nvPr/>
        </p:nvSpPr>
        <p:spPr>
          <a:xfrm>
            <a:off x="816429" y="2588567"/>
            <a:ext cx="3124200" cy="523220"/>
          </a:xfrm>
          <a:prstGeom prst="rect">
            <a:avLst/>
          </a:prstGeom>
          <a:noFill/>
        </p:spPr>
        <p:txBody>
          <a:bodyPr wrap="square" rtlCol="0">
            <a:spAutoFit/>
          </a:bodyPr>
          <a:lstStyle/>
          <a:p>
            <a:pPr algn="r"/>
            <a:r>
              <a:rPr lang="en-US" dirty="0">
                <a:latin typeface="+mn-lt"/>
              </a:rPr>
              <a:t>Input file details</a:t>
            </a:r>
          </a:p>
        </p:txBody>
      </p:sp>
      <p:sp>
        <p:nvSpPr>
          <p:cNvPr id="4" name="TextBox 3"/>
          <p:cNvSpPr txBox="1"/>
          <p:nvPr/>
        </p:nvSpPr>
        <p:spPr>
          <a:xfrm>
            <a:off x="990600" y="3283804"/>
            <a:ext cx="2895601" cy="954107"/>
          </a:xfrm>
          <a:prstGeom prst="rect">
            <a:avLst/>
          </a:prstGeom>
          <a:noFill/>
        </p:spPr>
        <p:txBody>
          <a:bodyPr wrap="square" rtlCol="0">
            <a:spAutoFit/>
          </a:bodyPr>
          <a:lstStyle>
            <a:defPPr>
              <a:defRPr lang="en-US"/>
            </a:defPPr>
            <a:lvl1pPr algn="r">
              <a:defRPr>
                <a:latin typeface="+mj-lt"/>
              </a:defRPr>
            </a:lvl1pPr>
          </a:lstStyle>
          <a:p>
            <a:r>
              <a:rPr lang="en-US" dirty="0">
                <a:latin typeface="+mn-lt"/>
              </a:rPr>
              <a:t>Generation and Load inputs</a:t>
            </a:r>
          </a:p>
        </p:txBody>
      </p:sp>
      <p:sp>
        <p:nvSpPr>
          <p:cNvPr id="6" name="TextBox 5"/>
          <p:cNvSpPr txBox="1"/>
          <p:nvPr/>
        </p:nvSpPr>
        <p:spPr>
          <a:xfrm>
            <a:off x="1905000" y="4191001"/>
            <a:ext cx="1986642" cy="954107"/>
          </a:xfrm>
          <a:prstGeom prst="rect">
            <a:avLst/>
          </a:prstGeom>
          <a:noFill/>
        </p:spPr>
        <p:txBody>
          <a:bodyPr wrap="square" rtlCol="0">
            <a:spAutoFit/>
          </a:bodyPr>
          <a:lstStyle/>
          <a:p>
            <a:pPr algn="r"/>
            <a:r>
              <a:rPr lang="en-US" dirty="0">
                <a:latin typeface="+mn-lt"/>
              </a:rPr>
              <a:t>Start and end times</a:t>
            </a:r>
          </a:p>
        </p:txBody>
      </p:sp>
      <p:sp>
        <p:nvSpPr>
          <p:cNvPr id="7" name="TextBox 6"/>
          <p:cNvSpPr txBox="1"/>
          <p:nvPr/>
        </p:nvSpPr>
        <p:spPr>
          <a:xfrm>
            <a:off x="152400" y="5338601"/>
            <a:ext cx="3733800" cy="954107"/>
          </a:xfrm>
          <a:prstGeom prst="rect">
            <a:avLst/>
          </a:prstGeom>
          <a:noFill/>
        </p:spPr>
        <p:txBody>
          <a:bodyPr wrap="square" rtlCol="0">
            <a:spAutoFit/>
          </a:bodyPr>
          <a:lstStyle/>
          <a:p>
            <a:pPr algn="r"/>
            <a:r>
              <a:rPr lang="en-US" dirty="0">
                <a:latin typeface="+mn-lt"/>
              </a:rPr>
              <a:t>Optionally save case file for each solution</a:t>
            </a:r>
          </a:p>
        </p:txBody>
      </p:sp>
      <p:sp>
        <p:nvSpPr>
          <p:cNvPr id="8" name="TextBox 7"/>
          <p:cNvSpPr txBox="1"/>
          <p:nvPr/>
        </p:nvSpPr>
        <p:spPr>
          <a:xfrm>
            <a:off x="5077950" y="5991608"/>
            <a:ext cx="5405711" cy="523220"/>
          </a:xfrm>
          <a:prstGeom prst="rect">
            <a:avLst/>
          </a:prstGeom>
          <a:noFill/>
        </p:spPr>
        <p:txBody>
          <a:bodyPr wrap="none" rtlCol="0">
            <a:spAutoFit/>
          </a:bodyPr>
          <a:lstStyle/>
          <a:p>
            <a:r>
              <a:rPr lang="en-US" dirty="0">
                <a:latin typeface="+mn-lt"/>
              </a:rPr>
              <a:t>Status updates in the Message Log</a:t>
            </a:r>
          </a:p>
        </p:txBody>
      </p:sp>
      <p:cxnSp>
        <p:nvCxnSpPr>
          <p:cNvPr id="10" name="Straight Arrow Connector 9"/>
          <p:cNvCxnSpPr>
            <a:cxnSpLocks/>
            <a:stCxn id="3" idx="3"/>
          </p:cNvCxnSpPr>
          <p:nvPr/>
        </p:nvCxnSpPr>
        <p:spPr>
          <a:xfrm>
            <a:off x="3886200" y="1848654"/>
            <a:ext cx="1524000" cy="651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cxnSpLocks/>
            <a:stCxn id="5" idx="3"/>
            <a:endCxn id="13" idx="1"/>
          </p:cNvCxnSpPr>
          <p:nvPr/>
        </p:nvCxnSpPr>
        <p:spPr>
          <a:xfrm flipV="1">
            <a:off x="3940629" y="2362200"/>
            <a:ext cx="375321" cy="48797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3" name="Left Brace 12"/>
          <p:cNvSpPr/>
          <p:nvPr/>
        </p:nvSpPr>
        <p:spPr>
          <a:xfrm>
            <a:off x="4315950" y="1998449"/>
            <a:ext cx="256051" cy="727502"/>
          </a:xfrm>
          <a:prstGeom prst="leftBrace">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 Brace 16"/>
          <p:cNvSpPr/>
          <p:nvPr/>
        </p:nvSpPr>
        <p:spPr>
          <a:xfrm>
            <a:off x="4495800" y="2819399"/>
            <a:ext cx="228600" cy="912171"/>
          </a:xfrm>
          <a:prstGeom prst="leftBrace">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 name="Straight Arrow Connector 18"/>
          <p:cNvCxnSpPr>
            <a:cxnSpLocks/>
            <a:stCxn id="4" idx="3"/>
            <a:endCxn id="17" idx="1"/>
          </p:cNvCxnSpPr>
          <p:nvPr/>
        </p:nvCxnSpPr>
        <p:spPr>
          <a:xfrm flipV="1">
            <a:off x="3886201" y="3275485"/>
            <a:ext cx="609599" cy="485373"/>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cxnSpLocks/>
            <a:stCxn id="6" idx="3"/>
          </p:cNvCxnSpPr>
          <p:nvPr/>
        </p:nvCxnSpPr>
        <p:spPr>
          <a:xfrm flipV="1">
            <a:off x="3891642" y="4038600"/>
            <a:ext cx="1442358" cy="62945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7" idx="3"/>
          </p:cNvCxnSpPr>
          <p:nvPr/>
        </p:nvCxnSpPr>
        <p:spPr>
          <a:xfrm flipV="1">
            <a:off x="3886200" y="4502270"/>
            <a:ext cx="1447800" cy="131338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0"/>
          </p:cNvCxnSpPr>
          <p:nvPr/>
        </p:nvCxnSpPr>
        <p:spPr>
          <a:xfrm flipH="1" flipV="1">
            <a:off x="7143807" y="5021998"/>
            <a:ext cx="636998" cy="969611"/>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73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Table </a:t>
            </a:r>
            <a:r>
              <a:rPr lang="en-US" i="1" dirty="0" err="1"/>
              <a:t>tblHourlyInputsAreaLoadForecast</a:t>
            </a:r>
            <a:endParaRPr lang="en-US" i="1" dirty="0"/>
          </a:p>
          <a:p>
            <a:r>
              <a:rPr lang="en-US" dirty="0"/>
              <a:t>Click “Load” button in the “View Hourly Inputs” group to view</a:t>
            </a:r>
          </a:p>
          <a:p>
            <a:r>
              <a:rPr lang="en-US" i="1" dirty="0" err="1"/>
              <a:t>ScenLoadID</a:t>
            </a:r>
            <a:r>
              <a:rPr lang="en-US" dirty="0"/>
              <a:t> field corresponds to the selected Load Forecast Scenario on the main form</a:t>
            </a:r>
          </a:p>
          <a:p>
            <a:r>
              <a:rPr lang="en-US" i="1" dirty="0"/>
              <a:t>Forecast Date/Time </a:t>
            </a:r>
            <a:r>
              <a:rPr lang="en-US" dirty="0"/>
              <a:t>and </a:t>
            </a:r>
            <a:r>
              <a:rPr lang="en-US" i="1" dirty="0" err="1"/>
              <a:t>AreaNum</a:t>
            </a:r>
            <a:r>
              <a:rPr lang="en-US" dirty="0"/>
              <a:t> are additional key fields</a:t>
            </a:r>
          </a:p>
          <a:p>
            <a:r>
              <a:rPr lang="en-US" i="1" dirty="0"/>
              <a:t>Load</a:t>
            </a:r>
            <a:r>
              <a:rPr lang="en-US" dirty="0"/>
              <a:t> field contains corresponding area load in MW (application will scale load </a:t>
            </a:r>
            <a:r>
              <a:rPr lang="en-US" dirty="0" err="1"/>
              <a:t>Mvar</a:t>
            </a:r>
            <a:r>
              <a:rPr lang="en-US" dirty="0"/>
              <a:t> to keep power factor constant)</a:t>
            </a:r>
          </a:p>
        </p:txBody>
      </p:sp>
      <p:sp>
        <p:nvSpPr>
          <p:cNvPr id="2" name="Title 1"/>
          <p:cNvSpPr>
            <a:spLocks noGrp="1"/>
          </p:cNvSpPr>
          <p:nvPr>
            <p:ph type="title"/>
          </p:nvPr>
        </p:nvSpPr>
        <p:spPr/>
        <p:txBody>
          <a:bodyPr/>
          <a:lstStyle/>
          <a:p>
            <a:r>
              <a:rPr lang="en-US" dirty="0"/>
              <a:t>Hourly Inputs: Area Load</a:t>
            </a:r>
          </a:p>
        </p:txBody>
      </p:sp>
    </p:spTree>
    <p:extLst>
      <p:ext uri="{BB962C8B-B14F-4D97-AF65-F5344CB8AC3E}">
        <p14:creationId xmlns:p14="http://schemas.microsoft.com/office/powerpoint/2010/main" val="50874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Intended for wind and solar</a:t>
            </a:r>
          </a:p>
          <a:p>
            <a:pPr lvl="1"/>
            <a:r>
              <a:rPr lang="en-US" dirty="0"/>
              <a:t>Assumed to follow a historic weather pattern (“fixed” for any given time point)</a:t>
            </a:r>
          </a:p>
          <a:p>
            <a:pPr lvl="1"/>
            <a:r>
              <a:rPr lang="en-US" dirty="0"/>
              <a:t>Assumed price takers</a:t>
            </a:r>
          </a:p>
          <a:p>
            <a:r>
              <a:rPr lang="en-US" dirty="0"/>
              <a:t>Table </a:t>
            </a:r>
            <a:r>
              <a:rPr lang="en-US" i="1" dirty="0" err="1"/>
              <a:t>tblHourlyInputsFixedGeneration</a:t>
            </a:r>
            <a:endParaRPr lang="en-US" i="1" dirty="0"/>
          </a:p>
          <a:p>
            <a:r>
              <a:rPr lang="en-US" dirty="0"/>
              <a:t>Click “Fixed Gen” button in the “View Hourly Inputs” group to view</a:t>
            </a:r>
          </a:p>
          <a:p>
            <a:r>
              <a:rPr lang="en-US" i="1" dirty="0" err="1"/>
              <a:t>ScenGenID</a:t>
            </a:r>
            <a:r>
              <a:rPr lang="en-US" dirty="0"/>
              <a:t> field corresponds to the selected Fixed Generation Scenario on the main form</a:t>
            </a:r>
          </a:p>
          <a:p>
            <a:r>
              <a:rPr lang="en-US" i="1" dirty="0"/>
              <a:t>Forecast Date/Time, </a:t>
            </a:r>
            <a:r>
              <a:rPr lang="en-US" i="1" dirty="0" err="1"/>
              <a:t>BusNum</a:t>
            </a:r>
            <a:r>
              <a:rPr lang="en-US" dirty="0"/>
              <a:t>, and </a:t>
            </a:r>
            <a:r>
              <a:rPr lang="en-US" i="1" dirty="0" err="1"/>
              <a:t>GenID</a:t>
            </a:r>
            <a:r>
              <a:rPr lang="en-US" dirty="0"/>
              <a:t> are additional key fields</a:t>
            </a:r>
          </a:p>
          <a:p>
            <a:r>
              <a:rPr lang="en-US" i="1" dirty="0" err="1"/>
              <a:t>GenMW</a:t>
            </a:r>
            <a:r>
              <a:rPr lang="en-US" i="1" dirty="0"/>
              <a:t> </a:t>
            </a:r>
            <a:r>
              <a:rPr lang="en-US" dirty="0"/>
              <a:t>field contains corresponding generator output in MW</a:t>
            </a:r>
          </a:p>
        </p:txBody>
      </p:sp>
      <p:sp>
        <p:nvSpPr>
          <p:cNvPr id="2" name="Title 1"/>
          <p:cNvSpPr>
            <a:spLocks noGrp="1"/>
          </p:cNvSpPr>
          <p:nvPr>
            <p:ph type="title"/>
          </p:nvPr>
        </p:nvSpPr>
        <p:spPr/>
        <p:txBody>
          <a:bodyPr>
            <a:normAutofit/>
          </a:bodyPr>
          <a:lstStyle/>
          <a:p>
            <a:r>
              <a:rPr lang="en-US" dirty="0"/>
              <a:t>Hourly Inputs: Fixed Generation</a:t>
            </a:r>
          </a:p>
        </p:txBody>
      </p:sp>
    </p:spTree>
    <p:extLst>
      <p:ext uri="{BB962C8B-B14F-4D97-AF65-F5344CB8AC3E}">
        <p14:creationId xmlns:p14="http://schemas.microsoft.com/office/powerpoint/2010/main" val="79913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Additional parameters that change with time may be stored in auxiliary files</a:t>
            </a:r>
          </a:p>
          <a:p>
            <a:r>
              <a:rPr lang="en-US" dirty="0"/>
              <a:t>These examples contain generator bids for </a:t>
            </a:r>
            <a:r>
              <a:rPr lang="en-US" dirty="0" err="1"/>
              <a:t>AGCable</a:t>
            </a:r>
            <a:r>
              <a:rPr lang="en-US" dirty="0"/>
              <a:t> generation</a:t>
            </a:r>
          </a:p>
          <a:p>
            <a:r>
              <a:rPr lang="en-US" dirty="0"/>
              <a:t>Click “Aux Files” button in the “View Hourly Inputs” group to view</a:t>
            </a:r>
          </a:p>
          <a:p>
            <a:r>
              <a:rPr lang="en-US" i="1" dirty="0" err="1"/>
              <a:t>SimID</a:t>
            </a:r>
            <a:r>
              <a:rPr lang="en-US" dirty="0"/>
              <a:t> field corresponds to the current Simulation ID</a:t>
            </a:r>
          </a:p>
          <a:p>
            <a:r>
              <a:rPr lang="en-US" i="1" dirty="0" err="1"/>
              <a:t>AuxFileName</a:t>
            </a:r>
            <a:r>
              <a:rPr lang="en-US" i="1" dirty="0"/>
              <a:t> </a:t>
            </a:r>
            <a:r>
              <a:rPr lang="en-US" dirty="0"/>
              <a:t>and </a:t>
            </a:r>
            <a:r>
              <a:rPr lang="en-US" i="1" dirty="0" err="1"/>
              <a:t>EffectiveDate</a:t>
            </a:r>
            <a:r>
              <a:rPr lang="en-US" dirty="0"/>
              <a:t> are additional key fields</a:t>
            </a:r>
          </a:p>
          <a:p>
            <a:r>
              <a:rPr lang="en-US" dirty="0"/>
              <a:t>When the simulation period matches or crosses each </a:t>
            </a:r>
            <a:r>
              <a:rPr lang="en-US" i="1" dirty="0" err="1"/>
              <a:t>EffectiveDate</a:t>
            </a:r>
            <a:r>
              <a:rPr lang="en-US" i="1" dirty="0"/>
              <a:t> </a:t>
            </a:r>
            <a:r>
              <a:rPr lang="en-US" dirty="0"/>
              <a:t>during the simulation, the corresponding file will be loaded</a:t>
            </a:r>
          </a:p>
        </p:txBody>
      </p:sp>
      <p:sp>
        <p:nvSpPr>
          <p:cNvPr id="2" name="Title 1"/>
          <p:cNvSpPr>
            <a:spLocks noGrp="1"/>
          </p:cNvSpPr>
          <p:nvPr>
            <p:ph type="title"/>
          </p:nvPr>
        </p:nvSpPr>
        <p:spPr/>
        <p:txBody>
          <a:bodyPr>
            <a:normAutofit/>
          </a:bodyPr>
          <a:lstStyle/>
          <a:p>
            <a:r>
              <a:rPr lang="en-US" dirty="0"/>
              <a:t>Hourly Inputs: Other Parameters</a:t>
            </a:r>
          </a:p>
        </p:txBody>
      </p:sp>
    </p:spTree>
    <p:extLst>
      <p:ext uri="{BB962C8B-B14F-4D97-AF65-F5344CB8AC3E}">
        <p14:creationId xmlns:p14="http://schemas.microsoft.com/office/powerpoint/2010/main" val="1293432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“Set Hydro Price” is checked, then the bids for all hydro units will be set to “Hydro Cost ($/</a:t>
            </a:r>
            <a:r>
              <a:rPr lang="en-US" dirty="0" err="1"/>
              <a:t>Mwh</a:t>
            </a:r>
            <a:r>
              <a:rPr lang="en-US" dirty="0"/>
              <a:t>)” for all simulation periods</a:t>
            </a:r>
          </a:p>
          <a:p>
            <a:r>
              <a:rPr lang="en-US" dirty="0"/>
              <a:t>This cost could be set to a value that results in a desired hydro energy dispatch over the course of the simulation</a:t>
            </a:r>
          </a:p>
          <a:p>
            <a:r>
              <a:rPr lang="en-US" dirty="0"/>
              <a:t>Bids for all generators (including hydro) could also be specified in case file, the “Pre-Simulation AUX File,” or in any of the time-dependent auxiliary files</a:t>
            </a:r>
          </a:p>
        </p:txBody>
      </p:sp>
      <p:sp>
        <p:nvSpPr>
          <p:cNvPr id="3" name="Title 2"/>
          <p:cNvSpPr>
            <a:spLocks noGrp="1"/>
          </p:cNvSpPr>
          <p:nvPr>
            <p:ph type="title"/>
          </p:nvPr>
        </p:nvSpPr>
        <p:spPr/>
        <p:txBody>
          <a:bodyPr/>
          <a:lstStyle/>
          <a:p>
            <a:r>
              <a:rPr lang="en-US" dirty="0"/>
              <a:t>Optional Constant Hydro Price</a:t>
            </a:r>
          </a:p>
        </p:txBody>
      </p:sp>
    </p:spTree>
    <p:extLst>
      <p:ext uri="{BB962C8B-B14F-4D97-AF65-F5344CB8AC3E}">
        <p14:creationId xmlns:p14="http://schemas.microsoft.com/office/powerpoint/2010/main" val="4014359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Initialize </a:t>
            </a:r>
            <a:r>
              <a:rPr lang="en-US" dirty="0" err="1"/>
              <a:t>SimAuto</a:t>
            </a:r>
            <a:r>
              <a:rPr lang="en-US" dirty="0"/>
              <a:t> connection</a:t>
            </a:r>
          </a:p>
          <a:p>
            <a:r>
              <a:rPr lang="en-US" dirty="0"/>
              <a:t>Read hourly generation, load, and auxiliary file lists into arrays</a:t>
            </a:r>
          </a:p>
          <a:p>
            <a:r>
              <a:rPr lang="en-US" dirty="0"/>
              <a:t>Open Case (</a:t>
            </a:r>
            <a:r>
              <a:rPr lang="en-US" dirty="0" err="1"/>
              <a:t>SimAuto</a:t>
            </a:r>
            <a:r>
              <a:rPr lang="en-US" dirty="0"/>
              <a:t> </a:t>
            </a:r>
            <a:r>
              <a:rPr lang="en-US" b="1" i="1" dirty="0" err="1"/>
              <a:t>OpenCase</a:t>
            </a:r>
            <a:r>
              <a:rPr lang="en-US" dirty="0"/>
              <a:t> function)</a:t>
            </a:r>
          </a:p>
          <a:p>
            <a:r>
              <a:rPr lang="en-US" dirty="0"/>
              <a:t>Load Pre-Simulation AUX file (</a:t>
            </a:r>
            <a:r>
              <a:rPr lang="en-US" b="1" i="1" dirty="0" err="1"/>
              <a:t>ProcessAuxFile</a:t>
            </a:r>
            <a:r>
              <a:rPr lang="en-US" dirty="0"/>
              <a:t>)</a:t>
            </a:r>
          </a:p>
          <a:p>
            <a:r>
              <a:rPr lang="en-US" dirty="0"/>
              <a:t>Initialize tables for storing results</a:t>
            </a:r>
          </a:p>
          <a:p>
            <a:r>
              <a:rPr lang="en-US" dirty="0"/>
              <a:t>Load all other auxiliary files with effective dates prior to the Start Date/Time (</a:t>
            </a:r>
            <a:r>
              <a:rPr lang="en-US" b="1" i="1" dirty="0" err="1"/>
              <a:t>ProcessAuxFile</a:t>
            </a:r>
            <a:r>
              <a:rPr lang="en-US" dirty="0"/>
              <a:t>)</a:t>
            </a:r>
          </a:p>
        </p:txBody>
      </p:sp>
      <p:sp>
        <p:nvSpPr>
          <p:cNvPr id="3" name="Title 2"/>
          <p:cNvSpPr>
            <a:spLocks noGrp="1"/>
          </p:cNvSpPr>
          <p:nvPr>
            <p:ph type="title"/>
          </p:nvPr>
        </p:nvSpPr>
        <p:spPr/>
        <p:txBody>
          <a:bodyPr>
            <a:normAutofit/>
          </a:bodyPr>
          <a:lstStyle/>
          <a:p>
            <a:r>
              <a:rPr lang="en-US" dirty="0"/>
              <a:t>“Run OPF Simulation” Process: Initialization</a:t>
            </a:r>
          </a:p>
        </p:txBody>
      </p:sp>
    </p:spTree>
    <p:extLst>
      <p:ext uri="{BB962C8B-B14F-4D97-AF65-F5344CB8AC3E}">
        <p14:creationId xmlns:p14="http://schemas.microsoft.com/office/powerpoint/2010/main" val="3190860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For all time points between Start Time and End Time</a:t>
            </a:r>
          </a:p>
          <a:p>
            <a:pPr lvl="1"/>
            <a:r>
              <a:rPr lang="en-US" dirty="0"/>
              <a:t>Load any auxiliary files that have not yet been loaded and with effective dates less than or equal to the Current Time (</a:t>
            </a:r>
            <a:r>
              <a:rPr lang="en-US" b="1" i="1" dirty="0" err="1"/>
              <a:t>ProcessAuxFile</a:t>
            </a:r>
            <a:r>
              <a:rPr lang="en-US" dirty="0"/>
              <a:t>)</a:t>
            </a:r>
          </a:p>
          <a:p>
            <a:pPr lvl="1"/>
            <a:r>
              <a:rPr lang="en-US" dirty="0"/>
              <a:t>Set fixed generator MW values (</a:t>
            </a:r>
            <a:r>
              <a:rPr lang="en-US" b="1" i="1" dirty="0" err="1"/>
              <a:t>ChangeParametersMultipleElement</a:t>
            </a:r>
            <a:r>
              <a:rPr lang="en-US" dirty="0"/>
              <a:t>)</a:t>
            </a:r>
          </a:p>
          <a:p>
            <a:pPr lvl="1"/>
            <a:r>
              <a:rPr lang="en-US" dirty="0"/>
              <a:t>If “Set Hydro Price” is checked, set bids for all hydro units to “Hydro Cost ($/</a:t>
            </a:r>
            <a:r>
              <a:rPr lang="en-US" dirty="0" err="1"/>
              <a:t>Mwh</a:t>
            </a:r>
            <a:r>
              <a:rPr lang="en-US" dirty="0"/>
              <a:t>)” (</a:t>
            </a:r>
            <a:r>
              <a:rPr lang="en-US" b="1" i="1" dirty="0" err="1"/>
              <a:t>RunScriptCommand</a:t>
            </a:r>
            <a:r>
              <a:rPr lang="en-US" dirty="0"/>
              <a:t>)</a:t>
            </a:r>
          </a:p>
          <a:p>
            <a:pPr lvl="1"/>
            <a:r>
              <a:rPr lang="en-US" dirty="0"/>
              <a:t>Set area Loads (scale them with </a:t>
            </a:r>
            <a:r>
              <a:rPr lang="en-US" b="1" i="1" dirty="0" err="1"/>
              <a:t>RunScriptCommand</a:t>
            </a:r>
            <a:r>
              <a:rPr lang="en-US" b="1" i="1" dirty="0"/>
              <a:t> </a:t>
            </a:r>
            <a:r>
              <a:rPr lang="en-US" dirty="0"/>
              <a:t>“</a:t>
            </a:r>
            <a:r>
              <a:rPr lang="en-US" dirty="0" err="1"/>
              <a:t>SetData</a:t>
            </a:r>
            <a:r>
              <a:rPr lang="en-US" dirty="0"/>
              <a:t>”)</a:t>
            </a:r>
          </a:p>
          <a:p>
            <a:pPr lvl="1"/>
            <a:r>
              <a:rPr lang="en-US" dirty="0"/>
              <a:t>Solve OPF (</a:t>
            </a:r>
            <a:r>
              <a:rPr lang="en-US" b="1" i="1" dirty="0" err="1"/>
              <a:t>RunScriptCommand</a:t>
            </a:r>
            <a:r>
              <a:rPr lang="en-US" dirty="0"/>
              <a:t>)</a:t>
            </a:r>
          </a:p>
          <a:p>
            <a:pPr lvl="1"/>
            <a:r>
              <a:rPr lang="en-US" dirty="0"/>
              <a:t>If “Archive Solution Cases” is checked, save a </a:t>
            </a:r>
            <a:r>
              <a:rPr lang="en-US" dirty="0" err="1"/>
              <a:t>pwb</a:t>
            </a:r>
            <a:r>
              <a:rPr lang="en-US" dirty="0"/>
              <a:t> file (</a:t>
            </a:r>
            <a:r>
              <a:rPr lang="en-US" b="1" i="1" dirty="0" err="1"/>
              <a:t>SaveCase</a:t>
            </a:r>
            <a:r>
              <a:rPr lang="en-US" dirty="0"/>
              <a:t>)</a:t>
            </a:r>
          </a:p>
          <a:p>
            <a:pPr lvl="1"/>
            <a:r>
              <a:rPr lang="en-US" dirty="0"/>
              <a:t>Retrieve Results: generator dispatch and LMPs (</a:t>
            </a:r>
            <a:r>
              <a:rPr lang="en-US" b="1" i="1" dirty="0" err="1"/>
              <a:t>GetParametersMultipleElement</a:t>
            </a:r>
            <a:r>
              <a:rPr lang="en-US" dirty="0"/>
              <a:t>) that match optional filter</a:t>
            </a:r>
          </a:p>
          <a:p>
            <a:r>
              <a:rPr lang="en-US" dirty="0"/>
              <a:t>Next Time Point</a:t>
            </a:r>
          </a:p>
        </p:txBody>
      </p:sp>
      <p:sp>
        <p:nvSpPr>
          <p:cNvPr id="3" name="Title 2"/>
          <p:cNvSpPr>
            <a:spLocks noGrp="1"/>
          </p:cNvSpPr>
          <p:nvPr>
            <p:ph type="title"/>
          </p:nvPr>
        </p:nvSpPr>
        <p:spPr/>
        <p:txBody>
          <a:bodyPr>
            <a:normAutofit/>
          </a:bodyPr>
          <a:lstStyle/>
          <a:p>
            <a:r>
              <a:rPr lang="en-US" dirty="0"/>
              <a:t>“Run OPF Simulation” Process</a:t>
            </a:r>
          </a:p>
        </p:txBody>
      </p:sp>
    </p:spTree>
    <p:extLst>
      <p:ext uri="{BB962C8B-B14F-4D97-AF65-F5344CB8AC3E}">
        <p14:creationId xmlns:p14="http://schemas.microsoft.com/office/powerpoint/2010/main" val="3954429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3636-DA1B-6344-4276-B28FB8385D56}"/>
              </a:ext>
            </a:extLst>
          </p:cNvPr>
          <p:cNvSpPr>
            <a:spLocks noGrp="1"/>
          </p:cNvSpPr>
          <p:nvPr>
            <p:ph type="title"/>
          </p:nvPr>
        </p:nvSpPr>
        <p:spPr/>
        <p:txBody>
          <a:bodyPr/>
          <a:lstStyle/>
          <a:p>
            <a:r>
              <a:rPr lang="en-US" dirty="0"/>
              <a:t>Load Auxiliary Files Associated with Prior Time</a:t>
            </a:r>
          </a:p>
        </p:txBody>
      </p:sp>
      <p:sp>
        <p:nvSpPr>
          <p:cNvPr id="4" name="TextBox 3">
            <a:extLst>
              <a:ext uri="{FF2B5EF4-FFF2-40B4-BE49-F238E27FC236}">
                <a16:creationId xmlns:a16="http://schemas.microsoft.com/office/drawing/2014/main" id="{EC3459C3-64CF-5029-05A9-33E1965B9296}"/>
              </a:ext>
            </a:extLst>
          </p:cNvPr>
          <p:cNvSpPr txBox="1"/>
          <p:nvPr/>
        </p:nvSpPr>
        <p:spPr>
          <a:xfrm>
            <a:off x="609600" y="1393174"/>
            <a:ext cx="10210800" cy="470282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Private Sub </a:t>
            </a:r>
            <a:r>
              <a:rPr lang="en-US" sz="1400" dirty="0" err="1">
                <a:latin typeface="Courier New" panose="02070309020205020404" pitchFamily="49" charset="0"/>
                <a:cs typeface="Courier New" panose="02070309020205020404" pitchFamily="49" charset="0"/>
              </a:rPr>
              <a:t>LoadScenarioAuxFilesUpToStartTime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Dim </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 As String</a:t>
            </a:r>
          </a:p>
          <a:p>
            <a:r>
              <a:rPr lang="en-US" sz="1400" dirty="0">
                <a:solidFill>
                  <a:schemeClr val="accent5">
                    <a:lumMod val="50000"/>
                  </a:schemeClr>
                </a:solidFill>
                <a:latin typeface="Courier New" panose="02070309020205020404" pitchFamily="49" charset="0"/>
                <a:cs typeface="Courier New" panose="02070309020205020404" pitchFamily="49" charset="0"/>
              </a:rPr>
              <a:t>    'if there are unprocessed files in the aux file list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AuxFileVectorIndex</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AuxFileVectorCount</a:t>
            </a:r>
            <a:r>
              <a:rPr lang="en-US" sz="1400" dirty="0">
                <a:latin typeface="Courier New" panose="02070309020205020404" pitchFamily="49" charset="0"/>
                <a:cs typeface="Courier New" panose="02070309020205020404" pitchFamily="49" charset="0"/>
              </a:rPr>
              <a:t> Then</a:t>
            </a:r>
          </a:p>
          <a:p>
            <a:r>
              <a:rPr lang="en-US" sz="1400" dirty="0">
                <a:latin typeface="Courier New" panose="02070309020205020404" pitchFamily="49" charset="0"/>
                <a:cs typeface="Courier New" panose="02070309020205020404" pitchFamily="49" charset="0"/>
              </a:rPr>
              <a:t>        Do While </a:t>
            </a:r>
            <a:r>
              <a:rPr lang="en-US" sz="1400" dirty="0" err="1">
                <a:latin typeface="Courier New" panose="02070309020205020404" pitchFamily="49" charset="0"/>
                <a:cs typeface="Courier New" panose="02070309020205020404" pitchFamily="49" charset="0"/>
              </a:rPr>
              <a:t>AuxFileVector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AuxFileVectorIndex</a:t>
            </a:r>
            <a:r>
              <a:rPr lang="en-US" sz="1400" dirty="0">
                <a:latin typeface="Courier New" panose="02070309020205020404" pitchFamily="49" charset="0"/>
                <a:cs typeface="Courier New" panose="02070309020205020404" pitchFamily="49" charset="0"/>
              </a:rPr>
              <a:t>, 0) &lt; </a:t>
            </a:r>
            <a:r>
              <a:rPr lang="en-US" sz="1400" dirty="0" err="1">
                <a:latin typeface="Courier New" panose="02070309020205020404" pitchFamily="49" charset="0"/>
                <a:cs typeface="Courier New" panose="02070309020205020404" pitchFamily="49" charset="0"/>
              </a:rPr>
              <a:t>StartTime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pwPathName</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AuxFileVector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AuxFileVectorIndex</a:t>
            </a:r>
            <a:r>
              <a:rPr lang="en-US" sz="1400" dirty="0">
                <a:latin typeface="Courier New" panose="02070309020205020404" pitchFamily="49" charset="0"/>
                <a:cs typeface="Courier New" panose="02070309020205020404" pitchFamily="49" charset="0"/>
              </a:rPr>
              <a:t>, 1)</a:t>
            </a:r>
          </a:p>
          <a:p>
            <a:r>
              <a:rPr lang="en-US" sz="1400" dirty="0">
                <a:solidFill>
                  <a:schemeClr val="accent5">
                    <a:lumMod val="50000"/>
                  </a:schemeClr>
                </a:solidFill>
                <a:latin typeface="Courier New" panose="02070309020205020404" pitchFamily="49" charset="0"/>
                <a:cs typeface="Courier New" panose="02070309020205020404" pitchFamily="49" charset="0"/>
              </a:rPr>
              <a:t>            'append .aux if the file name does not include it</a:t>
            </a:r>
          </a:p>
          <a:p>
            <a:r>
              <a:rPr lang="en-US" sz="1400" dirty="0">
                <a:latin typeface="Courier New" panose="02070309020205020404" pitchFamily="49" charset="0"/>
                <a:cs typeface="Courier New" panose="02070309020205020404" pitchFamily="49" charset="0"/>
              </a:rPr>
              <a:t>            If Len(</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 &gt; 0 And </a:t>
            </a:r>
            <a:r>
              <a:rPr lang="en-US" sz="1400" dirty="0" err="1">
                <a:latin typeface="Courier New" panose="02070309020205020404" pitchFamily="49" charset="0"/>
                <a:cs typeface="Courier New" panose="02070309020205020404" pitchFamily="49" charset="0"/>
              </a:rPr>
              <a:t>LCase</a:t>
            </a:r>
            <a:r>
              <a:rPr lang="en-US" sz="1400" dirty="0">
                <a:latin typeface="Courier New" panose="02070309020205020404" pitchFamily="49" charset="0"/>
                <a:cs typeface="Courier New" panose="02070309020205020404" pitchFamily="49" charset="0"/>
              </a:rPr>
              <a:t>(Right(</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 4)) &lt;&gt; ".aux" Then _</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 + ".aux"</a:t>
            </a:r>
          </a:p>
          <a:p>
            <a:r>
              <a:rPr lang="en-US" sz="1400" dirty="0">
                <a:solidFill>
                  <a:schemeClr val="accent5">
                    <a:lumMod val="50000"/>
                  </a:schemeClr>
                </a:solidFill>
                <a:latin typeface="Courier New" panose="02070309020205020404" pitchFamily="49" charset="0"/>
                <a:cs typeface="Courier New" panose="02070309020205020404" pitchFamily="49" charset="0"/>
              </a:rPr>
              <a:t>	   'load the next aux file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MySimAuto.</a:t>
            </a:r>
            <a:r>
              <a:rPr lang="en-US" sz="1400" b="1" dirty="0" err="1">
                <a:latin typeface="Courier New" panose="02070309020205020404" pitchFamily="49" charset="0"/>
                <a:cs typeface="Courier New" panose="02070309020205020404" pitchFamily="49" charset="0"/>
              </a:rPr>
              <a:t>ProcessAuxFile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AuxName</a:t>
            </a:r>
            <a:r>
              <a:rPr lang="en-US" sz="1400" dirty="0">
                <a:latin typeface="Courier New" panose="02070309020205020404" pitchFamily="49" charset="0"/>
                <a:cs typeface="Courier New" panose="02070309020205020404" pitchFamily="49" charset="0"/>
              </a:rPr>
              <a:t>)</a:t>
            </a:r>
          </a:p>
          <a:p>
            <a:r>
              <a:rPr lang="en-US" sz="1400" dirty="0">
                <a:solidFill>
                  <a:schemeClr val="accent5">
                    <a:lumMod val="50000"/>
                  </a:schemeClr>
                </a:solidFill>
                <a:latin typeface="Courier New" panose="02070309020205020404" pitchFamily="49" charset="0"/>
                <a:cs typeface="Courier New" panose="02070309020205020404" pitchFamily="49" charset="0"/>
              </a:rPr>
              <a:t>            'increment pointer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AuxFileVectorIndex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AuxFileVectorIndex</a:t>
            </a:r>
            <a:r>
              <a:rPr lang="en-US" sz="1400" dirty="0">
                <a:latin typeface="Courier New" panose="02070309020205020404" pitchFamily="49" charset="0"/>
                <a:cs typeface="Courier New" panose="02070309020205020404" pitchFamily="49" charset="0"/>
              </a:rPr>
              <a:t> + 1</a:t>
            </a:r>
          </a:p>
          <a:p>
            <a:r>
              <a:rPr lang="en-US" sz="1400" dirty="0">
                <a:solidFill>
                  <a:schemeClr val="accent5">
                    <a:lumMod val="50000"/>
                  </a:schemeClr>
                </a:solidFill>
                <a:latin typeface="Courier New" panose="02070309020205020404" pitchFamily="49" charset="0"/>
                <a:cs typeface="Courier New" panose="02070309020205020404" pitchFamily="49" charset="0"/>
              </a:rPr>
              <a:t>            'if we have reached the end of the file, then quit (exit loop)</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AuxFileVectorIndex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AuxFileVectorCount</a:t>
            </a:r>
            <a:r>
              <a:rPr lang="en-US" sz="1400" dirty="0">
                <a:latin typeface="Courier New" panose="02070309020205020404" pitchFamily="49" charset="0"/>
                <a:cs typeface="Courier New" panose="02070309020205020404" pitchFamily="49" charset="0"/>
              </a:rPr>
              <a:t> Then Exit Do</a:t>
            </a:r>
          </a:p>
          <a:p>
            <a:r>
              <a:rPr lang="en-US" sz="1400" dirty="0">
                <a:latin typeface="Courier New" panose="02070309020205020404" pitchFamily="49" charset="0"/>
                <a:cs typeface="Courier New" panose="02070309020205020404" pitchFamily="49" charset="0"/>
              </a:rPr>
              <a:t>        Loop</a:t>
            </a:r>
          </a:p>
          <a:p>
            <a:r>
              <a:rPr lang="en-US" sz="1400" dirty="0">
                <a:latin typeface="Courier New" panose="02070309020205020404" pitchFamily="49" charset="0"/>
                <a:cs typeface="Courier New" panose="02070309020205020404" pitchFamily="49" charset="0"/>
              </a:rPr>
              <a:t>    End If</a:t>
            </a:r>
          </a:p>
          <a:p>
            <a:r>
              <a:rPr lang="en-US" sz="1400" dirty="0">
                <a:latin typeface="Courier New" panose="02070309020205020404" pitchFamily="49" charset="0"/>
                <a:cs typeface="Courier New" panose="02070309020205020404" pitchFamily="49" charset="0"/>
              </a:rPr>
              <a:t>End Sub</a:t>
            </a:r>
          </a:p>
        </p:txBody>
      </p:sp>
    </p:spTree>
    <p:extLst>
      <p:ext uri="{BB962C8B-B14F-4D97-AF65-F5344CB8AC3E}">
        <p14:creationId xmlns:p14="http://schemas.microsoft.com/office/powerpoint/2010/main" val="1320883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758D-CCD0-D699-F999-39C0F8D6E309}"/>
              </a:ext>
            </a:extLst>
          </p:cNvPr>
          <p:cNvSpPr>
            <a:spLocks noGrp="1"/>
          </p:cNvSpPr>
          <p:nvPr>
            <p:ph type="title"/>
          </p:nvPr>
        </p:nvSpPr>
        <p:spPr/>
        <p:txBody>
          <a:bodyPr/>
          <a:lstStyle/>
          <a:p>
            <a:r>
              <a:rPr lang="en-US" dirty="0"/>
              <a:t>Fixed Generator MW Output (Wind and Solar)</a:t>
            </a:r>
          </a:p>
        </p:txBody>
      </p:sp>
      <p:sp>
        <p:nvSpPr>
          <p:cNvPr id="4" name="TextBox 3">
            <a:extLst>
              <a:ext uri="{FF2B5EF4-FFF2-40B4-BE49-F238E27FC236}">
                <a16:creationId xmlns:a16="http://schemas.microsoft.com/office/drawing/2014/main" id="{C859C252-154B-F603-F34E-FDF1341D4A66}"/>
              </a:ext>
            </a:extLst>
          </p:cNvPr>
          <p:cNvSpPr txBox="1"/>
          <p:nvPr/>
        </p:nvSpPr>
        <p:spPr>
          <a:xfrm>
            <a:off x="381000" y="1447800"/>
            <a:ext cx="10363200" cy="4444294"/>
          </a:xfrm>
          <a:prstGeom prst="rect">
            <a:avLst/>
          </a:prstGeom>
          <a:noFill/>
        </p:spPr>
        <p:txBody>
          <a:bodyPr wrap="square" rtlCol="0">
            <a:spAutoFit/>
          </a:bodyPr>
          <a:lstStyle/>
          <a:p>
            <a:r>
              <a:rPr lang="en-US" sz="1400" dirty="0" err="1">
                <a:latin typeface="Courier New" panose="02070309020205020404" pitchFamily="49" charset="0"/>
                <a:cs typeface="Courier New" panose="02070309020205020404" pitchFamily="49" charset="0"/>
              </a:rPr>
              <a:t>ParamList</a:t>
            </a:r>
            <a:r>
              <a:rPr lang="en-US" sz="1400" dirty="0">
                <a:latin typeface="Courier New" panose="02070309020205020404" pitchFamily="49" charset="0"/>
                <a:cs typeface="Courier New" panose="02070309020205020404" pitchFamily="49" charset="0"/>
              </a:rPr>
              <a:t> = Array("</a:t>
            </a:r>
            <a:r>
              <a:rPr lang="en-US" sz="1400" dirty="0" err="1">
                <a:latin typeface="Courier New" panose="02070309020205020404" pitchFamily="49" charset="0"/>
                <a:cs typeface="Courier New" panose="02070309020205020404" pitchFamily="49" charset="0"/>
              </a:rPr>
              <a:t>BusNum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GenMW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GenAGCAble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Do While </a:t>
            </a:r>
            <a:r>
              <a:rPr lang="en-US" sz="1400" dirty="0" err="1">
                <a:latin typeface="Courier New" panose="02070309020205020404" pitchFamily="49" charset="0"/>
                <a:cs typeface="Courier New" panose="02070309020205020404" pitchFamily="49" charset="0"/>
              </a:rPr>
              <a:t>GenMWVector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GenMWVectorIndex</a:t>
            </a:r>
            <a:r>
              <a:rPr lang="en-US" sz="1400" dirty="0">
                <a:latin typeface="Courier New" panose="02070309020205020404" pitchFamily="49" charset="0"/>
                <a:cs typeface="Courier New" panose="02070309020205020404" pitchFamily="49" charset="0"/>
              </a:rPr>
              <a:t>, 0) = </a:t>
            </a:r>
            <a:r>
              <a:rPr lang="en-US" sz="1400" dirty="0" err="1">
                <a:latin typeface="Courier New" panose="02070309020205020404" pitchFamily="49" charset="0"/>
                <a:cs typeface="Courier New" panose="02070309020205020404" pitchFamily="49" charset="0"/>
              </a:rPr>
              <a:t>DateTimeLocal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Dim </a:t>
            </a:r>
            <a:r>
              <a:rPr lang="en-US" sz="1400" dirty="0" err="1">
                <a:latin typeface="Courier New" panose="02070309020205020404" pitchFamily="49" charset="0"/>
                <a:cs typeface="Courier New" panose="02070309020205020404" pitchFamily="49" charset="0"/>
              </a:rPr>
              <a:t>IndValueList</a:t>
            </a:r>
            <a:r>
              <a:rPr lang="en-US" sz="1400" dirty="0">
                <a:latin typeface="Courier New" panose="02070309020205020404" pitchFamily="49" charset="0"/>
                <a:cs typeface="Courier New" panose="02070309020205020404" pitchFamily="49" charset="0"/>
              </a:rPr>
              <a:t>(3) As Variant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IndValueList</a:t>
            </a:r>
            <a:r>
              <a:rPr lang="en-US" sz="1400" dirty="0">
                <a:latin typeface="Courier New" panose="02070309020205020404" pitchFamily="49" charset="0"/>
                <a:cs typeface="Courier New" panose="02070309020205020404" pitchFamily="49" charset="0"/>
              </a:rPr>
              <a:t>(0) = </a:t>
            </a:r>
            <a:r>
              <a:rPr lang="en-US" sz="1400" dirty="0" err="1">
                <a:latin typeface="Courier New" panose="02070309020205020404" pitchFamily="49" charset="0"/>
                <a:cs typeface="Courier New" panose="02070309020205020404" pitchFamily="49" charset="0"/>
              </a:rPr>
              <a:t>GenMWVector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GenMWVectorIndex</a:t>
            </a:r>
            <a:r>
              <a:rPr lang="en-US" sz="1400" dirty="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BusNum</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IndValueList</a:t>
            </a:r>
            <a:r>
              <a:rPr lang="en-US" sz="1400" dirty="0">
                <a:latin typeface="Courier New" panose="02070309020205020404" pitchFamily="49" charset="0"/>
                <a:cs typeface="Courier New" panose="02070309020205020404" pitchFamily="49" charset="0"/>
              </a:rPr>
              <a:t>(1) = </a:t>
            </a:r>
            <a:r>
              <a:rPr lang="en-US" sz="1400" dirty="0" err="1">
                <a:latin typeface="Courier New" panose="02070309020205020404" pitchFamily="49" charset="0"/>
                <a:cs typeface="Courier New" panose="02070309020205020404" pitchFamily="49" charset="0"/>
              </a:rPr>
              <a:t>GenMWVector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GenMWVectorIndex</a:t>
            </a:r>
            <a:r>
              <a:rPr lang="en-US" sz="1400" dirty="0">
                <a:latin typeface="Courier New" panose="02070309020205020404" pitchFamily="49" charset="0"/>
                <a:cs typeface="Courier New" panose="02070309020205020404" pitchFamily="49" charset="0"/>
              </a:rPr>
              <a:t>, 2) '</a:t>
            </a:r>
            <a:r>
              <a:rPr lang="en-US" sz="1400" dirty="0" err="1">
                <a:latin typeface="Courier New" panose="02070309020205020404" pitchFamily="49" charset="0"/>
                <a:cs typeface="Courier New" panose="02070309020205020404" pitchFamily="49" charset="0"/>
              </a:rPr>
              <a:t>GenID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IndValueList</a:t>
            </a:r>
            <a:r>
              <a:rPr lang="en-US" sz="1400" dirty="0">
                <a:latin typeface="Courier New" panose="02070309020205020404" pitchFamily="49" charset="0"/>
                <a:cs typeface="Courier New" panose="02070309020205020404" pitchFamily="49" charset="0"/>
              </a:rPr>
              <a:t>(2) = </a:t>
            </a:r>
            <a:r>
              <a:rPr lang="en-US" sz="1400" dirty="0" err="1">
                <a:latin typeface="Courier New" panose="02070309020205020404" pitchFamily="49" charset="0"/>
                <a:cs typeface="Courier New" panose="02070309020205020404" pitchFamily="49" charset="0"/>
              </a:rPr>
              <a:t>GenMWVector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GenMWVectorIndex</a:t>
            </a:r>
            <a:r>
              <a:rPr lang="en-US" sz="1400" dirty="0">
                <a:latin typeface="Courier New" panose="02070309020205020404" pitchFamily="49" charset="0"/>
                <a:cs typeface="Courier New" panose="02070309020205020404" pitchFamily="49" charset="0"/>
              </a:rPr>
              <a:t>, 3) '</a:t>
            </a:r>
            <a:r>
              <a:rPr lang="en-US" sz="1400" dirty="0" err="1">
                <a:latin typeface="Courier New" panose="02070309020205020404" pitchFamily="49" charset="0"/>
                <a:cs typeface="Courier New" panose="02070309020205020404" pitchFamily="49" charset="0"/>
              </a:rPr>
              <a:t>GenMW</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IndValueList</a:t>
            </a:r>
            <a:r>
              <a:rPr lang="en-US" sz="1400" dirty="0">
                <a:latin typeface="Courier New" panose="02070309020205020404" pitchFamily="49" charset="0"/>
                <a:cs typeface="Courier New" panose="02070309020205020404" pitchFamily="49" charset="0"/>
              </a:rPr>
              <a:t>(3) = "NO"                             '</a:t>
            </a:r>
            <a:r>
              <a:rPr lang="en-US" sz="1400" dirty="0" err="1">
                <a:latin typeface="Courier New" panose="02070309020205020404" pitchFamily="49" charset="0"/>
                <a:cs typeface="Courier New" panose="02070309020205020404" pitchFamily="49" charset="0"/>
              </a:rPr>
              <a:t>GenAGCAble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solidFill>
                  <a:schemeClr val="accent5">
                    <a:lumMod val="50000"/>
                  </a:schemeClr>
                </a:solidFill>
                <a:latin typeface="Courier New" panose="02070309020205020404" pitchFamily="49" charset="0"/>
                <a:cs typeface="Courier New" panose="02070309020205020404" pitchFamily="49" charset="0"/>
              </a:rPr>
              <a:t>	   'set the next record in </a:t>
            </a:r>
            <a:r>
              <a:rPr lang="en-US" sz="1400" dirty="0" err="1">
                <a:solidFill>
                  <a:schemeClr val="accent5">
                    <a:lumMod val="50000"/>
                  </a:schemeClr>
                </a:solidFill>
                <a:latin typeface="Courier New" panose="02070309020205020404" pitchFamily="49" charset="0"/>
                <a:cs typeface="Courier New" panose="02070309020205020404" pitchFamily="49" charset="0"/>
              </a:rPr>
              <a:t>ValueList</a:t>
            </a:r>
            <a:r>
              <a:rPr lang="en-US" sz="1400" dirty="0">
                <a:solidFill>
                  <a:schemeClr val="accent5">
                    <a:lumMod val="50000"/>
                  </a:schemeClr>
                </a:solidFill>
                <a:latin typeface="Courier New" panose="02070309020205020404" pitchFamily="49" charset="0"/>
                <a:cs typeface="Courier New" panose="02070309020205020404" pitchFamily="49" charset="0"/>
              </a:rPr>
              <a:t> to match those just read from </a:t>
            </a:r>
            <a:r>
              <a:rPr lang="en-US" sz="1400" dirty="0" err="1">
                <a:solidFill>
                  <a:schemeClr val="accent5">
                    <a:lumMod val="50000"/>
                  </a:schemeClr>
                </a:solidFill>
                <a:latin typeface="Courier New" panose="02070309020205020404" pitchFamily="49" charset="0"/>
                <a:cs typeface="Courier New" panose="02070309020205020404" pitchFamily="49" charset="0"/>
              </a:rPr>
              <a:t>GenMWVector</a:t>
            </a:r>
            <a:endParaRPr lang="en-US" sz="1400" dirty="0">
              <a:solidFill>
                <a:schemeClr val="accent5">
                  <a:lumMod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ValueList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UBound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ValueList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IndValueList</a:t>
            </a:r>
            <a:endParaRPr lang="en-US" sz="1400" dirty="0">
              <a:latin typeface="Courier New" panose="02070309020205020404" pitchFamily="49" charset="0"/>
              <a:cs typeface="Courier New" panose="02070309020205020404" pitchFamily="49" charset="0"/>
            </a:endParaRPr>
          </a:p>
          <a:p>
            <a:r>
              <a:rPr lang="en-US" sz="1400" dirty="0">
                <a:solidFill>
                  <a:schemeClr val="accent5">
                    <a:lumMod val="50000"/>
                  </a:schemeClr>
                </a:solidFill>
                <a:latin typeface="Courier New" panose="02070309020205020404" pitchFamily="49" charset="0"/>
                <a:cs typeface="Courier New" panose="02070309020205020404" pitchFamily="49" charset="0"/>
              </a:rPr>
              <a:t>            'increment pointer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GenMWVectorIndex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GenMWVectorIndex</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Loop</a:t>
            </a:r>
          </a:p>
          <a:p>
            <a:r>
              <a:rPr lang="en-US" sz="1400" dirty="0">
                <a:solidFill>
                  <a:schemeClr val="accent5">
                    <a:lumMod val="50000"/>
                  </a:schemeClr>
                </a:solidFill>
                <a:latin typeface="Courier New" panose="02070309020205020404" pitchFamily="49" charset="0"/>
                <a:cs typeface="Courier New" panose="02070309020205020404" pitchFamily="49" charset="0"/>
              </a:rPr>
              <a:t>        ' send </a:t>
            </a:r>
            <a:r>
              <a:rPr lang="en-US" sz="1400" dirty="0" err="1">
                <a:solidFill>
                  <a:schemeClr val="accent5">
                    <a:lumMod val="50000"/>
                  </a:schemeClr>
                </a:solidFill>
                <a:latin typeface="Courier New" panose="02070309020205020404" pitchFamily="49" charset="0"/>
                <a:cs typeface="Courier New" panose="02070309020205020404" pitchFamily="49" charset="0"/>
              </a:rPr>
              <a:t>geneartor</a:t>
            </a:r>
            <a:r>
              <a:rPr lang="en-US" sz="1400" dirty="0">
                <a:solidFill>
                  <a:schemeClr val="accent5">
                    <a:lumMod val="50000"/>
                  </a:schemeClr>
                </a:solidFill>
                <a:latin typeface="Courier New" panose="02070309020205020404" pitchFamily="49" charset="0"/>
                <a:cs typeface="Courier New" panose="02070309020205020404" pitchFamily="49" charset="0"/>
              </a:rPr>
              <a:t> MW values into Simulator</a:t>
            </a:r>
          </a:p>
          <a:p>
            <a:r>
              <a:rPr lang="en-US" sz="1400" dirty="0">
                <a:latin typeface="Courier New" panose="02070309020205020404" pitchFamily="49" charset="0"/>
                <a:cs typeface="Courier New" panose="02070309020205020404" pitchFamily="49" charset="0"/>
              </a:rPr>
              <a:t>        Output = </a:t>
            </a:r>
            <a:r>
              <a:rPr lang="en-US" sz="1400" dirty="0" err="1">
                <a:latin typeface="Courier New" panose="02070309020205020404" pitchFamily="49" charset="0"/>
                <a:cs typeface="Courier New" panose="02070309020205020404" pitchFamily="49" charset="0"/>
              </a:rPr>
              <a:t>MySimAuto.</a:t>
            </a:r>
            <a:r>
              <a:rPr lang="en-US" sz="1400" b="1" dirty="0" err="1">
                <a:latin typeface="Courier New" panose="02070309020205020404" pitchFamily="49" charset="0"/>
                <a:cs typeface="Courier New" panose="02070309020205020404" pitchFamily="49" charset="0"/>
              </a:rPr>
              <a:t>ChangeParametersMultipleElement</a:t>
            </a:r>
            <a:r>
              <a:rPr lang="en-US" sz="1400" dirty="0">
                <a:latin typeface="Courier New" panose="02070309020205020404" pitchFamily="49" charset="0"/>
                <a:cs typeface="Courier New" panose="02070309020205020404" pitchFamily="49" charset="0"/>
              </a:rPr>
              <a:t>("Gen", </a:t>
            </a:r>
            <a:r>
              <a:rPr lang="en-US" sz="1400" dirty="0" err="1">
                <a:latin typeface="Courier New" panose="02070309020205020404" pitchFamily="49" charset="0"/>
                <a:cs typeface="Courier New" panose="02070309020205020404" pitchFamily="49" charset="0"/>
              </a:rPr>
              <a:t>ParamList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ValueList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5033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758D-CCD0-D699-F999-39C0F8D6E309}"/>
              </a:ext>
            </a:extLst>
          </p:cNvPr>
          <p:cNvSpPr>
            <a:spLocks noGrp="1"/>
          </p:cNvSpPr>
          <p:nvPr>
            <p:ph type="title"/>
          </p:nvPr>
        </p:nvSpPr>
        <p:spPr/>
        <p:txBody>
          <a:bodyPr/>
          <a:lstStyle/>
          <a:p>
            <a:r>
              <a:rPr lang="en-US" dirty="0"/>
              <a:t>Scale Load by Area</a:t>
            </a:r>
          </a:p>
        </p:txBody>
      </p:sp>
      <p:sp>
        <p:nvSpPr>
          <p:cNvPr id="4" name="TextBox 3">
            <a:extLst>
              <a:ext uri="{FF2B5EF4-FFF2-40B4-BE49-F238E27FC236}">
                <a16:creationId xmlns:a16="http://schemas.microsoft.com/office/drawing/2014/main" id="{C859C252-154B-F603-F34E-FDF1341D4A66}"/>
              </a:ext>
            </a:extLst>
          </p:cNvPr>
          <p:cNvSpPr txBox="1"/>
          <p:nvPr/>
        </p:nvSpPr>
        <p:spPr>
          <a:xfrm>
            <a:off x="381000" y="1447800"/>
            <a:ext cx="10363200" cy="3410164"/>
          </a:xfrm>
          <a:prstGeom prst="rect">
            <a:avLst/>
          </a:prstGeom>
          <a:noFill/>
        </p:spPr>
        <p:txBody>
          <a:bodyPr wrap="square" rtlCol="0">
            <a:spAutoFit/>
          </a:bodyPr>
          <a:lstStyle/>
          <a:p>
            <a:r>
              <a:rPr lang="en-US" sz="1400" dirty="0">
                <a:solidFill>
                  <a:schemeClr val="accent5">
                    <a:lumMod val="50000"/>
                  </a:schemeClr>
                </a:solidFill>
                <a:latin typeface="Courier New" panose="02070309020205020404" pitchFamily="49" charset="0"/>
                <a:cs typeface="Courier New" panose="02070309020205020404" pitchFamily="49" charset="0"/>
              </a:rPr>
              <a:t>'scale values for area load that meet the next time point</a:t>
            </a:r>
          </a:p>
          <a:p>
            <a:r>
              <a:rPr lang="en-US" sz="1400" dirty="0">
                <a:latin typeface="Courier New" panose="02070309020205020404" pitchFamily="49" charset="0"/>
                <a:cs typeface="Courier New" panose="02070309020205020404" pitchFamily="49" charset="0"/>
              </a:rPr>
              <a:t>Do While </a:t>
            </a:r>
            <a:r>
              <a:rPr lang="en-US" sz="1400" dirty="0" err="1">
                <a:latin typeface="Courier New" panose="02070309020205020404" pitchFamily="49" charset="0"/>
                <a:cs typeface="Courier New" panose="02070309020205020404" pitchFamily="49" charset="0"/>
              </a:rPr>
              <a:t>pwLoadVector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LoadVectorIndex</a:t>
            </a:r>
            <a:r>
              <a:rPr lang="en-US" sz="1400" dirty="0">
                <a:latin typeface="Courier New" panose="02070309020205020404" pitchFamily="49" charset="0"/>
                <a:cs typeface="Courier New" panose="02070309020205020404" pitchFamily="49" charset="0"/>
              </a:rPr>
              <a:t>, 0) = </a:t>
            </a:r>
            <a:r>
              <a:rPr lang="en-US" sz="1400" dirty="0" err="1">
                <a:latin typeface="Courier New" panose="02070309020205020404" pitchFamily="49" charset="0"/>
                <a:cs typeface="Courier New" panose="02070309020205020404" pitchFamily="49" charset="0"/>
              </a:rPr>
              <a:t>DateTimeLocal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AreaNumString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CStr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pwLoadVector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LoadVectorIndex</a:t>
            </a:r>
            <a:r>
              <a:rPr lang="en-US" sz="1400" dirty="0">
                <a:latin typeface="Courier New" panose="02070309020205020404" pitchFamily="49" charset="0"/>
                <a:cs typeface="Courier New" panose="02070309020205020404" pitchFamily="49" charset="0"/>
              </a:rPr>
              <a:t>, 1))</a:t>
            </a:r>
          </a:p>
          <a:p>
            <a:pPr lvl="1"/>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ScaleMWString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CStr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pwLoadVector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LoadVectorIndex</a:t>
            </a:r>
            <a:r>
              <a:rPr lang="en-US" sz="1400" dirty="0">
                <a:latin typeface="Courier New" panose="02070309020205020404" pitchFamily="49" charset="0"/>
                <a:cs typeface="Courier New" panose="02070309020205020404" pitchFamily="49" charset="0"/>
              </a:rPr>
              <a:t>, 2))</a:t>
            </a:r>
          </a:p>
          <a:p>
            <a:r>
              <a:rPr lang="en-US" sz="1400" dirty="0">
                <a:solidFill>
                  <a:schemeClr val="accent5">
                    <a:lumMod val="50000"/>
                  </a:schemeClr>
                </a:solidFill>
                <a:latin typeface="Courier New" panose="02070309020205020404" pitchFamily="49" charset="0"/>
                <a:cs typeface="Courier New" panose="02070309020205020404" pitchFamily="49" charset="0"/>
              </a:rPr>
              <a:t>	'do the scaling for the next area</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pwScriptCommand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SetData</a:t>
            </a:r>
            <a:r>
              <a:rPr lang="en-US" sz="1400" dirty="0">
                <a:latin typeface="Courier New" panose="02070309020205020404" pitchFamily="49" charset="0"/>
                <a:cs typeface="Courier New" panose="02070309020205020404" pitchFamily="49" charset="0"/>
              </a:rPr>
              <a:t>(AREA,[</a:t>
            </a:r>
            <a:r>
              <a:rPr lang="en-US" sz="1400" dirty="0" err="1">
                <a:latin typeface="Courier New" panose="02070309020205020404" pitchFamily="49" charset="0"/>
                <a:cs typeface="Courier New" panose="02070309020205020404" pitchFamily="49" charset="0"/>
              </a:rPr>
              <a:t>AreaNum,BGScale</a:t>
            </a:r>
            <a:r>
              <a:rPr lang="en-US" sz="1400" dirty="0">
                <a:latin typeface="Courier New" panose="02070309020205020404" pitchFamily="49" charset="0"/>
                <a:cs typeface="Courier New" panose="02070309020205020404" pitchFamily="49" charset="0"/>
              </a:rPr>
              <a:t>],[" &amp; </a:t>
            </a:r>
            <a:r>
              <a:rPr lang="en-US" sz="1400" dirty="0" err="1">
                <a:latin typeface="Courier New" panose="02070309020205020404" pitchFamily="49" charset="0"/>
                <a:cs typeface="Courier New" panose="02070309020205020404" pitchFamily="49" charset="0"/>
              </a:rPr>
              <a:t>AreaNumString</a:t>
            </a:r>
            <a:r>
              <a:rPr lang="en-US" sz="1400" dirty="0">
                <a:latin typeface="Courier New" panose="02070309020205020404" pitchFamily="49" charset="0"/>
                <a:cs typeface="Courier New" panose="02070309020205020404" pitchFamily="49" charset="0"/>
              </a:rPr>
              <a:t> &amp; ",YES]);" _</a:t>
            </a:r>
          </a:p>
          <a:p>
            <a:r>
              <a:rPr lang="en-US" sz="1400" dirty="0">
                <a:latin typeface="Courier New" panose="02070309020205020404" pitchFamily="49" charset="0"/>
                <a:cs typeface="Courier New" panose="02070309020205020404" pitchFamily="49" charset="0"/>
              </a:rPr>
              <a:t>         	+ "Scale(LOAD,MW,[" &amp; </a:t>
            </a:r>
            <a:r>
              <a:rPr lang="en-US" sz="1400" dirty="0" err="1">
                <a:latin typeface="Courier New" panose="02070309020205020404" pitchFamily="49" charset="0"/>
                <a:cs typeface="Courier New" panose="02070309020205020404" pitchFamily="49" charset="0"/>
              </a:rPr>
              <a:t>ScaleMWString</a:t>
            </a:r>
            <a:r>
              <a:rPr lang="en-US" sz="1400" dirty="0">
                <a:latin typeface="Courier New" panose="02070309020205020404" pitchFamily="49" charset="0"/>
                <a:cs typeface="Courier New" panose="02070309020205020404" pitchFamily="49" charset="0"/>
              </a:rPr>
              <a:t> &amp; "],AREA);" _</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SetData</a:t>
            </a:r>
            <a:r>
              <a:rPr lang="en-US" sz="1400" dirty="0">
                <a:latin typeface="Courier New" panose="02070309020205020404" pitchFamily="49" charset="0"/>
                <a:cs typeface="Courier New" panose="02070309020205020404" pitchFamily="49" charset="0"/>
              </a:rPr>
              <a:t>(AREA,[</a:t>
            </a:r>
            <a:r>
              <a:rPr lang="en-US" sz="1400" dirty="0" err="1">
                <a:latin typeface="Courier New" panose="02070309020205020404" pitchFamily="49" charset="0"/>
                <a:cs typeface="Courier New" panose="02070309020205020404" pitchFamily="49" charset="0"/>
              </a:rPr>
              <a:t>AreaNum,BGScale</a:t>
            </a:r>
            <a:r>
              <a:rPr lang="en-US" sz="1400" dirty="0">
                <a:latin typeface="Courier New" panose="02070309020205020404" pitchFamily="49" charset="0"/>
                <a:cs typeface="Courier New" panose="02070309020205020404" pitchFamily="49" charset="0"/>
              </a:rPr>
              <a:t>],[" &amp; </a:t>
            </a:r>
            <a:r>
              <a:rPr lang="en-US" sz="1400" dirty="0" err="1">
                <a:latin typeface="Courier New" panose="02070309020205020404" pitchFamily="49" charset="0"/>
                <a:cs typeface="Courier New" panose="02070309020205020404" pitchFamily="49" charset="0"/>
              </a:rPr>
              <a:t>AreaNumString</a:t>
            </a:r>
            <a:r>
              <a:rPr lang="en-US" sz="1400" dirty="0">
                <a:latin typeface="Courier New" panose="02070309020205020404" pitchFamily="49" charset="0"/>
                <a:cs typeface="Courier New" panose="02070309020205020404" pitchFamily="49" charset="0"/>
              </a:rPr>
              <a:t> &amp; ",NO]);"</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MySimAuto.</a:t>
            </a:r>
            <a:r>
              <a:rPr lang="en-US" sz="1400" b="1" dirty="0" err="1">
                <a:latin typeface="Courier New" panose="02070309020205020404" pitchFamily="49" charset="0"/>
                <a:cs typeface="Courier New" panose="02070309020205020404" pitchFamily="49" charset="0"/>
              </a:rPr>
              <a:t>RunScriptCommand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pwScriptCommand</a:t>
            </a:r>
            <a:r>
              <a:rPr lang="en-US" sz="1400" dirty="0">
                <a:latin typeface="Courier New" panose="02070309020205020404" pitchFamily="49" charset="0"/>
                <a:cs typeface="Courier New" panose="02070309020205020404" pitchFamily="49" charset="0"/>
              </a:rPr>
              <a:t>)</a:t>
            </a:r>
          </a:p>
          <a:p>
            <a:r>
              <a:rPr lang="en-US" sz="1400" dirty="0">
                <a:solidFill>
                  <a:schemeClr val="accent5">
                    <a:lumMod val="50000"/>
                  </a:schemeClr>
                </a:solidFill>
                <a:latin typeface="Courier New" panose="02070309020205020404" pitchFamily="49" charset="0"/>
                <a:cs typeface="Courier New" panose="02070309020205020404" pitchFamily="49" charset="0"/>
              </a:rPr>
              <a:t>	'increment pointer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LoadVectorIndex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LoadVectorIndex</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Loop</a:t>
            </a:r>
          </a:p>
        </p:txBody>
      </p:sp>
    </p:spTree>
    <p:extLst>
      <p:ext uri="{BB962C8B-B14F-4D97-AF65-F5344CB8AC3E}">
        <p14:creationId xmlns:p14="http://schemas.microsoft.com/office/powerpoint/2010/main" val="113902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a:bodyPr>
          <a:lstStyle/>
          <a:p>
            <a:r>
              <a:rPr lang="en-US" dirty="0"/>
              <a:t>Automate or Not to Automate…</a:t>
            </a:r>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3</a:t>
            </a:fld>
            <a:endParaRPr lang="en-US" dirty="0"/>
          </a:p>
        </p:txBody>
      </p:sp>
      <p:sp>
        <p:nvSpPr>
          <p:cNvPr id="9" name="Content Placeholder 3">
            <a:extLst>
              <a:ext uri="{FF2B5EF4-FFF2-40B4-BE49-F238E27FC236}">
                <a16:creationId xmlns:a16="http://schemas.microsoft.com/office/drawing/2014/main" id="{6304DEDA-9123-072C-1278-CB1DA06F3D5E}"/>
              </a:ext>
            </a:extLst>
          </p:cNvPr>
          <p:cNvSpPr txBox="1">
            <a:spLocks/>
          </p:cNvSpPr>
          <p:nvPr/>
        </p:nvSpPr>
        <p:spPr bwMode="auto">
          <a:xfrm>
            <a:off x="2971800" y="1371601"/>
            <a:ext cx="6324600" cy="43045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400">
                <a:solidFill>
                  <a:schemeClr val="tx1"/>
                </a:solidFill>
                <a:latin typeface="+mj-lt"/>
                <a:ea typeface="+mn-ea"/>
                <a:cs typeface="+mn-cs"/>
              </a:defRPr>
            </a:lvl1pPr>
            <a:lvl2pPr marL="742950" marR="0" indent="-285750" algn="l" defTabSz="914400" rtl="0" eaLnBrk="0" fontAlgn="base" latinLnBrk="0" hangingPunct="0">
              <a:lnSpc>
                <a:spcPct val="100000"/>
              </a:lnSpc>
              <a:spcBef>
                <a:spcPct val="20000"/>
              </a:spcBef>
              <a:spcAft>
                <a:spcPct val="0"/>
              </a:spcAft>
              <a:buClr>
                <a:schemeClr val="tx1"/>
              </a:buClr>
              <a:buSzPct val="75000"/>
              <a:buFontTx/>
              <a:buChar char="–"/>
              <a:tabLst/>
              <a:defRPr sz="2000">
                <a:solidFill>
                  <a:schemeClr val="tx1"/>
                </a:solidFill>
                <a:latin typeface="+mj-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a:solidFill>
                  <a:schemeClr val="tx1"/>
                </a:solidFill>
                <a:latin typeface="+mj-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j-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a:solidFill>
                  <a:schemeClr val="tx1"/>
                </a:solidFill>
                <a:latin typeface="+mj-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a:lstStyle>
          <a:p>
            <a:pPr marL="0" indent="0" algn="ctr">
              <a:buFont typeface="Arial" panose="020B0604020202020204" pitchFamily="34" charset="0"/>
              <a:buNone/>
            </a:pPr>
            <a:endParaRPr lang="en-US" sz="4800" kern="0" dirty="0">
              <a:latin typeface="Old English Text MT" panose="03040902040508030806" pitchFamily="66" charset="0"/>
            </a:endParaRPr>
          </a:p>
          <a:p>
            <a:pPr marL="0" indent="0" algn="ctr">
              <a:buFont typeface="Arial" panose="020B0604020202020204" pitchFamily="34" charset="0"/>
              <a:buNone/>
            </a:pPr>
            <a:r>
              <a:rPr lang="en-US" sz="4800" kern="0" dirty="0">
                <a:latin typeface="Old English Text MT" panose="03040902040508030806" pitchFamily="66" charset="0"/>
              </a:rPr>
              <a:t>Automate the mundane for quality assurance.</a:t>
            </a:r>
          </a:p>
          <a:p>
            <a:pPr marL="0" indent="0" algn="ctr">
              <a:buFont typeface="Arial" panose="020B0604020202020204" pitchFamily="34" charset="0"/>
              <a:buNone/>
            </a:pPr>
            <a:endParaRPr lang="en-US" sz="4800" kern="0" dirty="0">
              <a:latin typeface="Old English Text MT" panose="03040902040508030806" pitchFamily="66" charset="0"/>
            </a:endParaRPr>
          </a:p>
          <a:p>
            <a:pPr marL="800100" lvl="2" indent="0" algn="r">
              <a:buFont typeface="Arial" panose="020B0604020202020204" pitchFamily="34" charset="0"/>
              <a:buNone/>
            </a:pPr>
            <a:r>
              <a:rPr lang="en-US" sz="4000" kern="0" dirty="0">
                <a:latin typeface="Old English Text MT" panose="03040902040508030806" pitchFamily="66" charset="0"/>
              </a:rPr>
              <a:t>Scott </a:t>
            </a:r>
            <a:r>
              <a:rPr lang="en-US" sz="4000" kern="0" dirty="0" err="1">
                <a:latin typeface="Old English Text MT" panose="03040902040508030806" pitchFamily="66" charset="0"/>
              </a:rPr>
              <a:t>Dahman</a:t>
            </a:r>
            <a:endParaRPr lang="en-US" sz="4000" kern="0" dirty="0">
              <a:latin typeface="Old English Text MT" panose="03040902040508030806" pitchFamily="66" charset="0"/>
            </a:endParaRPr>
          </a:p>
        </p:txBody>
      </p:sp>
    </p:spTree>
    <p:extLst>
      <p:ext uri="{BB962C8B-B14F-4D97-AF65-F5344CB8AC3E}">
        <p14:creationId xmlns:p14="http://schemas.microsoft.com/office/powerpoint/2010/main" val="2360671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758D-CCD0-D699-F999-39C0F8D6E309}"/>
              </a:ext>
            </a:extLst>
          </p:cNvPr>
          <p:cNvSpPr>
            <a:spLocks noGrp="1"/>
          </p:cNvSpPr>
          <p:nvPr>
            <p:ph type="title"/>
          </p:nvPr>
        </p:nvSpPr>
        <p:spPr/>
        <p:txBody>
          <a:bodyPr/>
          <a:lstStyle/>
          <a:p>
            <a:r>
              <a:rPr lang="en-US" dirty="0"/>
              <a:t>Solve OPF and Retrieve Results</a:t>
            </a:r>
          </a:p>
        </p:txBody>
      </p:sp>
      <p:sp>
        <p:nvSpPr>
          <p:cNvPr id="4" name="TextBox 3">
            <a:extLst>
              <a:ext uri="{FF2B5EF4-FFF2-40B4-BE49-F238E27FC236}">
                <a16:creationId xmlns:a16="http://schemas.microsoft.com/office/drawing/2014/main" id="{C859C252-154B-F603-F34E-FDF1341D4A66}"/>
              </a:ext>
            </a:extLst>
          </p:cNvPr>
          <p:cNvSpPr txBox="1"/>
          <p:nvPr/>
        </p:nvSpPr>
        <p:spPr>
          <a:xfrm>
            <a:off x="381000" y="1447800"/>
            <a:ext cx="10363200" cy="2634567"/>
          </a:xfrm>
          <a:prstGeom prst="rect">
            <a:avLst/>
          </a:prstGeom>
          <a:noFill/>
        </p:spPr>
        <p:txBody>
          <a:bodyPr wrap="square" rtlCol="0">
            <a:spAutoFit/>
          </a:bodyPr>
          <a:lstStyle/>
          <a:p>
            <a:r>
              <a:rPr lang="en-US" sz="1400" dirty="0">
                <a:solidFill>
                  <a:schemeClr val="accent5">
                    <a:lumMod val="50000"/>
                  </a:schemeClr>
                </a:solidFill>
                <a:latin typeface="Courier New" panose="02070309020205020404" pitchFamily="49" charset="0"/>
                <a:cs typeface="Courier New" panose="02070309020205020404" pitchFamily="49" charset="0"/>
              </a:rPr>
              <a:t>    'solve power flow and OPF</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pwScriptCommand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EnterMode</a:t>
            </a:r>
            <a:r>
              <a:rPr lang="en-US" sz="1400" dirty="0">
                <a:latin typeface="Courier New" panose="02070309020205020404" pitchFamily="49" charset="0"/>
                <a:cs typeface="Courier New" panose="02070309020205020404" pitchFamily="49" charset="0"/>
              </a:rPr>
              <a:t>(POWERFLOW); </a:t>
            </a:r>
            <a:r>
              <a:rPr lang="en-US" sz="1400" dirty="0" err="1">
                <a:latin typeface="Courier New" panose="02070309020205020404" pitchFamily="49" charset="0"/>
                <a:cs typeface="Courier New" panose="02070309020205020404" pitchFamily="49" charset="0"/>
              </a:rPr>
              <a:t>SolvePowerFlow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SolvePrimalLP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Output = </a:t>
            </a:r>
            <a:r>
              <a:rPr lang="en-US" sz="1400" dirty="0" err="1">
                <a:latin typeface="Courier New" panose="02070309020205020404" pitchFamily="49" charset="0"/>
                <a:cs typeface="Courier New" panose="02070309020205020404" pitchFamily="49" charset="0"/>
              </a:rPr>
              <a:t>MySimAuto.</a:t>
            </a:r>
            <a:r>
              <a:rPr lang="en-US" sz="1400" b="1" dirty="0" err="1">
                <a:latin typeface="Courier New" panose="02070309020205020404" pitchFamily="49" charset="0"/>
                <a:cs typeface="Courier New" panose="02070309020205020404" pitchFamily="49" charset="0"/>
              </a:rPr>
              <a:t>RunScriptCommand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pwScriptCommand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Output(0) = "" Then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SolvePWOPF</a:t>
            </a:r>
            <a:r>
              <a:rPr lang="en-US" sz="1400" dirty="0">
                <a:latin typeface="Courier New" panose="02070309020205020404" pitchFamily="49" charset="0"/>
                <a:cs typeface="Courier New" panose="02070309020205020404" pitchFamily="49" charset="0"/>
              </a:rPr>
              <a:t> = True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SolvePWOPF</a:t>
            </a:r>
            <a:r>
              <a:rPr lang="en-US" sz="1400" dirty="0">
                <a:latin typeface="Courier New" panose="02070309020205020404" pitchFamily="49" charset="0"/>
                <a:cs typeface="Courier New" panose="02070309020205020404" pitchFamily="49" charset="0"/>
              </a:rPr>
              <a:t> = False</a:t>
            </a:r>
          </a:p>
          <a:p>
            <a:r>
              <a:rPr lang="en-US" sz="1400" dirty="0">
                <a:latin typeface="Courier New" panose="02070309020205020404" pitchFamily="49" charset="0"/>
                <a:cs typeface="Courier New" panose="02070309020205020404" pitchFamily="49" charset="0"/>
              </a:rPr>
              <a:t>    End If</a:t>
            </a:r>
          </a:p>
          <a:p>
            <a:r>
              <a:rPr lang="en-US" sz="1400" dirty="0">
                <a:latin typeface="Courier New" panose="02070309020205020404" pitchFamily="49" charset="0"/>
                <a:cs typeface="Courier New" panose="02070309020205020404" pitchFamily="49" charset="0"/>
              </a:rPr>
              <a:t>	.</a:t>
            </a:r>
          </a:p>
        </p:txBody>
      </p:sp>
      <p:sp>
        <p:nvSpPr>
          <p:cNvPr id="3" name="TextBox 2">
            <a:extLst>
              <a:ext uri="{FF2B5EF4-FFF2-40B4-BE49-F238E27FC236}">
                <a16:creationId xmlns:a16="http://schemas.microsoft.com/office/drawing/2014/main" id="{CFB483A8-7241-44BA-66F7-663AE61B8F4D}"/>
              </a:ext>
            </a:extLst>
          </p:cNvPr>
          <p:cNvSpPr txBox="1"/>
          <p:nvPr/>
        </p:nvSpPr>
        <p:spPr>
          <a:xfrm>
            <a:off x="381000" y="4724400"/>
            <a:ext cx="10363200" cy="108337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ObjType</a:t>
            </a:r>
            <a:r>
              <a:rPr lang="en-US" sz="1400" dirty="0">
                <a:latin typeface="Courier New" panose="02070309020205020404" pitchFamily="49" charset="0"/>
                <a:cs typeface="Courier New" panose="02070309020205020404" pitchFamily="49" charset="0"/>
              </a:rPr>
              <a:t> = "GEN"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FieldArray</a:t>
            </a:r>
            <a:r>
              <a:rPr lang="en-US" sz="1400" dirty="0">
                <a:latin typeface="Courier New" panose="02070309020205020404" pitchFamily="49" charset="0"/>
                <a:cs typeface="Courier New" panose="02070309020205020404" pitchFamily="49" charset="0"/>
              </a:rPr>
              <a:t> = Array("</a:t>
            </a:r>
            <a:r>
              <a:rPr lang="en-US" sz="1400" dirty="0" err="1">
                <a:latin typeface="Courier New" panose="02070309020205020404" pitchFamily="49" charset="0"/>
                <a:cs typeface="Courier New" panose="02070309020205020404" pitchFamily="49" charset="0"/>
              </a:rPr>
              <a:t>BusNum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GenMW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BusMCMW</a:t>
            </a:r>
            <a:r>
              <a:rPr lang="en-US" sz="1400" dirty="0">
                <a:latin typeface="Courier New" panose="02070309020205020404" pitchFamily="49" charset="0"/>
                <a:cs typeface="Courier New" panose="02070309020205020404" pitchFamily="49" charset="0"/>
              </a:rPr>
              <a:t>")</a:t>
            </a:r>
          </a:p>
          <a:p>
            <a:r>
              <a:rPr lang="en-US" sz="1400" dirty="0">
                <a:solidFill>
                  <a:schemeClr val="accent5">
                    <a:lumMod val="50000"/>
                  </a:schemeClr>
                </a:solidFill>
                <a:latin typeface="Courier New" panose="02070309020205020404" pitchFamily="49" charset="0"/>
                <a:cs typeface="Courier New" panose="02070309020205020404" pitchFamily="49" charset="0"/>
              </a:rPr>
              <a:t>    'retrieve Generator MW and bus LMP from Simulator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GenRecords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MySimAuto.</a:t>
            </a:r>
            <a:r>
              <a:rPr lang="en-US" sz="1400" b="1" dirty="0" err="1">
                <a:latin typeface="Courier New" panose="02070309020205020404" pitchFamily="49" charset="0"/>
                <a:cs typeface="Courier New" panose="02070309020205020404" pitchFamily="49" charset="0"/>
              </a:rPr>
              <a:t>GetParametersMultipleElement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ObjType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FieldArray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pwGenFilt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8628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Click “View Results” to see table of hourly generator dispatch and </a:t>
            </a:r>
            <a:r>
              <a:rPr lang="en-US"/>
              <a:t>generator bus LMPs</a:t>
            </a:r>
            <a:endParaRPr lang="en-US" dirty="0"/>
          </a:p>
        </p:txBody>
      </p:sp>
      <p:sp>
        <p:nvSpPr>
          <p:cNvPr id="3" name="Title 2"/>
          <p:cNvSpPr>
            <a:spLocks noGrp="1"/>
          </p:cNvSpPr>
          <p:nvPr>
            <p:ph type="title"/>
          </p:nvPr>
        </p:nvSpPr>
        <p:spPr/>
        <p:txBody>
          <a:bodyPr/>
          <a:lstStyle/>
          <a:p>
            <a:r>
              <a:rPr lang="en-US" dirty="0"/>
              <a:t>View Results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15" t="24621" b="4979"/>
          <a:stretch/>
        </p:blipFill>
        <p:spPr bwMode="auto">
          <a:xfrm>
            <a:off x="2895600" y="2133600"/>
            <a:ext cx="6400800" cy="375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4587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Distributed Computing (PW Simulator)</a:t>
            </a:r>
          </a:p>
        </p:txBody>
      </p:sp>
      <p:pic>
        <p:nvPicPr>
          <p:cNvPr id="11267" name="Picture 5"/>
          <p:cNvPicPr>
            <a:picLocks noChangeAspect="1" noChangeArrowheads="1"/>
          </p:cNvPicPr>
          <p:nvPr/>
        </p:nvPicPr>
        <p:blipFill>
          <a:blip r:embed="rId2" cstate="print"/>
          <a:srcRect/>
          <a:stretch>
            <a:fillRect/>
          </a:stretch>
        </p:blipFill>
        <p:spPr bwMode="auto">
          <a:xfrm>
            <a:off x="609603" y="2834637"/>
            <a:ext cx="3538535" cy="2827941"/>
          </a:xfrm>
          <a:prstGeom prst="rect">
            <a:avLst/>
          </a:prstGeom>
          <a:noFill/>
          <a:ln w="9525">
            <a:noFill/>
            <a:miter lim="800000"/>
            <a:headEnd/>
            <a:tailEnd/>
          </a:ln>
        </p:spPr>
      </p:pic>
      <p:sp>
        <p:nvSpPr>
          <p:cNvPr id="6" name="Rectangle 5"/>
          <p:cNvSpPr/>
          <p:nvPr/>
        </p:nvSpPr>
        <p:spPr bwMode="auto">
          <a:xfrm>
            <a:off x="7467600" y="1676400"/>
            <a:ext cx="1295400" cy="838200"/>
          </a:xfrm>
          <a:prstGeom prst="rect">
            <a:avLst/>
          </a:prstGeom>
          <a:solidFill>
            <a:schemeClr val="bg1"/>
          </a:solidFill>
          <a:ln w="12700" cap="flat" cmpd="sng" algn="ctr">
            <a:solidFill>
              <a:schemeClr val="tx1"/>
            </a:solidFill>
            <a:prstDash val="solid"/>
            <a:round/>
            <a:headEnd type="none" w="sm" len="sm"/>
            <a:tailEnd type="triangle" w="lg" len="lg"/>
          </a:ln>
          <a:effectLst/>
        </p:spPr>
        <p:txBody>
          <a:bodyPr wrap="none" anchor="ctr"/>
          <a:lstStyle/>
          <a:p>
            <a:pPr algn="ctr" eaLnBrk="0" hangingPunct="0">
              <a:defRPr/>
            </a:pPr>
            <a:r>
              <a:rPr lang="en-US" sz="2400" dirty="0">
                <a:latin typeface="+mj-lt"/>
                <a:cs typeface="Arial" charset="0"/>
              </a:rPr>
              <a:t>SimAuto</a:t>
            </a:r>
          </a:p>
        </p:txBody>
      </p:sp>
      <p:sp>
        <p:nvSpPr>
          <p:cNvPr id="9" name="Rectangle 8"/>
          <p:cNvSpPr/>
          <p:nvPr/>
        </p:nvSpPr>
        <p:spPr bwMode="auto">
          <a:xfrm>
            <a:off x="7467600" y="2819400"/>
            <a:ext cx="1295400" cy="838200"/>
          </a:xfrm>
          <a:prstGeom prst="rect">
            <a:avLst/>
          </a:prstGeom>
          <a:solidFill>
            <a:schemeClr val="bg1"/>
          </a:solidFill>
          <a:ln w="12700" cap="flat" cmpd="sng" algn="ctr">
            <a:solidFill>
              <a:schemeClr val="tx1"/>
            </a:solidFill>
            <a:prstDash val="solid"/>
            <a:round/>
            <a:headEnd type="none" w="sm" len="sm"/>
            <a:tailEnd type="triangle" w="lg" len="lg"/>
          </a:ln>
          <a:effectLst/>
        </p:spPr>
        <p:txBody>
          <a:bodyPr wrap="none" anchor="ctr"/>
          <a:lstStyle/>
          <a:p>
            <a:pPr algn="ctr" eaLnBrk="0" hangingPunct="0">
              <a:defRPr/>
            </a:pPr>
            <a:r>
              <a:rPr lang="en-US" sz="2400" dirty="0">
                <a:latin typeface="+mj-lt"/>
                <a:cs typeface="Arial" charset="0"/>
              </a:rPr>
              <a:t>SimAuto</a:t>
            </a:r>
          </a:p>
        </p:txBody>
      </p:sp>
      <p:sp>
        <p:nvSpPr>
          <p:cNvPr id="10" name="Rectangle 9"/>
          <p:cNvSpPr/>
          <p:nvPr/>
        </p:nvSpPr>
        <p:spPr bwMode="auto">
          <a:xfrm>
            <a:off x="7467600" y="5181600"/>
            <a:ext cx="1295400" cy="838200"/>
          </a:xfrm>
          <a:prstGeom prst="rect">
            <a:avLst/>
          </a:prstGeom>
          <a:solidFill>
            <a:schemeClr val="bg1"/>
          </a:solidFill>
          <a:ln w="12700" cap="flat" cmpd="sng" algn="ctr">
            <a:solidFill>
              <a:schemeClr val="tx1"/>
            </a:solidFill>
            <a:prstDash val="solid"/>
            <a:round/>
            <a:headEnd type="none" w="sm" len="sm"/>
            <a:tailEnd type="triangle" w="lg" len="lg"/>
          </a:ln>
          <a:effectLst/>
        </p:spPr>
        <p:txBody>
          <a:bodyPr wrap="none" anchor="ctr"/>
          <a:lstStyle/>
          <a:p>
            <a:pPr algn="ctr" eaLnBrk="0" hangingPunct="0">
              <a:defRPr/>
            </a:pPr>
            <a:r>
              <a:rPr lang="en-US" sz="2400" dirty="0">
                <a:latin typeface="+mj-lt"/>
                <a:cs typeface="Arial" charset="0"/>
              </a:rPr>
              <a:t>SimAuto</a:t>
            </a:r>
          </a:p>
        </p:txBody>
      </p:sp>
      <p:cxnSp>
        <p:nvCxnSpPr>
          <p:cNvPr id="11271" name="Curved Connector 13"/>
          <p:cNvCxnSpPr>
            <a:cxnSpLocks noChangeShapeType="1"/>
            <a:endCxn id="6" idx="1"/>
          </p:cNvCxnSpPr>
          <p:nvPr/>
        </p:nvCxnSpPr>
        <p:spPr bwMode="auto">
          <a:xfrm flipV="1">
            <a:off x="4148138" y="2095500"/>
            <a:ext cx="3319462" cy="1651000"/>
          </a:xfrm>
          <a:prstGeom prst="curvedConnector3">
            <a:avLst>
              <a:gd name="adj1" fmla="val 50000"/>
            </a:avLst>
          </a:prstGeom>
          <a:noFill/>
          <a:ln w="12700" algn="ctr">
            <a:solidFill>
              <a:schemeClr val="tx1"/>
            </a:solidFill>
            <a:round/>
            <a:headEnd type="arrow" w="med" len="med"/>
            <a:tailEnd type="arrow" w="med" len="med"/>
          </a:ln>
        </p:spPr>
      </p:cxnSp>
      <p:cxnSp>
        <p:nvCxnSpPr>
          <p:cNvPr id="11272" name="Curved Connector 15"/>
          <p:cNvCxnSpPr>
            <a:cxnSpLocks noChangeShapeType="1"/>
            <a:endCxn id="9" idx="1"/>
          </p:cNvCxnSpPr>
          <p:nvPr/>
        </p:nvCxnSpPr>
        <p:spPr bwMode="auto">
          <a:xfrm flipV="1">
            <a:off x="4148138" y="3238500"/>
            <a:ext cx="3319462" cy="508000"/>
          </a:xfrm>
          <a:prstGeom prst="curvedConnector3">
            <a:avLst>
              <a:gd name="adj1" fmla="val 50000"/>
            </a:avLst>
          </a:prstGeom>
          <a:noFill/>
          <a:ln w="12700" algn="ctr">
            <a:solidFill>
              <a:schemeClr val="tx1"/>
            </a:solidFill>
            <a:round/>
            <a:headEnd type="arrow" w="med" len="med"/>
            <a:tailEnd type="arrow" w="med" len="med"/>
          </a:ln>
        </p:spPr>
      </p:cxnSp>
      <p:cxnSp>
        <p:nvCxnSpPr>
          <p:cNvPr id="11273" name="Curved Connector 17"/>
          <p:cNvCxnSpPr>
            <a:cxnSpLocks noChangeShapeType="1"/>
            <a:endCxn id="10" idx="1"/>
          </p:cNvCxnSpPr>
          <p:nvPr/>
        </p:nvCxnSpPr>
        <p:spPr bwMode="auto">
          <a:xfrm>
            <a:off x="4148138" y="3746500"/>
            <a:ext cx="3319462" cy="1854200"/>
          </a:xfrm>
          <a:prstGeom prst="curvedConnector3">
            <a:avLst>
              <a:gd name="adj1" fmla="val 50000"/>
            </a:avLst>
          </a:prstGeom>
          <a:noFill/>
          <a:ln w="12700" algn="ctr">
            <a:solidFill>
              <a:schemeClr val="tx1"/>
            </a:solidFill>
            <a:round/>
            <a:headEnd type="arrow" w="med" len="med"/>
            <a:tailEnd type="arrow" w="med" len="med"/>
          </a:ln>
        </p:spPr>
      </p:cxnSp>
      <p:sp>
        <p:nvSpPr>
          <p:cNvPr id="19" name="Rectangle 18"/>
          <p:cNvSpPr/>
          <p:nvPr/>
        </p:nvSpPr>
        <p:spPr bwMode="auto">
          <a:xfrm>
            <a:off x="7467600" y="3962400"/>
            <a:ext cx="1219200" cy="838200"/>
          </a:xfrm>
          <a:prstGeom prst="rect">
            <a:avLst/>
          </a:prstGeom>
          <a:solidFill>
            <a:schemeClr val="bg1"/>
          </a:solidFill>
          <a:ln w="12700" cap="flat" cmpd="sng" algn="ctr">
            <a:solidFill>
              <a:schemeClr val="bg1"/>
            </a:solidFill>
            <a:prstDash val="solid"/>
            <a:round/>
            <a:headEnd type="none" w="sm" len="sm"/>
            <a:tailEnd type="triangle" w="lg" len="lg"/>
          </a:ln>
          <a:effectLst/>
        </p:spPr>
        <p:txBody>
          <a:bodyPr vert="vert270" wrap="none" anchor="ctr"/>
          <a:lstStyle/>
          <a:p>
            <a:pPr algn="ctr" eaLnBrk="0" hangingPunct="0">
              <a:defRPr/>
            </a:pPr>
            <a:r>
              <a:rPr lang="en-US" sz="2400" dirty="0">
                <a:latin typeface="+mj-lt"/>
                <a:cs typeface="Arial" charset="0"/>
              </a:rPr>
              <a:t>…</a:t>
            </a:r>
          </a:p>
        </p:txBody>
      </p:sp>
      <p:cxnSp>
        <p:nvCxnSpPr>
          <p:cNvPr id="11275" name="Curved Connector 26"/>
          <p:cNvCxnSpPr>
            <a:cxnSpLocks noChangeShapeType="1"/>
            <a:endCxn id="19" idx="1"/>
          </p:cNvCxnSpPr>
          <p:nvPr/>
        </p:nvCxnSpPr>
        <p:spPr bwMode="auto">
          <a:xfrm>
            <a:off x="4148138" y="3746500"/>
            <a:ext cx="3319462" cy="635000"/>
          </a:xfrm>
          <a:prstGeom prst="curvedConnector3">
            <a:avLst>
              <a:gd name="adj1" fmla="val 50000"/>
            </a:avLst>
          </a:prstGeom>
          <a:noFill/>
          <a:ln w="12700" algn="ctr">
            <a:solidFill>
              <a:schemeClr val="tx1"/>
            </a:solidFill>
            <a:round/>
            <a:headEnd type="arrow" w="med" len="med"/>
            <a:tailEnd type="arrow" w="med" len="med"/>
          </a:ln>
        </p:spPr>
      </p:cxnSp>
      <p:sp>
        <p:nvSpPr>
          <p:cNvPr id="29" name="Rectangle 28"/>
          <p:cNvSpPr/>
          <p:nvPr/>
        </p:nvSpPr>
        <p:spPr bwMode="auto">
          <a:xfrm>
            <a:off x="8839200" y="1676400"/>
            <a:ext cx="1295400" cy="838200"/>
          </a:xfrm>
          <a:prstGeom prst="rect">
            <a:avLst/>
          </a:prstGeom>
          <a:solidFill>
            <a:schemeClr val="bg1"/>
          </a:solidFill>
          <a:ln w="12700" cap="flat" cmpd="sng" algn="ctr">
            <a:solidFill>
              <a:schemeClr val="bg1"/>
            </a:solidFill>
            <a:prstDash val="solid"/>
            <a:round/>
            <a:headEnd type="none" w="sm" len="sm"/>
            <a:tailEnd type="triangle" w="lg" len="lg"/>
          </a:ln>
          <a:effectLst/>
        </p:spPr>
        <p:txBody>
          <a:bodyPr wrap="none" anchor="ctr"/>
          <a:lstStyle/>
          <a:p>
            <a:pPr algn="ctr" eaLnBrk="0" hangingPunct="0">
              <a:defRPr/>
            </a:pPr>
            <a:r>
              <a:rPr lang="en-US" sz="2400" dirty="0">
                <a:latin typeface="+mj-lt"/>
                <a:cs typeface="Arial" charset="0"/>
              </a:rPr>
              <a:t>Process 1</a:t>
            </a:r>
          </a:p>
        </p:txBody>
      </p:sp>
      <p:sp>
        <p:nvSpPr>
          <p:cNvPr id="30" name="Rectangle 29"/>
          <p:cNvSpPr/>
          <p:nvPr/>
        </p:nvSpPr>
        <p:spPr bwMode="auto">
          <a:xfrm>
            <a:off x="8839200" y="2819400"/>
            <a:ext cx="1295400" cy="838200"/>
          </a:xfrm>
          <a:prstGeom prst="rect">
            <a:avLst/>
          </a:prstGeom>
          <a:solidFill>
            <a:schemeClr val="bg1"/>
          </a:solidFill>
          <a:ln w="12700" cap="flat" cmpd="sng" algn="ctr">
            <a:solidFill>
              <a:schemeClr val="bg1"/>
            </a:solidFill>
            <a:prstDash val="solid"/>
            <a:round/>
            <a:headEnd type="none" w="sm" len="sm"/>
            <a:tailEnd type="triangle" w="lg" len="lg"/>
          </a:ln>
          <a:effectLst/>
        </p:spPr>
        <p:txBody>
          <a:bodyPr wrap="none" anchor="ctr"/>
          <a:lstStyle/>
          <a:p>
            <a:pPr algn="ctr" eaLnBrk="0" hangingPunct="0">
              <a:defRPr/>
            </a:pPr>
            <a:r>
              <a:rPr lang="en-US" sz="2400" dirty="0">
                <a:latin typeface="+mj-lt"/>
                <a:cs typeface="Arial" charset="0"/>
              </a:rPr>
              <a:t>Process 2</a:t>
            </a:r>
          </a:p>
        </p:txBody>
      </p:sp>
      <p:sp>
        <p:nvSpPr>
          <p:cNvPr id="31" name="Rectangle 30"/>
          <p:cNvSpPr/>
          <p:nvPr/>
        </p:nvSpPr>
        <p:spPr bwMode="auto">
          <a:xfrm>
            <a:off x="8839200" y="5181600"/>
            <a:ext cx="1295400" cy="838200"/>
          </a:xfrm>
          <a:prstGeom prst="rect">
            <a:avLst/>
          </a:prstGeom>
          <a:solidFill>
            <a:schemeClr val="bg1"/>
          </a:solidFill>
          <a:ln w="12700" cap="flat" cmpd="sng" algn="ctr">
            <a:solidFill>
              <a:schemeClr val="bg1"/>
            </a:solidFill>
            <a:prstDash val="solid"/>
            <a:round/>
            <a:headEnd type="none" w="sm" len="sm"/>
            <a:tailEnd type="triangle" w="lg" len="lg"/>
          </a:ln>
          <a:effectLst/>
        </p:spPr>
        <p:txBody>
          <a:bodyPr wrap="none" anchor="ctr"/>
          <a:lstStyle/>
          <a:p>
            <a:pPr algn="ctr" eaLnBrk="0" hangingPunct="0">
              <a:defRPr/>
            </a:pPr>
            <a:r>
              <a:rPr lang="en-US" sz="2400" dirty="0">
                <a:latin typeface="+mj-lt"/>
                <a:cs typeface="Arial" charset="0"/>
              </a:rPr>
              <a:t>Process </a:t>
            </a:r>
            <a:r>
              <a:rPr lang="en-US" sz="2400" i="1" dirty="0">
                <a:latin typeface="+mj-lt"/>
                <a:cs typeface="Arial" charset="0"/>
              </a:rPr>
              <a:t>n</a:t>
            </a:r>
          </a:p>
        </p:txBody>
      </p:sp>
      <p:cxnSp>
        <p:nvCxnSpPr>
          <p:cNvPr id="11279" name="Straight Connector 36"/>
          <p:cNvCxnSpPr>
            <a:cxnSpLocks noChangeShapeType="1"/>
          </p:cNvCxnSpPr>
          <p:nvPr/>
        </p:nvCxnSpPr>
        <p:spPr bwMode="auto">
          <a:xfrm rot="5400000">
            <a:off x="4991100" y="3848100"/>
            <a:ext cx="4343400" cy="0"/>
          </a:xfrm>
          <a:prstGeom prst="line">
            <a:avLst/>
          </a:prstGeom>
          <a:noFill/>
          <a:ln w="12700" algn="ctr">
            <a:solidFill>
              <a:schemeClr val="tx1"/>
            </a:solidFill>
            <a:prstDash val="dash"/>
            <a:round/>
            <a:headEnd/>
            <a:tailEnd/>
          </a:ln>
        </p:spPr>
      </p:cxnSp>
      <p:cxnSp>
        <p:nvCxnSpPr>
          <p:cNvPr id="11280" name="Straight Connector 38"/>
          <p:cNvCxnSpPr>
            <a:cxnSpLocks noChangeShapeType="1"/>
          </p:cNvCxnSpPr>
          <p:nvPr/>
        </p:nvCxnSpPr>
        <p:spPr bwMode="auto">
          <a:xfrm rot="5400000">
            <a:off x="2247900" y="3848100"/>
            <a:ext cx="4343400" cy="0"/>
          </a:xfrm>
          <a:prstGeom prst="line">
            <a:avLst/>
          </a:prstGeom>
          <a:noFill/>
          <a:ln w="12700" algn="ctr">
            <a:solidFill>
              <a:schemeClr val="tx1"/>
            </a:solidFill>
            <a:prstDash val="dash"/>
            <a:round/>
            <a:headEnd/>
            <a:tailEnd/>
          </a:ln>
        </p:spPr>
      </p:cxnSp>
      <p:sp>
        <p:nvSpPr>
          <p:cNvPr id="11281" name="TextBox 39"/>
          <p:cNvSpPr txBox="1">
            <a:spLocks noChangeArrowheads="1"/>
          </p:cNvSpPr>
          <p:nvPr/>
        </p:nvSpPr>
        <p:spPr bwMode="auto">
          <a:xfrm>
            <a:off x="4436269" y="1199346"/>
            <a:ext cx="2743200" cy="954107"/>
          </a:xfrm>
          <a:prstGeom prst="rect">
            <a:avLst/>
          </a:prstGeom>
          <a:noFill/>
          <a:ln w="9525">
            <a:noFill/>
            <a:miter lim="800000"/>
            <a:headEnd/>
            <a:tailEnd/>
          </a:ln>
        </p:spPr>
        <p:txBody>
          <a:bodyPr>
            <a:spAutoFit/>
          </a:bodyPr>
          <a:lstStyle/>
          <a:p>
            <a:pPr algn="ctr"/>
            <a:r>
              <a:rPr lang="en-US" dirty="0"/>
              <a:t>Communication over DCOM</a:t>
            </a:r>
          </a:p>
        </p:txBody>
      </p:sp>
      <p:sp>
        <p:nvSpPr>
          <p:cNvPr id="11282" name="TextBox 17"/>
          <p:cNvSpPr txBox="1">
            <a:spLocks noChangeArrowheads="1"/>
          </p:cNvSpPr>
          <p:nvPr/>
        </p:nvSpPr>
        <p:spPr bwMode="auto">
          <a:xfrm>
            <a:off x="414412" y="1977420"/>
            <a:ext cx="3924300" cy="523220"/>
          </a:xfrm>
          <a:prstGeom prst="rect">
            <a:avLst/>
          </a:prstGeom>
          <a:noFill/>
          <a:ln w="9525">
            <a:noFill/>
            <a:miter lim="800000"/>
            <a:headEnd/>
            <a:tailEnd/>
          </a:ln>
        </p:spPr>
        <p:txBody>
          <a:bodyPr wrap="square">
            <a:spAutoFit/>
          </a:bodyPr>
          <a:lstStyle/>
          <a:p>
            <a:pPr algn="ctr"/>
            <a:r>
              <a:rPr lang="en-US" dirty="0"/>
              <a:t>Master Simulator Process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8600" y="76200"/>
            <a:ext cx="11049000" cy="1066800"/>
          </a:xfrm>
        </p:spPr>
        <p:txBody>
          <a:bodyPr/>
          <a:lstStyle/>
          <a:p>
            <a:r>
              <a:rPr lang="en-US" dirty="0"/>
              <a:t>Distributed Computing Implementation</a:t>
            </a:r>
          </a:p>
        </p:txBody>
      </p:sp>
      <p:sp>
        <p:nvSpPr>
          <p:cNvPr id="12291" name="Content Placeholder 2"/>
          <p:cNvSpPr>
            <a:spLocks noGrp="1"/>
          </p:cNvSpPr>
          <p:nvPr>
            <p:ph idx="1"/>
          </p:nvPr>
        </p:nvSpPr>
        <p:spPr>
          <a:xfrm>
            <a:off x="228600" y="1280160"/>
            <a:ext cx="11734800" cy="5196840"/>
          </a:xfrm>
        </p:spPr>
        <p:txBody>
          <a:bodyPr/>
          <a:lstStyle/>
          <a:p>
            <a:r>
              <a:rPr lang="en-US" dirty="0"/>
              <a:t>Create a pool of </a:t>
            </a:r>
            <a:r>
              <a:rPr lang="en-US" dirty="0" err="1"/>
              <a:t>SimAuto</a:t>
            </a:r>
            <a:r>
              <a:rPr lang="en-US" dirty="0"/>
              <a:t> instances.</a:t>
            </a:r>
          </a:p>
          <a:p>
            <a:r>
              <a:rPr lang="en-US" dirty="0"/>
              <a:t>Send current case to each </a:t>
            </a:r>
            <a:r>
              <a:rPr lang="en-US" dirty="0" err="1"/>
              <a:t>SimAuto</a:t>
            </a:r>
            <a:r>
              <a:rPr lang="en-US" dirty="0"/>
              <a:t> in the pool.</a:t>
            </a:r>
          </a:p>
          <a:p>
            <a:r>
              <a:rPr lang="en-US" dirty="0"/>
              <a:t>Send current tool’s settings to each </a:t>
            </a:r>
            <a:r>
              <a:rPr lang="en-US" dirty="0" err="1"/>
              <a:t>SimAuto</a:t>
            </a:r>
            <a:r>
              <a:rPr lang="en-US" dirty="0"/>
              <a:t>.</a:t>
            </a:r>
          </a:p>
          <a:p>
            <a:r>
              <a:rPr lang="en-US" dirty="0"/>
              <a:t>Break the calculation into small chunks (groups of contingencies, individual ATC scenarios, etc.).</a:t>
            </a:r>
          </a:p>
          <a:p>
            <a:r>
              <a:rPr lang="en-US" dirty="0"/>
              <a:t>Distribute chunks to each available </a:t>
            </a:r>
            <a:r>
              <a:rPr lang="en-US" dirty="0" err="1"/>
              <a:t>SimAuto</a:t>
            </a:r>
            <a:r>
              <a:rPr lang="en-US" dirty="0"/>
              <a:t> in the pool until there are no more chunks left.</a:t>
            </a:r>
          </a:p>
          <a:p>
            <a:pPr lvl="1"/>
            <a:r>
              <a:rPr lang="en-US" dirty="0"/>
              <a:t>After a chunk is completed, gather the results into a list.</a:t>
            </a:r>
          </a:p>
          <a:p>
            <a:pPr lvl="1"/>
            <a:r>
              <a:rPr lang="en-US" dirty="0"/>
              <a:t>Release the </a:t>
            </a:r>
            <a:r>
              <a:rPr lang="en-US" dirty="0" err="1"/>
              <a:t>SimAuto</a:t>
            </a:r>
            <a:r>
              <a:rPr lang="en-US" dirty="0"/>
              <a:t> instance back into the pool of available </a:t>
            </a:r>
            <a:r>
              <a:rPr lang="en-US" dirty="0" err="1"/>
              <a:t>SimAutos</a:t>
            </a:r>
            <a:endParaRPr lang="en-US" dirty="0"/>
          </a:p>
          <a:p>
            <a:r>
              <a:rPr lang="en-US" dirty="0"/>
              <a:t>Take the results list and apply it to the current case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76200"/>
            <a:ext cx="11049000" cy="1066800"/>
          </a:xfrm>
        </p:spPr>
        <p:txBody>
          <a:bodyPr/>
          <a:lstStyle/>
          <a:p>
            <a:r>
              <a:rPr lang="en-US" dirty="0"/>
              <a:t>Distributable Calculations</a:t>
            </a:r>
          </a:p>
        </p:txBody>
      </p:sp>
      <p:sp>
        <p:nvSpPr>
          <p:cNvPr id="13315" name="Content Placeholder 2"/>
          <p:cNvSpPr>
            <a:spLocks noGrp="1"/>
          </p:cNvSpPr>
          <p:nvPr>
            <p:ph idx="1"/>
          </p:nvPr>
        </p:nvSpPr>
        <p:spPr>
          <a:xfrm>
            <a:off x="228600" y="1280160"/>
            <a:ext cx="11734800" cy="5196840"/>
          </a:xfrm>
        </p:spPr>
        <p:txBody>
          <a:bodyPr/>
          <a:lstStyle/>
          <a:p>
            <a:r>
              <a:rPr lang="en-US" dirty="0"/>
              <a:t>Easily identifiable cleaving points (sub-problem can be separated and solved independently)</a:t>
            </a:r>
          </a:p>
          <a:p>
            <a:pPr lvl="1"/>
            <a:r>
              <a:rPr lang="en-US" dirty="0"/>
              <a:t>An individual contingency (steady state and transient stability)</a:t>
            </a:r>
          </a:p>
          <a:p>
            <a:pPr lvl="1"/>
            <a:r>
              <a:rPr lang="en-US" dirty="0"/>
              <a:t>An Available Transfer Capability (ATC) scenario</a:t>
            </a:r>
          </a:p>
          <a:p>
            <a:pPr lvl="1"/>
            <a:r>
              <a:rPr lang="en-US" dirty="0"/>
              <a:t>A QV-curve solution at a Bus</a:t>
            </a:r>
          </a:p>
          <a:p>
            <a:r>
              <a:rPr lang="en-US" dirty="0"/>
              <a:t>Independence of individual operations</a:t>
            </a:r>
          </a:p>
          <a:p>
            <a:pPr lvl="1"/>
            <a:r>
              <a:rPr lang="en-US" dirty="0" err="1"/>
              <a:t>SimAutos</a:t>
            </a:r>
            <a:r>
              <a:rPr lang="en-US" dirty="0"/>
              <a:t> within pool do not communicate with each other</a:t>
            </a:r>
          </a:p>
          <a:p>
            <a:pPr lvl="1"/>
            <a:r>
              <a:rPr lang="en-US" dirty="0"/>
              <a:t>Too much network communication causes large overhead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9CB71-2363-7048-053F-0B36FFA3958C}"/>
              </a:ext>
            </a:extLst>
          </p:cNvPr>
          <p:cNvSpPr>
            <a:spLocks noGrp="1"/>
          </p:cNvSpPr>
          <p:nvPr>
            <p:ph type="ctrTitle" sz="quarter"/>
          </p:nvPr>
        </p:nvSpPr>
        <p:spPr/>
        <p:txBody>
          <a:bodyPr/>
          <a:lstStyle/>
          <a:p>
            <a:pPr algn="ctr"/>
            <a:r>
              <a:rPr lang="en-US" dirty="0"/>
              <a:t>Questions?</a:t>
            </a:r>
          </a:p>
        </p:txBody>
      </p:sp>
      <p:sp>
        <p:nvSpPr>
          <p:cNvPr id="5" name="Subtitle 4">
            <a:extLst>
              <a:ext uri="{FF2B5EF4-FFF2-40B4-BE49-F238E27FC236}">
                <a16:creationId xmlns:a16="http://schemas.microsoft.com/office/drawing/2014/main" id="{5C24CF68-A484-B557-8699-713C9EF88E4B}"/>
              </a:ext>
            </a:extLst>
          </p:cNvPr>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34337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a:bodyPr>
          <a:lstStyle/>
          <a:p>
            <a:r>
              <a:rPr lang="en-US" dirty="0"/>
              <a:t>Automating The Planning Process</a:t>
            </a:r>
          </a:p>
        </p:txBody>
      </p:sp>
      <p:sp>
        <p:nvSpPr>
          <p:cNvPr id="5" name="Content Placeholder 4">
            <a:extLst>
              <a:ext uri="{FF2B5EF4-FFF2-40B4-BE49-F238E27FC236}">
                <a16:creationId xmlns:a16="http://schemas.microsoft.com/office/drawing/2014/main" id="{4C933DB2-7AC5-0BB4-9DE7-24F60B2C9FCD}"/>
              </a:ext>
            </a:extLst>
          </p:cNvPr>
          <p:cNvSpPr>
            <a:spLocks noGrp="1"/>
          </p:cNvSpPr>
          <p:nvPr>
            <p:ph idx="1"/>
          </p:nvPr>
        </p:nvSpPr>
        <p:spPr>
          <a:xfrm>
            <a:off x="228600" y="1280160"/>
            <a:ext cx="11734800" cy="5196840"/>
          </a:xfrm>
        </p:spPr>
        <p:txBody>
          <a:bodyPr/>
          <a:lstStyle/>
          <a:p>
            <a:r>
              <a:rPr lang="en-US" dirty="0"/>
              <a:t>A Planning Process is developed within the framework of previous processes, with expert staff and sufficient access to data and modern tools and practices to achieve planning goals and selected data output.</a:t>
            </a:r>
          </a:p>
          <a:p>
            <a:endParaRPr lang="en-US" dirty="0"/>
          </a:p>
          <a:p>
            <a:r>
              <a:rPr lang="en-US" dirty="0"/>
              <a:t>Whole process may not be fit for automation, but most time-consuming sub-processes must be identified and automated</a:t>
            </a:r>
          </a:p>
          <a:p>
            <a:endParaRPr lang="en-US" dirty="0"/>
          </a:p>
          <a:p>
            <a:r>
              <a:rPr lang="en-US" dirty="0"/>
              <a:t>A well-designed automated process:</a:t>
            </a:r>
          </a:p>
          <a:p>
            <a:pPr lvl="1"/>
            <a:r>
              <a:rPr lang="en-US" dirty="0"/>
              <a:t>Minimizes human error along the process</a:t>
            </a:r>
          </a:p>
          <a:p>
            <a:pPr lvl="1"/>
            <a:r>
              <a:rPr lang="en-US" dirty="0"/>
              <a:t>Repetitiveness of the process.  It facilitates sensitivity assessment</a:t>
            </a:r>
          </a:p>
          <a:p>
            <a:pPr lvl="1"/>
            <a:r>
              <a:rPr lang="en-US" dirty="0"/>
              <a:t>Reduce time of processing</a:t>
            </a:r>
          </a:p>
          <a:p>
            <a:pPr lvl="1"/>
            <a:r>
              <a:rPr lang="en-US" dirty="0"/>
              <a:t>Maximize usage of computing resources</a:t>
            </a:r>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4</a:t>
            </a:fld>
            <a:endParaRPr lang="en-US" dirty="0"/>
          </a:p>
        </p:txBody>
      </p:sp>
    </p:spTree>
    <p:extLst>
      <p:ext uri="{BB962C8B-B14F-4D97-AF65-F5344CB8AC3E}">
        <p14:creationId xmlns:p14="http://schemas.microsoft.com/office/powerpoint/2010/main" val="47155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Automating The Planning Process</a:t>
            </a:r>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5</a:t>
            </a:fld>
            <a:endParaRPr lang="en-US" dirty="0"/>
          </a:p>
        </p:txBody>
      </p:sp>
      <p:graphicFrame>
        <p:nvGraphicFramePr>
          <p:cNvPr id="10" name="Table 9">
            <a:extLst>
              <a:ext uri="{FF2B5EF4-FFF2-40B4-BE49-F238E27FC236}">
                <a16:creationId xmlns:a16="http://schemas.microsoft.com/office/drawing/2014/main" id="{98E7D0E9-BA9C-0A6F-9613-29ADCB112707}"/>
              </a:ext>
            </a:extLst>
          </p:cNvPr>
          <p:cNvGraphicFramePr>
            <a:graphicFrameLocks noGrp="1"/>
          </p:cNvGraphicFramePr>
          <p:nvPr>
            <p:extLst>
              <p:ext uri="{D42A27DB-BD31-4B8C-83A1-F6EECF244321}">
                <p14:modId xmlns:p14="http://schemas.microsoft.com/office/powerpoint/2010/main" val="57469820"/>
              </p:ext>
            </p:extLst>
          </p:nvPr>
        </p:nvGraphicFramePr>
        <p:xfrm>
          <a:off x="990600" y="1447800"/>
          <a:ext cx="9677400" cy="502920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20000"/>
                    </a:ext>
                  </a:extLst>
                </a:gridCol>
                <a:gridCol w="4838700">
                  <a:extLst>
                    <a:ext uri="{9D8B030D-6E8A-4147-A177-3AD203B41FA5}">
                      <a16:colId xmlns:a16="http://schemas.microsoft.com/office/drawing/2014/main" val="20001"/>
                    </a:ext>
                  </a:extLst>
                </a:gridCol>
              </a:tblGrid>
              <a:tr h="5029200">
                <a:tc>
                  <a:txBody>
                    <a:bodyPr/>
                    <a:lstStyle/>
                    <a:p>
                      <a:r>
                        <a:rPr lang="en-US" sz="2400" b="0" baseline="0" dirty="0">
                          <a:solidFill>
                            <a:schemeClr val="tx1"/>
                          </a:solidFill>
                          <a:latin typeface="+mj-lt"/>
                        </a:rPr>
                        <a:t>A Planning Process can be sub-divided into:</a:t>
                      </a:r>
                    </a:p>
                    <a:p>
                      <a:endParaRPr lang="en-US" sz="2400" b="0" baseline="0" dirty="0">
                        <a:solidFill>
                          <a:schemeClr val="tx1"/>
                        </a:solidFill>
                        <a:latin typeface="+mj-lt"/>
                      </a:endParaRPr>
                    </a:p>
                    <a:p>
                      <a:pPr marL="644525" lvl="2" indent="-285750">
                        <a:buFont typeface="Arial" panose="020B0604020202020204" pitchFamily="34" charset="0"/>
                        <a:buChar char="•"/>
                      </a:pPr>
                      <a:r>
                        <a:rPr lang="en-US" sz="2400" b="0" baseline="0" dirty="0">
                          <a:solidFill>
                            <a:schemeClr val="tx1"/>
                          </a:solidFill>
                          <a:latin typeface="+mj-lt"/>
                        </a:rPr>
                        <a:t>The data input process</a:t>
                      </a:r>
                    </a:p>
                    <a:p>
                      <a:pPr marL="644525" lvl="2" indent="-285750">
                        <a:buFont typeface="Arial" panose="020B0604020202020204" pitchFamily="34" charset="0"/>
                        <a:buChar char="•"/>
                      </a:pPr>
                      <a:endParaRPr lang="en-US" sz="2400" b="0" baseline="0" dirty="0">
                        <a:solidFill>
                          <a:schemeClr val="tx1"/>
                        </a:solidFill>
                        <a:latin typeface="+mj-lt"/>
                      </a:endParaRPr>
                    </a:p>
                    <a:p>
                      <a:pPr marL="644525" lvl="2" indent="-285750">
                        <a:buFont typeface="Arial" panose="020B0604020202020204" pitchFamily="34" charset="0"/>
                        <a:buChar char="•"/>
                      </a:pPr>
                      <a:endParaRPr lang="en-US" sz="2400" b="0" baseline="0" dirty="0">
                        <a:solidFill>
                          <a:schemeClr val="tx1"/>
                        </a:solidFill>
                        <a:latin typeface="+mj-lt"/>
                      </a:endParaRPr>
                    </a:p>
                    <a:p>
                      <a:pPr marL="644525" lvl="2" indent="-285750">
                        <a:buFont typeface="Arial" panose="020B0604020202020204" pitchFamily="34" charset="0"/>
                        <a:buChar char="•"/>
                      </a:pPr>
                      <a:r>
                        <a:rPr lang="en-US" sz="2400" b="0" baseline="0" dirty="0">
                          <a:solidFill>
                            <a:schemeClr val="tx1"/>
                          </a:solidFill>
                          <a:latin typeface="+mj-lt"/>
                        </a:rPr>
                        <a:t>The study process</a:t>
                      </a:r>
                    </a:p>
                    <a:p>
                      <a:pPr marL="644525" lvl="2" indent="-285750">
                        <a:buFont typeface="Arial" panose="020B0604020202020204" pitchFamily="34" charset="0"/>
                        <a:buChar char="•"/>
                      </a:pPr>
                      <a:endParaRPr lang="en-US" sz="2400" b="0" baseline="0" dirty="0">
                        <a:solidFill>
                          <a:schemeClr val="tx1"/>
                        </a:solidFill>
                        <a:latin typeface="+mj-lt"/>
                      </a:endParaRPr>
                    </a:p>
                    <a:p>
                      <a:pPr marL="644525" lvl="2" indent="-285750">
                        <a:buFont typeface="Arial" panose="020B0604020202020204" pitchFamily="34" charset="0"/>
                        <a:buChar char="•"/>
                      </a:pPr>
                      <a:endParaRPr lang="en-US" sz="2400" b="0" baseline="0" dirty="0">
                        <a:solidFill>
                          <a:schemeClr val="tx1"/>
                        </a:solidFill>
                        <a:latin typeface="+mj-lt"/>
                      </a:endParaRPr>
                    </a:p>
                    <a:p>
                      <a:pPr marL="644525" lvl="2" indent="-285750">
                        <a:buFont typeface="Arial" panose="020B0604020202020204" pitchFamily="34" charset="0"/>
                        <a:buChar char="•"/>
                      </a:pPr>
                      <a:r>
                        <a:rPr lang="en-US" sz="2400" b="0" baseline="0" dirty="0">
                          <a:solidFill>
                            <a:schemeClr val="tx1"/>
                          </a:solidFill>
                          <a:latin typeface="+mj-lt"/>
                        </a:rPr>
                        <a:t>The reporting process</a:t>
                      </a:r>
                    </a:p>
                    <a:p>
                      <a:endParaRPr lang="en-US" sz="2400" b="0" baseline="0" dirty="0">
                        <a:solidFill>
                          <a:schemeClr val="tx1"/>
                        </a:solidFill>
                        <a:latin typeface="+mj-lt"/>
                      </a:endParaRPr>
                    </a:p>
                    <a:p>
                      <a:endParaRPr lang="en-US" sz="2400" b="0" baseline="0" dirty="0">
                        <a:solidFill>
                          <a:schemeClr val="tx1"/>
                        </a:solidFill>
                        <a:latin typeface="+mj-lt"/>
                      </a:endParaRPr>
                    </a:p>
                  </a:txBody>
                  <a:tcPr>
                    <a:noFill/>
                  </a:tcPr>
                </a:tc>
                <a:tc>
                  <a:txBody>
                    <a:bodyPr/>
                    <a:lstStyle/>
                    <a:p>
                      <a:r>
                        <a:rPr lang="en-US" sz="2400" b="0" baseline="0" dirty="0">
                          <a:solidFill>
                            <a:schemeClr val="tx1"/>
                          </a:solidFill>
                          <a:latin typeface="+mj-lt"/>
                        </a:rPr>
                        <a:t>Assessing the reliability of a power system</a:t>
                      </a:r>
                    </a:p>
                    <a:p>
                      <a:endParaRPr lang="en-US" sz="2400" b="0" baseline="0" dirty="0">
                        <a:solidFill>
                          <a:schemeClr val="tx1"/>
                        </a:solidFill>
                        <a:latin typeface="+mj-lt"/>
                      </a:endParaRPr>
                    </a:p>
                    <a:p>
                      <a:r>
                        <a:rPr lang="en-US" sz="2400" b="0" baseline="0" dirty="0">
                          <a:solidFill>
                            <a:schemeClr val="tx1"/>
                          </a:solidFill>
                          <a:latin typeface="+mj-lt"/>
                        </a:rPr>
                        <a:t>Base cases, contingencies, TPL criteria</a:t>
                      </a:r>
                    </a:p>
                    <a:p>
                      <a:endParaRPr lang="en-US" sz="2400" b="0" baseline="0" dirty="0">
                        <a:solidFill>
                          <a:schemeClr val="tx1"/>
                        </a:solidFill>
                        <a:latin typeface="+mj-lt"/>
                      </a:endParaRPr>
                    </a:p>
                    <a:p>
                      <a:r>
                        <a:rPr lang="en-US" sz="2400" b="0" baseline="0" dirty="0">
                          <a:solidFill>
                            <a:schemeClr val="tx1"/>
                          </a:solidFill>
                          <a:latin typeface="+mj-lt"/>
                        </a:rPr>
                        <a:t>Perform contingency analysis</a:t>
                      </a:r>
                    </a:p>
                    <a:p>
                      <a:endParaRPr lang="en-US" sz="2400" b="0" baseline="0" dirty="0">
                        <a:solidFill>
                          <a:schemeClr val="tx1"/>
                        </a:solidFill>
                        <a:latin typeface="+mj-lt"/>
                      </a:endParaRPr>
                    </a:p>
                    <a:p>
                      <a:r>
                        <a:rPr lang="en-US" sz="2400" b="0" baseline="0" dirty="0">
                          <a:solidFill>
                            <a:schemeClr val="tx1"/>
                          </a:solidFill>
                          <a:latin typeface="+mj-lt"/>
                        </a:rPr>
                        <a:t>List buses with voltage violations and lines with overloaded flows</a:t>
                      </a: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561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a:bodyPr>
          <a:lstStyle/>
          <a:p>
            <a:r>
              <a:rPr lang="en-US" dirty="0"/>
              <a:t>Data Input Process</a:t>
            </a:r>
          </a:p>
        </p:txBody>
      </p:sp>
      <p:sp>
        <p:nvSpPr>
          <p:cNvPr id="4" name="Content Placeholder 2"/>
          <p:cNvSpPr>
            <a:spLocks noGrp="1"/>
          </p:cNvSpPr>
          <p:nvPr>
            <p:ph idx="1"/>
          </p:nvPr>
        </p:nvSpPr>
        <p:spPr>
          <a:xfrm>
            <a:off x="228600" y="1280160"/>
            <a:ext cx="11734800" cy="5196840"/>
          </a:xfrm>
        </p:spPr>
        <p:txBody>
          <a:bodyPr>
            <a:normAutofit/>
          </a:bodyPr>
          <a:lstStyle/>
          <a:p>
            <a:r>
              <a:rPr lang="en-US" dirty="0"/>
              <a:t>Gathering of all information and data needed to execute the process.  Multiple data format are identified.</a:t>
            </a:r>
          </a:p>
          <a:p>
            <a:endParaRPr lang="en-US" dirty="0"/>
          </a:p>
          <a:p>
            <a:r>
              <a:rPr lang="en-US" dirty="0"/>
              <a:t>Process goals are used to select study methodology and selecting data for input and output</a:t>
            </a:r>
          </a:p>
          <a:p>
            <a:endParaRPr lang="en-US" dirty="0"/>
          </a:p>
          <a:p>
            <a:r>
              <a:rPr lang="en-US" dirty="0"/>
              <a:t>Investigate if data can be retrieved using an automated method (i.e.: via computer downloads)</a:t>
            </a:r>
          </a:p>
          <a:p>
            <a:endParaRPr lang="en-US" dirty="0"/>
          </a:p>
          <a:p>
            <a:r>
              <a:rPr lang="en-US" dirty="0"/>
              <a:t>Identify inter-dependency of data over a timeline.  Is all data available at the same time?</a:t>
            </a:r>
          </a:p>
          <a:p>
            <a:endParaRPr lang="en-US" dirty="0"/>
          </a:p>
          <a:p>
            <a:endParaRPr lang="en-US" dirty="0"/>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6</a:t>
            </a:fld>
            <a:endParaRPr lang="en-US" dirty="0"/>
          </a:p>
        </p:txBody>
      </p:sp>
    </p:spTree>
    <p:extLst>
      <p:ext uri="{BB962C8B-B14F-4D97-AF65-F5344CB8AC3E}">
        <p14:creationId xmlns:p14="http://schemas.microsoft.com/office/powerpoint/2010/main" val="12004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fontScale="90000"/>
          </a:bodyPr>
          <a:lstStyle/>
          <a:p>
            <a:r>
              <a:rPr lang="en-US" dirty="0"/>
              <a:t>Study Process</a:t>
            </a:r>
            <a:br>
              <a:rPr lang="en-US" dirty="0"/>
            </a:br>
            <a:endParaRPr lang="en-US" dirty="0"/>
          </a:p>
        </p:txBody>
      </p:sp>
      <p:sp>
        <p:nvSpPr>
          <p:cNvPr id="4" name="Content Placeholder 2"/>
          <p:cNvSpPr>
            <a:spLocks noGrp="1"/>
          </p:cNvSpPr>
          <p:nvPr>
            <p:ph idx="1"/>
          </p:nvPr>
        </p:nvSpPr>
        <p:spPr>
          <a:xfrm>
            <a:off x="228600" y="1280160"/>
            <a:ext cx="11734800" cy="5196840"/>
          </a:xfrm>
        </p:spPr>
        <p:txBody>
          <a:bodyPr>
            <a:normAutofit/>
          </a:bodyPr>
          <a:lstStyle/>
          <a:p>
            <a:r>
              <a:rPr lang="en-US" dirty="0"/>
              <a:t>Methods and tools to execute the process</a:t>
            </a:r>
          </a:p>
          <a:p>
            <a:endParaRPr lang="en-US" dirty="0"/>
          </a:p>
          <a:p>
            <a:r>
              <a:rPr lang="en-US" dirty="0"/>
              <a:t>The method to achieve process’ goals is identify based on available know-how and tools </a:t>
            </a:r>
          </a:p>
          <a:p>
            <a:endParaRPr lang="en-US" dirty="0"/>
          </a:p>
          <a:p>
            <a:r>
              <a:rPr lang="en-US" dirty="0"/>
              <a:t>New study process may require third-party experts</a:t>
            </a:r>
          </a:p>
          <a:p>
            <a:endParaRPr lang="en-US" dirty="0"/>
          </a:p>
          <a:p>
            <a:r>
              <a:rPr lang="en-US" dirty="0"/>
              <a:t>Data format compatible with tool version.  Update format/data as needed</a:t>
            </a:r>
          </a:p>
          <a:p>
            <a:endParaRPr lang="en-US" dirty="0"/>
          </a:p>
          <a:p>
            <a:r>
              <a:rPr lang="en-US" dirty="0"/>
              <a:t>Explore newer capabilities of tool/computing engine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7</a:t>
            </a:fld>
            <a:endParaRPr lang="en-US" dirty="0"/>
          </a:p>
        </p:txBody>
      </p:sp>
    </p:spTree>
    <p:extLst>
      <p:ext uri="{BB962C8B-B14F-4D97-AF65-F5344CB8AC3E}">
        <p14:creationId xmlns:p14="http://schemas.microsoft.com/office/powerpoint/2010/main" val="380004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fontScale="90000"/>
          </a:bodyPr>
          <a:lstStyle/>
          <a:p>
            <a:r>
              <a:rPr lang="en-US" dirty="0"/>
              <a:t>Reporting Process</a:t>
            </a:r>
            <a:br>
              <a:rPr lang="en-US" dirty="0"/>
            </a:br>
            <a:endParaRPr lang="en-US" dirty="0"/>
          </a:p>
        </p:txBody>
      </p:sp>
      <p:sp>
        <p:nvSpPr>
          <p:cNvPr id="4" name="Content Placeholder 2"/>
          <p:cNvSpPr>
            <a:spLocks noGrp="1"/>
          </p:cNvSpPr>
          <p:nvPr>
            <p:ph idx="1"/>
          </p:nvPr>
        </p:nvSpPr>
        <p:spPr>
          <a:xfrm>
            <a:off x="228600" y="1280160"/>
            <a:ext cx="11734800" cy="5196840"/>
          </a:xfrm>
        </p:spPr>
        <p:txBody>
          <a:bodyPr>
            <a:normAutofit/>
          </a:bodyPr>
          <a:lstStyle/>
          <a:p>
            <a:r>
              <a:rPr lang="en-US" dirty="0"/>
              <a:t>Data output set require to explain the process outcome</a:t>
            </a:r>
          </a:p>
          <a:p>
            <a:endParaRPr lang="en-US" dirty="0"/>
          </a:p>
          <a:p>
            <a:r>
              <a:rPr lang="en-US" dirty="0"/>
              <a:t>Outside context needed to explain the outcome of the study, identify data suitable for a list or a table format</a:t>
            </a:r>
          </a:p>
          <a:p>
            <a:endParaRPr lang="en-US" dirty="0"/>
          </a:p>
          <a:p>
            <a:r>
              <a:rPr lang="en-US" dirty="0"/>
              <a:t>As needed, bring additional data for reporting not used during the study process</a:t>
            </a:r>
          </a:p>
          <a:p>
            <a:endParaRPr lang="en-US" dirty="0"/>
          </a:p>
          <a:p>
            <a:r>
              <a:rPr lang="en-US" dirty="0"/>
              <a:t>Select meaningful data for export to data files or plots</a:t>
            </a:r>
          </a:p>
          <a:p>
            <a:endParaRPr lang="en-US" dirty="0"/>
          </a:p>
          <a:p>
            <a:endParaRPr lang="en-US" dirty="0"/>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8</a:t>
            </a:fld>
            <a:endParaRPr lang="en-US" dirty="0"/>
          </a:p>
        </p:txBody>
      </p:sp>
    </p:spTree>
    <p:extLst>
      <p:ext uri="{BB962C8B-B14F-4D97-AF65-F5344CB8AC3E}">
        <p14:creationId xmlns:p14="http://schemas.microsoft.com/office/powerpoint/2010/main" val="172487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049000" cy="1066800"/>
          </a:xfrm>
        </p:spPr>
        <p:txBody>
          <a:bodyPr>
            <a:normAutofit fontScale="90000"/>
          </a:bodyPr>
          <a:lstStyle/>
          <a:p>
            <a:r>
              <a:rPr lang="en-US" dirty="0"/>
              <a:t>Serial and Script Processing</a:t>
            </a:r>
            <a:br>
              <a:rPr lang="en-US" dirty="0"/>
            </a:br>
            <a:endParaRPr lang="en-US" dirty="0"/>
          </a:p>
        </p:txBody>
      </p:sp>
      <p:sp>
        <p:nvSpPr>
          <p:cNvPr id="4" name="Content Placeholder 2"/>
          <p:cNvSpPr>
            <a:spLocks noGrp="1"/>
          </p:cNvSpPr>
          <p:nvPr>
            <p:ph idx="1"/>
          </p:nvPr>
        </p:nvSpPr>
        <p:spPr>
          <a:xfrm>
            <a:off x="228600" y="1280160"/>
            <a:ext cx="11734800" cy="5196840"/>
          </a:xfrm>
        </p:spPr>
        <p:txBody>
          <a:bodyPr>
            <a:normAutofit/>
          </a:bodyPr>
          <a:lstStyle/>
          <a:p>
            <a:r>
              <a:rPr lang="en-US" dirty="0"/>
              <a:t>A serial process executes the tasks of a process in sequence.  High speed CPU for faster results.</a:t>
            </a:r>
          </a:p>
          <a:p>
            <a:endParaRPr lang="en-US" dirty="0"/>
          </a:p>
          <a:p>
            <a:r>
              <a:rPr lang="en-US" dirty="0"/>
              <a:t>A basic form of automation: macros or scripts to mimic the sequential steps.  User can run the macros from the GUI.  For a second macro, the User repeats the steps to run it.</a:t>
            </a:r>
          </a:p>
          <a:p>
            <a:endParaRPr lang="en-US" dirty="0"/>
          </a:p>
          <a:p>
            <a:r>
              <a:rPr lang="en-US" dirty="0"/>
              <a:t>Scripts have a very basic ‘language’, not a programming tool.</a:t>
            </a:r>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4294967295"/>
          </p:nvPr>
        </p:nvSpPr>
        <p:spPr>
          <a:xfrm>
            <a:off x="10058400" y="6607175"/>
            <a:ext cx="2133600" cy="2508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rgbClr val="FFFFFF"/>
                </a:solidFill>
                <a:latin typeface="Tahoma" pitchFamily="34" charset="0"/>
                <a:ea typeface="+mn-ea"/>
                <a:cs typeface="+mn-cs"/>
              </a:defRPr>
            </a:lvl1pPr>
            <a:lvl2pPr marL="457200" algn="l" rtl="0" fontAlgn="base">
              <a:spcBef>
                <a:spcPct val="0"/>
              </a:spcBef>
              <a:spcAft>
                <a:spcPct val="0"/>
              </a:spcAft>
              <a:defRPr sz="1400" kern="1200">
                <a:solidFill>
                  <a:schemeClr val="tx1"/>
                </a:solidFill>
                <a:latin typeface="Tahoma" pitchFamily="34" charset="0"/>
                <a:ea typeface="+mn-ea"/>
                <a:cs typeface="+mn-cs"/>
              </a:defRPr>
            </a:lvl2pPr>
            <a:lvl3pPr marL="914400" algn="l" rtl="0" fontAlgn="base">
              <a:spcBef>
                <a:spcPct val="0"/>
              </a:spcBef>
              <a:spcAft>
                <a:spcPct val="0"/>
              </a:spcAft>
              <a:defRPr sz="1400" kern="1200">
                <a:solidFill>
                  <a:schemeClr val="tx1"/>
                </a:solidFill>
                <a:latin typeface="Tahoma" pitchFamily="34" charset="0"/>
                <a:ea typeface="+mn-ea"/>
                <a:cs typeface="+mn-cs"/>
              </a:defRPr>
            </a:lvl3pPr>
            <a:lvl4pPr marL="1371600" algn="l" rtl="0" fontAlgn="base">
              <a:spcBef>
                <a:spcPct val="0"/>
              </a:spcBef>
              <a:spcAft>
                <a:spcPct val="0"/>
              </a:spcAft>
              <a:defRPr sz="1400" kern="1200">
                <a:solidFill>
                  <a:schemeClr val="tx1"/>
                </a:solidFill>
                <a:latin typeface="Tahoma" pitchFamily="34" charset="0"/>
                <a:ea typeface="+mn-ea"/>
                <a:cs typeface="+mn-cs"/>
              </a:defRPr>
            </a:lvl4pPr>
            <a:lvl5pPr marL="1828800" algn="l"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a:lstStyle>
          <a:p>
            <a:fld id="{F06A5241-12CB-C64D-AE38-6540AC6C648E}" type="slidenum">
              <a:rPr lang="en-US" smtClean="0"/>
              <a:pPr/>
              <a:t>9</a:t>
            </a:fld>
            <a:endParaRPr lang="en-US" dirty="0"/>
          </a:p>
        </p:txBody>
      </p:sp>
    </p:spTree>
    <p:extLst>
      <p:ext uri="{BB962C8B-B14F-4D97-AF65-F5344CB8AC3E}">
        <p14:creationId xmlns:p14="http://schemas.microsoft.com/office/powerpoint/2010/main" val="1733120152"/>
      </p:ext>
    </p:extLst>
  </p:cSld>
  <p:clrMapOvr>
    <a:masterClrMapping/>
  </p:clrMapOvr>
</p:sld>
</file>

<file path=ppt/theme/theme1.xml><?xml version="1.0" encoding="utf-8"?>
<a:theme xmlns:a="http://schemas.openxmlformats.org/drawingml/2006/main" name="Capsules">
  <a:themeElements>
    <a:clrScheme name="Custom 5">
      <a:dk1>
        <a:srgbClr val="000000"/>
      </a:dk1>
      <a:lt1>
        <a:srgbClr val="FFFFFF"/>
      </a:lt1>
      <a:dk2>
        <a:srgbClr val="500000"/>
      </a:dk2>
      <a:lt2>
        <a:srgbClr val="D1C394"/>
      </a:lt2>
      <a:accent1>
        <a:srgbClr val="99CC99"/>
      </a:accent1>
      <a:accent2>
        <a:srgbClr val="33CCCC"/>
      </a:accent2>
      <a:accent3>
        <a:srgbClr val="FFFFFF"/>
      </a:accent3>
      <a:accent4>
        <a:srgbClr val="002A56"/>
      </a:accent4>
      <a:accent5>
        <a:srgbClr val="CAE2CA"/>
      </a:accent5>
      <a:accent6>
        <a:srgbClr val="2DB9B9"/>
      </a:accent6>
      <a:hlink>
        <a:srgbClr val="500000"/>
      </a:hlink>
      <a:folHlink>
        <a:srgbClr val="500000"/>
      </a:folHlink>
    </a:clrScheme>
    <a:fontScheme name="Custom 2">
      <a:majorFont>
        <a:latin typeface="Arial"/>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Designs\Capsules.pot</Template>
  <TotalTime>5185</TotalTime>
  <Words>2658</Words>
  <Application>Microsoft Office PowerPoint</Application>
  <PresentationFormat>Widescreen</PresentationFormat>
  <Paragraphs>390</Paragraphs>
  <Slides>35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Narrow</vt:lpstr>
      <vt:lpstr>Calibri</vt:lpstr>
      <vt:lpstr>Courier New</vt:lpstr>
      <vt:lpstr>Helvetica</vt:lpstr>
      <vt:lpstr>Old English Text MT</vt:lpstr>
      <vt:lpstr>Tahoma</vt:lpstr>
      <vt:lpstr>Times New Roman</vt:lpstr>
      <vt:lpstr>Wingdings</vt:lpstr>
      <vt:lpstr>Capsules</vt:lpstr>
      <vt:lpstr>Fundamentals of Electric Transmission System Planning Short Course  Automating the Planning Process </vt:lpstr>
      <vt:lpstr>Automate or Not to Automate…</vt:lpstr>
      <vt:lpstr>Automate or Not to Automate…</vt:lpstr>
      <vt:lpstr>Automating The Planning Process</vt:lpstr>
      <vt:lpstr>Automating The Planning Process</vt:lpstr>
      <vt:lpstr>Data Input Process</vt:lpstr>
      <vt:lpstr>Study Process </vt:lpstr>
      <vt:lpstr>Reporting Process </vt:lpstr>
      <vt:lpstr>Serial and Script Processing </vt:lpstr>
      <vt:lpstr> Planning Processes in Series </vt:lpstr>
      <vt:lpstr>Planning Processes in Parallel</vt:lpstr>
      <vt:lpstr>Automation Tools</vt:lpstr>
      <vt:lpstr>Basic Automation: Scripts or Batch Processes</vt:lpstr>
      <vt:lpstr>Standardize Settings</vt:lpstr>
      <vt:lpstr>Standardize Settings: Example (PW Simulator)</vt:lpstr>
      <vt:lpstr>Master File</vt:lpstr>
      <vt:lpstr>Standardize Settings: Tips (PW Simulator)</vt:lpstr>
      <vt:lpstr>Standardize Settings: Tips (PW Simulator)</vt:lpstr>
      <vt:lpstr>Visual Basic Example: Hourly Market Simulation</vt:lpstr>
      <vt:lpstr>User Interface</vt:lpstr>
      <vt:lpstr>Hourly Inputs: Area Load</vt:lpstr>
      <vt:lpstr>Hourly Inputs: Fixed Generation</vt:lpstr>
      <vt:lpstr>Hourly Inputs: Other Parameters</vt:lpstr>
      <vt:lpstr>Optional Constant Hydro Price</vt:lpstr>
      <vt:lpstr>“Run OPF Simulation” Process: Initialization</vt:lpstr>
      <vt:lpstr>“Run OPF Simulation” Process</vt:lpstr>
      <vt:lpstr>Load Auxiliary Files Associated with Prior Time</vt:lpstr>
      <vt:lpstr>Fixed Generator MW Output (Wind and Solar)</vt:lpstr>
      <vt:lpstr>Scale Load by Area</vt:lpstr>
      <vt:lpstr>Solve OPF and Retrieve Results</vt:lpstr>
      <vt:lpstr>View Results</vt:lpstr>
      <vt:lpstr>Distributed Computing (PW Simulator)</vt:lpstr>
      <vt:lpstr>Distributed Computing Implementation</vt:lpstr>
      <vt:lpstr>Distributable Calculations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460 Power System Operation and Control</dc:title>
  <dc:creator>Tom</dc:creator>
  <cp:lastModifiedBy>scott</cp:lastModifiedBy>
  <cp:revision>457</cp:revision>
  <cp:lastPrinted>2011-08-22T16:49:24Z</cp:lastPrinted>
  <dcterms:created xsi:type="dcterms:W3CDTF">2000-05-11T14:27:08Z</dcterms:created>
  <dcterms:modified xsi:type="dcterms:W3CDTF">2024-03-13T21:21:26Z</dcterms:modified>
</cp:coreProperties>
</file>