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62" r:id="rId1"/>
  </p:sldMasterIdLst>
  <p:notesMasterIdLst>
    <p:notesMasterId r:id="rId15"/>
  </p:notesMasterIdLst>
  <p:handoutMasterIdLst>
    <p:handoutMasterId r:id="rId16"/>
  </p:handoutMasterIdLst>
  <p:sldIdLst>
    <p:sldId id="258" r:id="rId2"/>
    <p:sldId id="481" r:id="rId3"/>
    <p:sldId id="545" r:id="rId4"/>
    <p:sldId id="546" r:id="rId5"/>
    <p:sldId id="547" r:id="rId6"/>
    <p:sldId id="548" r:id="rId7"/>
    <p:sldId id="550" r:id="rId8"/>
    <p:sldId id="551" r:id="rId9"/>
    <p:sldId id="552" r:id="rId10"/>
    <p:sldId id="553" r:id="rId11"/>
    <p:sldId id="554" r:id="rId12"/>
    <p:sldId id="555" r:id="rId13"/>
    <p:sldId id="544" r:id="rId14"/>
  </p:sldIdLst>
  <p:sldSz cx="12192000" cy="6858000"/>
  <p:notesSz cx="7077075" cy="9363075"/>
  <p:defaultTex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000"/>
    <a:srgbClr val="FF3300"/>
    <a:srgbClr val="FFE6E6"/>
    <a:srgbClr val="50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62268-1295-4332-B76A-10813DBF698B}" v="18" dt="2024-03-16T19:10:52.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12" autoAdjust="0"/>
    <p:restoredTop sz="94660" autoAdjust="0"/>
  </p:normalViewPr>
  <p:slideViewPr>
    <p:cSldViewPr>
      <p:cViewPr varScale="1">
        <p:scale>
          <a:sx n="105" d="100"/>
          <a:sy n="105" d="100"/>
        </p:scale>
        <p:origin x="50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cy Rolstad" userId="92223766650931d2" providerId="LiveId" clId="{C8762268-1295-4332-B76A-10813DBF698B}"/>
    <pc:docChg chg="undo custSel addSld delSld modSld">
      <pc:chgData name="Tracy Rolstad" userId="92223766650931d2" providerId="LiveId" clId="{C8762268-1295-4332-B76A-10813DBF698B}" dt="2024-03-16T19:23:55.514" v="4341" actId="20577"/>
      <pc:docMkLst>
        <pc:docMk/>
      </pc:docMkLst>
      <pc:sldChg chg="modSp add del mod">
        <pc:chgData name="Tracy Rolstad" userId="92223766650931d2" providerId="LiveId" clId="{C8762268-1295-4332-B76A-10813DBF698B}" dt="2024-03-16T03:09:04.370" v="51" actId="47"/>
        <pc:sldMkLst>
          <pc:docMk/>
          <pc:sldMk cId="0" sldId="258"/>
        </pc:sldMkLst>
        <pc:spChg chg="mod">
          <ac:chgData name="Tracy Rolstad" userId="92223766650931d2" providerId="LiveId" clId="{C8762268-1295-4332-B76A-10813DBF698B}" dt="2024-03-16T03:08:39.564" v="35" actId="20577"/>
          <ac:spMkLst>
            <pc:docMk/>
            <pc:sldMk cId="0" sldId="258"/>
            <ac:spMk id="6" creationId="{00000000-0000-0000-0000-000000000000}"/>
          </ac:spMkLst>
        </pc:spChg>
      </pc:sldChg>
      <pc:sldChg chg="delSp modSp add del mod">
        <pc:chgData name="Tracy Rolstad" userId="92223766650931d2" providerId="LiveId" clId="{C8762268-1295-4332-B76A-10813DBF698B}" dt="2024-03-16T15:33:17.707" v="628" actId="313"/>
        <pc:sldMkLst>
          <pc:docMk/>
          <pc:sldMk cId="1777326947" sldId="481"/>
        </pc:sldMkLst>
        <pc:spChg chg="mod">
          <ac:chgData name="Tracy Rolstad" userId="92223766650931d2" providerId="LiveId" clId="{C8762268-1295-4332-B76A-10813DBF698B}" dt="2024-03-16T15:25:41.361" v="162" actId="20577"/>
          <ac:spMkLst>
            <pc:docMk/>
            <pc:sldMk cId="1777326947" sldId="481"/>
            <ac:spMk id="2" creationId="{00000000-0000-0000-0000-000000000000}"/>
          </ac:spMkLst>
        </pc:spChg>
        <pc:spChg chg="mod">
          <ac:chgData name="Tracy Rolstad" userId="92223766650931d2" providerId="LiveId" clId="{C8762268-1295-4332-B76A-10813DBF698B}" dt="2024-03-16T15:33:17.707" v="628" actId="313"/>
          <ac:spMkLst>
            <pc:docMk/>
            <pc:sldMk cId="1777326947" sldId="481"/>
            <ac:spMk id="3" creationId="{00000000-0000-0000-0000-000000000000}"/>
          </ac:spMkLst>
        </pc:spChg>
        <pc:picChg chg="del">
          <ac:chgData name="Tracy Rolstad" userId="92223766650931d2" providerId="LiveId" clId="{C8762268-1295-4332-B76A-10813DBF698B}" dt="2024-03-16T15:24:33.541" v="82" actId="478"/>
          <ac:picMkLst>
            <pc:docMk/>
            <pc:sldMk cId="1777326947" sldId="481"/>
            <ac:picMk id="5" creationId="{4B238FE1-E04A-FFE4-7DC1-87E9E4E928F3}"/>
          </ac:picMkLst>
        </pc:picChg>
      </pc:sldChg>
      <pc:sldChg chg="del">
        <pc:chgData name="Tracy Rolstad" userId="92223766650931d2" providerId="LiveId" clId="{C8762268-1295-4332-B76A-10813DBF698B}" dt="2024-03-16T03:08:58.926" v="36" actId="47"/>
        <pc:sldMkLst>
          <pc:docMk/>
          <pc:sldMk cId="2563625238" sldId="482"/>
        </pc:sldMkLst>
      </pc:sldChg>
      <pc:sldChg chg="add del">
        <pc:chgData name="Tracy Rolstad" userId="92223766650931d2" providerId="LiveId" clId="{C8762268-1295-4332-B76A-10813DBF698B}" dt="2024-03-16T03:09:06.278" v="53" actId="47"/>
        <pc:sldMkLst>
          <pc:docMk/>
          <pc:sldMk cId="1670297810" sldId="544"/>
        </pc:sldMkLst>
      </pc:sldChg>
      <pc:sldChg chg="addSp delSp modSp new mod">
        <pc:chgData name="Tracy Rolstad" userId="92223766650931d2" providerId="LiveId" clId="{C8762268-1295-4332-B76A-10813DBF698B}" dt="2024-03-16T15:46:21.350" v="1356" actId="207"/>
        <pc:sldMkLst>
          <pc:docMk/>
          <pc:sldMk cId="2715467602" sldId="545"/>
        </pc:sldMkLst>
        <pc:spChg chg="mod">
          <ac:chgData name="Tracy Rolstad" userId="92223766650931d2" providerId="LiveId" clId="{C8762268-1295-4332-B76A-10813DBF698B}" dt="2024-03-16T15:38:16.981" v="1023" actId="20577"/>
          <ac:spMkLst>
            <pc:docMk/>
            <pc:sldMk cId="2715467602" sldId="545"/>
            <ac:spMk id="2" creationId="{9D7987DF-0C38-B8C1-0E60-BF075979A95B}"/>
          </ac:spMkLst>
        </pc:spChg>
        <pc:spChg chg="mod">
          <ac:chgData name="Tracy Rolstad" userId="92223766650931d2" providerId="LiveId" clId="{C8762268-1295-4332-B76A-10813DBF698B}" dt="2024-03-16T15:46:12.130" v="1354" actId="15"/>
          <ac:spMkLst>
            <pc:docMk/>
            <pc:sldMk cId="2715467602" sldId="545"/>
            <ac:spMk id="3" creationId="{D3F59B41-246B-4922-BBE2-96A7D0F03B6E}"/>
          </ac:spMkLst>
        </pc:spChg>
        <pc:spChg chg="add del mod">
          <ac:chgData name="Tracy Rolstad" userId="92223766650931d2" providerId="LiveId" clId="{C8762268-1295-4332-B76A-10813DBF698B}" dt="2024-03-16T15:38:09.249" v="1011" actId="478"/>
          <ac:spMkLst>
            <pc:docMk/>
            <pc:sldMk cId="2715467602" sldId="545"/>
            <ac:spMk id="5" creationId="{49568DFA-202A-56F0-CFA2-76BA9F18344D}"/>
          </ac:spMkLst>
        </pc:spChg>
        <pc:spChg chg="add mod">
          <ac:chgData name="Tracy Rolstad" userId="92223766650931d2" providerId="LiveId" clId="{C8762268-1295-4332-B76A-10813DBF698B}" dt="2024-03-16T15:46:21.350" v="1356" actId="207"/>
          <ac:spMkLst>
            <pc:docMk/>
            <pc:sldMk cId="2715467602" sldId="545"/>
            <ac:spMk id="6" creationId="{CC4DAE88-0F64-4B30-A9EF-BA1DBFA81BFD}"/>
          </ac:spMkLst>
        </pc:spChg>
      </pc:sldChg>
      <pc:sldChg chg="del">
        <pc:chgData name="Tracy Rolstad" userId="92223766650931d2" providerId="LiveId" clId="{C8762268-1295-4332-B76A-10813DBF698B}" dt="2024-03-16T03:08:59.343" v="37" actId="47"/>
        <pc:sldMkLst>
          <pc:docMk/>
          <pc:sldMk cId="3507030472" sldId="545"/>
        </pc:sldMkLst>
      </pc:sldChg>
      <pc:sldChg chg="modSp new mod">
        <pc:chgData name="Tracy Rolstad" userId="92223766650931d2" providerId="LiveId" clId="{C8762268-1295-4332-B76A-10813DBF698B}" dt="2024-03-16T15:55:01.712" v="1630" actId="14100"/>
        <pc:sldMkLst>
          <pc:docMk/>
          <pc:sldMk cId="2559882991" sldId="546"/>
        </pc:sldMkLst>
        <pc:spChg chg="mod">
          <ac:chgData name="Tracy Rolstad" userId="92223766650931d2" providerId="LiveId" clId="{C8762268-1295-4332-B76A-10813DBF698B}" dt="2024-03-16T15:50:28.374" v="1518" actId="20577"/>
          <ac:spMkLst>
            <pc:docMk/>
            <pc:sldMk cId="2559882991" sldId="546"/>
            <ac:spMk id="2" creationId="{47E52F7D-737A-6B21-04C1-BF94F8AA7C29}"/>
          </ac:spMkLst>
        </pc:spChg>
        <pc:spChg chg="mod">
          <ac:chgData name="Tracy Rolstad" userId="92223766650931d2" providerId="LiveId" clId="{C8762268-1295-4332-B76A-10813DBF698B}" dt="2024-03-16T15:55:01.712" v="1630" actId="14100"/>
          <ac:spMkLst>
            <pc:docMk/>
            <pc:sldMk cId="2559882991" sldId="546"/>
            <ac:spMk id="3" creationId="{3ED846D7-99BD-A102-0E95-59CE7FA6733C}"/>
          </ac:spMkLst>
        </pc:spChg>
      </pc:sldChg>
      <pc:sldChg chg="del">
        <pc:chgData name="Tracy Rolstad" userId="92223766650931d2" providerId="LiveId" clId="{C8762268-1295-4332-B76A-10813DBF698B}" dt="2024-03-16T03:08:59.694" v="38" actId="47"/>
        <pc:sldMkLst>
          <pc:docMk/>
          <pc:sldMk cId="3518258455" sldId="546"/>
        </pc:sldMkLst>
      </pc:sldChg>
      <pc:sldChg chg="del">
        <pc:chgData name="Tracy Rolstad" userId="92223766650931d2" providerId="LiveId" clId="{C8762268-1295-4332-B76A-10813DBF698B}" dt="2024-03-16T03:08:59.876" v="39" actId="47"/>
        <pc:sldMkLst>
          <pc:docMk/>
          <pc:sldMk cId="1834061980" sldId="547"/>
        </pc:sldMkLst>
      </pc:sldChg>
      <pc:sldChg chg="modSp new mod">
        <pc:chgData name="Tracy Rolstad" userId="92223766650931d2" providerId="LiveId" clId="{C8762268-1295-4332-B76A-10813DBF698B}" dt="2024-03-16T16:01:18.388" v="2104" actId="20577"/>
        <pc:sldMkLst>
          <pc:docMk/>
          <pc:sldMk cId="3665842204" sldId="547"/>
        </pc:sldMkLst>
        <pc:spChg chg="mod">
          <ac:chgData name="Tracy Rolstad" userId="92223766650931d2" providerId="LiveId" clId="{C8762268-1295-4332-B76A-10813DBF698B}" dt="2024-03-16T15:52:37.060" v="1587" actId="20577"/>
          <ac:spMkLst>
            <pc:docMk/>
            <pc:sldMk cId="3665842204" sldId="547"/>
            <ac:spMk id="2" creationId="{AFF0CEEB-266B-7410-5C53-F9F9FCA2E683}"/>
          </ac:spMkLst>
        </pc:spChg>
        <pc:spChg chg="mod">
          <ac:chgData name="Tracy Rolstad" userId="92223766650931d2" providerId="LiveId" clId="{C8762268-1295-4332-B76A-10813DBF698B}" dt="2024-03-16T16:01:18.388" v="2104" actId="20577"/>
          <ac:spMkLst>
            <pc:docMk/>
            <pc:sldMk cId="3665842204" sldId="547"/>
            <ac:spMk id="3" creationId="{F20A2F51-A157-23E0-7F17-70231C60F501}"/>
          </ac:spMkLst>
        </pc:spChg>
      </pc:sldChg>
      <pc:sldChg chg="modSp new mod">
        <pc:chgData name="Tracy Rolstad" userId="92223766650931d2" providerId="LiveId" clId="{C8762268-1295-4332-B76A-10813DBF698B}" dt="2024-03-16T19:23:04.322" v="4340" actId="20577"/>
        <pc:sldMkLst>
          <pc:docMk/>
          <pc:sldMk cId="892876592" sldId="548"/>
        </pc:sldMkLst>
        <pc:spChg chg="mod">
          <ac:chgData name="Tracy Rolstad" userId="92223766650931d2" providerId="LiveId" clId="{C8762268-1295-4332-B76A-10813DBF698B}" dt="2024-03-16T15:56:34.042" v="1678" actId="20577"/>
          <ac:spMkLst>
            <pc:docMk/>
            <pc:sldMk cId="892876592" sldId="548"/>
            <ac:spMk id="2" creationId="{811F15C3-48F1-8249-9B8C-1D5E1FD887BA}"/>
          </ac:spMkLst>
        </pc:spChg>
        <pc:spChg chg="mod">
          <ac:chgData name="Tracy Rolstad" userId="92223766650931d2" providerId="LiveId" clId="{C8762268-1295-4332-B76A-10813DBF698B}" dt="2024-03-16T19:23:04.322" v="4340" actId="20577"/>
          <ac:spMkLst>
            <pc:docMk/>
            <pc:sldMk cId="892876592" sldId="548"/>
            <ac:spMk id="3" creationId="{F2B444BA-1650-FFD5-0E39-9A8E8B28565F}"/>
          </ac:spMkLst>
        </pc:spChg>
      </pc:sldChg>
      <pc:sldChg chg="del">
        <pc:chgData name="Tracy Rolstad" userId="92223766650931d2" providerId="LiveId" clId="{C8762268-1295-4332-B76A-10813DBF698B}" dt="2024-03-16T03:09:00.048" v="40" actId="47"/>
        <pc:sldMkLst>
          <pc:docMk/>
          <pc:sldMk cId="2412396652" sldId="548"/>
        </pc:sldMkLst>
      </pc:sldChg>
      <pc:sldChg chg="modSp new del mod">
        <pc:chgData name="Tracy Rolstad" userId="92223766650931d2" providerId="LiveId" clId="{C8762268-1295-4332-B76A-10813DBF698B}" dt="2024-03-16T16:15:44.646" v="2326" actId="47"/>
        <pc:sldMkLst>
          <pc:docMk/>
          <pc:sldMk cId="1050062339" sldId="549"/>
        </pc:sldMkLst>
        <pc:spChg chg="mod">
          <ac:chgData name="Tracy Rolstad" userId="92223766650931d2" providerId="LiveId" clId="{C8762268-1295-4332-B76A-10813DBF698B}" dt="2024-03-16T16:15:34.649" v="2324" actId="21"/>
          <ac:spMkLst>
            <pc:docMk/>
            <pc:sldMk cId="1050062339" sldId="549"/>
            <ac:spMk id="2" creationId="{2124FB83-1D72-366F-542A-5953CB6236D8}"/>
          </ac:spMkLst>
        </pc:spChg>
        <pc:spChg chg="mod">
          <ac:chgData name="Tracy Rolstad" userId="92223766650931d2" providerId="LiveId" clId="{C8762268-1295-4332-B76A-10813DBF698B}" dt="2024-03-16T16:06:54.893" v="2206" actId="6549"/>
          <ac:spMkLst>
            <pc:docMk/>
            <pc:sldMk cId="1050062339" sldId="549"/>
            <ac:spMk id="3" creationId="{25C934ED-BFD2-42C1-31C8-B9A410FCAABE}"/>
          </ac:spMkLst>
        </pc:spChg>
      </pc:sldChg>
      <pc:sldChg chg="del">
        <pc:chgData name="Tracy Rolstad" userId="92223766650931d2" providerId="LiveId" clId="{C8762268-1295-4332-B76A-10813DBF698B}" dt="2024-03-16T03:09:00.205" v="41" actId="47"/>
        <pc:sldMkLst>
          <pc:docMk/>
          <pc:sldMk cId="2918429522" sldId="549"/>
        </pc:sldMkLst>
      </pc:sldChg>
      <pc:sldChg chg="del">
        <pc:chgData name="Tracy Rolstad" userId="92223766650931d2" providerId="LiveId" clId="{C8762268-1295-4332-B76A-10813DBF698B}" dt="2024-03-16T03:09:00.377" v="42" actId="47"/>
        <pc:sldMkLst>
          <pc:docMk/>
          <pc:sldMk cId="2162863047" sldId="550"/>
        </pc:sldMkLst>
      </pc:sldChg>
      <pc:sldChg chg="addSp delSp modSp new mod">
        <pc:chgData name="Tracy Rolstad" userId="92223766650931d2" providerId="LiveId" clId="{C8762268-1295-4332-B76A-10813DBF698B}" dt="2024-03-16T17:59:26.366" v="2419" actId="20577"/>
        <pc:sldMkLst>
          <pc:docMk/>
          <pc:sldMk cId="3415771843" sldId="550"/>
        </pc:sldMkLst>
        <pc:spChg chg="mod">
          <ac:chgData name="Tracy Rolstad" userId="92223766650931d2" providerId="LiveId" clId="{C8762268-1295-4332-B76A-10813DBF698B}" dt="2024-03-16T16:15:42.006" v="2325"/>
          <ac:spMkLst>
            <pc:docMk/>
            <pc:sldMk cId="3415771843" sldId="550"/>
            <ac:spMk id="2" creationId="{29F925C8-14EF-29E8-7A99-F516F9FCE483}"/>
          </ac:spMkLst>
        </pc:spChg>
        <pc:spChg chg="mod">
          <ac:chgData name="Tracy Rolstad" userId="92223766650931d2" providerId="LiveId" clId="{C8762268-1295-4332-B76A-10813DBF698B}" dt="2024-03-16T16:08:19.098" v="2214" actId="255"/>
          <ac:spMkLst>
            <pc:docMk/>
            <pc:sldMk cId="3415771843" sldId="550"/>
            <ac:spMk id="3" creationId="{4C8C6AF5-EE86-E1FF-A6E9-FE92331D2FD2}"/>
          </ac:spMkLst>
        </pc:spChg>
        <pc:spChg chg="del mod">
          <ac:chgData name="Tracy Rolstad" userId="92223766650931d2" providerId="LiveId" clId="{C8762268-1295-4332-B76A-10813DBF698B}" dt="2024-03-16T16:05:18.694" v="2194" actId="478"/>
          <ac:spMkLst>
            <pc:docMk/>
            <pc:sldMk cId="3415771843" sldId="550"/>
            <ac:spMk id="4" creationId="{16E2E7C2-64E9-3471-D880-805A3C0D7B6B}"/>
          </ac:spMkLst>
        </pc:spChg>
        <pc:spChg chg="add mod">
          <ac:chgData name="Tracy Rolstad" userId="92223766650931d2" providerId="LiveId" clId="{C8762268-1295-4332-B76A-10813DBF698B}" dt="2024-03-16T16:15:13.437" v="2321" actId="20577"/>
          <ac:spMkLst>
            <pc:docMk/>
            <pc:sldMk cId="3415771843" sldId="550"/>
            <ac:spMk id="5" creationId="{66868F15-51F2-34D0-34A8-4686611D69EB}"/>
          </ac:spMkLst>
        </pc:spChg>
        <pc:spChg chg="add mod">
          <ac:chgData name="Tracy Rolstad" userId="92223766650931d2" providerId="LiveId" clId="{C8762268-1295-4332-B76A-10813DBF698B}" dt="2024-03-16T17:59:26.366" v="2419" actId="20577"/>
          <ac:spMkLst>
            <pc:docMk/>
            <pc:sldMk cId="3415771843" sldId="550"/>
            <ac:spMk id="6" creationId="{4C073D0A-E3DA-BC5F-8A0E-171039DE431E}"/>
          </ac:spMkLst>
        </pc:spChg>
      </pc:sldChg>
      <pc:sldChg chg="del">
        <pc:chgData name="Tracy Rolstad" userId="92223766650931d2" providerId="LiveId" clId="{C8762268-1295-4332-B76A-10813DBF698B}" dt="2024-03-16T03:09:00.547" v="43" actId="47"/>
        <pc:sldMkLst>
          <pc:docMk/>
          <pc:sldMk cId="2362319305" sldId="551"/>
        </pc:sldMkLst>
      </pc:sldChg>
      <pc:sldChg chg="modSp new mod">
        <pc:chgData name="Tracy Rolstad" userId="92223766650931d2" providerId="LiveId" clId="{C8762268-1295-4332-B76A-10813DBF698B}" dt="2024-03-16T18:18:48.140" v="2958" actId="313"/>
        <pc:sldMkLst>
          <pc:docMk/>
          <pc:sldMk cId="3838093313" sldId="551"/>
        </pc:sldMkLst>
        <pc:spChg chg="mod">
          <ac:chgData name="Tracy Rolstad" userId="92223766650931d2" providerId="LiveId" clId="{C8762268-1295-4332-B76A-10813DBF698B}" dt="2024-03-16T18:01:22.642" v="2461" actId="313"/>
          <ac:spMkLst>
            <pc:docMk/>
            <pc:sldMk cId="3838093313" sldId="551"/>
            <ac:spMk id="2" creationId="{E85C9578-6E5F-3953-4525-8EC73AF86B62}"/>
          </ac:spMkLst>
        </pc:spChg>
        <pc:spChg chg="mod">
          <ac:chgData name="Tracy Rolstad" userId="92223766650931d2" providerId="LiveId" clId="{C8762268-1295-4332-B76A-10813DBF698B}" dt="2024-03-16T18:18:48.140" v="2958" actId="313"/>
          <ac:spMkLst>
            <pc:docMk/>
            <pc:sldMk cId="3838093313" sldId="551"/>
            <ac:spMk id="3" creationId="{EE53E4F7-37A8-93FE-8527-78528A8685B0}"/>
          </ac:spMkLst>
        </pc:spChg>
      </pc:sldChg>
      <pc:sldChg chg="addSp delSp modSp new mod setBg">
        <pc:chgData name="Tracy Rolstad" userId="92223766650931d2" providerId="LiveId" clId="{C8762268-1295-4332-B76A-10813DBF698B}" dt="2024-03-16T18:24:24.363" v="3079" actId="478"/>
        <pc:sldMkLst>
          <pc:docMk/>
          <pc:sldMk cId="1180762621" sldId="552"/>
        </pc:sldMkLst>
        <pc:spChg chg="mod">
          <ac:chgData name="Tracy Rolstad" userId="92223766650931d2" providerId="LiveId" clId="{C8762268-1295-4332-B76A-10813DBF698B}" dt="2024-03-16T18:17:42.121" v="2801" actId="6549"/>
          <ac:spMkLst>
            <pc:docMk/>
            <pc:sldMk cId="1180762621" sldId="552"/>
            <ac:spMk id="2" creationId="{E393E241-16C7-843B-128A-6981A73222F5}"/>
          </ac:spMkLst>
        </pc:spChg>
        <pc:spChg chg="del">
          <ac:chgData name="Tracy Rolstad" userId="92223766650931d2" providerId="LiveId" clId="{C8762268-1295-4332-B76A-10813DBF698B}" dt="2024-03-16T18:11:18.239" v="2788" actId="478"/>
          <ac:spMkLst>
            <pc:docMk/>
            <pc:sldMk cId="1180762621" sldId="552"/>
            <ac:spMk id="3" creationId="{8FB6DC97-199C-C53E-37B9-8ADB5F2788FC}"/>
          </ac:spMkLst>
        </pc:spChg>
        <pc:spChg chg="add del mod">
          <ac:chgData name="Tracy Rolstad" userId="92223766650931d2" providerId="LiveId" clId="{C8762268-1295-4332-B76A-10813DBF698B}" dt="2024-03-16T18:11:23.525" v="2791" actId="478"/>
          <ac:spMkLst>
            <pc:docMk/>
            <pc:sldMk cId="1180762621" sldId="552"/>
            <ac:spMk id="5" creationId="{DB710144-E83E-F435-0411-ACAD5C3517D7}"/>
          </ac:spMkLst>
        </pc:spChg>
        <pc:spChg chg="add mod">
          <ac:chgData name="Tracy Rolstad" userId="92223766650931d2" providerId="LiveId" clId="{C8762268-1295-4332-B76A-10813DBF698B}" dt="2024-03-16T18:12:04.738" v="2797" actId="1076"/>
          <ac:spMkLst>
            <pc:docMk/>
            <pc:sldMk cId="1180762621" sldId="552"/>
            <ac:spMk id="7" creationId="{BD6E58F1-84D0-E59F-0126-2271CAB512C5}"/>
          </ac:spMkLst>
        </pc:spChg>
        <pc:spChg chg="add mod">
          <ac:chgData name="Tracy Rolstad" userId="92223766650931d2" providerId="LiveId" clId="{C8762268-1295-4332-B76A-10813DBF698B}" dt="2024-03-16T18:21:18.342" v="2962" actId="1076"/>
          <ac:spMkLst>
            <pc:docMk/>
            <pc:sldMk cId="1180762621" sldId="552"/>
            <ac:spMk id="11" creationId="{F5BE01C0-6F03-3C7B-7324-44FDB55A9750}"/>
          </ac:spMkLst>
        </pc:spChg>
        <pc:spChg chg="add del mod">
          <ac:chgData name="Tracy Rolstad" userId="92223766650931d2" providerId="LiveId" clId="{C8762268-1295-4332-B76A-10813DBF698B}" dt="2024-03-16T18:24:24.363" v="3079" actId="478"/>
          <ac:spMkLst>
            <pc:docMk/>
            <pc:sldMk cId="1180762621" sldId="552"/>
            <ac:spMk id="14" creationId="{177CDC81-604A-004D-333F-5D81A668BB07}"/>
          </ac:spMkLst>
        </pc:spChg>
        <pc:picChg chg="add mod">
          <ac:chgData name="Tracy Rolstad" userId="92223766650931d2" providerId="LiveId" clId="{C8762268-1295-4332-B76A-10813DBF698B}" dt="2024-03-16T18:23:49.796" v="3059" actId="692"/>
          <ac:picMkLst>
            <pc:docMk/>
            <pc:sldMk cId="1180762621" sldId="552"/>
            <ac:picMk id="9" creationId="{284ABFA3-5709-CD96-10AE-7EF1CA089CD5}"/>
          </ac:picMkLst>
        </pc:picChg>
        <pc:picChg chg="add mod">
          <ac:chgData name="Tracy Rolstad" userId="92223766650931d2" providerId="LiveId" clId="{C8762268-1295-4332-B76A-10813DBF698B}" dt="2024-03-16T18:23:37.388" v="3053" actId="692"/>
          <ac:picMkLst>
            <pc:docMk/>
            <pc:sldMk cId="1180762621" sldId="552"/>
            <ac:picMk id="13" creationId="{F5441CE9-4540-331E-5ACE-B011B1E036A3}"/>
          </ac:picMkLst>
        </pc:picChg>
      </pc:sldChg>
      <pc:sldChg chg="del">
        <pc:chgData name="Tracy Rolstad" userId="92223766650931d2" providerId="LiveId" clId="{C8762268-1295-4332-B76A-10813DBF698B}" dt="2024-03-16T03:09:00.707" v="44" actId="47"/>
        <pc:sldMkLst>
          <pc:docMk/>
          <pc:sldMk cId="3825060228" sldId="552"/>
        </pc:sldMkLst>
      </pc:sldChg>
      <pc:sldChg chg="del">
        <pc:chgData name="Tracy Rolstad" userId="92223766650931d2" providerId="LiveId" clId="{C8762268-1295-4332-B76A-10813DBF698B}" dt="2024-03-16T03:09:00.863" v="45" actId="47"/>
        <pc:sldMkLst>
          <pc:docMk/>
          <pc:sldMk cId="1298667795" sldId="553"/>
        </pc:sldMkLst>
      </pc:sldChg>
      <pc:sldChg chg="modSp new mod">
        <pc:chgData name="Tracy Rolstad" userId="92223766650931d2" providerId="LiveId" clId="{C8762268-1295-4332-B76A-10813DBF698B}" dt="2024-03-16T18:43:51.404" v="3521" actId="20577"/>
        <pc:sldMkLst>
          <pc:docMk/>
          <pc:sldMk cId="1543325981" sldId="553"/>
        </pc:sldMkLst>
        <pc:spChg chg="mod">
          <ac:chgData name="Tracy Rolstad" userId="92223766650931d2" providerId="LiveId" clId="{C8762268-1295-4332-B76A-10813DBF698B}" dt="2024-03-16T18:27:28.638" v="3147" actId="20577"/>
          <ac:spMkLst>
            <pc:docMk/>
            <pc:sldMk cId="1543325981" sldId="553"/>
            <ac:spMk id="2" creationId="{B3D01AB4-094E-C575-FAEC-6115FCADA0B1}"/>
          </ac:spMkLst>
        </pc:spChg>
        <pc:spChg chg="mod">
          <ac:chgData name="Tracy Rolstad" userId="92223766650931d2" providerId="LiveId" clId="{C8762268-1295-4332-B76A-10813DBF698B}" dt="2024-03-16T18:43:51.404" v="3521" actId="20577"/>
          <ac:spMkLst>
            <pc:docMk/>
            <pc:sldMk cId="1543325981" sldId="553"/>
            <ac:spMk id="3" creationId="{B9B67955-CFBC-EC98-5AD2-7B3913810005}"/>
          </ac:spMkLst>
        </pc:spChg>
      </pc:sldChg>
      <pc:sldChg chg="addSp delSp modSp new mod">
        <pc:chgData name="Tracy Rolstad" userId="92223766650931d2" providerId="LiveId" clId="{C8762268-1295-4332-B76A-10813DBF698B}" dt="2024-03-16T19:11:07.138" v="3582" actId="207"/>
        <pc:sldMkLst>
          <pc:docMk/>
          <pc:sldMk cId="511453599" sldId="554"/>
        </pc:sldMkLst>
        <pc:spChg chg="mod">
          <ac:chgData name="Tracy Rolstad" userId="92223766650931d2" providerId="LiveId" clId="{C8762268-1295-4332-B76A-10813DBF698B}" dt="2024-03-16T18:55:40.168" v="3547" actId="20577"/>
          <ac:spMkLst>
            <pc:docMk/>
            <pc:sldMk cId="511453599" sldId="554"/>
            <ac:spMk id="2" creationId="{D6AEFC60-AF2A-BECE-63BB-F59C6722EF82}"/>
          </ac:spMkLst>
        </pc:spChg>
        <pc:spChg chg="del">
          <ac:chgData name="Tracy Rolstad" userId="92223766650931d2" providerId="LiveId" clId="{C8762268-1295-4332-B76A-10813DBF698B}" dt="2024-03-16T18:55:50.516" v="3551" actId="478"/>
          <ac:spMkLst>
            <pc:docMk/>
            <pc:sldMk cId="511453599" sldId="554"/>
            <ac:spMk id="3" creationId="{030C2408-B7FA-5A22-2222-12438EEF205D}"/>
          </ac:spMkLst>
        </pc:spChg>
        <pc:spChg chg="add mod">
          <ac:chgData name="Tracy Rolstad" userId="92223766650931d2" providerId="LiveId" clId="{C8762268-1295-4332-B76A-10813DBF698B}" dt="2024-03-16T19:11:07.138" v="3582" actId="207"/>
          <ac:spMkLst>
            <pc:docMk/>
            <pc:sldMk cId="511453599" sldId="554"/>
            <ac:spMk id="10" creationId="{52C2B068-2646-0672-EC2D-4EA0513876E4}"/>
          </ac:spMkLst>
        </pc:spChg>
        <pc:picChg chg="add mod">
          <ac:chgData name="Tracy Rolstad" userId="92223766650931d2" providerId="LiveId" clId="{C8762268-1295-4332-B76A-10813DBF698B}" dt="2024-03-16T19:06:00.202" v="3555" actId="1076"/>
          <ac:picMkLst>
            <pc:docMk/>
            <pc:sldMk cId="511453599" sldId="554"/>
            <ac:picMk id="5" creationId="{71062871-7C38-9BB4-656D-350DA0326E23}"/>
          </ac:picMkLst>
        </pc:picChg>
        <pc:picChg chg="add del mod">
          <ac:chgData name="Tracy Rolstad" userId="92223766650931d2" providerId="LiveId" clId="{C8762268-1295-4332-B76A-10813DBF698B}" dt="2024-03-16T19:10:39.310" v="3556" actId="478"/>
          <ac:picMkLst>
            <pc:docMk/>
            <pc:sldMk cId="511453599" sldId="554"/>
            <ac:picMk id="7" creationId="{1D0BE71F-0297-FBDC-5BAB-09229159A061}"/>
          </ac:picMkLst>
        </pc:picChg>
        <pc:picChg chg="add mod">
          <ac:chgData name="Tracy Rolstad" userId="92223766650931d2" providerId="LiveId" clId="{C8762268-1295-4332-B76A-10813DBF698B}" dt="2024-03-16T19:10:47.760" v="3559" actId="1076"/>
          <ac:picMkLst>
            <pc:docMk/>
            <pc:sldMk cId="511453599" sldId="554"/>
            <ac:picMk id="9" creationId="{1F6266EF-5734-B3F0-38BF-20C0ABED6907}"/>
          </ac:picMkLst>
        </pc:picChg>
      </pc:sldChg>
      <pc:sldChg chg="del">
        <pc:chgData name="Tracy Rolstad" userId="92223766650931d2" providerId="LiveId" clId="{C8762268-1295-4332-B76A-10813DBF698B}" dt="2024-03-16T03:09:01.008" v="46" actId="47"/>
        <pc:sldMkLst>
          <pc:docMk/>
          <pc:sldMk cId="1354463299" sldId="554"/>
        </pc:sldMkLst>
      </pc:sldChg>
      <pc:sldChg chg="del">
        <pc:chgData name="Tracy Rolstad" userId="92223766650931d2" providerId="LiveId" clId="{C8762268-1295-4332-B76A-10813DBF698B}" dt="2024-03-16T03:09:01.182" v="47" actId="47"/>
        <pc:sldMkLst>
          <pc:docMk/>
          <pc:sldMk cId="1056266833" sldId="555"/>
        </pc:sldMkLst>
      </pc:sldChg>
      <pc:sldChg chg="modSp new mod">
        <pc:chgData name="Tracy Rolstad" userId="92223766650931d2" providerId="LiveId" clId="{C8762268-1295-4332-B76A-10813DBF698B}" dt="2024-03-16T19:23:55.514" v="4341" actId="20577"/>
        <pc:sldMkLst>
          <pc:docMk/>
          <pc:sldMk cId="1241430789" sldId="555"/>
        </pc:sldMkLst>
        <pc:spChg chg="mod">
          <ac:chgData name="Tracy Rolstad" userId="92223766650931d2" providerId="LiveId" clId="{C8762268-1295-4332-B76A-10813DBF698B}" dt="2024-03-16T19:15:58.345" v="3611" actId="20577"/>
          <ac:spMkLst>
            <pc:docMk/>
            <pc:sldMk cId="1241430789" sldId="555"/>
            <ac:spMk id="2" creationId="{3F3F0B86-7CEB-3D63-E77B-03A6062F33A2}"/>
          </ac:spMkLst>
        </pc:spChg>
        <pc:spChg chg="mod">
          <ac:chgData name="Tracy Rolstad" userId="92223766650931d2" providerId="LiveId" clId="{C8762268-1295-4332-B76A-10813DBF698B}" dt="2024-03-16T19:23:55.514" v="4341" actId="20577"/>
          <ac:spMkLst>
            <pc:docMk/>
            <pc:sldMk cId="1241430789" sldId="555"/>
            <ac:spMk id="3" creationId="{F281F246-F5DE-0C7A-07D5-9305E59FD0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67155" cy="468629"/>
          </a:xfrm>
          <a:prstGeom prst="rect">
            <a:avLst/>
          </a:prstGeom>
          <a:noFill/>
          <a:ln w="9525">
            <a:noFill/>
            <a:miter lim="800000"/>
            <a:headEnd/>
            <a:tailEnd/>
          </a:ln>
          <a:effectLst/>
        </p:spPr>
        <p:txBody>
          <a:bodyPr vert="horz" wrap="square" lIns="93937" tIns="46968" rIns="93937" bIns="46968" numCol="1" anchor="t" anchorCtr="0" compatLnSpc="1">
            <a:prstTxWarp prst="textNoShape">
              <a:avLst/>
            </a:prstTxWarp>
          </a:bodyPr>
          <a:lstStyle>
            <a:lvl1pPr>
              <a:spcBef>
                <a:spcPct val="0"/>
              </a:spcBef>
              <a:buClrTx/>
              <a:buSzTx/>
              <a:buFontTx/>
              <a:buNone/>
              <a:defRPr sz="1200"/>
            </a:lvl1pPr>
          </a:lstStyle>
          <a:p>
            <a:pPr>
              <a:defRPr/>
            </a:pPr>
            <a:endParaRPr lang="en-US"/>
          </a:p>
        </p:txBody>
      </p:sp>
      <p:sp>
        <p:nvSpPr>
          <p:cNvPr id="28675" name="Rectangle 3"/>
          <p:cNvSpPr>
            <a:spLocks noGrp="1" noChangeArrowheads="1"/>
          </p:cNvSpPr>
          <p:nvPr>
            <p:ph type="dt" sz="quarter" idx="1"/>
          </p:nvPr>
        </p:nvSpPr>
        <p:spPr bwMode="auto">
          <a:xfrm>
            <a:off x="4009921" y="0"/>
            <a:ext cx="3067154" cy="468629"/>
          </a:xfrm>
          <a:prstGeom prst="rect">
            <a:avLst/>
          </a:prstGeom>
          <a:noFill/>
          <a:ln w="9525">
            <a:noFill/>
            <a:miter lim="800000"/>
            <a:headEnd/>
            <a:tailEnd/>
          </a:ln>
          <a:effectLst/>
        </p:spPr>
        <p:txBody>
          <a:bodyPr vert="horz" wrap="square" lIns="93937" tIns="46968" rIns="93937" bIns="46968" numCol="1" anchor="t" anchorCtr="0" compatLnSpc="1">
            <a:prstTxWarp prst="textNoShape">
              <a:avLst/>
            </a:prstTxWarp>
          </a:bodyPr>
          <a:lstStyle>
            <a:lvl1pPr algn="r">
              <a:spcBef>
                <a:spcPct val="0"/>
              </a:spcBef>
              <a:buClrTx/>
              <a:buSzTx/>
              <a:buFontTx/>
              <a:buNone/>
              <a:defRPr sz="1200"/>
            </a:lvl1pPr>
          </a:lstStyle>
          <a:p>
            <a:pPr>
              <a:defRPr/>
            </a:pPr>
            <a:endParaRPr lang="en-US"/>
          </a:p>
        </p:txBody>
      </p:sp>
      <p:sp>
        <p:nvSpPr>
          <p:cNvPr id="28676" name="Rectangle 4"/>
          <p:cNvSpPr>
            <a:spLocks noGrp="1" noChangeArrowheads="1"/>
          </p:cNvSpPr>
          <p:nvPr>
            <p:ph type="ftr" sz="quarter" idx="2"/>
          </p:nvPr>
        </p:nvSpPr>
        <p:spPr bwMode="auto">
          <a:xfrm>
            <a:off x="0" y="8894446"/>
            <a:ext cx="3067155" cy="468629"/>
          </a:xfrm>
          <a:prstGeom prst="rect">
            <a:avLst/>
          </a:prstGeom>
          <a:noFill/>
          <a:ln w="9525">
            <a:noFill/>
            <a:miter lim="800000"/>
            <a:headEnd/>
            <a:tailEnd/>
          </a:ln>
          <a:effectLst/>
        </p:spPr>
        <p:txBody>
          <a:bodyPr vert="horz" wrap="square" lIns="93937" tIns="46968" rIns="93937" bIns="46968" numCol="1" anchor="b" anchorCtr="0" compatLnSpc="1">
            <a:prstTxWarp prst="textNoShape">
              <a:avLst/>
            </a:prstTxWarp>
          </a:bodyPr>
          <a:lstStyle>
            <a:lvl1pPr>
              <a:spcBef>
                <a:spcPct val="0"/>
              </a:spcBef>
              <a:buClrTx/>
              <a:buSzTx/>
              <a:buFontTx/>
              <a:buNone/>
              <a:defRPr sz="1200"/>
            </a:lvl1pPr>
          </a:lstStyle>
          <a:p>
            <a:pPr>
              <a:defRPr/>
            </a:pPr>
            <a:endParaRPr lang="en-US"/>
          </a:p>
        </p:txBody>
      </p:sp>
      <p:sp>
        <p:nvSpPr>
          <p:cNvPr id="28677" name="Rectangle 5"/>
          <p:cNvSpPr>
            <a:spLocks noGrp="1" noChangeArrowheads="1"/>
          </p:cNvSpPr>
          <p:nvPr>
            <p:ph type="sldNum" sz="quarter" idx="3"/>
          </p:nvPr>
        </p:nvSpPr>
        <p:spPr bwMode="auto">
          <a:xfrm>
            <a:off x="4009921" y="8894446"/>
            <a:ext cx="3067154" cy="468629"/>
          </a:xfrm>
          <a:prstGeom prst="rect">
            <a:avLst/>
          </a:prstGeom>
          <a:noFill/>
          <a:ln w="9525">
            <a:noFill/>
            <a:miter lim="800000"/>
            <a:headEnd/>
            <a:tailEnd/>
          </a:ln>
          <a:effectLst/>
        </p:spPr>
        <p:txBody>
          <a:bodyPr vert="horz" wrap="square" lIns="93937" tIns="46968" rIns="93937" bIns="46968" numCol="1" anchor="b" anchorCtr="0" compatLnSpc="1">
            <a:prstTxWarp prst="textNoShape">
              <a:avLst/>
            </a:prstTxWarp>
          </a:bodyPr>
          <a:lstStyle>
            <a:lvl1pPr algn="r">
              <a:spcBef>
                <a:spcPct val="0"/>
              </a:spcBef>
              <a:buClrTx/>
              <a:buSzTx/>
              <a:buFontTx/>
              <a:buNone/>
              <a:defRPr sz="1200"/>
            </a:lvl1pPr>
          </a:lstStyle>
          <a:p>
            <a:pPr>
              <a:defRPr/>
            </a:pPr>
            <a:fld id="{3B7227E4-51F8-45C2-83C1-D251491FB81E}" type="slidenum">
              <a:rPr lang="en-US"/>
              <a:pPr>
                <a:defRPr/>
              </a:pPr>
              <a:t>‹#›</a:t>
            </a:fld>
            <a:endParaRPr lang="en-US"/>
          </a:p>
        </p:txBody>
      </p:sp>
    </p:spTree>
    <p:extLst>
      <p:ext uri="{BB962C8B-B14F-4D97-AF65-F5344CB8AC3E}">
        <p14:creationId xmlns:p14="http://schemas.microsoft.com/office/powerpoint/2010/main" val="1714397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155" cy="468629"/>
          </a:xfrm>
          <a:prstGeom prst="rect">
            <a:avLst/>
          </a:prstGeom>
        </p:spPr>
        <p:txBody>
          <a:bodyPr vert="horz" wrap="square" lIns="93937" tIns="46968" rIns="93937" bIns="46968"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4008339" y="0"/>
            <a:ext cx="3067155" cy="468629"/>
          </a:xfrm>
          <a:prstGeom prst="rect">
            <a:avLst/>
          </a:prstGeom>
        </p:spPr>
        <p:txBody>
          <a:bodyPr vert="horz" wrap="square" lIns="93937" tIns="46968" rIns="93937" bIns="46968" numCol="1" anchor="t" anchorCtr="0" compatLnSpc="1">
            <a:prstTxWarp prst="textNoShape">
              <a:avLst/>
            </a:prstTxWarp>
          </a:bodyPr>
          <a:lstStyle>
            <a:lvl1pPr algn="r">
              <a:defRPr sz="1200"/>
            </a:lvl1pPr>
          </a:lstStyle>
          <a:p>
            <a:pPr>
              <a:defRPr/>
            </a:pPr>
            <a:fld id="{24C5774C-03E1-499A-B4E4-895282C04360}" type="datetimeFigureOut">
              <a:rPr lang="en-US"/>
              <a:pPr>
                <a:defRPr/>
              </a:pPr>
              <a:t>3/16/2024</a:t>
            </a:fld>
            <a:endParaRPr lang="en-US"/>
          </a:p>
        </p:txBody>
      </p:sp>
      <p:sp>
        <p:nvSpPr>
          <p:cNvPr id="4" name="Slide Image Placeholder 3"/>
          <p:cNvSpPr>
            <a:spLocks noGrp="1" noRot="1" noChangeAspect="1"/>
          </p:cNvSpPr>
          <p:nvPr>
            <p:ph type="sldImg" idx="2"/>
          </p:nvPr>
        </p:nvSpPr>
        <p:spPr>
          <a:xfrm>
            <a:off x="419100" y="703263"/>
            <a:ext cx="6238875" cy="3509962"/>
          </a:xfrm>
          <a:prstGeom prst="rect">
            <a:avLst/>
          </a:prstGeom>
          <a:noFill/>
          <a:ln w="12700">
            <a:solidFill>
              <a:prstClr val="black"/>
            </a:solidFill>
          </a:ln>
        </p:spPr>
        <p:txBody>
          <a:bodyPr vert="horz" lIns="93937" tIns="46968" rIns="93937" bIns="46968" rtlCol="0" anchor="ctr"/>
          <a:lstStyle/>
          <a:p>
            <a:pPr lvl="0"/>
            <a:endParaRPr lang="en-US" noProof="0"/>
          </a:p>
        </p:txBody>
      </p:sp>
      <p:sp>
        <p:nvSpPr>
          <p:cNvPr id="5" name="Notes Placeholder 4"/>
          <p:cNvSpPr>
            <a:spLocks noGrp="1"/>
          </p:cNvSpPr>
          <p:nvPr>
            <p:ph type="body" sz="quarter" idx="3"/>
          </p:nvPr>
        </p:nvSpPr>
        <p:spPr>
          <a:xfrm>
            <a:off x="707075" y="4447224"/>
            <a:ext cx="5662925" cy="4212908"/>
          </a:xfrm>
          <a:prstGeom prst="rect">
            <a:avLst/>
          </a:prstGeom>
        </p:spPr>
        <p:txBody>
          <a:bodyPr vert="horz" lIns="93937" tIns="46968" rIns="93937" bIns="4696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92863"/>
            <a:ext cx="3067155" cy="468629"/>
          </a:xfrm>
          <a:prstGeom prst="rect">
            <a:avLst/>
          </a:prstGeom>
        </p:spPr>
        <p:txBody>
          <a:bodyPr vert="horz" wrap="square" lIns="93937" tIns="46968" rIns="93937" bIns="46968"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4008339" y="8892863"/>
            <a:ext cx="3067155" cy="468629"/>
          </a:xfrm>
          <a:prstGeom prst="rect">
            <a:avLst/>
          </a:prstGeom>
        </p:spPr>
        <p:txBody>
          <a:bodyPr vert="horz" wrap="square" lIns="93937" tIns="46968" rIns="93937" bIns="46968" numCol="1" anchor="b" anchorCtr="0" compatLnSpc="1">
            <a:prstTxWarp prst="textNoShape">
              <a:avLst/>
            </a:prstTxWarp>
          </a:bodyPr>
          <a:lstStyle>
            <a:lvl1pPr algn="r">
              <a:defRPr sz="1200"/>
            </a:lvl1pPr>
          </a:lstStyle>
          <a:p>
            <a:pPr>
              <a:defRPr/>
            </a:pPr>
            <a:fld id="{169181FC-D85A-4591-8BD1-5E6A6B17461A}" type="slidenum">
              <a:rPr lang="en-US"/>
              <a:pPr>
                <a:defRPr/>
              </a:pPr>
              <a:t>‹#›</a:t>
            </a:fld>
            <a:endParaRPr lang="en-US"/>
          </a:p>
        </p:txBody>
      </p:sp>
    </p:spTree>
    <p:extLst>
      <p:ext uri="{BB962C8B-B14F-4D97-AF65-F5344CB8AC3E}">
        <p14:creationId xmlns:p14="http://schemas.microsoft.com/office/powerpoint/2010/main" val="357060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419100" y="703263"/>
            <a:ext cx="6238875" cy="35099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0647" indent="-284864" eaLnBrk="0" hangingPunct="0">
              <a:defRPr sz="2800">
                <a:solidFill>
                  <a:schemeClr val="tx1"/>
                </a:solidFill>
                <a:latin typeface="Times New Roman" pitchFamily="18" charset="0"/>
              </a:defRPr>
            </a:lvl2pPr>
            <a:lvl3pPr marL="1139457" indent="-227891" eaLnBrk="0" hangingPunct="0">
              <a:defRPr sz="2800">
                <a:solidFill>
                  <a:schemeClr val="tx1"/>
                </a:solidFill>
                <a:latin typeface="Times New Roman" pitchFamily="18" charset="0"/>
              </a:defRPr>
            </a:lvl3pPr>
            <a:lvl4pPr marL="1595239" indent="-227891" eaLnBrk="0" hangingPunct="0">
              <a:defRPr sz="2800">
                <a:solidFill>
                  <a:schemeClr val="tx1"/>
                </a:solidFill>
                <a:latin typeface="Times New Roman" pitchFamily="18" charset="0"/>
              </a:defRPr>
            </a:lvl4pPr>
            <a:lvl5pPr marL="2051022" indent="-227891" eaLnBrk="0" hangingPunct="0">
              <a:defRPr sz="2800">
                <a:solidFill>
                  <a:schemeClr val="tx1"/>
                </a:solidFill>
                <a:latin typeface="Times New Roman" pitchFamily="18" charset="0"/>
              </a:defRPr>
            </a:lvl5pPr>
            <a:lvl6pPr marL="2506805"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6pPr>
            <a:lvl7pPr marL="2962587"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7pPr>
            <a:lvl8pPr marL="3418370"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8pPr>
            <a:lvl9pPr marL="3874153"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9pPr>
          </a:lstStyle>
          <a:p>
            <a:pPr eaLnBrk="1" hangingPunct="1"/>
            <a:fld id="{FFA44757-FF1F-42D8-B2CA-5FE2A078B1AB}" type="slidenum">
              <a:rPr lang="en-US" altLang="en-US" sz="1200"/>
              <a:pPr eaLnBrk="1" hangingPunct="1"/>
              <a:t>0</a:t>
            </a:fld>
            <a:endParaRPr lang="en-US" altLang="en-US" sz="1200" dirty="0"/>
          </a:p>
        </p:txBody>
      </p:sp>
    </p:spTree>
    <p:extLst>
      <p:ext uri="{BB962C8B-B14F-4D97-AF65-F5344CB8AC3E}">
        <p14:creationId xmlns:p14="http://schemas.microsoft.com/office/powerpoint/2010/main" val="1770369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AutoShape 1027"/>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9" name="Line 4103"/>
          <p:cNvSpPr>
            <a:spLocks noChangeShapeType="1"/>
          </p:cNvSpPr>
          <p:nvPr userDrawn="1"/>
        </p:nvSpPr>
        <p:spPr bwMode="auto">
          <a:xfrm>
            <a:off x="0" y="3048000"/>
            <a:ext cx="119888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
        <p:nvSpPr>
          <p:cNvPr id="10" name="Rectangle 4098"/>
          <p:cNvSpPr>
            <a:spLocks noGrp="1" noChangeArrowheads="1"/>
          </p:cNvSpPr>
          <p:nvPr>
            <p:ph type="ctrTitle" sz="quarter"/>
          </p:nvPr>
        </p:nvSpPr>
        <p:spPr>
          <a:xfrm>
            <a:off x="914400" y="228600"/>
            <a:ext cx="10363200" cy="1143000"/>
          </a:xfrm>
        </p:spPr>
        <p:txBody>
          <a:bodyPr/>
          <a:lstStyle>
            <a:lvl1pPr>
              <a:defRPr sz="3600" baseline="0">
                <a:solidFill>
                  <a:srgbClr val="1E0000"/>
                </a:solidFill>
                <a:latin typeface="Arial" pitchFamily="34" charset="0"/>
                <a:cs typeface="Arial" pitchFamily="34" charset="0"/>
              </a:defRPr>
            </a:lvl1pPr>
          </a:lstStyle>
          <a:p>
            <a:r>
              <a:rPr lang="en-US" dirty="0"/>
              <a:t>Click to edit Master title style</a:t>
            </a:r>
          </a:p>
        </p:txBody>
      </p:sp>
      <p:sp>
        <p:nvSpPr>
          <p:cNvPr id="11" name="Rectangle 4099"/>
          <p:cNvSpPr>
            <a:spLocks noGrp="1" noChangeArrowheads="1"/>
          </p:cNvSpPr>
          <p:nvPr>
            <p:ph type="subTitle" sz="quarter" idx="1"/>
          </p:nvPr>
        </p:nvSpPr>
        <p:spPr>
          <a:xfrm>
            <a:off x="1930400" y="3124200"/>
            <a:ext cx="8534400" cy="1752600"/>
          </a:xfrm>
        </p:spPr>
        <p:txBody>
          <a:bodyPr/>
          <a:lstStyle>
            <a:lvl1pPr marL="0" indent="0" algn="ctr">
              <a:buFontTx/>
              <a:buNone/>
              <a:defRPr baseline="0">
                <a:solidFill>
                  <a:srgbClr val="1E0000"/>
                </a:solidFill>
                <a:latin typeface="Arial" pitchFamily="34" charset="0"/>
                <a:cs typeface="Arial" pitchFamily="34" charset="0"/>
              </a:defRPr>
            </a:lvl1pPr>
          </a:lstStyle>
          <a:p>
            <a:r>
              <a:rPr lang="en-US" dirty="0"/>
              <a:t>Click to edit Master subtitle style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200" y="5486400"/>
            <a:ext cx="3886200" cy="1036320"/>
          </a:xfrm>
          <a:prstGeom prst="rect">
            <a:avLst/>
          </a:prstGeom>
        </p:spPr>
      </p:pic>
    </p:spTree>
    <p:extLst>
      <p:ext uri="{BB962C8B-B14F-4D97-AF65-F5344CB8AC3E}">
        <p14:creationId xmlns:p14="http://schemas.microsoft.com/office/powerpoint/2010/main" val="42169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11176000" cy="1066800"/>
          </a:xfrm>
        </p:spPr>
        <p:txBody>
          <a:bodyPr/>
          <a:lstStyle>
            <a:lvl1pPr>
              <a:defRPr baseline="0">
                <a:solidFill>
                  <a:srgbClr val="1E0000"/>
                </a:solidFill>
              </a:defRPr>
            </a:lvl1pPr>
          </a:lstStyle>
          <a:p>
            <a:r>
              <a:rPr lang="en-US" dirty="0"/>
              <a:t>Click to edit Master title style</a:t>
            </a:r>
          </a:p>
        </p:txBody>
      </p:sp>
      <p:sp>
        <p:nvSpPr>
          <p:cNvPr id="5" name="Content Placeholder 2"/>
          <p:cNvSpPr>
            <a:spLocks noGrp="1"/>
          </p:cNvSpPr>
          <p:nvPr>
            <p:ph idx="1"/>
          </p:nvPr>
        </p:nvSpPr>
        <p:spPr>
          <a:xfrm>
            <a:off x="457200" y="1280160"/>
            <a:ext cx="11297920" cy="3733800"/>
          </a:xfrm>
        </p:spPr>
        <p:txBody>
          <a:bodyPr/>
          <a:lstStyle>
            <a:lvl1pPr marL="457200" indent="-457200">
              <a:buClr>
                <a:srgbClr val="1E0000"/>
              </a:buClr>
              <a:buSzPct val="100000"/>
              <a:buFont typeface="Arial" panose="020B0604020202020204" pitchFamily="34" charset="0"/>
              <a:buChar char="•"/>
              <a:defRPr baseline="0">
                <a:solidFill>
                  <a:srgbClr val="1E0000"/>
                </a:solidFill>
              </a:defRPr>
            </a:lvl1pPr>
            <a:lvl2pPr>
              <a:buClr>
                <a:srgbClr val="1E0000"/>
              </a:buClr>
              <a:defRPr baseline="0">
                <a:solidFill>
                  <a:srgbClr val="1E0000"/>
                </a:solidFill>
              </a:defRPr>
            </a:lvl2pPr>
            <a:lvl3pPr marL="1257300" indent="-342900">
              <a:buClr>
                <a:srgbClr val="1E0000"/>
              </a:buClr>
              <a:buSzPct val="90000"/>
              <a:buFont typeface="Arial" panose="020B0604020202020204" pitchFamily="34" charset="0"/>
              <a:buChar char="•"/>
              <a:defRPr baseline="0">
                <a:solidFill>
                  <a:srgbClr val="1E0000"/>
                </a:solidFill>
              </a:defRPr>
            </a:lvl3pPr>
            <a:lvl4pPr>
              <a:buClr>
                <a:srgbClr val="1E0000"/>
              </a:buClr>
              <a:defRPr baseline="0">
                <a:solidFill>
                  <a:srgbClr val="1E0000"/>
                </a:solidFill>
              </a:defRPr>
            </a:lvl4pPr>
            <a:lvl5pPr>
              <a:buClr>
                <a:srgbClr val="1E0000"/>
              </a:buClr>
              <a:defRPr baseline="0">
                <a:solidFill>
                  <a:srgbClr val="1E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Tree>
    <p:extLst>
      <p:ext uri="{BB962C8B-B14F-4D97-AF65-F5344CB8AC3E}">
        <p14:creationId xmlns:p14="http://schemas.microsoft.com/office/powerpoint/2010/main" val="6540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60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10668000" cy="106984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3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11155680" cy="1069848"/>
          </a:xfrm>
          <a:prstGeom prst="rect">
            <a:avLst/>
          </a:prstGeo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Tree>
    <p:extLst>
      <p:ext uri="{BB962C8B-B14F-4D97-AF65-F5344CB8AC3E}">
        <p14:creationId xmlns:p14="http://schemas.microsoft.com/office/powerpoint/2010/main" val="15024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02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AutoShape 5"/>
          <p:cNvSpPr>
            <a:spLocks noChangeArrowheads="1"/>
          </p:cNvSpPr>
          <p:nvPr/>
        </p:nvSpPr>
        <p:spPr bwMode="auto">
          <a:xfrm>
            <a:off x="1016000" y="1143000"/>
            <a:ext cx="68072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25615" name="Rectangle 15"/>
          <p:cNvSpPr>
            <a:spLocks noChangeArrowheads="1"/>
          </p:cNvSpPr>
          <p:nvPr userDrawn="1"/>
        </p:nvSpPr>
        <p:spPr bwMode="auto">
          <a:xfrm>
            <a:off x="304801" y="6629401"/>
            <a:ext cx="11578167" cy="9525"/>
          </a:xfrm>
          <a:prstGeom prst="rect">
            <a:avLst/>
          </a:prstGeom>
          <a:gradFill rotWithShape="0">
            <a:gsLst>
              <a:gs pos="0">
                <a:schemeClr val="folHlink"/>
              </a:gs>
              <a:gs pos="100000">
                <a:schemeClr val="folHlink">
                  <a:gamma/>
                  <a:tint val="25098"/>
                  <a:invGamma/>
                </a:schemeClr>
              </a:gs>
            </a:gsLst>
            <a:path path="shape">
              <a:fillToRect l="50000" t="50000" r="50000" b="50000"/>
            </a:path>
          </a:gradFill>
          <a:ln w="19050">
            <a:noFill/>
            <a:miter lim="800000"/>
            <a:headEnd/>
            <a:tailEnd/>
          </a:ln>
          <a:effectLst/>
        </p:spPr>
        <p:txBody>
          <a:bodyPr wrap="none" anchor="ctr"/>
          <a:lstStyle/>
          <a:p>
            <a:pPr algn="ctr">
              <a:spcBef>
                <a:spcPct val="0"/>
              </a:spcBef>
              <a:buClrTx/>
              <a:buSzTx/>
              <a:buFontTx/>
              <a:buNone/>
              <a:defRPr/>
            </a:pPr>
            <a:endParaRPr lang="en-US" sz="2400">
              <a:latin typeface="Helvetica" charset="0"/>
            </a:endParaRPr>
          </a:p>
        </p:txBody>
      </p:sp>
      <p:sp>
        <p:nvSpPr>
          <p:cNvPr id="11" name="Line 8"/>
          <p:cNvSpPr>
            <a:spLocks noChangeShapeType="1"/>
          </p:cNvSpPr>
          <p:nvPr userDrawn="1"/>
        </p:nvSpPr>
        <p:spPr bwMode="auto">
          <a:xfrm>
            <a:off x="0" y="1143000"/>
            <a:ext cx="111760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
        <p:nvSpPr>
          <p:cNvPr id="12" name="Rectangle 6"/>
          <p:cNvSpPr>
            <a:spLocks noGrp="1" noChangeArrowheads="1"/>
          </p:cNvSpPr>
          <p:nvPr>
            <p:ph type="title"/>
          </p:nvPr>
        </p:nvSpPr>
        <p:spPr bwMode="auto">
          <a:xfrm>
            <a:off x="457200" y="76200"/>
            <a:ext cx="10668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3"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
        <p:nvSpPr>
          <p:cNvPr id="15" name="Rectangle 7"/>
          <p:cNvSpPr>
            <a:spLocks noGrp="1" noChangeArrowheads="1"/>
          </p:cNvSpPr>
          <p:nvPr>
            <p:ph type="body" idx="1"/>
          </p:nvPr>
        </p:nvSpPr>
        <p:spPr bwMode="auto">
          <a:xfrm>
            <a:off x="457200" y="1280160"/>
            <a:ext cx="10668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Related image"/>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1318241" y="838200"/>
            <a:ext cx="670559" cy="609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7" r:id="rId5"/>
    <p:sldLayoutId id="2147483734" r:id="rId6"/>
  </p:sldLayoutIdLst>
  <p:txStyles>
    <p:titleStyle>
      <a:lvl1pPr algn="l" rtl="0" eaLnBrk="0" fontAlgn="base" hangingPunct="0">
        <a:lnSpc>
          <a:spcPct val="90000"/>
        </a:lnSpc>
        <a:spcBef>
          <a:spcPct val="0"/>
        </a:spcBef>
        <a:spcAft>
          <a:spcPct val="0"/>
        </a:spcAft>
        <a:defRPr sz="3600" b="1" baseline="0">
          <a:solidFill>
            <a:srgbClr val="3C0000"/>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800" baseline="0">
          <a:solidFill>
            <a:srgbClr val="28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aseline="0">
          <a:solidFill>
            <a:srgbClr val="280000"/>
          </a:solidFill>
          <a:latin typeface="+mn-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baseline="0">
          <a:solidFill>
            <a:srgbClr val="280000"/>
          </a:solidFill>
          <a:latin typeface="+mn-lt"/>
        </a:defRPr>
      </a:lvl3pPr>
      <a:lvl4pPr marL="1600200" indent="-228600" algn="l" rtl="0" eaLnBrk="0" fontAlgn="base" hangingPunct="0">
        <a:spcBef>
          <a:spcPct val="20000"/>
        </a:spcBef>
        <a:spcAft>
          <a:spcPct val="0"/>
        </a:spcAft>
        <a:buClr>
          <a:schemeClr val="tx1"/>
        </a:buClr>
        <a:buSzPct val="80000"/>
        <a:buChar char="–"/>
        <a:defRPr sz="2000" baseline="0">
          <a:solidFill>
            <a:srgbClr val="280000"/>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baseline="0">
          <a:solidFill>
            <a:srgbClr val="280000"/>
          </a:solidFill>
          <a:latin typeface="+mn-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asis.oati.com/woa/docs/AVAT/AVATdocs/AvistaT1ClusterStudyPhaseTwo2022-V0.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pa.gov/-/media/Aep/transmission/attachment-k/2023-bpa-transmission-plan.pdf"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oasis.oati.com/woa/docs/AVAT/AVATdocs/2023-2024_Avista_System_Assessment(Redacted)-V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ctrTitle"/>
          </p:nvPr>
        </p:nvSpPr>
        <p:spPr>
          <a:xfrm>
            <a:off x="1524000" y="76201"/>
            <a:ext cx="9144000" cy="1646237"/>
          </a:xfrm>
          <a:noFill/>
        </p:spPr>
        <p:txBody>
          <a:bodyPr anchor="ctr"/>
          <a:lstStyle/>
          <a:p>
            <a:pPr algn="ctr" eaLnBrk="1" hangingPunct="1">
              <a:spcBef>
                <a:spcPct val="50000"/>
              </a:spcBef>
            </a:pPr>
            <a:r>
              <a:rPr lang="en-US" b="1" dirty="0">
                <a:solidFill>
                  <a:srgbClr val="000000"/>
                </a:solidFill>
                <a:effectLst/>
                <a:ea typeface="Times New Roman" panose="02020603050405020304" pitchFamily="18" charset="0"/>
              </a:rPr>
              <a:t>Fundamentals of Electric Grid Transmission </a:t>
            </a:r>
            <a:r>
              <a:rPr lang="en-US" b="1" dirty="0" err="1">
                <a:solidFill>
                  <a:srgbClr val="000000"/>
                </a:solidFill>
                <a:effectLst/>
                <a:ea typeface="Times New Roman" panose="02020603050405020304" pitchFamily="18" charset="0"/>
              </a:rPr>
              <a:t>Plannning</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altLang="en-US" dirty="0"/>
          </a:p>
        </p:txBody>
      </p:sp>
      <p:sp>
        <p:nvSpPr>
          <p:cNvPr id="6" name="Rectangle 5"/>
          <p:cNvSpPr/>
          <p:nvPr/>
        </p:nvSpPr>
        <p:spPr>
          <a:xfrm>
            <a:off x="1828800" y="1752601"/>
            <a:ext cx="8686800" cy="1175706"/>
          </a:xfrm>
          <a:prstGeom prst="rect">
            <a:avLst/>
          </a:prstGeom>
        </p:spPr>
        <p:txBody>
          <a:bodyPr wrap="square">
            <a:spAutoFit/>
          </a:bodyPr>
          <a:lstStyle/>
          <a:p>
            <a:pPr algn="ctr"/>
            <a:r>
              <a:rPr lang="en-US" sz="3200" b="1" kern="0" dirty="0">
                <a:solidFill>
                  <a:srgbClr val="1E0000"/>
                </a:solidFill>
                <a:latin typeface="Arial" pitchFamily="34" charset="0"/>
                <a:cs typeface="Arial" pitchFamily="34" charset="0"/>
              </a:rPr>
              <a:t>Talk 18: </a:t>
            </a:r>
            <a:r>
              <a:rPr lang="en-US" sz="3200" b="1" dirty="0">
                <a:solidFill>
                  <a:schemeClr val="tx1">
                    <a:lumMod val="50000"/>
                  </a:schemeClr>
                </a:solidFill>
                <a:latin typeface="+mj-lt"/>
              </a:rPr>
              <a:t>Communicating Results</a:t>
            </a:r>
          </a:p>
          <a:p>
            <a:pPr algn="ctr"/>
            <a:r>
              <a:rPr lang="en-US" sz="3200" b="1" dirty="0">
                <a:solidFill>
                  <a:schemeClr val="tx1">
                    <a:lumMod val="50000"/>
                  </a:schemeClr>
                </a:solidFill>
                <a:latin typeface="+mj-lt"/>
              </a:rPr>
              <a:t>And Wrap Up</a:t>
            </a:r>
          </a:p>
        </p:txBody>
      </p:sp>
      <p:sp>
        <p:nvSpPr>
          <p:cNvPr id="7" name="Subtitle 2"/>
          <p:cNvSpPr>
            <a:spLocks noGrp="1"/>
          </p:cNvSpPr>
          <p:nvPr>
            <p:ph type="subTitle" sz="quarter" idx="1"/>
          </p:nvPr>
        </p:nvSpPr>
        <p:spPr>
          <a:xfrm>
            <a:off x="1752600" y="3251817"/>
            <a:ext cx="8534400" cy="1752600"/>
          </a:xfrm>
        </p:spPr>
        <p:txBody>
          <a:bodyPr/>
          <a:lstStyle/>
          <a:p>
            <a:r>
              <a:rPr lang="en-US" dirty="0"/>
              <a:t>Tracy Rolstad</a:t>
            </a:r>
          </a:p>
          <a:p>
            <a:r>
              <a:rPr lang="en-US" dirty="0"/>
              <a:t>Tracy.Rolstad@trinasolar.com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1AB4-094E-C575-FAEC-6115FCADA0B1}"/>
              </a:ext>
            </a:extLst>
          </p:cNvPr>
          <p:cNvSpPr>
            <a:spLocks noGrp="1"/>
          </p:cNvSpPr>
          <p:nvPr>
            <p:ph type="title"/>
          </p:nvPr>
        </p:nvSpPr>
        <p:spPr/>
        <p:txBody>
          <a:bodyPr/>
          <a:lstStyle/>
          <a:p>
            <a:r>
              <a:rPr lang="en-US" dirty="0"/>
              <a:t>How…explain the technical approach</a:t>
            </a:r>
          </a:p>
        </p:txBody>
      </p:sp>
      <p:sp>
        <p:nvSpPr>
          <p:cNvPr id="3" name="Content Placeholder 2">
            <a:extLst>
              <a:ext uri="{FF2B5EF4-FFF2-40B4-BE49-F238E27FC236}">
                <a16:creationId xmlns:a16="http://schemas.microsoft.com/office/drawing/2014/main" id="{B9B67955-CFBC-EC98-5AD2-7B3913810005}"/>
              </a:ext>
            </a:extLst>
          </p:cNvPr>
          <p:cNvSpPr>
            <a:spLocks noGrp="1"/>
          </p:cNvSpPr>
          <p:nvPr>
            <p:ph idx="1"/>
          </p:nvPr>
        </p:nvSpPr>
        <p:spPr>
          <a:xfrm>
            <a:off x="457200" y="1280160"/>
            <a:ext cx="11297920" cy="5349240"/>
          </a:xfrm>
        </p:spPr>
        <p:txBody>
          <a:bodyPr/>
          <a:lstStyle/>
          <a:p>
            <a:pPr marL="0" marR="0" indent="0">
              <a:spcBef>
                <a:spcPts val="1200"/>
              </a:spcBef>
              <a:spcAft>
                <a:spcPts val="300"/>
              </a:spcAft>
              <a:buNone/>
            </a:pPr>
            <a:r>
              <a:rPr lang="en-US" sz="1400" b="1" dirty="0">
                <a:effectLst/>
                <a:cs typeface="Times New Roman" panose="02020603050405020304" pitchFamily="18" charset="0"/>
              </a:rPr>
              <a:t>Example Post-transient Governor Power Flow Technique</a:t>
            </a:r>
          </a:p>
          <a:p>
            <a:pPr algn="just">
              <a:spcBef>
                <a:spcPts val="0"/>
              </a:spcBef>
              <a:spcAft>
                <a:spcPts val="0"/>
              </a:spcAft>
            </a:pPr>
            <a:r>
              <a:rPr lang="en-US" sz="1400" dirty="0">
                <a:effectLst/>
                <a:ea typeface="Times New Roman" panose="02020603050405020304" pitchFamily="18" charset="0"/>
                <a:cs typeface="Times New Roman" panose="02020603050405020304" pitchFamily="18" charset="0"/>
              </a:rPr>
              <a:t>The methodology applies to all outages, whether AC or DC, that require generation tripping or load shedding to maintain stability. </a:t>
            </a:r>
          </a:p>
          <a:p>
            <a:pPr lvl="1" algn="just">
              <a:spcBef>
                <a:spcPts val="0"/>
              </a:spcBef>
              <a:spcAft>
                <a:spcPts val="0"/>
              </a:spcAft>
            </a:pPr>
            <a:r>
              <a:rPr lang="en-US" sz="1400" dirty="0">
                <a:effectLst/>
                <a:ea typeface="Times New Roman" panose="02020603050405020304" pitchFamily="18" charset="0"/>
                <a:cs typeface="Times New Roman" panose="02020603050405020304" pitchFamily="18" charset="0"/>
              </a:rPr>
              <a:t> Assumption considers the period after the power and voltage transient oscillations have damped out, but before system operators have had time to readjust intertie schedules (~3 minutes).  </a:t>
            </a:r>
          </a:p>
          <a:p>
            <a:pPr algn="just">
              <a:spcBef>
                <a:spcPts val="0"/>
              </a:spcBef>
              <a:spcAft>
                <a:spcPts val="0"/>
              </a:spcAft>
            </a:pPr>
            <a:r>
              <a:rPr lang="en-US" sz="1400" dirty="0">
                <a:effectLst/>
                <a:ea typeface="Times New Roman" panose="02020603050405020304" pitchFamily="18" charset="0"/>
                <a:cs typeface="Times New Roman" panose="02020603050405020304" pitchFamily="18" charset="0"/>
              </a:rPr>
              <a:t>Additional influencing factors are as follows: </a:t>
            </a:r>
          </a:p>
          <a:p>
            <a:pPr lvl="1" algn="just">
              <a:spcBef>
                <a:spcPts val="0"/>
              </a:spcBef>
              <a:spcAft>
                <a:spcPts val="0"/>
              </a:spcAft>
            </a:pPr>
            <a:r>
              <a:rPr lang="en-US" sz="1400" dirty="0">
                <a:effectLst/>
                <a:ea typeface="Times New Roman" panose="02020603050405020304" pitchFamily="18" charset="0"/>
                <a:cs typeface="Times New Roman" panose="02020603050405020304" pitchFamily="18" charset="0"/>
              </a:rPr>
              <a:t>Transient stability analysis of the selected disturbance has found the </a:t>
            </a:r>
            <a:r>
              <a:rPr lang="en-US" sz="1400" b="1" u="sng" dirty="0">
                <a:effectLst/>
                <a:ea typeface="Times New Roman" panose="02020603050405020304" pitchFamily="18" charset="0"/>
                <a:cs typeface="Times New Roman" panose="02020603050405020304" pitchFamily="18" charset="0"/>
              </a:rPr>
              <a:t>system to be stable</a:t>
            </a:r>
            <a:r>
              <a:rPr lang="en-US" sz="1400" dirty="0">
                <a:effectLst/>
                <a:ea typeface="Times New Roman" panose="02020603050405020304" pitchFamily="18" charset="0"/>
                <a:cs typeface="Times New Roman" panose="02020603050405020304" pitchFamily="18" charset="0"/>
              </a:rPr>
              <a:t>.  There is no reason to analyze post-transient conditions where transient instability has occurred. </a:t>
            </a:r>
          </a:p>
          <a:p>
            <a:pPr lvl="1" algn="just">
              <a:spcBef>
                <a:spcPts val="0"/>
              </a:spcBef>
              <a:spcAft>
                <a:spcPts val="0"/>
              </a:spcAft>
            </a:pPr>
            <a:r>
              <a:rPr lang="en-US" sz="1400" dirty="0">
                <a:effectLst/>
                <a:ea typeface="Times New Roman" panose="02020603050405020304" pitchFamily="18" charset="0"/>
                <a:cs typeface="Times New Roman" panose="02020603050405020304" pitchFamily="18" charset="0"/>
              </a:rPr>
              <a:t> Sufficient time after the disturbance has elapsed such that all elements of the system experience the same uniform frequency deviation (one to three minutes). </a:t>
            </a:r>
          </a:p>
          <a:p>
            <a:pPr algn="just">
              <a:spcBef>
                <a:spcPts val="0"/>
              </a:spcBef>
              <a:spcAft>
                <a:spcPts val="0"/>
              </a:spcAft>
            </a:pPr>
            <a:r>
              <a:rPr lang="en-US" sz="1400" dirty="0">
                <a:effectLst/>
                <a:ea typeface="Times New Roman" panose="02020603050405020304" pitchFamily="18" charset="0"/>
                <a:cs typeface="Times New Roman" panose="02020603050405020304" pitchFamily="18" charset="0"/>
              </a:rPr>
              <a:t>Distribution substation voltage regulators or LTCs have sufficient regulating range and time delay settings such that distribution substation voltage is restored to the pre-disturbance voltage in one half to three minutes. </a:t>
            </a:r>
          </a:p>
          <a:p>
            <a:pPr lvl="1" algn="just">
              <a:spcBef>
                <a:spcPts val="0"/>
              </a:spcBef>
              <a:spcAft>
                <a:spcPts val="0"/>
              </a:spcAft>
            </a:pPr>
            <a:r>
              <a:rPr lang="en-US" sz="1400" dirty="0">
                <a:effectLst/>
                <a:ea typeface="Times New Roman" panose="02020603050405020304" pitchFamily="18" charset="0"/>
                <a:cs typeface="Times New Roman" panose="02020603050405020304" pitchFamily="18" charset="0"/>
              </a:rPr>
              <a:t>Perform studies with voltage control switching enabled (this is ~3 minutes)</a:t>
            </a:r>
          </a:p>
          <a:p>
            <a:pPr lvl="1" algn="just">
              <a:spcBef>
                <a:spcPts val="0"/>
              </a:spcBef>
              <a:spcAft>
                <a:spcPts val="0"/>
              </a:spcAft>
            </a:pPr>
            <a:r>
              <a:rPr lang="en-US" sz="1400" dirty="0">
                <a:ea typeface="Times New Roman" panose="02020603050405020304" pitchFamily="18" charset="0"/>
                <a:cs typeface="Times New Roman" panose="02020603050405020304" pitchFamily="18" charset="0"/>
              </a:rPr>
              <a:t>Perform studies with  voltage control switching disable (immediate results)</a:t>
            </a:r>
            <a:endParaRPr lang="en-US" sz="1400" dirty="0">
              <a:effectLst/>
              <a:ea typeface="Times New Roman" panose="02020603050405020304" pitchFamily="18" charset="0"/>
              <a:cs typeface="Times New Roman" panose="02020603050405020304" pitchFamily="18" charset="0"/>
            </a:endParaRPr>
          </a:p>
          <a:p>
            <a:pPr algn="just">
              <a:spcBef>
                <a:spcPts val="0"/>
              </a:spcBef>
              <a:spcAft>
                <a:spcPts val="0"/>
              </a:spcAft>
            </a:pPr>
            <a:r>
              <a:rPr lang="en-US" sz="1400" dirty="0">
                <a:effectLst/>
                <a:ea typeface="Times New Roman" panose="02020603050405020304" pitchFamily="18" charset="0"/>
                <a:cs typeface="Times New Roman" panose="02020603050405020304" pitchFamily="18" charset="0"/>
              </a:rPr>
              <a:t>All turbine-generator governors in the system that are not blocked have the same droop setting (5%).  All units initially loaded less than Pmax capability will increase or decrease load due to governor action.   However, units that are blocked with the baseload flag in the </a:t>
            </a:r>
            <a:r>
              <a:rPr lang="en-US" sz="1400" dirty="0" err="1">
                <a:effectLst/>
                <a:ea typeface="Times New Roman" panose="02020603050405020304" pitchFamily="18" charset="0"/>
                <a:cs typeface="Times New Roman" panose="02020603050405020304" pitchFamily="18" charset="0"/>
              </a:rPr>
              <a:t>basecase</a:t>
            </a:r>
            <a:r>
              <a:rPr lang="en-US" sz="1400" dirty="0">
                <a:effectLst/>
                <a:ea typeface="Times New Roman" panose="02020603050405020304" pitchFamily="18" charset="0"/>
                <a:cs typeface="Times New Roman" panose="02020603050405020304" pitchFamily="18" charset="0"/>
              </a:rPr>
              <a:t> will not increase or decrease load due to governor action.</a:t>
            </a:r>
            <a:endParaRPr lang="en-US" sz="1000" dirty="0">
              <a:effectLst/>
              <a:ea typeface="Times New Roman" panose="02020603050405020304" pitchFamily="18" charset="0"/>
              <a:cs typeface="Times New Roman" panose="02020603050405020304" pitchFamily="18" charset="0"/>
            </a:endParaRPr>
          </a:p>
          <a:p>
            <a:pPr algn="just">
              <a:spcBef>
                <a:spcPts val="0"/>
              </a:spcBef>
              <a:spcAft>
                <a:spcPts val="0"/>
              </a:spcAft>
            </a:pPr>
            <a:r>
              <a:rPr lang="en-US" sz="1400" dirty="0">
                <a:effectLst/>
                <a:ea typeface="Times New Roman" panose="02020603050405020304" pitchFamily="18" charset="0"/>
                <a:cs typeface="Times New Roman" panose="02020603050405020304" pitchFamily="18" charset="0"/>
              </a:rPr>
              <a:t>There is insufficient data on boiler response time and individual unit participation factors at this time to assume that automatic Generation Control (AGC) will significantly change generation within 1-1/2 to 3 minutes. </a:t>
            </a:r>
          </a:p>
          <a:p>
            <a:endParaRPr lang="en-US" sz="1400" dirty="0"/>
          </a:p>
        </p:txBody>
      </p:sp>
    </p:spTree>
    <p:extLst>
      <p:ext uri="{BB962C8B-B14F-4D97-AF65-F5344CB8AC3E}">
        <p14:creationId xmlns:p14="http://schemas.microsoft.com/office/powerpoint/2010/main" val="154332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FC60-AF2A-BECE-63BB-F59C6722EF82}"/>
              </a:ext>
            </a:extLst>
          </p:cNvPr>
          <p:cNvSpPr>
            <a:spLocks noGrp="1"/>
          </p:cNvSpPr>
          <p:nvPr>
            <p:ph type="title"/>
          </p:nvPr>
        </p:nvSpPr>
        <p:spPr/>
        <p:txBody>
          <a:bodyPr/>
          <a:lstStyle/>
          <a:p>
            <a:r>
              <a:rPr lang="en-US" dirty="0"/>
              <a:t>How…Graphically in PWS</a:t>
            </a:r>
          </a:p>
        </p:txBody>
      </p:sp>
      <p:pic>
        <p:nvPicPr>
          <p:cNvPr id="5" name="Picture 4">
            <a:extLst>
              <a:ext uri="{FF2B5EF4-FFF2-40B4-BE49-F238E27FC236}">
                <a16:creationId xmlns:a16="http://schemas.microsoft.com/office/drawing/2014/main" id="{71062871-7C38-9BB4-656D-350DA0326E23}"/>
              </a:ext>
            </a:extLst>
          </p:cNvPr>
          <p:cNvPicPr>
            <a:picLocks noChangeAspect="1"/>
          </p:cNvPicPr>
          <p:nvPr/>
        </p:nvPicPr>
        <p:blipFill>
          <a:blip r:embed="rId2"/>
          <a:stretch>
            <a:fillRect/>
          </a:stretch>
        </p:blipFill>
        <p:spPr>
          <a:xfrm>
            <a:off x="152400" y="1214208"/>
            <a:ext cx="6072077" cy="4429583"/>
          </a:xfrm>
          <a:prstGeom prst="rect">
            <a:avLst/>
          </a:prstGeom>
        </p:spPr>
      </p:pic>
      <p:pic>
        <p:nvPicPr>
          <p:cNvPr id="9" name="Picture 8">
            <a:extLst>
              <a:ext uri="{FF2B5EF4-FFF2-40B4-BE49-F238E27FC236}">
                <a16:creationId xmlns:a16="http://schemas.microsoft.com/office/drawing/2014/main" id="{1F6266EF-5734-B3F0-38BF-20C0ABED6907}"/>
              </a:ext>
            </a:extLst>
          </p:cNvPr>
          <p:cNvPicPr>
            <a:picLocks noChangeAspect="1"/>
          </p:cNvPicPr>
          <p:nvPr/>
        </p:nvPicPr>
        <p:blipFill>
          <a:blip r:embed="rId3"/>
          <a:stretch>
            <a:fillRect/>
          </a:stretch>
        </p:blipFill>
        <p:spPr>
          <a:xfrm>
            <a:off x="6858000" y="2362200"/>
            <a:ext cx="4472346" cy="4157041"/>
          </a:xfrm>
          <a:prstGeom prst="rect">
            <a:avLst/>
          </a:prstGeom>
        </p:spPr>
      </p:pic>
      <p:sp>
        <p:nvSpPr>
          <p:cNvPr id="10" name="TextBox 9">
            <a:extLst>
              <a:ext uri="{FF2B5EF4-FFF2-40B4-BE49-F238E27FC236}">
                <a16:creationId xmlns:a16="http://schemas.microsoft.com/office/drawing/2014/main" id="{52C2B068-2646-0672-EC2D-4EA0513876E4}"/>
              </a:ext>
            </a:extLst>
          </p:cNvPr>
          <p:cNvSpPr txBox="1"/>
          <p:nvPr/>
        </p:nvSpPr>
        <p:spPr>
          <a:xfrm>
            <a:off x="7467600" y="1752600"/>
            <a:ext cx="2993127" cy="523220"/>
          </a:xfrm>
          <a:prstGeom prst="rect">
            <a:avLst/>
          </a:prstGeom>
          <a:noFill/>
        </p:spPr>
        <p:txBody>
          <a:bodyPr wrap="none" rtlCol="0">
            <a:spAutoFit/>
          </a:bodyPr>
          <a:lstStyle/>
          <a:p>
            <a:r>
              <a:rPr lang="en-US" dirty="0">
                <a:solidFill>
                  <a:srgbClr val="1E0000"/>
                </a:solidFill>
              </a:rPr>
              <a:t>This is at 3 minutes</a:t>
            </a:r>
          </a:p>
        </p:txBody>
      </p:sp>
    </p:spTree>
    <p:extLst>
      <p:ext uri="{BB962C8B-B14F-4D97-AF65-F5344CB8AC3E}">
        <p14:creationId xmlns:p14="http://schemas.microsoft.com/office/powerpoint/2010/main" val="51145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0B86-7CEB-3D63-E77B-03A6062F33A2}"/>
              </a:ext>
            </a:extLst>
          </p:cNvPr>
          <p:cNvSpPr>
            <a:spLocks noGrp="1"/>
          </p:cNvSpPr>
          <p:nvPr>
            <p:ph type="title"/>
          </p:nvPr>
        </p:nvSpPr>
        <p:spPr/>
        <p:txBody>
          <a:bodyPr/>
          <a:lstStyle/>
          <a:p>
            <a:r>
              <a:rPr lang="en-US" dirty="0"/>
              <a:t>Focus on the audience (Who)</a:t>
            </a:r>
          </a:p>
        </p:txBody>
      </p:sp>
      <p:sp>
        <p:nvSpPr>
          <p:cNvPr id="3" name="Content Placeholder 2">
            <a:extLst>
              <a:ext uri="{FF2B5EF4-FFF2-40B4-BE49-F238E27FC236}">
                <a16:creationId xmlns:a16="http://schemas.microsoft.com/office/drawing/2014/main" id="{F281F246-F5DE-0C7A-07D5-9305E59FD03D}"/>
              </a:ext>
            </a:extLst>
          </p:cNvPr>
          <p:cNvSpPr>
            <a:spLocks noGrp="1"/>
          </p:cNvSpPr>
          <p:nvPr>
            <p:ph idx="1"/>
          </p:nvPr>
        </p:nvSpPr>
        <p:spPr>
          <a:xfrm>
            <a:off x="457200" y="1280160"/>
            <a:ext cx="11297920" cy="5196840"/>
          </a:xfrm>
        </p:spPr>
        <p:txBody>
          <a:bodyPr/>
          <a:lstStyle/>
          <a:p>
            <a:r>
              <a:rPr lang="en-US" dirty="0"/>
              <a:t>Answer the question completely</a:t>
            </a:r>
          </a:p>
          <a:p>
            <a:pPr lvl="1"/>
            <a:r>
              <a:rPr lang="en-US" dirty="0"/>
              <a:t>Don’t play battleship when you perform interconnection studies</a:t>
            </a:r>
          </a:p>
          <a:p>
            <a:pPr lvl="2"/>
            <a:r>
              <a:rPr lang="en-US" dirty="0"/>
              <a:t>Tell the developer the full span of what fits </a:t>
            </a:r>
          </a:p>
          <a:p>
            <a:pPr lvl="3"/>
            <a:r>
              <a:rPr lang="en-US" dirty="0"/>
              <a:t>PV curve, ATC tool…if they ask for 100 MW and 55 MW works…tell them!</a:t>
            </a:r>
          </a:p>
          <a:p>
            <a:pPr lvl="3"/>
            <a:r>
              <a:rPr lang="en-US" dirty="0"/>
              <a:t>Conversely, if they ask for 50 MW and 100 MW is the limit, tell them!</a:t>
            </a:r>
          </a:p>
          <a:p>
            <a:pPr lvl="2"/>
            <a:r>
              <a:rPr lang="en-US" dirty="0"/>
              <a:t>Do you really want people to re-queue? Or hang around in the queue?</a:t>
            </a:r>
          </a:p>
          <a:p>
            <a:pPr lvl="2"/>
            <a:r>
              <a:rPr lang="en-US" dirty="0"/>
              <a:t>Your LGIP allows this…basically because it doesn’t disallow this</a:t>
            </a:r>
          </a:p>
          <a:p>
            <a:pPr lvl="3"/>
            <a:r>
              <a:rPr lang="en-US" dirty="0"/>
              <a:t>FERC Order 2023 points to this</a:t>
            </a:r>
          </a:p>
          <a:p>
            <a:pPr lvl="1"/>
            <a:r>
              <a:rPr lang="en-US" dirty="0"/>
              <a:t>Interconnecting parties want to pay you (the utility) to use something you aren’t using.  Embrace this! Make your documentation customer focused.</a:t>
            </a:r>
          </a:p>
          <a:p>
            <a:pPr marL="914400" lvl="2" indent="0">
              <a:buNone/>
            </a:pPr>
            <a:endParaRPr lang="en-US" dirty="0"/>
          </a:p>
          <a:p>
            <a:pPr lvl="2"/>
            <a:endParaRPr lang="en-US" dirty="0"/>
          </a:p>
        </p:txBody>
      </p:sp>
    </p:spTree>
    <p:extLst>
      <p:ext uri="{BB962C8B-B14F-4D97-AF65-F5344CB8AC3E}">
        <p14:creationId xmlns:p14="http://schemas.microsoft.com/office/powerpoint/2010/main" val="124143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C576-4E64-EA59-12A7-9D3C80408DC0}"/>
              </a:ext>
            </a:extLst>
          </p:cNvPr>
          <p:cNvSpPr>
            <a:spLocks noGrp="1"/>
          </p:cNvSpPr>
          <p:nvPr>
            <p:ph type="title"/>
          </p:nvPr>
        </p:nvSpPr>
        <p:spPr/>
        <p:txBody>
          <a:bodyPr/>
          <a:lstStyle/>
          <a:p>
            <a:r>
              <a:rPr lang="en-US" dirty="0"/>
              <a:t>Questions?</a:t>
            </a:r>
          </a:p>
        </p:txBody>
      </p:sp>
      <p:pic>
        <p:nvPicPr>
          <p:cNvPr id="3" name="Picture 2">
            <a:extLst>
              <a:ext uri="{FF2B5EF4-FFF2-40B4-BE49-F238E27FC236}">
                <a16:creationId xmlns:a16="http://schemas.microsoft.com/office/drawing/2014/main" id="{B0E9F517-FAE9-B560-9148-85663F150BE2}"/>
              </a:ext>
            </a:extLst>
          </p:cNvPr>
          <p:cNvPicPr>
            <a:picLocks noChangeAspect="1"/>
          </p:cNvPicPr>
          <p:nvPr/>
        </p:nvPicPr>
        <p:blipFill>
          <a:blip r:embed="rId2"/>
          <a:stretch>
            <a:fillRect/>
          </a:stretch>
        </p:blipFill>
        <p:spPr>
          <a:xfrm>
            <a:off x="457200" y="1280160"/>
            <a:ext cx="11035753" cy="4815840"/>
          </a:xfrm>
          <a:prstGeom prst="rect">
            <a:avLst/>
          </a:prstGeom>
        </p:spPr>
      </p:pic>
      <p:sp>
        <p:nvSpPr>
          <p:cNvPr id="4" name="Slide Number Placeholder 3">
            <a:extLst>
              <a:ext uri="{FF2B5EF4-FFF2-40B4-BE49-F238E27FC236}">
                <a16:creationId xmlns:a16="http://schemas.microsoft.com/office/drawing/2014/main" id="{96D4F04D-37BD-D1EF-AF08-13B8900A87F5}"/>
              </a:ext>
            </a:extLst>
          </p:cNvPr>
          <p:cNvSpPr txBox="1">
            <a:spLocks/>
          </p:cNvSpPr>
          <p:nvPr/>
        </p:nvSpPr>
        <p:spPr bwMode="auto">
          <a:xfrm>
            <a:off x="11356848" y="6324600"/>
            <a:ext cx="61264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fontAlgn="base">
              <a:spcBef>
                <a:spcPct val="20000"/>
              </a:spcBef>
              <a:spcAft>
                <a:spcPct val="0"/>
              </a:spcAft>
              <a:buClr>
                <a:schemeClr val="tx1"/>
              </a:buClr>
              <a:buSzPct val="100000"/>
              <a:buFont typeface="Wingdings" pitchFamily="2" charset="2"/>
              <a:defRPr sz="20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a:defRPr/>
            </a:pPr>
            <a:fld id="{0AF38EFD-512B-4531-8A51-5AEF24EFF359}" type="slidenum">
              <a:rPr lang="en-US" smtClean="0">
                <a:solidFill>
                  <a:schemeClr val="tx1">
                    <a:lumMod val="50000"/>
                  </a:schemeClr>
                </a:solidFill>
              </a:rPr>
              <a:pPr>
                <a:defRPr/>
              </a:pPr>
              <a:t>12</a:t>
            </a:fld>
            <a:endParaRPr lang="en-US" dirty="0">
              <a:solidFill>
                <a:schemeClr val="tx1">
                  <a:lumMod val="50000"/>
                </a:schemeClr>
              </a:solidFill>
            </a:endParaRPr>
          </a:p>
        </p:txBody>
      </p:sp>
    </p:spTree>
    <p:extLst>
      <p:ext uri="{BB962C8B-B14F-4D97-AF65-F5344CB8AC3E}">
        <p14:creationId xmlns:p14="http://schemas.microsoft.com/office/powerpoint/2010/main" val="167029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the various Rules of Journalism</a:t>
            </a:r>
          </a:p>
        </p:txBody>
      </p:sp>
      <p:sp>
        <p:nvSpPr>
          <p:cNvPr id="3" name="Content Placeholder 2"/>
          <p:cNvSpPr>
            <a:spLocks noGrp="1"/>
          </p:cNvSpPr>
          <p:nvPr>
            <p:ph idx="1"/>
          </p:nvPr>
        </p:nvSpPr>
        <p:spPr>
          <a:xfrm>
            <a:off x="457200" y="1280160"/>
            <a:ext cx="10515600" cy="4434840"/>
          </a:xfrm>
        </p:spPr>
        <p:txBody>
          <a:bodyPr/>
          <a:lstStyle/>
          <a:p>
            <a:r>
              <a:rPr lang="en-US" dirty="0"/>
              <a:t>First rule…work with your existing documentation</a:t>
            </a:r>
          </a:p>
          <a:p>
            <a:r>
              <a:rPr lang="en-US" dirty="0"/>
              <a:t>Presumably, you have some sort of report to build from</a:t>
            </a:r>
          </a:p>
          <a:p>
            <a:r>
              <a:rPr lang="en-US" dirty="0"/>
              <a:t>The W’s + H</a:t>
            </a:r>
          </a:p>
          <a:p>
            <a:pPr lvl="1"/>
            <a:r>
              <a:rPr lang="en-US" b="0" i="0" dirty="0">
                <a:solidFill>
                  <a:srgbClr val="000000"/>
                </a:solidFill>
                <a:effectLst/>
              </a:rPr>
              <a:t> Who, What, When, Where, Why</a:t>
            </a:r>
            <a:r>
              <a:rPr lang="en-US" dirty="0">
                <a:solidFill>
                  <a:srgbClr val="000000"/>
                </a:solidFill>
              </a:rPr>
              <a:t> and How.</a:t>
            </a:r>
          </a:p>
          <a:p>
            <a:pPr lvl="1"/>
            <a:endParaRPr lang="en-US" b="0" i="0" dirty="0">
              <a:solidFill>
                <a:srgbClr val="000000"/>
              </a:solidFill>
              <a:effectLst/>
            </a:endParaRPr>
          </a:p>
          <a:p>
            <a:r>
              <a:rPr lang="en-US" dirty="0">
                <a:solidFill>
                  <a:srgbClr val="000000"/>
                </a:solidFill>
              </a:rPr>
              <a:t>Think nontraditionally</a:t>
            </a:r>
          </a:p>
          <a:p>
            <a:pPr lvl="1"/>
            <a:r>
              <a:rPr lang="en-US" dirty="0">
                <a:solidFill>
                  <a:srgbClr val="000000"/>
                </a:solidFill>
              </a:rPr>
              <a:t>Writer's block? Give Chat GTP a go…surprisingly good if you ask the proper questions</a:t>
            </a:r>
          </a:p>
        </p:txBody>
      </p:sp>
      <p:sp>
        <p:nvSpPr>
          <p:cNvPr id="6" name="Slide Number Placeholder 3">
            <a:extLst>
              <a:ext uri="{FF2B5EF4-FFF2-40B4-BE49-F238E27FC236}">
                <a16:creationId xmlns:a16="http://schemas.microsoft.com/office/drawing/2014/main" id="{FF2F55F7-4457-4705-049D-FF08ADF6C64C}"/>
              </a:ext>
            </a:extLst>
          </p:cNvPr>
          <p:cNvSpPr txBox="1">
            <a:spLocks/>
          </p:cNvSpPr>
          <p:nvPr/>
        </p:nvSpPr>
        <p:spPr bwMode="auto">
          <a:xfrm>
            <a:off x="11356848" y="6324600"/>
            <a:ext cx="61264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fontAlgn="base">
              <a:spcBef>
                <a:spcPct val="20000"/>
              </a:spcBef>
              <a:spcAft>
                <a:spcPct val="0"/>
              </a:spcAft>
              <a:buClr>
                <a:schemeClr val="tx1"/>
              </a:buClr>
              <a:buSzPct val="100000"/>
              <a:buFont typeface="Wingdings" pitchFamily="2" charset="2"/>
              <a:defRPr sz="20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a:defRPr/>
            </a:pPr>
            <a:fld id="{0AF38EFD-512B-4531-8A51-5AEF24EFF359}" type="slidenum">
              <a:rPr lang="en-US" smtClean="0">
                <a:solidFill>
                  <a:schemeClr val="tx1">
                    <a:lumMod val="50000"/>
                  </a:schemeClr>
                </a:solidFill>
              </a:rPr>
              <a:pPr>
                <a:defRPr/>
              </a:pPr>
              <a:t>1</a:t>
            </a:fld>
            <a:endParaRPr lang="en-US" dirty="0">
              <a:solidFill>
                <a:schemeClr val="tx1">
                  <a:lumMod val="50000"/>
                </a:schemeClr>
              </a:solidFill>
            </a:endParaRPr>
          </a:p>
        </p:txBody>
      </p:sp>
    </p:spTree>
    <p:extLst>
      <p:ext uri="{BB962C8B-B14F-4D97-AF65-F5344CB8AC3E}">
        <p14:creationId xmlns:p14="http://schemas.microsoft.com/office/powerpoint/2010/main" val="177732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87DF-0C38-B8C1-0E60-BF075979A95B}"/>
              </a:ext>
            </a:extLst>
          </p:cNvPr>
          <p:cNvSpPr>
            <a:spLocks noGrp="1"/>
          </p:cNvSpPr>
          <p:nvPr>
            <p:ph type="title"/>
          </p:nvPr>
        </p:nvSpPr>
        <p:spPr/>
        <p:txBody>
          <a:bodyPr/>
          <a:lstStyle/>
          <a:p>
            <a:r>
              <a:rPr lang="en-US" dirty="0"/>
              <a:t> Journalism W’s plus H</a:t>
            </a:r>
          </a:p>
        </p:txBody>
      </p:sp>
      <p:sp>
        <p:nvSpPr>
          <p:cNvPr id="3" name="Content Placeholder 2">
            <a:extLst>
              <a:ext uri="{FF2B5EF4-FFF2-40B4-BE49-F238E27FC236}">
                <a16:creationId xmlns:a16="http://schemas.microsoft.com/office/drawing/2014/main" id="{D3F59B41-246B-4922-BBE2-96A7D0F03B6E}"/>
              </a:ext>
            </a:extLst>
          </p:cNvPr>
          <p:cNvSpPr>
            <a:spLocks noGrp="1"/>
          </p:cNvSpPr>
          <p:nvPr>
            <p:ph idx="1"/>
          </p:nvPr>
        </p:nvSpPr>
        <p:spPr>
          <a:xfrm>
            <a:off x="457200" y="1143000"/>
            <a:ext cx="11297920" cy="5638800"/>
          </a:xfrm>
        </p:spPr>
        <p:txBody>
          <a:bodyPr/>
          <a:lstStyle/>
          <a:p>
            <a:r>
              <a:rPr lang="en-US" sz="2600" b="1" u="sng" dirty="0"/>
              <a:t>Who</a:t>
            </a:r>
            <a:r>
              <a:rPr lang="en-US" sz="2600" dirty="0"/>
              <a:t> are you? </a:t>
            </a:r>
            <a:r>
              <a:rPr lang="en-US" sz="2600" b="1" u="sng" dirty="0"/>
              <a:t>Who</a:t>
            </a:r>
            <a:r>
              <a:rPr lang="en-US" sz="2600" dirty="0"/>
              <a:t> will read this?</a:t>
            </a:r>
          </a:p>
          <a:p>
            <a:pPr lvl="1"/>
            <a:r>
              <a:rPr lang="en-US" dirty="0"/>
              <a:t>State your function, department, company, etc. Write to the audience</a:t>
            </a:r>
          </a:p>
          <a:p>
            <a:r>
              <a:rPr lang="en-US" sz="2600" b="1" u="sng" dirty="0"/>
              <a:t>What</a:t>
            </a:r>
            <a:r>
              <a:rPr lang="en-US" sz="2600" dirty="0"/>
              <a:t> is the document? </a:t>
            </a:r>
            <a:r>
              <a:rPr lang="en-US" sz="2600" b="1" u="sng" dirty="0"/>
              <a:t>What</a:t>
            </a:r>
            <a:r>
              <a:rPr lang="en-US" sz="2600" dirty="0"/>
              <a:t> do you need to say?</a:t>
            </a:r>
          </a:p>
          <a:p>
            <a:pPr lvl="1"/>
            <a:r>
              <a:rPr lang="en-US" dirty="0"/>
              <a:t>Planning Assessment, single project, interconnection request, GMD report, </a:t>
            </a:r>
            <a:r>
              <a:rPr lang="en-US" dirty="0" err="1"/>
              <a:t>etc</a:t>
            </a:r>
            <a:endParaRPr lang="en-US" dirty="0"/>
          </a:p>
          <a:p>
            <a:r>
              <a:rPr lang="en-US" sz="2600" b="1" u="sng" dirty="0"/>
              <a:t>When?</a:t>
            </a:r>
          </a:p>
          <a:p>
            <a:pPr lvl="1"/>
            <a:r>
              <a:rPr lang="en-US" dirty="0"/>
              <a:t>Date documents, version control, if compliance driven spell out periodicity</a:t>
            </a:r>
          </a:p>
          <a:p>
            <a:r>
              <a:rPr lang="en-US" sz="2600" b="1" u="sng" dirty="0"/>
              <a:t>Where?</a:t>
            </a:r>
          </a:p>
          <a:p>
            <a:pPr lvl="1"/>
            <a:r>
              <a:rPr lang="en-US" dirty="0"/>
              <a:t>Maps, one-lines, geo-location, cities, counties, states, interconnection, country, </a:t>
            </a:r>
            <a:r>
              <a:rPr lang="en-US" dirty="0" err="1"/>
              <a:t>etc</a:t>
            </a:r>
            <a:endParaRPr lang="en-US" dirty="0"/>
          </a:p>
          <a:p>
            <a:r>
              <a:rPr lang="en-US" sz="2600" b="1" u="sng" dirty="0"/>
              <a:t>Why</a:t>
            </a:r>
            <a:r>
              <a:rPr lang="en-US" sz="2600" dirty="0"/>
              <a:t> are you doing this? </a:t>
            </a:r>
          </a:p>
          <a:p>
            <a:pPr lvl="1"/>
            <a:r>
              <a:rPr lang="en-US" dirty="0"/>
              <a:t>Compliance, lack of performance, interconnection request, documentation, </a:t>
            </a:r>
            <a:r>
              <a:rPr lang="en-US" dirty="0" err="1"/>
              <a:t>etc</a:t>
            </a:r>
            <a:endParaRPr lang="en-US" dirty="0"/>
          </a:p>
          <a:p>
            <a:r>
              <a:rPr lang="en-US" sz="2600" b="1" u="sng" dirty="0"/>
              <a:t>How</a:t>
            </a:r>
          </a:p>
          <a:p>
            <a:pPr lvl="1"/>
            <a:r>
              <a:rPr lang="en-US" dirty="0"/>
              <a:t>Describe study techniques, tools used, cases used, </a:t>
            </a:r>
            <a:r>
              <a:rPr lang="en-US" dirty="0" err="1"/>
              <a:t>etc</a:t>
            </a:r>
            <a:endParaRPr lang="en-US" dirty="0"/>
          </a:p>
          <a:p>
            <a:pPr lvl="1"/>
            <a:endParaRPr lang="en-US" dirty="0"/>
          </a:p>
        </p:txBody>
      </p:sp>
      <p:sp>
        <p:nvSpPr>
          <p:cNvPr id="6" name="TextBox 5">
            <a:extLst>
              <a:ext uri="{FF2B5EF4-FFF2-40B4-BE49-F238E27FC236}">
                <a16:creationId xmlns:a16="http://schemas.microsoft.com/office/drawing/2014/main" id="{CC4DAE88-0F64-4B30-A9EF-BA1DBFA81BFD}"/>
              </a:ext>
            </a:extLst>
          </p:cNvPr>
          <p:cNvSpPr txBox="1"/>
          <p:nvPr/>
        </p:nvSpPr>
        <p:spPr>
          <a:xfrm>
            <a:off x="4419600" y="4876800"/>
            <a:ext cx="2335768" cy="566309"/>
          </a:xfrm>
          <a:prstGeom prst="rect">
            <a:avLst/>
          </a:prstGeom>
          <a:noFill/>
        </p:spPr>
        <p:txBody>
          <a:bodyPr wrap="none" rtlCol="0">
            <a:spAutoFit/>
          </a:bodyPr>
          <a:lstStyle/>
          <a:p>
            <a:r>
              <a:rPr lang="en-US" sz="1400" dirty="0">
                <a:solidFill>
                  <a:srgbClr val="1E0000"/>
                </a:solidFill>
              </a:rPr>
              <a:t>If there is no Why don’t do it!</a:t>
            </a:r>
          </a:p>
          <a:p>
            <a:endParaRPr lang="en-US" sz="1400" dirty="0">
              <a:solidFill>
                <a:srgbClr val="1E0000"/>
              </a:solidFill>
            </a:endParaRPr>
          </a:p>
        </p:txBody>
      </p:sp>
    </p:spTree>
    <p:extLst>
      <p:ext uri="{BB962C8B-B14F-4D97-AF65-F5344CB8AC3E}">
        <p14:creationId xmlns:p14="http://schemas.microsoft.com/office/powerpoint/2010/main" val="271546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2F7D-737A-6B21-04C1-BF94F8AA7C29}"/>
              </a:ext>
            </a:extLst>
          </p:cNvPr>
          <p:cNvSpPr>
            <a:spLocks noGrp="1"/>
          </p:cNvSpPr>
          <p:nvPr>
            <p:ph type="title"/>
          </p:nvPr>
        </p:nvSpPr>
        <p:spPr/>
        <p:txBody>
          <a:bodyPr/>
          <a:lstStyle/>
          <a:p>
            <a:r>
              <a:rPr lang="en-US" dirty="0"/>
              <a:t>ChatGPT:  Generation Interconnection Report</a:t>
            </a:r>
          </a:p>
        </p:txBody>
      </p:sp>
      <p:sp>
        <p:nvSpPr>
          <p:cNvPr id="3" name="Content Placeholder 2">
            <a:extLst>
              <a:ext uri="{FF2B5EF4-FFF2-40B4-BE49-F238E27FC236}">
                <a16:creationId xmlns:a16="http://schemas.microsoft.com/office/drawing/2014/main" id="{3ED846D7-99BD-A102-0E95-59CE7FA6733C}"/>
              </a:ext>
            </a:extLst>
          </p:cNvPr>
          <p:cNvSpPr>
            <a:spLocks noGrp="1"/>
          </p:cNvSpPr>
          <p:nvPr>
            <p:ph idx="1"/>
          </p:nvPr>
        </p:nvSpPr>
        <p:spPr>
          <a:xfrm>
            <a:off x="457200" y="1280160"/>
            <a:ext cx="11297920" cy="5425440"/>
          </a:xfrm>
        </p:spPr>
        <p:txBody>
          <a:bodyPr/>
          <a:lstStyle/>
          <a:p>
            <a:r>
              <a:rPr lang="en-US" sz="1600" dirty="0"/>
              <a:t>Key components of a generation interconnection report may include:</a:t>
            </a:r>
          </a:p>
          <a:p>
            <a:pPr lvl="1"/>
            <a:r>
              <a:rPr lang="en-US" sz="1600" dirty="0"/>
              <a:t>System Impact Study: </a:t>
            </a:r>
          </a:p>
          <a:p>
            <a:pPr lvl="2"/>
            <a:r>
              <a:rPr lang="en-US" sz="1600" dirty="0"/>
              <a:t>This study evaluates the impact of connecting the new generation facility to the grid. It assesses the facility's effects on grid stability, voltage regulation, and overall system performance.</a:t>
            </a:r>
          </a:p>
          <a:p>
            <a:pPr lvl="1"/>
            <a:r>
              <a:rPr lang="en-US" sz="1600" dirty="0"/>
              <a:t>Interconnection Requirements: </a:t>
            </a:r>
          </a:p>
          <a:p>
            <a:pPr lvl="2"/>
            <a:r>
              <a:rPr lang="en-US" sz="1600" dirty="0"/>
              <a:t>The report will detail the technical requirements for the interconnection, including voltage levels, protection schemes, and equipment specifications.</a:t>
            </a:r>
          </a:p>
          <a:p>
            <a:pPr lvl="1"/>
            <a:r>
              <a:rPr lang="en-US" sz="1600" dirty="0"/>
              <a:t>Cost Estimates: </a:t>
            </a:r>
          </a:p>
          <a:p>
            <a:pPr lvl="2"/>
            <a:r>
              <a:rPr lang="en-US" sz="1600" dirty="0"/>
              <a:t>It may include estimates of the costs associated with upgrading grid infrastructure to accommodate the new generation facility, such as building new transmission lines or installing additional equipment.</a:t>
            </a:r>
          </a:p>
          <a:p>
            <a:pPr lvl="1"/>
            <a:r>
              <a:rPr lang="en-US" sz="1600" dirty="0"/>
              <a:t>Interconnection Agreement: </a:t>
            </a:r>
          </a:p>
          <a:p>
            <a:pPr lvl="2"/>
            <a:r>
              <a:rPr lang="en-US" sz="1600" dirty="0"/>
              <a:t>The report may also include an interconnection agreement between the generator and the grid operator, outlining the terms and conditions of the connection.</a:t>
            </a:r>
          </a:p>
          <a:p>
            <a:pPr lvl="1"/>
            <a:r>
              <a:rPr lang="en-US" sz="1600" dirty="0"/>
              <a:t>Environmental Impact Assessment: </a:t>
            </a:r>
          </a:p>
          <a:p>
            <a:pPr lvl="2"/>
            <a:r>
              <a:rPr lang="en-US" sz="1600" dirty="0"/>
              <a:t>Depending on the regulations and requirements in the area, the report may also address environmental considerations related to the generation facility's connection to the grid.</a:t>
            </a:r>
          </a:p>
          <a:p>
            <a:pPr lvl="1"/>
            <a:r>
              <a:rPr lang="en-US" sz="1600" dirty="0"/>
              <a:t>Safety Considerations: </a:t>
            </a:r>
          </a:p>
          <a:p>
            <a:pPr lvl="2"/>
            <a:r>
              <a:rPr lang="en-US" sz="1600" dirty="0"/>
              <a:t>Any safety considerations related to the interconnection, such as protection against overloads or faults, will be outlined in the report.</a:t>
            </a:r>
          </a:p>
        </p:txBody>
      </p:sp>
    </p:spTree>
    <p:extLst>
      <p:ext uri="{BB962C8B-B14F-4D97-AF65-F5344CB8AC3E}">
        <p14:creationId xmlns:p14="http://schemas.microsoft.com/office/powerpoint/2010/main" val="255988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CEEB-266B-7410-5C53-F9F9FCA2E683}"/>
              </a:ext>
            </a:extLst>
          </p:cNvPr>
          <p:cNvSpPr>
            <a:spLocks noGrp="1"/>
          </p:cNvSpPr>
          <p:nvPr>
            <p:ph type="title"/>
          </p:nvPr>
        </p:nvSpPr>
        <p:spPr/>
        <p:txBody>
          <a:bodyPr/>
          <a:lstStyle/>
          <a:p>
            <a:r>
              <a:rPr lang="en-US" dirty="0" err="1"/>
              <a:t>Powerflow</a:t>
            </a:r>
            <a:r>
              <a:rPr lang="en-US" dirty="0"/>
              <a:t> Study writers block? Editing is easy</a:t>
            </a:r>
          </a:p>
        </p:txBody>
      </p:sp>
      <p:sp>
        <p:nvSpPr>
          <p:cNvPr id="3" name="Content Placeholder 2">
            <a:extLst>
              <a:ext uri="{FF2B5EF4-FFF2-40B4-BE49-F238E27FC236}">
                <a16:creationId xmlns:a16="http://schemas.microsoft.com/office/drawing/2014/main" id="{F20A2F51-A157-23E0-7F17-70231C60F501}"/>
              </a:ext>
            </a:extLst>
          </p:cNvPr>
          <p:cNvSpPr>
            <a:spLocks noGrp="1"/>
          </p:cNvSpPr>
          <p:nvPr>
            <p:ph idx="1"/>
          </p:nvPr>
        </p:nvSpPr>
        <p:spPr>
          <a:xfrm>
            <a:off x="457200" y="1280160"/>
            <a:ext cx="11297920" cy="5349240"/>
          </a:xfrm>
        </p:spPr>
        <p:txBody>
          <a:bodyPr/>
          <a:lstStyle/>
          <a:p>
            <a:r>
              <a:rPr lang="en-US" sz="1400" dirty="0"/>
              <a:t>Here's an overview of what a power flow study typically involves (from ChatGPT):</a:t>
            </a:r>
          </a:p>
          <a:p>
            <a:pPr lvl="1"/>
            <a:r>
              <a:rPr lang="en-US" sz="1400" dirty="0"/>
              <a:t>Network Representation: 	</a:t>
            </a:r>
          </a:p>
          <a:p>
            <a:pPr lvl="2"/>
            <a:r>
              <a:rPr lang="en-US" sz="1400" dirty="0"/>
              <a:t>The power system network is represented using a mathematical model, often as a set of equations describing the relationship between voltage magnitudes, phase angles, and power injections at various nodes and branches.</a:t>
            </a:r>
          </a:p>
          <a:p>
            <a:pPr lvl="1"/>
            <a:r>
              <a:rPr lang="en-US" sz="1400" dirty="0"/>
              <a:t>Load Modeling: </a:t>
            </a:r>
          </a:p>
          <a:p>
            <a:pPr lvl="2"/>
            <a:r>
              <a:rPr lang="en-US" sz="1400" dirty="0"/>
              <a:t>The power consumption of loads connected to the network is modeled. This includes both active power (real power) and reactive power (imaginary power) consumption.</a:t>
            </a:r>
          </a:p>
          <a:p>
            <a:pPr lvl="1"/>
            <a:r>
              <a:rPr lang="en-US" sz="1400" dirty="0"/>
              <a:t>Generator Modeling: </a:t>
            </a:r>
          </a:p>
          <a:p>
            <a:pPr lvl="2"/>
            <a:r>
              <a:rPr lang="en-US" sz="1400" dirty="0"/>
              <a:t>The power output of generators connected to the network is modeled. This includes both synchronous generators (such as thermal power plants and hydroelectric generators) and asynchronous generators (such as wind turbines and solar PV systems).</a:t>
            </a:r>
          </a:p>
          <a:p>
            <a:pPr lvl="1"/>
            <a:r>
              <a:rPr lang="en-US" sz="1400" dirty="0"/>
              <a:t>Transmission Line Parameters: </a:t>
            </a:r>
          </a:p>
          <a:p>
            <a:pPr lvl="2"/>
            <a:r>
              <a:rPr lang="en-US" sz="1400" dirty="0"/>
              <a:t>The parameters of transmission lines (such as resistance, inductance, and capacitance) are incorporated into the model.</a:t>
            </a:r>
          </a:p>
          <a:p>
            <a:pPr lvl="1"/>
            <a:r>
              <a:rPr lang="en-US" sz="1400" dirty="0"/>
              <a:t>Constraints: </a:t>
            </a:r>
          </a:p>
          <a:p>
            <a:pPr lvl="2"/>
            <a:r>
              <a:rPr lang="en-US" sz="1400" dirty="0"/>
              <a:t>Various operational constraints, such as voltage limits, line capacity limits, and generator operating limits, are considered in the analysis.</a:t>
            </a:r>
          </a:p>
          <a:p>
            <a:pPr lvl="1"/>
            <a:r>
              <a:rPr lang="en-US" sz="1400" dirty="0"/>
              <a:t>Solution Techniques: </a:t>
            </a:r>
          </a:p>
          <a:p>
            <a:pPr lvl="2"/>
            <a:r>
              <a:rPr lang="en-US" sz="1400" dirty="0"/>
              <a:t>Numerical methods, such as the Gauss-Seidel method, Newton-Raphson method, or fast decoupled method, are used to solve the system of nonlinear equations representing the power flow equations.</a:t>
            </a:r>
          </a:p>
          <a:p>
            <a:pPr lvl="1"/>
            <a:r>
              <a:rPr lang="en-US" sz="1400" dirty="0"/>
              <a:t>Output Analysis: </a:t>
            </a:r>
          </a:p>
          <a:p>
            <a:pPr lvl="2"/>
            <a:r>
              <a:rPr lang="en-US" sz="1400" dirty="0"/>
              <a:t>The results of the power flow study provide information about the steady-state operating conditions of the power system, including voltage profiles, power flows on transmission lines, and generator operating points. This information is crucial for system planning, operation, and reliability analysis.</a:t>
            </a:r>
          </a:p>
        </p:txBody>
      </p:sp>
    </p:spTree>
    <p:extLst>
      <p:ext uri="{BB962C8B-B14F-4D97-AF65-F5344CB8AC3E}">
        <p14:creationId xmlns:p14="http://schemas.microsoft.com/office/powerpoint/2010/main" val="366584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5C3-48F1-8249-9B8C-1D5E1FD887BA}"/>
              </a:ext>
            </a:extLst>
          </p:cNvPr>
          <p:cNvSpPr>
            <a:spLocks noGrp="1"/>
          </p:cNvSpPr>
          <p:nvPr>
            <p:ph type="title"/>
          </p:nvPr>
        </p:nvSpPr>
        <p:spPr/>
        <p:txBody>
          <a:bodyPr/>
          <a:lstStyle/>
          <a:p>
            <a:r>
              <a:rPr lang="en-US" dirty="0"/>
              <a:t>Operations versus Planning</a:t>
            </a:r>
          </a:p>
        </p:txBody>
      </p:sp>
      <p:sp>
        <p:nvSpPr>
          <p:cNvPr id="3" name="Content Placeholder 2">
            <a:extLst>
              <a:ext uri="{FF2B5EF4-FFF2-40B4-BE49-F238E27FC236}">
                <a16:creationId xmlns:a16="http://schemas.microsoft.com/office/drawing/2014/main" id="{F2B444BA-1650-FFD5-0E39-9A8E8B28565F}"/>
              </a:ext>
            </a:extLst>
          </p:cNvPr>
          <p:cNvSpPr>
            <a:spLocks noGrp="1"/>
          </p:cNvSpPr>
          <p:nvPr>
            <p:ph idx="1"/>
          </p:nvPr>
        </p:nvSpPr>
        <p:spPr>
          <a:xfrm>
            <a:off x="457200" y="1280160"/>
            <a:ext cx="11297920" cy="4815840"/>
          </a:xfrm>
        </p:spPr>
        <p:txBody>
          <a:bodyPr/>
          <a:lstStyle/>
          <a:p>
            <a:r>
              <a:rPr lang="en-US" dirty="0"/>
              <a:t>Operations: NERC TOP standards are a driver</a:t>
            </a:r>
          </a:p>
          <a:p>
            <a:pPr lvl="1"/>
            <a:r>
              <a:rPr lang="en-US" dirty="0"/>
              <a:t>Daily, weekly, monthly, seasonal plans (now!)</a:t>
            </a:r>
          </a:p>
          <a:p>
            <a:pPr lvl="2"/>
            <a:r>
              <a:rPr lang="en-US" dirty="0"/>
              <a:t>Switching orders, operating limits, prescriptive, if this-then that</a:t>
            </a:r>
          </a:p>
          <a:p>
            <a:pPr lvl="2"/>
            <a:r>
              <a:rPr lang="en-US" dirty="0"/>
              <a:t>Focus on SCADA poke-points, nomograms, responsibilities, actions, </a:t>
            </a:r>
            <a:r>
              <a:rPr lang="en-US" dirty="0" err="1"/>
              <a:t>etc</a:t>
            </a:r>
            <a:endParaRPr lang="en-US" dirty="0"/>
          </a:p>
          <a:p>
            <a:pPr lvl="2"/>
            <a:r>
              <a:rPr lang="en-US" dirty="0"/>
              <a:t>Study Limit Memo’s, daily’s, modifications to standing orders, </a:t>
            </a:r>
            <a:r>
              <a:rPr lang="en-US" dirty="0" err="1"/>
              <a:t>etc</a:t>
            </a:r>
            <a:r>
              <a:rPr lang="en-US" dirty="0"/>
              <a:t> </a:t>
            </a:r>
          </a:p>
          <a:p>
            <a:r>
              <a:rPr lang="en-US" dirty="0"/>
              <a:t>Planning: NERC TPL standards are a driver</a:t>
            </a:r>
          </a:p>
          <a:p>
            <a:pPr lvl="1"/>
            <a:r>
              <a:rPr lang="en-US" dirty="0"/>
              <a:t>Time frames typically greater than 1 year out (tomorrow)</a:t>
            </a:r>
          </a:p>
          <a:p>
            <a:pPr lvl="2"/>
            <a:r>
              <a:rPr lang="en-US" dirty="0"/>
              <a:t>Assessments, projects, interconnections, construction/equipment standards, </a:t>
            </a:r>
            <a:r>
              <a:rPr lang="en-US" dirty="0" err="1"/>
              <a:t>etc</a:t>
            </a:r>
            <a:endParaRPr lang="en-US" dirty="0"/>
          </a:p>
          <a:p>
            <a:pPr lvl="2"/>
            <a:r>
              <a:rPr lang="en-US" dirty="0"/>
              <a:t>There  is no emergency planning</a:t>
            </a:r>
          </a:p>
        </p:txBody>
      </p:sp>
    </p:spTree>
    <p:extLst>
      <p:ext uri="{BB962C8B-B14F-4D97-AF65-F5344CB8AC3E}">
        <p14:creationId xmlns:p14="http://schemas.microsoft.com/office/powerpoint/2010/main" val="89287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25C8-14EF-29E8-7A99-F516F9FCE483}"/>
              </a:ext>
            </a:extLst>
          </p:cNvPr>
          <p:cNvSpPr>
            <a:spLocks noGrp="1"/>
          </p:cNvSpPr>
          <p:nvPr>
            <p:ph type="title"/>
          </p:nvPr>
        </p:nvSpPr>
        <p:spPr/>
        <p:txBody>
          <a:bodyPr/>
          <a:lstStyle/>
          <a:p>
            <a:r>
              <a:rPr lang="en-US" dirty="0"/>
              <a:t>Table of Contents from Interconnection Study</a:t>
            </a:r>
          </a:p>
        </p:txBody>
      </p:sp>
      <p:sp>
        <p:nvSpPr>
          <p:cNvPr id="3" name="Content Placeholder 2">
            <a:extLst>
              <a:ext uri="{FF2B5EF4-FFF2-40B4-BE49-F238E27FC236}">
                <a16:creationId xmlns:a16="http://schemas.microsoft.com/office/drawing/2014/main" id="{4C8C6AF5-EE86-E1FF-A6E9-FE92331D2FD2}"/>
              </a:ext>
            </a:extLst>
          </p:cNvPr>
          <p:cNvSpPr>
            <a:spLocks noGrp="1"/>
          </p:cNvSpPr>
          <p:nvPr>
            <p:ph sz="half" idx="1"/>
          </p:nvPr>
        </p:nvSpPr>
        <p:spPr>
          <a:xfrm>
            <a:off x="457200" y="1219200"/>
            <a:ext cx="3581400" cy="5410200"/>
          </a:xfrm>
        </p:spPr>
        <p:txBody>
          <a:bodyPr/>
          <a:lstStyle/>
          <a:p>
            <a:pPr marL="0" indent="0">
              <a:buClr>
                <a:srgbClr val="1E0000"/>
              </a:buClr>
              <a:buNone/>
              <a:defRPr/>
            </a:pPr>
            <a:r>
              <a:rPr kumimoji="0" lang="en-US" sz="1200" b="0" i="0" u="none" strike="noStrike" kern="0" cap="none" spc="0" normalizeH="0" baseline="0" noProof="0" dirty="0">
                <a:ln>
                  <a:noFill/>
                </a:ln>
                <a:solidFill>
                  <a:srgbClr val="1E0000"/>
                </a:solidFill>
                <a:effectLst/>
                <a:uLnTx/>
                <a:uFillTx/>
                <a:latin typeface="Times New Roman"/>
                <a:ea typeface="+mn-ea"/>
                <a:cs typeface="+mn-cs"/>
              </a:rPr>
              <a:t>1. Study Overview</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1.1. Generating Facilities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1.2. Cost Estimate Summary </a:t>
            </a:r>
          </a:p>
          <a:p>
            <a:pPr marL="0" marR="0" lvl="0" indent="0" algn="l" defTabSz="914400" rtl="0" eaLnBrk="0" fontAlgn="base" latinLnBrk="0" hangingPunct="0">
              <a:lnSpc>
                <a:spcPct val="100000"/>
              </a:lnSpc>
              <a:spcBef>
                <a:spcPct val="20000"/>
              </a:spcBef>
              <a:spcAft>
                <a:spcPct val="0"/>
              </a:spcAft>
              <a:buClr>
                <a:srgbClr val="1E0000"/>
              </a:buClr>
              <a:buSzPct val="100000"/>
              <a:buNone/>
              <a:tabLst/>
              <a:defRPr/>
            </a:pPr>
            <a:r>
              <a:rPr kumimoji="0" lang="en-US" sz="1200" b="0" i="0" u="none" strike="noStrike" kern="0" cap="none" spc="0" normalizeH="0" baseline="0" noProof="0" dirty="0">
                <a:ln>
                  <a:noFill/>
                </a:ln>
                <a:solidFill>
                  <a:srgbClr val="1E0000"/>
                </a:solidFill>
                <a:effectLst/>
                <a:uLnTx/>
                <a:uFillTx/>
                <a:latin typeface="Times New Roman"/>
                <a:ea typeface="+mn-ea"/>
                <a:cs typeface="+mn-cs"/>
              </a:rPr>
              <a:t>2. Scope of Study</a:t>
            </a:r>
          </a:p>
          <a:p>
            <a:pPr marL="0" marR="0" lvl="0" indent="0" algn="l" defTabSz="914400" rtl="0" eaLnBrk="0" fontAlgn="base" latinLnBrk="0" hangingPunct="0">
              <a:lnSpc>
                <a:spcPct val="100000"/>
              </a:lnSpc>
              <a:spcBef>
                <a:spcPct val="20000"/>
              </a:spcBef>
              <a:spcAft>
                <a:spcPct val="0"/>
              </a:spcAft>
              <a:buClr>
                <a:srgbClr val="1E0000"/>
              </a:buClr>
              <a:buSzPct val="100000"/>
              <a:buNone/>
              <a:tabLst/>
              <a:defRPr/>
            </a:pPr>
            <a:r>
              <a:rPr kumimoji="0" lang="en-US" sz="1200" b="0" i="0" u="none" strike="noStrike" kern="0" cap="none" spc="0" normalizeH="0" baseline="0" noProof="0" dirty="0">
                <a:ln>
                  <a:noFill/>
                </a:ln>
                <a:solidFill>
                  <a:srgbClr val="1E0000"/>
                </a:solidFill>
                <a:effectLst/>
                <a:uLnTx/>
                <a:uFillTx/>
                <a:latin typeface="Times New Roman"/>
                <a:ea typeface="+mn-ea"/>
                <a:cs typeface="+mn-cs"/>
              </a:rPr>
              <a:t>3. Description of Proposed Interconnection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3.1. Interconnection Request Identification</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3.1.1. Project description and one line diagram</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3.1.2. Project Upgrade Requirements</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3.1.3. Notable Area or System Constraints </a:t>
            </a:r>
          </a:p>
          <a:p>
            <a:pPr marL="0" marR="0" lvl="0" indent="0" algn="l" defTabSz="914400" rtl="0" eaLnBrk="0" fontAlgn="base" latinLnBrk="0" hangingPunct="0">
              <a:lnSpc>
                <a:spcPct val="100000"/>
              </a:lnSpc>
              <a:spcBef>
                <a:spcPct val="20000"/>
              </a:spcBef>
              <a:spcAft>
                <a:spcPct val="0"/>
              </a:spcAft>
              <a:buClr>
                <a:srgbClr val="1E0000"/>
              </a:buClr>
              <a:buSzPct val="100000"/>
              <a:buNone/>
              <a:tabLst/>
              <a:defRPr/>
            </a:pPr>
            <a:r>
              <a:rPr kumimoji="0" lang="en-US" sz="1200" b="0" i="0" u="none" strike="noStrike" kern="0" cap="none" spc="0" normalizeH="0" baseline="0" noProof="0" dirty="0">
                <a:ln>
                  <a:noFill/>
                </a:ln>
                <a:solidFill>
                  <a:srgbClr val="1E0000"/>
                </a:solidFill>
                <a:effectLst/>
                <a:uLnTx/>
                <a:uFillTx/>
                <a:latin typeface="Times New Roman"/>
                <a:ea typeface="+mn-ea"/>
                <a:cs typeface="+mn-cs"/>
              </a:rPr>
              <a:t>4. System Requirements for Shared Network Upgrades</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4.1. Transmission System Requirements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4.2. Protection Requirements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4.3. Communications Requirements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4.4. Metering Requirements</a:t>
            </a:r>
          </a:p>
          <a:p>
            <a:pPr marL="0" marR="0" lvl="0" indent="0" algn="l" defTabSz="914400" rtl="0" eaLnBrk="0" fontAlgn="base" latinLnBrk="0" hangingPunct="0">
              <a:lnSpc>
                <a:spcPct val="100000"/>
              </a:lnSpc>
              <a:spcBef>
                <a:spcPct val="20000"/>
              </a:spcBef>
              <a:spcAft>
                <a:spcPct val="0"/>
              </a:spcAft>
              <a:buClr>
                <a:srgbClr val="1E0000"/>
              </a:buClr>
              <a:buSzPct val="100000"/>
              <a:buNone/>
              <a:tabLst/>
              <a:defRPr/>
            </a:pPr>
            <a:r>
              <a:rPr kumimoji="0" lang="en-US" sz="1200" b="0" i="0" u="none" strike="noStrike" kern="0" cap="none" spc="0" normalizeH="0" baseline="0" noProof="0" dirty="0">
                <a:ln>
                  <a:noFill/>
                </a:ln>
                <a:solidFill>
                  <a:srgbClr val="1E0000"/>
                </a:solidFill>
                <a:effectLst/>
                <a:uLnTx/>
                <a:uFillTx/>
                <a:latin typeface="Times New Roman"/>
                <a:ea typeface="+mn-ea"/>
                <a:cs typeface="+mn-cs"/>
              </a:rPr>
              <a:t>5. Technical Analysis and Results</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5.1. Simulation and Modeling Methodology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5.2. Study Area Representation</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5.2.1. Load Profile (Usage) of Existing Transmission Line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5.3. Steady State System Analysis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5.3.1. Steady State Contingency Analysis for ERIS</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5.3.1.1 ERIS Sink Discussion</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5.3.2. Steady State Contingency Analysis for NRIS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5.3.2.1 NRIS Sink Discussion</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5.4. Stability Contingency Analysis </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5.4.1. Transient Stability Model</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5.4.2. Select Stability Response Plots-ERIS</a:t>
            </a:r>
          </a:p>
          <a:p>
            <a:pPr marL="171450" indent="0">
              <a:buClr>
                <a:srgbClr val="1E0000"/>
              </a:buClr>
              <a:buSzPct val="75000"/>
              <a:buNone/>
              <a:defRPr/>
            </a:pPr>
            <a:r>
              <a:rPr kumimoji="0" lang="en-US" sz="1000" b="0" i="0" u="none" strike="noStrike" kern="0" cap="none" spc="0" normalizeH="0" baseline="0" noProof="0" dirty="0">
                <a:ln>
                  <a:noFill/>
                </a:ln>
                <a:solidFill>
                  <a:srgbClr val="1E0000"/>
                </a:solidFill>
                <a:effectLst/>
                <a:uLnTx/>
                <a:uFillTx/>
                <a:latin typeface="Times New Roman"/>
              </a:rPr>
              <a:t>5.4.3. Select Stability Response Plots-NRIS </a:t>
            </a:r>
          </a:p>
          <a:p>
            <a:endParaRPr lang="en-US" dirty="0"/>
          </a:p>
        </p:txBody>
      </p:sp>
      <p:sp>
        <p:nvSpPr>
          <p:cNvPr id="5" name="Content Placeholder 2">
            <a:extLst>
              <a:ext uri="{FF2B5EF4-FFF2-40B4-BE49-F238E27FC236}">
                <a16:creationId xmlns:a16="http://schemas.microsoft.com/office/drawing/2014/main" id="{66868F15-51F2-34D0-34A8-4686611D69EB}"/>
              </a:ext>
            </a:extLst>
          </p:cNvPr>
          <p:cNvSpPr txBox="1">
            <a:spLocks/>
          </p:cNvSpPr>
          <p:nvPr/>
        </p:nvSpPr>
        <p:spPr bwMode="auto">
          <a:xfrm>
            <a:off x="4075176" y="1219200"/>
            <a:ext cx="3581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171450" indent="0" eaLnBrk="0" hangingPunct="0">
              <a:buClr>
                <a:srgbClr val="1E0000"/>
              </a:buClr>
              <a:buSzPct val="75000"/>
              <a:buFont typeface="Arial" panose="020B0604020202020204" pitchFamily="34" charset="0"/>
              <a:buNone/>
              <a:defRPr kumimoji="0" sz="1000" b="0" i="0" u="none" strike="noStrike" kern="0" cap="none" spc="0" normalizeH="0" baseline="0">
                <a:ln>
                  <a:noFill/>
                </a:ln>
                <a:solidFill>
                  <a:srgbClr val="1E0000"/>
                </a:solidFill>
                <a:effectLst/>
                <a:uLnTx/>
                <a:uFillTx/>
                <a:latin typeface="Times New Roman"/>
              </a:defRPr>
            </a:lvl1pPr>
            <a:lvl2pPr lvl="1" indent="0" eaLnBrk="0" hangingPunct="0">
              <a:buSzPct val="75000"/>
              <a:buNone/>
              <a:defRPr sz="1000" baseline="0">
                <a:solidFill>
                  <a:srgbClr val="280000"/>
                </a:solidFill>
                <a:latin typeface="+mn-lt"/>
              </a:defRPr>
            </a:lvl2pPr>
            <a:lvl3pPr marL="1257300" indent="-342900" eaLnBrk="0" hangingPunct="0">
              <a:buSzPct val="90000"/>
              <a:buFont typeface="Arial" panose="020B0604020202020204" pitchFamily="34" charset="0"/>
              <a:buChar char="•"/>
              <a:defRPr sz="2000" baseline="0">
                <a:solidFill>
                  <a:srgbClr val="280000"/>
                </a:solidFill>
                <a:latin typeface="+mn-lt"/>
              </a:defRPr>
            </a:lvl3pPr>
            <a:lvl4pPr marL="1600200" indent="-228600" eaLnBrk="0" hangingPunct="0">
              <a:buSzPct val="80000"/>
              <a:buChar char="–"/>
              <a:defRPr sz="1800" baseline="0">
                <a:solidFill>
                  <a:srgbClr val="280000"/>
                </a:solidFill>
                <a:latin typeface="+mn-lt"/>
              </a:defRPr>
            </a:lvl4pPr>
            <a:lvl5pPr marL="2057400" indent="-228600" eaLnBrk="0" hangingPunct="0">
              <a:buSzPct val="65000"/>
              <a:buChar char="»"/>
              <a:defRPr sz="1800" baseline="0">
                <a:solidFill>
                  <a:srgbClr val="280000"/>
                </a:solidFill>
                <a:latin typeface="+mn-lt"/>
              </a:defRPr>
            </a:lvl5pPr>
            <a:lvl6pPr marL="2514600" indent="-228600" fontAlgn="base">
              <a:spcBef>
                <a:spcPct val="20000"/>
              </a:spcBef>
              <a:spcAft>
                <a:spcPct val="0"/>
              </a:spcAft>
              <a:buClr>
                <a:schemeClr val="tx1"/>
              </a:buClr>
              <a:buSzPct val="65000"/>
              <a:buFont typeface="Wingdings" pitchFamily="2" charset="2"/>
              <a:defRPr sz="1800">
                <a:latin typeface="+mn-lt"/>
              </a:defRPr>
            </a:lvl6pPr>
            <a:lvl7pPr marL="2971800" indent="-228600" fontAlgn="base">
              <a:spcBef>
                <a:spcPct val="20000"/>
              </a:spcBef>
              <a:spcAft>
                <a:spcPct val="0"/>
              </a:spcAft>
              <a:buClr>
                <a:schemeClr val="tx1"/>
              </a:buClr>
              <a:buSzPct val="65000"/>
              <a:buFont typeface="Wingdings" pitchFamily="2" charset="2"/>
              <a:defRPr sz="1800">
                <a:latin typeface="+mn-lt"/>
              </a:defRPr>
            </a:lvl7pPr>
            <a:lvl8pPr marL="3429000" indent="-228600" fontAlgn="base">
              <a:spcBef>
                <a:spcPct val="20000"/>
              </a:spcBef>
              <a:spcAft>
                <a:spcPct val="0"/>
              </a:spcAft>
              <a:buClr>
                <a:schemeClr val="tx1"/>
              </a:buClr>
              <a:buSzPct val="65000"/>
              <a:buFont typeface="Wingdings" pitchFamily="2" charset="2"/>
              <a:defRPr sz="1800">
                <a:latin typeface="+mn-lt"/>
              </a:defRPr>
            </a:lvl8pPr>
            <a:lvl9pPr marL="3886200" indent="-228600" fontAlgn="base">
              <a:spcBef>
                <a:spcPct val="20000"/>
              </a:spcBef>
              <a:spcAft>
                <a:spcPct val="0"/>
              </a:spcAft>
              <a:buClr>
                <a:schemeClr val="tx1"/>
              </a:buClr>
              <a:buSzPct val="65000"/>
              <a:buFont typeface="Wingdings" pitchFamily="2" charset="2"/>
              <a:defRPr sz="1800">
                <a:latin typeface="+mn-lt"/>
              </a:defRPr>
            </a:lvl9pPr>
          </a:lstStyle>
          <a:p>
            <a:pPr lvl="1"/>
            <a:r>
              <a:rPr lang="en-US" dirty="0"/>
              <a:t>5.4.4. Generator Response Plots-ERIS</a:t>
            </a:r>
          </a:p>
          <a:p>
            <a:pPr lvl="1"/>
            <a:r>
              <a:rPr lang="en-US" dirty="0"/>
              <a:t>5.4.5. Generator Response Plots-NRIS</a:t>
            </a:r>
          </a:p>
          <a:p>
            <a:pPr lvl="1"/>
            <a:r>
              <a:rPr lang="en-US" dirty="0"/>
              <a:t>5.4.6. Model Verification and Validation</a:t>
            </a:r>
          </a:p>
          <a:p>
            <a:pPr lvl="1"/>
            <a:r>
              <a:rPr lang="en-US" dirty="0"/>
              <a:t>5.5. Short Circuit Analysis</a:t>
            </a:r>
          </a:p>
          <a:p>
            <a:pPr lvl="1"/>
            <a:r>
              <a:rPr lang="en-US" dirty="0"/>
              <a:t>5.5.1. Short Circuit Analysis Results</a:t>
            </a:r>
          </a:p>
          <a:p>
            <a:pPr lvl="1"/>
            <a:r>
              <a:rPr lang="en-US" dirty="0"/>
              <a:t>5.6. Weighted Short Circuit Ratio (WSCR) </a:t>
            </a:r>
          </a:p>
          <a:p>
            <a:pPr lvl="1"/>
            <a:r>
              <a:rPr lang="en-US" dirty="0"/>
              <a:t>5.7. Harmonic Analysis </a:t>
            </a:r>
          </a:p>
          <a:p>
            <a:r>
              <a:rPr lang="en-US" sz="1200" dirty="0"/>
              <a:t>6. Participation by Affected Systems</a:t>
            </a:r>
          </a:p>
          <a:p>
            <a:pPr lvl="1"/>
            <a:r>
              <a:rPr lang="en-US" dirty="0"/>
              <a:t>6.1. Identified Issues Impacting Neighboring Systems</a:t>
            </a:r>
          </a:p>
          <a:p>
            <a:r>
              <a:rPr lang="en-US" sz="1200" dirty="0"/>
              <a:t>7. Contingent (Dependent) Facilities</a:t>
            </a:r>
          </a:p>
          <a:p>
            <a:r>
              <a:rPr lang="en-US" sz="1200" dirty="0"/>
              <a:t>8. Construction Schedule </a:t>
            </a:r>
          </a:p>
          <a:p>
            <a:r>
              <a:rPr lang="en-US" sz="1200" dirty="0"/>
              <a:t>9. Project Cost Estimate</a:t>
            </a:r>
          </a:p>
          <a:p>
            <a:pPr lvl="1"/>
            <a:r>
              <a:rPr lang="en-US" dirty="0"/>
              <a:t>9.1. Cluster Cost Estimate </a:t>
            </a:r>
          </a:p>
          <a:p>
            <a:r>
              <a:rPr lang="en-US" sz="1200" dirty="0"/>
              <a:t>10. Alternative Analysis </a:t>
            </a:r>
          </a:p>
          <a:p>
            <a:pPr lvl="1"/>
            <a:r>
              <a:rPr lang="en-US" dirty="0"/>
              <a:t>11.1. Interconnection Request Alternatives</a:t>
            </a:r>
          </a:p>
          <a:p>
            <a:r>
              <a:rPr lang="en-US" sz="1200" dirty="0"/>
              <a:t>11. Contingent Facilities Analysis</a:t>
            </a:r>
          </a:p>
          <a:p>
            <a:pPr lvl="1"/>
            <a:r>
              <a:rPr lang="en-US" dirty="0"/>
              <a:t>12.1. Power Transfer Distribution Factor Screen</a:t>
            </a:r>
          </a:p>
          <a:p>
            <a:pPr lvl="1"/>
            <a:r>
              <a:rPr lang="en-US" dirty="0"/>
              <a:t>12.2. Available Transfer Capability Screen </a:t>
            </a:r>
          </a:p>
          <a:p>
            <a:pPr lvl="1"/>
            <a:r>
              <a:rPr lang="en-US" dirty="0"/>
              <a:t>12.3. Available Fault Current Screen</a:t>
            </a:r>
          </a:p>
          <a:p>
            <a:r>
              <a:rPr lang="en-US" sz="1200" dirty="0"/>
              <a:t>12. Steady State Contingency Analysis</a:t>
            </a:r>
          </a:p>
          <a:p>
            <a:r>
              <a:rPr lang="en-US" sz="1200" dirty="0"/>
              <a:t>13. Appendices</a:t>
            </a:r>
          </a:p>
          <a:p>
            <a:endParaRPr lang="en-US" dirty="0"/>
          </a:p>
          <a:p>
            <a:endParaRPr lang="en-US" dirty="0"/>
          </a:p>
        </p:txBody>
      </p:sp>
      <p:sp>
        <p:nvSpPr>
          <p:cNvPr id="6" name="Content Placeholder 2">
            <a:extLst>
              <a:ext uri="{FF2B5EF4-FFF2-40B4-BE49-F238E27FC236}">
                <a16:creationId xmlns:a16="http://schemas.microsoft.com/office/drawing/2014/main" id="{4C073D0A-E3DA-BC5F-8A0E-171039DE431E}"/>
              </a:ext>
            </a:extLst>
          </p:cNvPr>
          <p:cNvSpPr txBox="1">
            <a:spLocks/>
          </p:cNvSpPr>
          <p:nvPr/>
        </p:nvSpPr>
        <p:spPr bwMode="auto">
          <a:xfrm>
            <a:off x="7543800" y="1600200"/>
            <a:ext cx="4495800" cy="5038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800" baseline="0">
                <a:solidFill>
                  <a:srgbClr val="28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aseline="0">
                <a:solidFill>
                  <a:srgbClr val="280000"/>
                </a:solidFill>
                <a:latin typeface="+mn-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baseline="0">
                <a:solidFill>
                  <a:srgbClr val="280000"/>
                </a:solidFill>
                <a:latin typeface="+mn-lt"/>
              </a:defRPr>
            </a:lvl3pPr>
            <a:lvl4pPr marL="1600200" indent="-228600" algn="l" rtl="0" eaLnBrk="0" fontAlgn="base" hangingPunct="0">
              <a:spcBef>
                <a:spcPct val="20000"/>
              </a:spcBef>
              <a:spcAft>
                <a:spcPct val="0"/>
              </a:spcAft>
              <a:buClr>
                <a:schemeClr val="tx1"/>
              </a:buClr>
              <a:buSzPct val="80000"/>
              <a:buChar char="–"/>
              <a:defRPr sz="1800" baseline="0">
                <a:solidFill>
                  <a:srgbClr val="280000"/>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1800" baseline="0">
                <a:solidFill>
                  <a:srgbClr val="280000"/>
                </a:solidFill>
                <a:latin typeface="+mn-lt"/>
              </a:defRPr>
            </a:lvl5pPr>
            <a:lvl6pPr marL="2514600" indent="-228600" algn="l" rtl="0" fontAlgn="base">
              <a:spcBef>
                <a:spcPct val="20000"/>
              </a:spcBef>
              <a:spcAft>
                <a:spcPct val="0"/>
              </a:spcAft>
              <a:buClr>
                <a:schemeClr val="tx1"/>
              </a:buClr>
              <a:buSzPct val="65000"/>
              <a:buFont typeface="Wingdings" pitchFamily="2" charset="2"/>
              <a:defRPr sz="1800">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sz="1800">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sz="1800">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sz="1800">
                <a:solidFill>
                  <a:schemeClr val="tx1"/>
                </a:solidFill>
                <a:latin typeface="+mn-lt"/>
              </a:defRPr>
            </a:lvl9pPr>
          </a:lstStyle>
          <a:p>
            <a:pPr marL="0" indent="0">
              <a:buNone/>
            </a:pPr>
            <a:r>
              <a:rPr lang="en-US" kern="0" dirty="0" err="1"/>
              <a:t>Avista</a:t>
            </a:r>
            <a:r>
              <a:rPr lang="en-US" kern="0" dirty="0"/>
              <a:t> example</a:t>
            </a:r>
          </a:p>
          <a:p>
            <a:pPr marL="457200" lvl="1" indent="0">
              <a:buNone/>
            </a:pPr>
            <a:r>
              <a:rPr lang="en-US" sz="1200" dirty="0">
                <a:hlinkClick r:id="rId2"/>
              </a:rPr>
              <a:t>AvistaT1ClusterStudyPhaseTwo2022-V0.pdf (oati.com</a:t>
            </a:r>
            <a:r>
              <a:rPr lang="en-US" sz="800" dirty="0">
                <a:hlinkClick r:id="rId2"/>
              </a:rPr>
              <a:t>)</a:t>
            </a:r>
            <a:endParaRPr lang="en-US" sz="800" dirty="0"/>
          </a:p>
          <a:p>
            <a:pPr marL="457200" lvl="1" indent="0">
              <a:buNone/>
            </a:pPr>
            <a:endParaRPr lang="en-US" sz="800" kern="0" dirty="0"/>
          </a:p>
          <a:p>
            <a:pPr marL="457200" lvl="1" indent="0">
              <a:buNone/>
            </a:pPr>
            <a:endParaRPr lang="en-US" sz="800" kern="0" dirty="0"/>
          </a:p>
        </p:txBody>
      </p:sp>
    </p:spTree>
    <p:extLst>
      <p:ext uri="{BB962C8B-B14F-4D97-AF65-F5344CB8AC3E}">
        <p14:creationId xmlns:p14="http://schemas.microsoft.com/office/powerpoint/2010/main" val="341577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9578-6E5F-3953-4525-8EC73AF86B62}"/>
              </a:ext>
            </a:extLst>
          </p:cNvPr>
          <p:cNvSpPr>
            <a:spLocks noGrp="1"/>
          </p:cNvSpPr>
          <p:nvPr>
            <p:ph type="title"/>
          </p:nvPr>
        </p:nvSpPr>
        <p:spPr/>
        <p:txBody>
          <a:bodyPr/>
          <a:lstStyle/>
          <a:p>
            <a:r>
              <a:rPr lang="en-US" dirty="0"/>
              <a:t>Planning Assessments and attachment “K”</a:t>
            </a:r>
          </a:p>
        </p:txBody>
      </p:sp>
      <p:sp>
        <p:nvSpPr>
          <p:cNvPr id="3" name="Content Placeholder 2">
            <a:extLst>
              <a:ext uri="{FF2B5EF4-FFF2-40B4-BE49-F238E27FC236}">
                <a16:creationId xmlns:a16="http://schemas.microsoft.com/office/drawing/2014/main" id="{EE53E4F7-37A8-93FE-8527-78528A8685B0}"/>
              </a:ext>
            </a:extLst>
          </p:cNvPr>
          <p:cNvSpPr>
            <a:spLocks noGrp="1"/>
          </p:cNvSpPr>
          <p:nvPr>
            <p:ph idx="1"/>
          </p:nvPr>
        </p:nvSpPr>
        <p:spPr>
          <a:xfrm>
            <a:off x="457200" y="1280160"/>
            <a:ext cx="11297920" cy="5120640"/>
          </a:xfrm>
        </p:spPr>
        <p:txBody>
          <a:bodyPr/>
          <a:lstStyle/>
          <a:p>
            <a:r>
              <a:rPr lang="en-US" dirty="0"/>
              <a:t>TPL-001</a:t>
            </a:r>
          </a:p>
          <a:p>
            <a:pPr lvl="1"/>
            <a:r>
              <a:rPr lang="en-US" dirty="0"/>
              <a:t>Annual Planning Assessment</a:t>
            </a:r>
          </a:p>
          <a:p>
            <a:pPr lvl="2"/>
            <a:r>
              <a:rPr lang="en-US" dirty="0"/>
              <a:t>Look at other folk's work</a:t>
            </a:r>
          </a:p>
          <a:p>
            <a:pPr lvl="3"/>
            <a:r>
              <a:rPr lang="en-US" dirty="0"/>
              <a:t>Imitation is the sincerest form of flattery</a:t>
            </a:r>
          </a:p>
          <a:p>
            <a:r>
              <a:rPr lang="en-US" dirty="0"/>
              <a:t>Attachment “K” to what?</a:t>
            </a:r>
          </a:p>
          <a:p>
            <a:pPr lvl="1"/>
            <a:r>
              <a:rPr lang="en-US" dirty="0"/>
              <a:t>FERC Order 1000 (Transmission Planning and Cost Allocation)</a:t>
            </a:r>
          </a:p>
          <a:p>
            <a:pPr lvl="2"/>
            <a:r>
              <a:rPr lang="en-US" dirty="0"/>
              <a:t>Attachment K is “local planning”</a:t>
            </a:r>
          </a:p>
          <a:p>
            <a:pPr lvl="3"/>
            <a:r>
              <a:rPr lang="en-US" dirty="0"/>
              <a:t>As compared to regional planning</a:t>
            </a:r>
          </a:p>
          <a:p>
            <a:r>
              <a:rPr lang="en-US" dirty="0"/>
              <a:t>It is possible to combine the TPL-001 and attachment “K” reports</a:t>
            </a:r>
          </a:p>
          <a:p>
            <a:pPr lvl="1"/>
            <a:r>
              <a:rPr lang="en-US" dirty="0"/>
              <a:t>TPL-001 tends to be more technical and thus separate from attachment “K”</a:t>
            </a:r>
          </a:p>
        </p:txBody>
      </p:sp>
    </p:spTree>
    <p:extLst>
      <p:ext uri="{BB962C8B-B14F-4D97-AF65-F5344CB8AC3E}">
        <p14:creationId xmlns:p14="http://schemas.microsoft.com/office/powerpoint/2010/main" val="383809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E241-16C7-843B-128A-6981A73222F5}"/>
              </a:ext>
            </a:extLst>
          </p:cNvPr>
          <p:cNvSpPr>
            <a:spLocks noGrp="1"/>
          </p:cNvSpPr>
          <p:nvPr>
            <p:ph type="title"/>
          </p:nvPr>
        </p:nvSpPr>
        <p:spPr/>
        <p:txBody>
          <a:bodyPr/>
          <a:lstStyle/>
          <a:p>
            <a:r>
              <a:rPr lang="en-US" dirty="0"/>
              <a:t>Examples (W’s focus still)</a:t>
            </a:r>
          </a:p>
        </p:txBody>
      </p:sp>
      <p:sp>
        <p:nvSpPr>
          <p:cNvPr id="7" name="TextBox 6">
            <a:extLst>
              <a:ext uri="{FF2B5EF4-FFF2-40B4-BE49-F238E27FC236}">
                <a16:creationId xmlns:a16="http://schemas.microsoft.com/office/drawing/2014/main" id="{BD6E58F1-84D0-E59F-0126-2271CAB512C5}"/>
              </a:ext>
            </a:extLst>
          </p:cNvPr>
          <p:cNvSpPr txBox="1"/>
          <p:nvPr/>
        </p:nvSpPr>
        <p:spPr>
          <a:xfrm>
            <a:off x="304800" y="1371600"/>
            <a:ext cx="3582162" cy="307777"/>
          </a:xfrm>
          <a:prstGeom prst="rect">
            <a:avLst/>
          </a:prstGeom>
          <a:noFill/>
        </p:spPr>
        <p:txBody>
          <a:bodyPr wrap="square">
            <a:spAutoFit/>
          </a:bodyPr>
          <a:lstStyle/>
          <a:p>
            <a:r>
              <a:rPr lang="en-US" sz="1400" dirty="0">
                <a:hlinkClick r:id="rId2"/>
              </a:rPr>
              <a:t>Microsoft Word - 2023 BPA Transmission Plan</a:t>
            </a:r>
            <a:endParaRPr lang="en-US" sz="1400" dirty="0"/>
          </a:p>
        </p:txBody>
      </p:sp>
      <p:pic>
        <p:nvPicPr>
          <p:cNvPr id="9" name="Picture 8">
            <a:extLst>
              <a:ext uri="{FF2B5EF4-FFF2-40B4-BE49-F238E27FC236}">
                <a16:creationId xmlns:a16="http://schemas.microsoft.com/office/drawing/2014/main" id="{284ABFA3-5709-CD96-10AE-7EF1CA089CD5}"/>
              </a:ext>
            </a:extLst>
          </p:cNvPr>
          <p:cNvPicPr>
            <a:picLocks noChangeAspect="1"/>
          </p:cNvPicPr>
          <p:nvPr/>
        </p:nvPicPr>
        <p:blipFill>
          <a:blip r:embed="rId3"/>
          <a:stretch>
            <a:fillRect/>
          </a:stretch>
        </p:blipFill>
        <p:spPr>
          <a:xfrm>
            <a:off x="33528" y="1679377"/>
            <a:ext cx="3919358" cy="5105400"/>
          </a:xfrm>
          <a:prstGeom prst="rect">
            <a:avLst/>
          </a:prstGeom>
          <a:ln w="22225">
            <a:solidFill>
              <a:srgbClr val="1E0000"/>
            </a:solidFill>
          </a:ln>
        </p:spPr>
      </p:pic>
      <p:sp>
        <p:nvSpPr>
          <p:cNvPr id="11" name="TextBox 10">
            <a:extLst>
              <a:ext uri="{FF2B5EF4-FFF2-40B4-BE49-F238E27FC236}">
                <a16:creationId xmlns:a16="http://schemas.microsoft.com/office/drawing/2014/main" id="{F5BE01C0-6F03-3C7B-7324-44FDB55A9750}"/>
              </a:ext>
            </a:extLst>
          </p:cNvPr>
          <p:cNvSpPr txBox="1"/>
          <p:nvPr/>
        </p:nvSpPr>
        <p:spPr>
          <a:xfrm>
            <a:off x="4419600" y="1371600"/>
            <a:ext cx="6782562" cy="307777"/>
          </a:xfrm>
          <a:prstGeom prst="rect">
            <a:avLst/>
          </a:prstGeom>
          <a:noFill/>
        </p:spPr>
        <p:txBody>
          <a:bodyPr wrap="square">
            <a:spAutoFit/>
          </a:bodyPr>
          <a:lstStyle/>
          <a:p>
            <a:r>
              <a:rPr lang="en-US" sz="1400" dirty="0">
                <a:hlinkClick r:id="rId4"/>
              </a:rPr>
              <a:t>Microsoft Word - 2023-2024 </a:t>
            </a:r>
            <a:r>
              <a:rPr lang="en-US" sz="1400" dirty="0" err="1">
                <a:hlinkClick r:id="rId4"/>
              </a:rPr>
              <a:t>Avista</a:t>
            </a:r>
            <a:r>
              <a:rPr lang="en-US" sz="1400" dirty="0">
                <a:hlinkClick r:id="rId4"/>
              </a:rPr>
              <a:t> System Assessment(Redacted)-V0.docx (oati.com)</a:t>
            </a:r>
            <a:endParaRPr lang="en-US" sz="1400" dirty="0"/>
          </a:p>
        </p:txBody>
      </p:sp>
      <p:pic>
        <p:nvPicPr>
          <p:cNvPr id="13" name="Picture 12">
            <a:extLst>
              <a:ext uri="{FF2B5EF4-FFF2-40B4-BE49-F238E27FC236}">
                <a16:creationId xmlns:a16="http://schemas.microsoft.com/office/drawing/2014/main" id="{F5441CE9-4540-331E-5ACE-B011B1E036A3}"/>
              </a:ext>
            </a:extLst>
          </p:cNvPr>
          <p:cNvPicPr>
            <a:picLocks noChangeAspect="1"/>
          </p:cNvPicPr>
          <p:nvPr/>
        </p:nvPicPr>
        <p:blipFill>
          <a:blip r:embed="rId5"/>
          <a:stretch>
            <a:fillRect/>
          </a:stretch>
        </p:blipFill>
        <p:spPr>
          <a:xfrm>
            <a:off x="5714277" y="1691570"/>
            <a:ext cx="3947286" cy="5105400"/>
          </a:xfrm>
          <a:prstGeom prst="rect">
            <a:avLst/>
          </a:prstGeom>
          <a:ln w="19050">
            <a:solidFill>
              <a:srgbClr val="1E0000"/>
            </a:solidFill>
          </a:ln>
        </p:spPr>
      </p:pic>
    </p:spTree>
    <p:extLst>
      <p:ext uri="{BB962C8B-B14F-4D97-AF65-F5344CB8AC3E}">
        <p14:creationId xmlns:p14="http://schemas.microsoft.com/office/powerpoint/2010/main" val="1180762621"/>
      </p:ext>
    </p:extLst>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Designs\Capsules.pot</Template>
  <TotalTime>5731</TotalTime>
  <Words>1590</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Times New Roman</vt:lpstr>
      <vt:lpstr>Wingdings</vt:lpstr>
      <vt:lpstr>Capsules</vt:lpstr>
      <vt:lpstr>Fundamentals of Electric Grid Transmission Plannning  </vt:lpstr>
      <vt:lpstr>Apply the various Rules of Journalism</vt:lpstr>
      <vt:lpstr> Journalism W’s plus H</vt:lpstr>
      <vt:lpstr>ChatGPT:  Generation Interconnection Report</vt:lpstr>
      <vt:lpstr>Powerflow Study writers block? Editing is easy</vt:lpstr>
      <vt:lpstr>Operations versus Planning</vt:lpstr>
      <vt:lpstr>Table of Contents from Interconnection Study</vt:lpstr>
      <vt:lpstr>Planning Assessments and attachment “K”</vt:lpstr>
      <vt:lpstr>Examples (W’s focus still)</vt:lpstr>
      <vt:lpstr>How…explain the technical approach</vt:lpstr>
      <vt:lpstr>How…Graphically in PWS</vt:lpstr>
      <vt:lpstr>Focus on the audience (Who)</vt:lpstr>
      <vt:lpstr>Questions?</vt:lpstr>
    </vt:vector>
  </TitlesOfParts>
  <Company>ECE - 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615_Lect1</dc:title>
  <dc:creator>ECE Publications</dc:creator>
  <cp:lastModifiedBy>Tracy Rolstad</cp:lastModifiedBy>
  <cp:revision>442</cp:revision>
  <cp:lastPrinted>2020-08-20T12:26:33Z</cp:lastPrinted>
  <dcterms:created xsi:type="dcterms:W3CDTF">2000-05-11T14:27:08Z</dcterms:created>
  <dcterms:modified xsi:type="dcterms:W3CDTF">2024-03-16T19:24:04Z</dcterms:modified>
</cp:coreProperties>
</file>